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handoutMasterIdLst>
    <p:handoutMasterId r:id="rId85"/>
  </p:handoutMasterIdLst>
  <p:sldIdLst>
    <p:sldId id="256" r:id="rId2"/>
    <p:sldId id="340" r:id="rId3"/>
    <p:sldId id="410" r:id="rId4"/>
    <p:sldId id="423" r:id="rId5"/>
    <p:sldId id="424" r:id="rId6"/>
    <p:sldId id="425" r:id="rId7"/>
    <p:sldId id="426" r:id="rId8"/>
    <p:sldId id="352" r:id="rId9"/>
    <p:sldId id="437" r:id="rId10"/>
    <p:sldId id="354" r:id="rId11"/>
    <p:sldId id="355" r:id="rId12"/>
    <p:sldId id="372" r:id="rId13"/>
    <p:sldId id="357" r:id="rId14"/>
    <p:sldId id="358" r:id="rId15"/>
    <p:sldId id="356" r:id="rId16"/>
    <p:sldId id="370" r:id="rId17"/>
    <p:sldId id="449" r:id="rId18"/>
    <p:sldId id="360" r:id="rId19"/>
    <p:sldId id="361" r:id="rId20"/>
    <p:sldId id="362" r:id="rId21"/>
    <p:sldId id="363" r:id="rId22"/>
    <p:sldId id="364" r:id="rId23"/>
    <p:sldId id="365" r:id="rId24"/>
    <p:sldId id="366" r:id="rId25"/>
    <p:sldId id="367" r:id="rId26"/>
    <p:sldId id="432" r:id="rId27"/>
    <p:sldId id="446" r:id="rId28"/>
    <p:sldId id="445" r:id="rId29"/>
    <p:sldId id="375" r:id="rId30"/>
    <p:sldId id="376" r:id="rId31"/>
    <p:sldId id="377" r:id="rId32"/>
    <p:sldId id="380" r:id="rId33"/>
    <p:sldId id="379" r:id="rId34"/>
    <p:sldId id="381" r:id="rId35"/>
    <p:sldId id="385" r:id="rId36"/>
    <p:sldId id="383" r:id="rId37"/>
    <p:sldId id="384" r:id="rId38"/>
    <p:sldId id="386" r:id="rId39"/>
    <p:sldId id="387" r:id="rId40"/>
    <p:sldId id="388" r:id="rId41"/>
    <p:sldId id="389" r:id="rId42"/>
    <p:sldId id="447" r:id="rId43"/>
    <p:sldId id="391" r:id="rId44"/>
    <p:sldId id="418" r:id="rId45"/>
    <p:sldId id="419" r:id="rId46"/>
    <p:sldId id="420" r:id="rId47"/>
    <p:sldId id="433" r:id="rId48"/>
    <p:sldId id="434" r:id="rId49"/>
    <p:sldId id="435" r:id="rId50"/>
    <p:sldId id="400" r:id="rId51"/>
    <p:sldId id="405" r:id="rId52"/>
    <p:sldId id="406" r:id="rId53"/>
    <p:sldId id="404" r:id="rId54"/>
    <p:sldId id="407" r:id="rId55"/>
    <p:sldId id="436" r:id="rId56"/>
    <p:sldId id="444" r:id="rId57"/>
    <p:sldId id="450" r:id="rId58"/>
    <p:sldId id="310" r:id="rId59"/>
    <p:sldId id="348" r:id="rId60"/>
    <p:sldId id="343" r:id="rId61"/>
    <p:sldId id="323" r:id="rId62"/>
    <p:sldId id="326" r:id="rId63"/>
    <p:sldId id="330" r:id="rId64"/>
    <p:sldId id="327" r:id="rId65"/>
    <p:sldId id="331" r:id="rId66"/>
    <p:sldId id="328" r:id="rId67"/>
    <p:sldId id="329" r:id="rId68"/>
    <p:sldId id="430" r:id="rId69"/>
    <p:sldId id="338" r:id="rId70"/>
    <p:sldId id="332" r:id="rId71"/>
    <p:sldId id="334" r:id="rId72"/>
    <p:sldId id="335" r:id="rId73"/>
    <p:sldId id="336" r:id="rId74"/>
    <p:sldId id="337" r:id="rId75"/>
    <p:sldId id="345" r:id="rId76"/>
    <p:sldId id="349" r:id="rId77"/>
    <p:sldId id="443" r:id="rId78"/>
    <p:sldId id="351" r:id="rId79"/>
    <p:sldId id="346" r:id="rId80"/>
    <p:sldId id="344" r:id="rId81"/>
    <p:sldId id="448" r:id="rId82"/>
    <p:sldId id="288" r:id="rId8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ntina" initials="N" lastIdx="5" clrIdx="0">
    <p:extLst/>
  </p:cmAuthor>
  <p:cmAuthor id="2" name="Catherine Widrig Jenkins"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336699"/>
    <a:srgbClr val="FFCC00"/>
    <a:srgbClr val="10253F"/>
    <a:srgbClr val="003399"/>
    <a:srgbClr val="006600"/>
    <a:srgbClr val="336600"/>
    <a:srgbClr val="9A6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66" autoAdjust="0"/>
    <p:restoredTop sz="92047" autoAdjust="0"/>
  </p:normalViewPr>
  <p:slideViewPr>
    <p:cSldViewPr>
      <p:cViewPr varScale="1">
        <p:scale>
          <a:sx n="105" d="100"/>
          <a:sy n="105" d="100"/>
        </p:scale>
        <p:origin x="1404" y="114"/>
      </p:cViewPr>
      <p:guideLst>
        <p:guide orient="horz" pos="2160"/>
        <p:guide pos="2880"/>
      </p:guideLst>
    </p:cSldViewPr>
  </p:slideViewPr>
  <p:notesTextViewPr>
    <p:cViewPr>
      <p:scale>
        <a:sx n="85" d="100"/>
        <a:sy n="8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10253F"/>
              </a:solidFill>
              <a:ln w="19050">
                <a:solidFill>
                  <a:schemeClr val="lt1"/>
                </a:solidFill>
              </a:ln>
              <a:effectLst/>
            </c:spPr>
            <c:extLst>
              <c:ext xmlns:c16="http://schemas.microsoft.com/office/drawing/2014/chart" uri="{C3380CC4-5D6E-409C-BE32-E72D297353CC}">
                <c16:uniqueId val="{00000001-8EFF-4BEA-8A7A-889C2EEF0C00}"/>
              </c:ext>
            </c:extLst>
          </c:dPt>
          <c:dPt>
            <c:idx val="1"/>
            <c:bubble3D val="0"/>
            <c:spPr>
              <a:solidFill>
                <a:srgbClr val="990000"/>
              </a:solidFill>
              <a:ln w="19050">
                <a:solidFill>
                  <a:schemeClr val="lt1"/>
                </a:solidFill>
              </a:ln>
              <a:effectLst/>
            </c:spPr>
            <c:extLst>
              <c:ext xmlns:c16="http://schemas.microsoft.com/office/drawing/2014/chart" uri="{C3380CC4-5D6E-409C-BE32-E72D297353CC}">
                <c16:uniqueId val="{00000003-8EFF-4BEA-8A7A-889C2EEF0C00}"/>
              </c:ext>
            </c:extLst>
          </c:dPt>
          <c:dPt>
            <c:idx val="2"/>
            <c:bubble3D val="0"/>
            <c:spPr>
              <a:solidFill>
                <a:srgbClr val="006600"/>
              </a:solidFill>
              <a:ln w="19050">
                <a:solidFill>
                  <a:schemeClr val="lt1"/>
                </a:solidFill>
              </a:ln>
              <a:effectLst/>
            </c:spPr>
            <c:extLst>
              <c:ext xmlns:c16="http://schemas.microsoft.com/office/drawing/2014/chart" uri="{C3380CC4-5D6E-409C-BE32-E72D297353CC}">
                <c16:uniqueId val="{00000005-8EFF-4BEA-8A7A-889C2EEF0C00}"/>
              </c:ext>
            </c:extLst>
          </c:dPt>
          <c:dPt>
            <c:idx val="3"/>
            <c:bubble3D val="0"/>
            <c:spPr>
              <a:solidFill>
                <a:srgbClr val="FFCC00"/>
              </a:solidFill>
              <a:ln w="19050">
                <a:solidFill>
                  <a:schemeClr val="lt1"/>
                </a:solidFill>
              </a:ln>
              <a:effectLst/>
            </c:spPr>
            <c:extLst>
              <c:ext xmlns:c16="http://schemas.microsoft.com/office/drawing/2014/chart" uri="{C3380CC4-5D6E-409C-BE32-E72D297353CC}">
                <c16:uniqueId val="{00000007-8EFF-4BEA-8A7A-889C2EEF0C0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8EFF-4BEA-8A7A-889C2EEF0C0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8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sz="quarter" idx="1"/>
          </p:nvPr>
        </p:nvSpPr>
        <p:spPr>
          <a:xfrm>
            <a:off x="3849688" y="1"/>
            <a:ext cx="2946400" cy="496888"/>
          </a:xfrm>
          <a:prstGeom prst="rect">
            <a:avLst/>
          </a:prstGeom>
        </p:spPr>
        <p:txBody>
          <a:bodyPr vert="horz" lIns="91440" tIns="45720" rIns="91440" bIns="45720" rtlCol="0"/>
          <a:lstStyle>
            <a:lvl1pPr algn="r">
              <a:defRPr sz="1200"/>
            </a:lvl1pPr>
          </a:lstStyle>
          <a:p>
            <a:fld id="{99C3691E-11FF-41D5-9517-DB16FAE56F2B}" type="datetimeFigureOut">
              <a:rPr lang="en-ZA" smtClean="0"/>
              <a:t>2018/08/13</a:t>
            </a:fld>
            <a:endParaRPr lang="en-ZA"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9FE7071-0FFB-4FCA-8AA8-5517C7EF0724}" type="slidenum">
              <a:rPr lang="en-ZA" smtClean="0"/>
              <a:t>‹#›</a:t>
            </a:fld>
            <a:endParaRPr lang="en-ZA" dirty="0"/>
          </a:p>
        </p:txBody>
      </p:sp>
    </p:spTree>
    <p:extLst>
      <p:ext uri="{BB962C8B-B14F-4D97-AF65-F5344CB8AC3E}">
        <p14:creationId xmlns:p14="http://schemas.microsoft.com/office/powerpoint/2010/main" val="207270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3F6DCA6-A5BE-45AD-B4EC-B1E38A295306}" type="datetimeFigureOut">
              <a:rPr lang="en-ZA" smtClean="0"/>
              <a:t>2018/08/13</a:t>
            </a:fld>
            <a:endParaRPr lang="en-ZA"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802E42B-4540-4CA0-B5CC-7A6A1B09DC25}" type="slidenum">
              <a:rPr lang="en-ZA" smtClean="0"/>
              <a:t>‹#›</a:t>
            </a:fld>
            <a:endParaRPr lang="en-ZA" dirty="0"/>
          </a:p>
        </p:txBody>
      </p:sp>
    </p:spTree>
    <p:extLst>
      <p:ext uri="{BB962C8B-B14F-4D97-AF65-F5344CB8AC3E}">
        <p14:creationId xmlns:p14="http://schemas.microsoft.com/office/powerpoint/2010/main" val="23633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ispatools.org/core-diagnostic-instrument/"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802E42B-4540-4CA0-B5CC-7A6A1B09DC25}" type="slidenum">
              <a:rPr lang="en-ZA" smtClean="0"/>
              <a:t>1</a:t>
            </a:fld>
            <a:endParaRPr lang="en-ZA" dirty="0"/>
          </a:p>
        </p:txBody>
      </p:sp>
    </p:spTree>
    <p:extLst>
      <p:ext uri="{BB962C8B-B14F-4D97-AF65-F5344CB8AC3E}">
        <p14:creationId xmlns:p14="http://schemas.microsoft.com/office/powerpoint/2010/main" val="357427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802E42B-4540-4CA0-B5CC-7A6A1B09DC25}" type="slidenum">
              <a:rPr lang="en-ZA" smtClean="0"/>
              <a:t>10</a:t>
            </a:fld>
            <a:endParaRPr lang="en-ZA" dirty="0"/>
          </a:p>
        </p:txBody>
      </p:sp>
    </p:spTree>
    <p:extLst>
      <p:ext uri="{BB962C8B-B14F-4D97-AF65-F5344CB8AC3E}">
        <p14:creationId xmlns:p14="http://schemas.microsoft.com/office/powerpoint/2010/main" val="3762186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La </a:t>
            </a: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base de données </a:t>
            </a: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de votre programme est comme une armoire d’archives: elle stocke des informations (et elle est statique!)… Officiellement, il s’agit d’un système destiné à organiser, stocker et récupérer facilement de grandes quantités de données;</a:t>
            </a:r>
            <a:br>
              <a:rPr lang="fr-FR" sz="1200" noProof="0" dirty="0">
                <a:effectLst/>
                <a:latin typeface="Calibri" panose="020F0502020204030204" pitchFamily="34" charset="0"/>
                <a:ea typeface="Calibri" panose="020F0502020204030204" pitchFamily="34" charset="0"/>
                <a:cs typeface="Times New Roman" panose="02020603050405020304" pitchFamily="18" charset="0"/>
              </a:rPr>
            </a:b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Votre </a:t>
            </a: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Système d’information pour la gestion (SIG)</a:t>
            </a: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 est comme un administrateur: le cerveau qui contrôle l’armoire d’archives. Ce cerveau décide les données à récupérer, transforme les données en informations et les canalise vers la bonne source pour permettre leur utilisation. En pratique, le SIG d’un programme de PS est une application logicielle sur mesure qui transforme les données puisées dans la base de données d’un programme en informations susceptibles d’être utilisées pour une gestion efficiente et efficace.</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Ces deux éléments vont de paire pour appuyer l’administration des programmes de protection sociale. Nous y reviendrons en détail plus tard.</a:t>
            </a: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N.B.: les données et informations peuvent aussi être gérées sur papier (comme sur la photo précédente) ou avec Excel…, mais une application logicielle tenant lieu d’administrateur peut s’avérer beaucoup plus efficace…</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Exemple: </a:t>
            </a:r>
            <a:br>
              <a:rPr lang="fr-FR" sz="1200" noProof="0" dirty="0">
                <a:effectLst/>
                <a:latin typeface="Calibri" panose="020F0502020204030204" pitchFamily="34" charset="0"/>
                <a:ea typeface="Calibri" panose="020F0502020204030204" pitchFamily="34" charset="0"/>
                <a:cs typeface="Times New Roman" panose="02020603050405020304" pitchFamily="18" charset="0"/>
              </a:rPr>
            </a:b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Quelqu’un cherche dans l’armoire les informations que contient le dossier rouge sur les personnes de plus de 65 ans et porteuses de handicaps, puis compile une liste contenant les noms des individus concernés: c’est précisément le rôle du SIG de récupérer les données dans la base de données et de les compiler pour les rendre utilisables.</a:t>
            </a: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A802E42B-4540-4CA0-B5CC-7A6A1B09DC25}" type="slidenum">
              <a:rPr lang="en-ZA" smtClean="0"/>
              <a:t>11</a:t>
            </a:fld>
            <a:endParaRPr lang="en-ZA" dirty="0"/>
          </a:p>
        </p:txBody>
      </p:sp>
    </p:spTree>
    <p:extLst>
      <p:ext uri="{BB962C8B-B14F-4D97-AF65-F5344CB8AC3E}">
        <p14:creationId xmlns:p14="http://schemas.microsoft.com/office/powerpoint/2010/main" val="1717963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Faisons encore un pas en arrière: on voit ici votre logiciel de SIG et une base de données en vert (nous en avons déjà parlé)…</a:t>
            </a: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Mais on voit </a:t>
            </a: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au fond d’autres éléments que les informaticiens considèreraient comme le plus large  « système d’information »…</a:t>
            </a: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Arial" panose="020B0604020202020204" pitchFamily="34" charset="0"/>
              <a:buChar char="•"/>
              <a:tabLst>
                <a:tab pos="457200" algn="l"/>
              </a:tabLst>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Le point de départ est le personnel qui configure les « exigences en matière d’information  » à partir de ses besoins (comme évoqué pour le S&amp;E!): </a:t>
            </a:r>
            <a:r>
              <a:rPr lang="fr-FR" sz="1200" b="0" noProof="0" dirty="0">
                <a:effectLst/>
                <a:latin typeface="Calibri" panose="020F0502020204030204" pitchFamily="34" charset="0"/>
                <a:ea typeface="Calibri" panose="020F0502020204030204" pitchFamily="34" charset="0"/>
                <a:cs typeface="Times New Roman" panose="02020603050405020304" pitchFamily="18" charset="0"/>
              </a:rPr>
              <a:t>le personnel</a:t>
            </a: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 </a:t>
            </a:r>
            <a:r>
              <a:rPr lang="fr-FR" sz="1200" b="0" noProof="0" dirty="0">
                <a:effectLst/>
                <a:latin typeface="Calibri" panose="020F0502020204030204" pitchFamily="34" charset="0"/>
                <a:ea typeface="Calibri" panose="020F0502020204030204" pitchFamily="34" charset="0"/>
                <a:cs typeface="Times New Roman" panose="02020603050405020304" pitchFamily="18" charset="0"/>
              </a:rPr>
              <a:t>du programme détermine les données qui doivent être stockées et gérées au vu des objectifs du programme et des fonctions essentielles à appuyer. Si ce qui entre est mauvais, ce qui sort l’est aussi!</a:t>
            </a:r>
            <a:br>
              <a:rPr lang="fr-FR" sz="1200" b="0" noProof="0" dirty="0">
                <a:effectLst/>
                <a:latin typeface="Calibri" panose="020F0502020204030204" pitchFamily="34" charset="0"/>
                <a:ea typeface="Calibri" panose="020F0502020204030204" pitchFamily="34" charset="0"/>
                <a:cs typeface="Times New Roman" panose="02020603050405020304" pitchFamily="18" charset="0"/>
              </a:rPr>
            </a:br>
            <a:br>
              <a:rPr lang="fr-FR" sz="1200" noProof="0" dirty="0">
                <a:effectLst/>
                <a:latin typeface="Calibri" panose="020F0502020204030204" pitchFamily="34" charset="0"/>
                <a:ea typeface="Calibri" panose="020F0502020204030204" pitchFamily="34" charset="0"/>
                <a:cs typeface="Times New Roman" panose="02020603050405020304" pitchFamily="18" charset="0"/>
              </a:rPr>
            </a:b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Par exemple, un SIG appuyant un processus de plaintes et de recours ou un système global de S&amp;E devra remplir des exigences supplémentaires en matière d’information par rapport à un programme utilisant le SIG à des fins d’inscription, d’enregistrement et de paiement.</a:t>
            </a:r>
            <a:br>
              <a:rPr lang="fr-FR" sz="1200" noProof="0" dirty="0">
                <a:effectLst/>
                <a:latin typeface="Calibri" panose="020F0502020204030204" pitchFamily="34" charset="0"/>
                <a:ea typeface="Calibri" panose="020F0502020204030204" pitchFamily="34" charset="0"/>
                <a:cs typeface="Times New Roman" panose="02020603050405020304" pitchFamily="18" charset="0"/>
              </a:rPr>
            </a:b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Arial" panose="020B0604020202020204" pitchFamily="34" charset="0"/>
              <a:buChar char="•"/>
              <a:tabLst>
                <a:tab pos="457200" algn="l"/>
              </a:tabLst>
            </a:pPr>
            <a:r>
              <a:rPr lang="fr-FR" sz="1200" b="1" i="0" noProof="0" dirty="0">
                <a:effectLst/>
                <a:latin typeface="Calibri" panose="020F0502020204030204" pitchFamily="34" charset="0"/>
                <a:ea typeface="Calibri" panose="020F0502020204030204" pitchFamily="34" charset="0"/>
                <a:cs typeface="Times New Roman" panose="02020603050405020304" pitchFamily="18" charset="0"/>
              </a:rPr>
              <a:t>Logiciel</a:t>
            </a:r>
            <a:r>
              <a:rPr lang="fr-FR" sz="1200" b="1" i="1" noProof="0" dirty="0">
                <a:effectLst/>
                <a:latin typeface="Calibri" panose="020F0502020204030204" pitchFamily="34" charset="0"/>
                <a:ea typeface="Calibri" panose="020F0502020204030204" pitchFamily="34" charset="0"/>
                <a:cs typeface="Times New Roman" panose="02020603050405020304" pitchFamily="18" charset="0"/>
              </a:rPr>
              <a:t> </a:t>
            </a: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(SIG) et base de données: </a:t>
            </a:r>
            <a:r>
              <a:rPr lang="fr-FR" sz="1200" b="0" noProof="0" dirty="0">
                <a:effectLst/>
                <a:latin typeface="Calibri" panose="020F0502020204030204" pitchFamily="34" charset="0"/>
                <a:ea typeface="Calibri" panose="020F0502020204030204" pitchFamily="34" charset="0"/>
                <a:cs typeface="Times New Roman" panose="02020603050405020304" pitchFamily="18" charset="0"/>
              </a:rPr>
              <a:t>Nous les connaissons désormais</a:t>
            </a: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a:t>
            </a:r>
            <a:br>
              <a:rPr lang="fr-FR" sz="1200" noProof="0" dirty="0">
                <a:effectLst/>
                <a:latin typeface="Calibri" panose="020F0502020204030204" pitchFamily="34" charset="0"/>
                <a:ea typeface="Calibri" panose="020F0502020204030204" pitchFamily="34" charset="0"/>
                <a:cs typeface="Times New Roman" panose="02020603050405020304" pitchFamily="18" charset="0"/>
              </a:rPr>
            </a:br>
            <a:br>
              <a:rPr lang="fr-FR" sz="1200" noProof="0" dirty="0">
                <a:effectLst/>
                <a:latin typeface="Calibri" panose="020F0502020204030204" pitchFamily="34" charset="0"/>
                <a:ea typeface="Calibri" panose="020F0502020204030204" pitchFamily="34" charset="0"/>
                <a:cs typeface="Times New Roman" panose="02020603050405020304" pitchFamily="18" charset="0"/>
              </a:rPr>
            </a:b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Mais rappelons que les programmes de PS peuvent utiliser des bases de données et des logiciels propriétaires (Microsoft, Access ou Oracle) ou ouverts… qui sont idéaux pour éviter le risque de dépendance vis-à-vis du fournisseur (de nombreux pays tombent dans ce piège en pensant qu’il ne s’agira que d’un développement ponctuel! Mais c’est un processus interactif!).</a:t>
            </a:r>
            <a:br>
              <a:rPr lang="fr-FR" sz="1200" noProof="0" dirty="0">
                <a:effectLst/>
                <a:latin typeface="Calibri" panose="020F0502020204030204" pitchFamily="34" charset="0"/>
                <a:ea typeface="Calibri" panose="020F0502020204030204" pitchFamily="34" charset="0"/>
                <a:cs typeface="Times New Roman" panose="02020603050405020304" pitchFamily="18" charset="0"/>
              </a:rPr>
            </a:b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Arial" panose="020B0604020202020204" pitchFamily="34" charset="0"/>
              <a:buChar char="•"/>
              <a:tabLst>
                <a:tab pos="457200" algn="l"/>
              </a:tabLst>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Infrastructure matérielle: </a:t>
            </a:r>
            <a:r>
              <a:rPr lang="fr-FR" sz="1200" b="0" noProof="0" dirty="0">
                <a:effectLst/>
                <a:latin typeface="Calibri" panose="020F0502020204030204" pitchFamily="34" charset="0"/>
                <a:ea typeface="Calibri" panose="020F0502020204030204" pitchFamily="34" charset="0"/>
                <a:cs typeface="Times New Roman" panose="02020603050405020304" pitchFamily="18" charset="0"/>
              </a:rPr>
              <a:t>Il s’agit de l’infrastructure nécessaire pour recueillir et stocker de grandes quantités de données (ordinateurs, PDA, serveurs, etc.) en toute sécurité. Les options de technologie matérielle varient selon la taille des systèmes, le contexte général (source d’alimentation, éloignement, etc.), les niveaux de sécurité garantie et les opérations précises à réaliser.</a:t>
            </a:r>
          </a:p>
          <a:p>
            <a:pPr marL="342900" marR="0" lvl="0" indent="-342900">
              <a:lnSpc>
                <a:spcPct val="100000"/>
              </a:lnSpc>
              <a:spcBef>
                <a:spcPts val="0"/>
              </a:spcBef>
              <a:spcAft>
                <a:spcPts val="0"/>
              </a:spcAft>
              <a:buFont typeface="Arial" panose="020B0604020202020204" pitchFamily="34" charset="0"/>
              <a:buChar char="•"/>
              <a:tabLst>
                <a:tab pos="457200" algn="l"/>
              </a:tabLst>
            </a:pPr>
            <a:endParaRPr lang="fr-FR" sz="1200" b="1"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Arial" panose="020B0604020202020204" pitchFamily="34" charset="0"/>
              <a:buChar char="•"/>
              <a:tabLst>
                <a:tab pos="457200" algn="l"/>
              </a:tabLst>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Système de télécommunications: </a:t>
            </a: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Il inclut l’infrastructure de réseau (réseau local LAN et réseau étendu WAN) permettant de mettre en relation le logiciel et les bases de données qui l’alimentent. Le choix d’un système de ce type dépend du contexte local (par ex.; disponibilité et fiabilité d’internet)… mais il convient de noter que les informations peuvent aussi circuler en leur absence… en utilisant des disques compacts, des clés USB, etc.! Mais avec de plus grand risques…</a:t>
            </a:r>
          </a:p>
        </p:txBody>
      </p:sp>
      <p:sp>
        <p:nvSpPr>
          <p:cNvPr id="4" name="Slide Number Placeholder 3"/>
          <p:cNvSpPr>
            <a:spLocks noGrp="1"/>
          </p:cNvSpPr>
          <p:nvPr>
            <p:ph type="sldNum" sz="quarter" idx="10"/>
          </p:nvPr>
        </p:nvSpPr>
        <p:spPr/>
        <p:txBody>
          <a:bodyPr/>
          <a:lstStyle/>
          <a:p>
            <a:fld id="{A802E42B-4540-4CA0-B5CC-7A6A1B09DC25}" type="slidenum">
              <a:rPr lang="en-ZA" smtClean="0"/>
              <a:t>12</a:t>
            </a:fld>
            <a:endParaRPr lang="en-ZA" dirty="0"/>
          </a:p>
        </p:txBody>
      </p:sp>
    </p:spTree>
    <p:extLst>
      <p:ext uri="{BB962C8B-B14F-4D97-AF65-F5344CB8AC3E}">
        <p14:creationId xmlns:p14="http://schemas.microsoft.com/office/powerpoint/2010/main" val="2702942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Analysons d’autres termes susceptibles d’être utiles par la suite…</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Registre : Registre officiel écrit contenant des noms/événements ou transactions (ce terme existait avant les TIC!);</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Base de données : La signification de ces deux termes n’as pas changé...: un « registre » n’est donc pas différent d’une « base de données »… bien qu’ils puissent être organisés de façon très différente (par ex.: une base de données peut être stockée sur Excel!); </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Données : des faits pris au niveau individuel, par ex.: </a:t>
            </a:r>
            <a:r>
              <a:rPr lang="en-ZA" baseline="0" dirty="0"/>
              <a:t>Tsapo: 17: mère d’un enfant;</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Informations : ces données transformées en matériau utile susceptible d’être utilisé pour étayer une décision. Par ex.: 50% des femmes âgées de 14 à 18 ans sont mères. 95% d’entre elles sont des mères célibataires;</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SIG du programme :  déjà vu;</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Système intégré pour la gestion des informations : il s’agit du plus vaste système permettant la circulation et la gestion des informations dans le secteur de la PS, voire au-delà… Nous en parlerons plus tard.</a:t>
            </a:r>
          </a:p>
          <a:p>
            <a:pPr marL="171450" indent="-171450">
              <a:buFont typeface="Arial" panose="020B0604020202020204" pitchFamily="34" charset="0"/>
              <a:buChar char="•"/>
            </a:pPr>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13</a:t>
            </a:fld>
            <a:endParaRPr lang="en-ZA" dirty="0"/>
          </a:p>
        </p:txBody>
      </p:sp>
    </p:spTree>
    <p:extLst>
      <p:ext uri="{BB962C8B-B14F-4D97-AF65-F5344CB8AC3E}">
        <p14:creationId xmlns:p14="http://schemas.microsoft.com/office/powerpoint/2010/main" val="1294550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Interopérabilité : caractéristique d’un produit ou système dont les interfaces fonctionnent avec d’autre produits ou systèmes, présents ou futurs, dans n’importe quelle application ou n’importe quel accès, sans aucune restriction;</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Intégrité des données : l’intégrité, la précision et la cohérence générales des données. Elle peut être indiquée par l’absence de modification entre les deux occurrences ou entre deux actualisations d’un registre de données, ce qui signifie que les données sont intactes et inchangées;</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Confidentialité des données : Système garantissant que les données/informations ne sont pas mal utilisées ni perdues, exposant ainsi les familles à une vulnérabilité encore plus grande .</a:t>
            </a:r>
          </a:p>
        </p:txBody>
      </p:sp>
      <p:sp>
        <p:nvSpPr>
          <p:cNvPr id="4" name="Slide Number Placeholder 3"/>
          <p:cNvSpPr>
            <a:spLocks noGrp="1"/>
          </p:cNvSpPr>
          <p:nvPr>
            <p:ph type="sldNum" sz="quarter" idx="10"/>
          </p:nvPr>
        </p:nvSpPr>
        <p:spPr/>
        <p:txBody>
          <a:bodyPr/>
          <a:lstStyle/>
          <a:p>
            <a:fld id="{A802E42B-4540-4CA0-B5CC-7A6A1B09DC25}" type="slidenum">
              <a:rPr lang="en-ZA" smtClean="0"/>
              <a:t>14</a:t>
            </a:fld>
            <a:endParaRPr lang="en-ZA" dirty="0"/>
          </a:p>
        </p:txBody>
      </p:sp>
    </p:spTree>
    <p:extLst>
      <p:ext uri="{BB962C8B-B14F-4D97-AF65-F5344CB8AC3E}">
        <p14:creationId xmlns:p14="http://schemas.microsoft.com/office/powerpoint/2010/main" val="2401090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15</a:t>
            </a:fld>
            <a:endParaRPr lang="en-ZA" dirty="0"/>
          </a:p>
        </p:txBody>
      </p:sp>
    </p:spTree>
    <p:extLst>
      <p:ext uri="{BB962C8B-B14F-4D97-AF65-F5344CB8AC3E}">
        <p14:creationId xmlns:p14="http://schemas.microsoft.com/office/powerpoint/2010/main" val="3178933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Quelles sont donc les principales fonctions d’un SIG au niveau du programme?</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0000"/>
              </a:lnSpc>
              <a:spcBef>
                <a:spcPts val="0"/>
              </a:spcBef>
              <a:spcAft>
                <a:spcPts val="0"/>
              </a:spcAft>
              <a:buFont typeface="Arial" panose="020B0604020202020204" pitchFamily="34" charset="0"/>
              <a:buChar char="•"/>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Permettre la circulation et la gestion des informations pour appuyer les processus clés</a:t>
            </a:r>
            <a:b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b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Par ex.: Consulter le nombre de de familles avec plus de 4 enfants qui doivent être payées. Consulter le délai moyen entre le traitement et le paiement.</a:t>
            </a:r>
          </a:p>
          <a:p>
            <a:pPr marL="171450" marR="0" indent="-171450">
              <a:lnSpc>
                <a:spcPct val="100000"/>
              </a:lnSpc>
              <a:spcBef>
                <a:spcPts val="0"/>
              </a:spcBef>
              <a:spcAft>
                <a:spcPts val="0"/>
              </a:spcAft>
              <a:buFont typeface="Arial" panose="020B0604020202020204" pitchFamily="34" charset="0"/>
              <a:buChar char="•"/>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0000"/>
              </a:lnSpc>
              <a:spcBef>
                <a:spcPts val="0"/>
              </a:spcBef>
              <a:spcAft>
                <a:spcPts val="0"/>
              </a:spcAft>
              <a:buFont typeface="Arial" panose="020B0604020202020204" pitchFamily="34" charset="0"/>
              <a:buChar char="•"/>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Permettre le suivi et la mise en œuvre simplifiées des programmes</a:t>
            </a:r>
            <a:b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b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Exemple de suivi: rapports pré-remplis de suivi régulier (par ex.: nombre de destinataires payés par province);</a:t>
            </a:r>
            <a:br>
              <a:rPr lang="fr-FR" sz="1200" noProof="0" dirty="0">
                <a:effectLst/>
                <a:latin typeface="Calibri" panose="020F0502020204030204" pitchFamily="34" charset="0"/>
                <a:ea typeface="Calibri" panose="020F0502020204030204" pitchFamily="34" charset="0"/>
                <a:cs typeface="Times New Roman" panose="02020603050405020304" pitchFamily="18" charset="0"/>
              </a:rPr>
            </a:b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Exemple d’exécution: génération automatique d’une liste de paiement pour l’exécution des paiements. Plateforme de saisie des données pour l’inscription au programme.</a:t>
            </a:r>
          </a:p>
          <a:p>
            <a:pPr marL="171450" marR="0" indent="-171450">
              <a:lnSpc>
                <a:spcPct val="100000"/>
              </a:lnSpc>
              <a:spcBef>
                <a:spcPts val="0"/>
              </a:spcBef>
              <a:spcAft>
                <a:spcPts val="0"/>
              </a:spcAft>
              <a:buFont typeface="Arial" panose="020B0604020202020204" pitchFamily="34" charset="0"/>
              <a:buChar char="•"/>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0000"/>
              </a:lnSpc>
              <a:spcBef>
                <a:spcPts val="0"/>
              </a:spcBef>
              <a:spcAft>
                <a:spcPts val="0"/>
              </a:spcAft>
              <a:buFont typeface="Arial" panose="020B0604020202020204" pitchFamily="34" charset="0"/>
              <a:buChar char="•"/>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Garantir la transparence et la bonne gouvernance</a:t>
            </a:r>
            <a:b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b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Par ex.: liste de paiement et de rapprochement (réduire le risque de corruption). Plus faible probabilité de manipuler l’évaluation de l’admissibilité.</a:t>
            </a:r>
          </a:p>
          <a:p>
            <a:pPr marL="171450" marR="0" indent="-171450">
              <a:lnSpc>
                <a:spcPct val="100000"/>
              </a:lnSpc>
              <a:spcBef>
                <a:spcPts val="0"/>
              </a:spcBef>
              <a:spcAft>
                <a:spcPts val="0"/>
              </a:spcAft>
              <a:buFont typeface="Arial" panose="020B0604020202020204" pitchFamily="34" charset="0"/>
              <a:buChar char="•"/>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0000"/>
              </a:lnSpc>
              <a:spcBef>
                <a:spcPts val="0"/>
              </a:spcBef>
              <a:spcAft>
                <a:spcPts val="0"/>
              </a:spcAft>
              <a:buFont typeface="Arial" panose="020B0604020202020204" pitchFamily="34" charset="0"/>
              <a:buChar char="•"/>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Appuyer une expansion du programme présentant un bon rapport coût/efficacité</a:t>
            </a:r>
            <a:b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b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Par ex.: Le coût initial de développement du SIG est élevé, mais une fois en place, l’expansion est plus facile/rapide. </a:t>
            </a:r>
          </a:p>
          <a:p>
            <a:pPr marL="171450" marR="0" indent="-171450">
              <a:lnSpc>
                <a:spcPct val="100000"/>
              </a:lnSpc>
              <a:spcBef>
                <a:spcPts val="0"/>
              </a:spcBef>
              <a:spcAft>
                <a:spcPts val="0"/>
              </a:spcAft>
              <a:buFont typeface="Arial" panose="020B0604020202020204" pitchFamily="34" charset="0"/>
              <a:buChar char="•"/>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0000"/>
              </a:lnSpc>
              <a:spcBef>
                <a:spcPts val="0"/>
              </a:spcBef>
              <a:spcAft>
                <a:spcPts val="0"/>
              </a:spcAft>
              <a:buFont typeface="Arial" panose="020B0604020202020204" pitchFamily="34" charset="0"/>
              <a:buChar char="•"/>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Précondition pour l’intégration croisée du programme</a:t>
            </a:r>
            <a:b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b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Par ex.: L’intégration de données exige une plateforme électronique. L’intégration ne peut se faire que si les données de programmes individuels sont stockées dans une base de données et gérées par le SIG.</a:t>
            </a:r>
          </a:p>
          <a:p>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16</a:t>
            </a:fld>
            <a:endParaRPr lang="en-ZA" dirty="0"/>
          </a:p>
        </p:txBody>
      </p:sp>
    </p:spTree>
    <p:extLst>
      <p:ext uri="{BB962C8B-B14F-4D97-AF65-F5344CB8AC3E}">
        <p14:creationId xmlns:p14="http://schemas.microsoft.com/office/powerpoint/2010/main" val="916134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Vous souvenez-vous de cette diapositive analysée au sujet de l’administration?</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Mentionnez deux observations importantes:</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mj-lt"/>
              <a:buAutoNum type="arabicParenR"/>
              <a:tabLst>
                <a:tab pos="457200" algn="l"/>
              </a:tabLst>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Le SIG du programme ne remplit pas toujours toutes les fonctions énumérées plus haut. Les fonctions remplies dépendent des objectifs du programme, de la configuration et des modules prioritaires pendant la conception du SIG. En règle générale, le SIG d’un programme reflète le manuel d’opérations du programme reposant sur les technologies adéquates. Le SIG de la protection sociale ne peut pas servir à remplir des fonctions dépassant celles établies par le manuel de procédures.</a:t>
            </a:r>
          </a:p>
          <a:p>
            <a:pPr marL="342900" marR="0" lvl="0" indent="-342900">
              <a:lnSpc>
                <a:spcPct val="100000"/>
              </a:lnSpc>
              <a:spcBef>
                <a:spcPts val="0"/>
              </a:spcBef>
              <a:spcAft>
                <a:spcPts val="0"/>
              </a:spcAft>
              <a:buFont typeface="+mj-lt"/>
              <a:buAutoNum type="arabicParenR"/>
              <a:tabLst>
                <a:tab pos="457200" algn="l"/>
              </a:tabLst>
            </a:pPr>
            <a:endParaRPr lang="fr-FR" sz="1200" b="1"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mj-lt"/>
              <a:buAutoNum type="arabicParenR"/>
              <a:tabLst>
                <a:tab pos="457200" algn="l"/>
              </a:tabLst>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MAIS ça ne signifie pas que les processus sont immobiles dans le temps: les SIG peuvent être adaptés pour suivre les changements d’exigences du programme… de façon modulaire (par ex.: en migrant progressivement les processus de base du papier vers une plateforme électronique). </a:t>
            </a: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Par ex.: réfléchissez au principal programme de protection sociale de votre pays…</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Système de S&amp;E...: Il est possible d’obtenir en un clic les informations nécessaires. Par ex.: comparer les entrées/sorties, le nombre de jours nécessaires pour traiter une commande, etc.</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Utilisez-vous le système pour valider et authentifier vos données… éventuellement en les confrontant à d’autres bases de données? En d’autres termes, procédez-vous à des vérifications de données, des vérifications de cohérence, vérification de valeurs atypiques? Par ex.: vos bénéficiaires fantômes sont ils payés?</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Conditionnalité: Disposez-vous d’un système permettant d’assurer un suivi automatique de la conditionnalité?</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La supervision de votre système de plaintes et de recours se fait-elle électroniquement? Ce système classe-t-il les plaintes et les regroupe-t-il par ordre croissant?</a:t>
            </a:r>
          </a:p>
          <a:p>
            <a:pPr marL="0" indent="0">
              <a:buNone/>
            </a:pPr>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17</a:t>
            </a:fld>
            <a:endParaRPr lang="en-ZA" dirty="0"/>
          </a:p>
        </p:txBody>
      </p:sp>
    </p:spTree>
    <p:extLst>
      <p:ext uri="{BB962C8B-B14F-4D97-AF65-F5344CB8AC3E}">
        <p14:creationId xmlns:p14="http://schemas.microsoft.com/office/powerpoint/2010/main" val="960615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Comme nous l’avons déjà vu, ce programme de formation a été baptisé </a:t>
            </a:r>
            <a:r>
              <a:rPr lang="fr-FR" sz="1200" i="1" noProof="0" dirty="0">
                <a:effectLst/>
                <a:latin typeface="Calibri" panose="020F0502020204030204" pitchFamily="34" charset="0"/>
                <a:ea typeface="Calibri" panose="020F0502020204030204" pitchFamily="34" charset="0"/>
                <a:cs typeface="Times New Roman" panose="02020603050405020304" pitchFamily="18" charset="0"/>
              </a:rPr>
              <a:t>TRANSFORM</a:t>
            </a:r>
            <a:r>
              <a:rPr lang="fr-FR" sz="1200" i="0" noProof="0" dirty="0">
                <a:effectLst/>
                <a:latin typeface="Calibri" panose="020F0502020204030204" pitchFamily="34" charset="0"/>
                <a:ea typeface="Calibri" panose="020F0502020204030204" pitchFamily="34" charset="0"/>
                <a:cs typeface="Times New Roman" panose="02020603050405020304" pitchFamily="18" charset="0"/>
              </a:rPr>
              <a:t>, qui signifie « transformer ». L’un des facteurs clés de la transformation réside dans l’examen des croyances que nous avons au sujet de certaines questions. Nos croyances dépendent tellement de notre contexte et expérience passée que la plupart d’entre elles peuvent envisagées sous deux angles, c.-à-d.. qu’elles ne sont si vraies ni fausses. Ce qui compte est de vérifier nos croyances pour pouvoir nous assurer qu’elles sont encore valides. Cette vérification est fondamentale pour la transformation. L’activité à laquelle nous allons passer va donc nous permettre de vérifier nos croyances. </a:t>
            </a: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18</a:t>
            </a:fld>
            <a:endParaRPr lang="en-ZA" dirty="0"/>
          </a:p>
        </p:txBody>
      </p:sp>
    </p:spTree>
    <p:extLst>
      <p:ext uri="{BB962C8B-B14F-4D97-AF65-F5344CB8AC3E}">
        <p14:creationId xmlns:p14="http://schemas.microsoft.com/office/powerpoint/2010/main" val="310090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4 - </a:t>
            </a:r>
            <a:r>
              <a:rPr lang="fr-FR" sz="1200" kern="1200" dirty="0">
                <a:solidFill>
                  <a:schemeClr val="tx1"/>
                </a:solidFill>
                <a:effectLst/>
                <a:latin typeface="+mn-lt"/>
                <a:ea typeface="+mn-ea"/>
                <a:cs typeface="+mn-cs"/>
              </a:rPr>
              <a:t>La conception d’un SIG peut entièrement être externalisée à des développeurs informatiques.</a:t>
            </a:r>
          </a:p>
        </p:txBody>
      </p:sp>
      <p:sp>
        <p:nvSpPr>
          <p:cNvPr id="4" name="Slide Number Placeholder 3"/>
          <p:cNvSpPr>
            <a:spLocks noGrp="1"/>
          </p:cNvSpPr>
          <p:nvPr>
            <p:ph type="sldNum" sz="quarter" idx="10"/>
          </p:nvPr>
        </p:nvSpPr>
        <p:spPr/>
        <p:txBody>
          <a:bodyPr/>
          <a:lstStyle/>
          <a:p>
            <a:fld id="{A802E42B-4540-4CA0-B5CC-7A6A1B09DC25}" type="slidenum">
              <a:rPr lang="en-ZA" smtClean="0"/>
              <a:t>19</a:t>
            </a:fld>
            <a:endParaRPr lang="en-ZA" dirty="0"/>
          </a:p>
        </p:txBody>
      </p:sp>
    </p:spTree>
    <p:extLst>
      <p:ext uri="{BB962C8B-B14F-4D97-AF65-F5344CB8AC3E}">
        <p14:creationId xmlns:p14="http://schemas.microsoft.com/office/powerpoint/2010/main" val="3608247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802E42B-4540-4CA0-B5CC-7A6A1B09DC25}" type="slidenum">
              <a:rPr lang="en-ZA" smtClean="0"/>
              <a:t>2</a:t>
            </a:fld>
            <a:endParaRPr lang="en-ZA" dirty="0"/>
          </a:p>
        </p:txBody>
      </p:sp>
    </p:spTree>
    <p:extLst>
      <p:ext uri="{BB962C8B-B14F-4D97-AF65-F5344CB8AC3E}">
        <p14:creationId xmlns:p14="http://schemas.microsoft.com/office/powerpoint/2010/main" val="1995760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Analysez les diapositives pour déterminer les cartes avec lesquelles les groupes sont d’accord (« vraies ») et celles qu’ils considèrent comme des mythes. Utilisez l’« antisèche » pour contrôler les réponses.</a:t>
            </a:r>
          </a:p>
        </p:txBody>
      </p:sp>
      <p:sp>
        <p:nvSpPr>
          <p:cNvPr id="4" name="Slide Number Placeholder 3"/>
          <p:cNvSpPr>
            <a:spLocks noGrp="1"/>
          </p:cNvSpPr>
          <p:nvPr>
            <p:ph type="sldNum" sz="quarter" idx="10"/>
          </p:nvPr>
        </p:nvSpPr>
        <p:spPr/>
        <p:txBody>
          <a:bodyPr/>
          <a:lstStyle/>
          <a:p>
            <a:fld id="{A802E42B-4540-4CA0-B5CC-7A6A1B09DC25}" type="slidenum">
              <a:rPr lang="en-ZA" smtClean="0"/>
              <a:t>20</a:t>
            </a:fld>
            <a:endParaRPr lang="en-ZA" dirty="0"/>
          </a:p>
        </p:txBody>
      </p:sp>
    </p:spTree>
    <p:extLst>
      <p:ext uri="{BB962C8B-B14F-4D97-AF65-F5344CB8AC3E}">
        <p14:creationId xmlns:p14="http://schemas.microsoft.com/office/powerpoint/2010/main" val="906857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Analysez les diapositives pour déterminer les cartes avec lesquelles les groupes sont d’accord (« vraies ») et celles qu’ils considèrent comme des mythes. Utilisez l’« antisèche » pour contrôler les réponses.</a:t>
            </a:r>
          </a:p>
        </p:txBody>
      </p:sp>
      <p:sp>
        <p:nvSpPr>
          <p:cNvPr id="4" name="Slide Number Placeholder 3"/>
          <p:cNvSpPr>
            <a:spLocks noGrp="1"/>
          </p:cNvSpPr>
          <p:nvPr>
            <p:ph type="sldNum" sz="quarter" idx="10"/>
          </p:nvPr>
        </p:nvSpPr>
        <p:spPr/>
        <p:txBody>
          <a:bodyPr/>
          <a:lstStyle/>
          <a:p>
            <a:fld id="{A802E42B-4540-4CA0-B5CC-7A6A1B09DC25}" type="slidenum">
              <a:rPr lang="en-ZA" smtClean="0"/>
              <a:t>21</a:t>
            </a:fld>
            <a:endParaRPr lang="en-ZA" dirty="0"/>
          </a:p>
        </p:txBody>
      </p:sp>
    </p:spTree>
    <p:extLst>
      <p:ext uri="{BB962C8B-B14F-4D97-AF65-F5344CB8AC3E}">
        <p14:creationId xmlns:p14="http://schemas.microsoft.com/office/powerpoint/2010/main" val="308539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Analysez les diapositives pour déterminer les cartes avec lesquelles les groupes sont d’accord (« vraies ») et celles qu’ils considèrent comme des mythes. Utilisez l’« antisèche » pour contrôler les réponses.</a:t>
            </a:r>
            <a:endParaRPr lang="fr-FR" sz="1200" b="1" kern="1200" dirty="0">
              <a:solidFill>
                <a:schemeClr val="tx1"/>
              </a:solidFill>
              <a:effectLst/>
              <a:latin typeface="+mn-lt"/>
              <a:ea typeface="+mn-ea"/>
              <a:cs typeface="+mn-cs"/>
            </a:endParaRPr>
          </a:p>
          <a:p>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22</a:t>
            </a:fld>
            <a:endParaRPr lang="en-ZA" dirty="0"/>
          </a:p>
        </p:txBody>
      </p:sp>
    </p:spTree>
    <p:extLst>
      <p:ext uri="{BB962C8B-B14F-4D97-AF65-F5344CB8AC3E}">
        <p14:creationId xmlns:p14="http://schemas.microsoft.com/office/powerpoint/2010/main" val="1264038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Analysez les diapositives pour déterminer les cartes avec lesquelles les groupes sont d’accord (« vraies ») et celles qu’ils considèrent comme des mythes. Utilisez l’« antisèche » pour contrôler les réponses.</a:t>
            </a:r>
          </a:p>
        </p:txBody>
      </p:sp>
      <p:sp>
        <p:nvSpPr>
          <p:cNvPr id="4" name="Slide Number Placeholder 3"/>
          <p:cNvSpPr>
            <a:spLocks noGrp="1"/>
          </p:cNvSpPr>
          <p:nvPr>
            <p:ph type="sldNum" sz="quarter" idx="10"/>
          </p:nvPr>
        </p:nvSpPr>
        <p:spPr/>
        <p:txBody>
          <a:bodyPr/>
          <a:lstStyle/>
          <a:p>
            <a:fld id="{A802E42B-4540-4CA0-B5CC-7A6A1B09DC25}" type="slidenum">
              <a:rPr lang="en-ZA" smtClean="0"/>
              <a:t>23</a:t>
            </a:fld>
            <a:endParaRPr lang="en-ZA" dirty="0"/>
          </a:p>
        </p:txBody>
      </p:sp>
    </p:spTree>
    <p:extLst>
      <p:ext uri="{BB962C8B-B14F-4D97-AF65-F5344CB8AC3E}">
        <p14:creationId xmlns:p14="http://schemas.microsoft.com/office/powerpoint/2010/main" val="4201075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Analysez les diapositives pour déterminer les cartes avec lesquelles les groupes sont d’accord (« vraies ») et celles qu’ils considèrent comme des mythes. Utilisez l’« antisèche » pour contrôler les réponses.</a:t>
            </a:r>
          </a:p>
        </p:txBody>
      </p:sp>
      <p:sp>
        <p:nvSpPr>
          <p:cNvPr id="4" name="Slide Number Placeholder 3"/>
          <p:cNvSpPr>
            <a:spLocks noGrp="1"/>
          </p:cNvSpPr>
          <p:nvPr>
            <p:ph type="sldNum" sz="quarter" idx="10"/>
          </p:nvPr>
        </p:nvSpPr>
        <p:spPr/>
        <p:txBody>
          <a:bodyPr/>
          <a:lstStyle/>
          <a:p>
            <a:fld id="{A802E42B-4540-4CA0-B5CC-7A6A1B09DC25}" type="slidenum">
              <a:rPr lang="en-ZA" smtClean="0"/>
              <a:t>24</a:t>
            </a:fld>
            <a:endParaRPr lang="en-ZA" dirty="0"/>
          </a:p>
        </p:txBody>
      </p:sp>
    </p:spTree>
    <p:extLst>
      <p:ext uri="{BB962C8B-B14F-4D97-AF65-F5344CB8AC3E}">
        <p14:creationId xmlns:p14="http://schemas.microsoft.com/office/powerpoint/2010/main" val="760696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Analysez les diapositives pour déterminer les cartes avec lesquelles les groupes sont d’accord (« vraies ») et celles qu’ils considèrent comme des mythes. Utilisez l’« antisèche » pour contrôler les réponses.</a:t>
            </a:r>
          </a:p>
        </p:txBody>
      </p:sp>
      <p:sp>
        <p:nvSpPr>
          <p:cNvPr id="4" name="Slide Number Placeholder 3"/>
          <p:cNvSpPr>
            <a:spLocks noGrp="1"/>
          </p:cNvSpPr>
          <p:nvPr>
            <p:ph type="sldNum" sz="quarter" idx="10"/>
          </p:nvPr>
        </p:nvSpPr>
        <p:spPr/>
        <p:txBody>
          <a:bodyPr/>
          <a:lstStyle/>
          <a:p>
            <a:fld id="{A802E42B-4540-4CA0-B5CC-7A6A1B09DC25}" type="slidenum">
              <a:rPr lang="en-ZA" smtClean="0"/>
              <a:t>25</a:t>
            </a:fld>
            <a:endParaRPr lang="en-ZA" dirty="0"/>
          </a:p>
        </p:txBody>
      </p:sp>
    </p:spTree>
    <p:extLst>
      <p:ext uri="{BB962C8B-B14F-4D97-AF65-F5344CB8AC3E}">
        <p14:creationId xmlns:p14="http://schemas.microsoft.com/office/powerpoint/2010/main" val="287747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802E42B-4540-4CA0-B5CC-7A6A1B09DC25}" type="slidenum">
              <a:rPr lang="en-ZA" smtClean="0"/>
              <a:t>26</a:t>
            </a:fld>
            <a:endParaRPr lang="en-ZA" dirty="0"/>
          </a:p>
        </p:txBody>
      </p:sp>
    </p:spTree>
    <p:extLst>
      <p:ext uri="{BB962C8B-B14F-4D97-AF65-F5344CB8AC3E}">
        <p14:creationId xmlns:p14="http://schemas.microsoft.com/office/powerpoint/2010/main" val="1293487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Expliquez que lorsqu’il est question d’d’intégration, il faut penser à:</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0000"/>
              </a:lnSpc>
              <a:spcBef>
                <a:spcPts val="0"/>
              </a:spcBef>
              <a:spcAft>
                <a:spcPts val="0"/>
              </a:spcAft>
              <a:buFont typeface="+mj-lt"/>
              <a:buAutoNum type="alphaLcParen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Intégrer les données dans une sorte de référentiel intégré (« registre »), nous y reviendrons plus tard;</a:t>
            </a:r>
          </a:p>
          <a:p>
            <a:pPr marL="228600" marR="0" lvl="0" indent="-228600">
              <a:lnSpc>
                <a:spcPct val="100000"/>
              </a:lnSpc>
              <a:spcBef>
                <a:spcPts val="0"/>
              </a:spcBef>
              <a:spcAft>
                <a:spcPts val="0"/>
              </a:spcAft>
              <a:buFont typeface="+mj-lt"/>
              <a:buAutoNum type="alphaLcParen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0000"/>
              </a:lnSpc>
              <a:spcBef>
                <a:spcPts val="0"/>
              </a:spcBef>
              <a:spcAft>
                <a:spcPts val="0"/>
              </a:spcAft>
              <a:buFont typeface="+mj-lt"/>
              <a:buAutoNum type="alphaLcParenR"/>
              <a:tabLst>
                <a:tab pos="457200" algn="l"/>
              </a:tabLst>
            </a:pPr>
            <a:r>
              <a:rPr lang="fr-FR" baseline="0" dirty="0"/>
              <a:t>Intégrer la plus large circulation et utilisation des informations (via le logiciel que nous pouvons appeler « SIG intégré »”pour en faciliter la compréhension).</a:t>
            </a:r>
          </a:p>
          <a:p>
            <a:pPr marL="0" marR="0" lvl="0" indent="0">
              <a:lnSpc>
                <a:spcPct val="100000"/>
              </a:lnSpc>
              <a:spcBef>
                <a:spcPts val="0"/>
              </a:spcBef>
              <a:spcAft>
                <a:spcPts val="0"/>
              </a:spcAft>
              <a:buFont typeface="+mj-lt"/>
              <a:buNone/>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Il s’agit des mêmes concepts qu’au niveau du programme (base de données + SIG).</a:t>
            </a:r>
          </a:p>
        </p:txBody>
      </p:sp>
      <p:sp>
        <p:nvSpPr>
          <p:cNvPr id="4" name="Slide Number Placeholder 3"/>
          <p:cNvSpPr>
            <a:spLocks noGrp="1"/>
          </p:cNvSpPr>
          <p:nvPr>
            <p:ph type="sldNum" sz="quarter" idx="10"/>
          </p:nvPr>
        </p:nvSpPr>
        <p:spPr/>
        <p:txBody>
          <a:bodyPr/>
          <a:lstStyle/>
          <a:p>
            <a:fld id="{C9138ACA-736A-4C43-86F9-1D47B24AC60C}" type="slidenum">
              <a:rPr lang="en-ZA" smtClean="0"/>
              <a:t>27</a:t>
            </a:fld>
            <a:endParaRPr lang="en-ZA" dirty="0"/>
          </a:p>
        </p:txBody>
      </p:sp>
    </p:spTree>
    <p:extLst>
      <p:ext uri="{BB962C8B-B14F-4D97-AF65-F5344CB8AC3E}">
        <p14:creationId xmlns:p14="http://schemas.microsoft.com/office/powerpoint/2010/main" val="129884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Veuillez noter que ces diagrammes (qui figurent également dans les documents de base et les documents récapitulatifs) représentent les formulations les plus basiques. Ce qui peut réellement être atteint dépend de ce que vous projetez d’en faire et de la façon dont vous concevrez votre SIG. Nous avons par exemple représenté tous les flux unidirectionnels de données!</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Nous allons commencer par nous pencher sur le </a:t>
            </a:r>
            <a:r>
              <a:rPr lang="fr-FR" sz="1200" b="1" kern="1200" noProof="0" dirty="0">
                <a:solidFill>
                  <a:schemeClr val="tx1"/>
                </a:solidFill>
                <a:effectLst/>
                <a:latin typeface="+mn-lt"/>
                <a:ea typeface="+mn-ea"/>
                <a:cs typeface="+mn-cs"/>
              </a:rPr>
              <a:t>Registre intégré de bénéficiaires.</a:t>
            </a:r>
          </a:p>
          <a:p>
            <a:endParaRPr lang="fr-FR"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Pour revenir à notre administrateur assis à son bureau, voici à quoi cela ressemblerait.</a:t>
            </a:r>
          </a:p>
        </p:txBody>
      </p:sp>
      <p:sp>
        <p:nvSpPr>
          <p:cNvPr id="4" name="Slide Number Placeholder 3"/>
          <p:cNvSpPr>
            <a:spLocks noGrp="1"/>
          </p:cNvSpPr>
          <p:nvPr>
            <p:ph type="sldNum" sz="quarter" idx="10"/>
          </p:nvPr>
        </p:nvSpPr>
        <p:spPr/>
        <p:txBody>
          <a:bodyPr/>
          <a:lstStyle/>
          <a:p>
            <a:fld id="{C9138ACA-736A-4C43-86F9-1D47B24AC60C}" type="slidenum">
              <a:rPr lang="en-ZA" smtClean="0"/>
              <a:t>28</a:t>
            </a:fld>
            <a:endParaRPr lang="en-ZA" dirty="0"/>
          </a:p>
        </p:txBody>
      </p:sp>
    </p:spTree>
    <p:extLst>
      <p:ext uri="{BB962C8B-B14F-4D97-AF65-F5344CB8AC3E}">
        <p14:creationId xmlns:p14="http://schemas.microsoft.com/office/powerpoint/2010/main" val="2281109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Registre intégré des bénéficiaires</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Plusieurs administrateurs récupèrent des informations de différentes armoires d’archives (bases de données de programmes de PS) puis transmettent ces informations à l’administrateur supérieur du bureau, qui classe ces informations, supprime ce qui n’est pas pertinent, assure la cohérence et place les informations sur tous les bénéficiaires de tous les programmes dans sa propre armoire d’archives = le Registre intégré des bénéficiaires.</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0000"/>
              </a:lnSpc>
              <a:spcBef>
                <a:spcPts val="0"/>
              </a:spcBef>
              <a:spcAft>
                <a:spcPts val="0"/>
              </a:spcAft>
              <a:buFont typeface="+mj-lt"/>
              <a:buAutoNum type="arabicPeriod"/>
              <a:tabLst>
                <a:tab pos="457200" algn="l"/>
              </a:tabLst>
            </a:pPr>
            <a:r>
              <a:rPr lang="fr-FR" sz="1200" b="0" noProof="0" dirty="0">
                <a:effectLst/>
                <a:latin typeface="Calibri" panose="020F0502020204030204" pitchFamily="34" charset="0"/>
                <a:ea typeface="Calibri" panose="020F0502020204030204" pitchFamily="34" charset="0"/>
                <a:cs typeface="Times New Roman" panose="02020603050405020304" pitchFamily="18" charset="0"/>
              </a:rPr>
              <a:t>D’où viennent les données? C.à.d.. où ont-elles initialement été récoltées? Réponse dans le cas d’un Registre intégré: des programmes vers le  Registre</a:t>
            </a:r>
          </a:p>
          <a:p>
            <a:pPr marL="228600" marR="0" lvl="0" indent="-228600">
              <a:lnSpc>
                <a:spcPct val="100000"/>
              </a:lnSpc>
              <a:spcBef>
                <a:spcPts val="0"/>
              </a:spcBef>
              <a:spcAft>
                <a:spcPts val="0"/>
              </a:spcAft>
              <a:buFont typeface="+mj-lt"/>
              <a:buAutoNum type="arabicPeriod"/>
              <a:tabLst>
                <a:tab pos="457200" algn="l"/>
              </a:tabLst>
            </a:pPr>
            <a:endParaRPr lang="fr-FR" sz="1200" b="0" noProof="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0000"/>
              </a:lnSpc>
              <a:spcBef>
                <a:spcPts val="0"/>
              </a:spcBef>
              <a:spcAft>
                <a:spcPts val="0"/>
              </a:spcAft>
              <a:buFont typeface="+mj-lt"/>
              <a:buAutoNum type="arabicPeriod"/>
              <a:tabLst>
                <a:tab pos="457200" algn="l"/>
              </a:tabLst>
            </a:pPr>
            <a:r>
              <a:rPr lang="fr-FR" sz="1200" b="0" noProof="0" dirty="0">
                <a:effectLst/>
                <a:latin typeface="Calibri" panose="020F0502020204030204" pitchFamily="34" charset="0"/>
                <a:ea typeface="Calibri" panose="020F0502020204030204" pitchFamily="34" charset="0"/>
                <a:cs typeface="Times New Roman" panose="02020603050405020304" pitchFamily="18" charset="0"/>
              </a:rPr>
              <a:t>Vers où circulent-elles? Réponse dans le cas d’un Registre intégré: vers ceux qui en ont besoin (souvent sous la forme de base d’un seul flux unilatéral</a:t>
            </a: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De nouvelles mesures peuvent être prises par l’Administrateur supérieur du bureau pour relier et vérifier les données du Registre intégré des bénéficiaires avec d’autres bases de données nationales, dont la principale est la base de données d’identité ou du registre civil de la population (à des fins d’authentification)… ce qui a été fait au Kenya.</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L’Administrateur pourrait également établir un lien avec les bases de données de sécurité sociale existantes pour avoir une vision générale des bénéficiaires de toute la protection sociale contributive et non contributive. Dans certains cas, l’Administrateur supérieur du bureau peut également décider d’utiliser le Registre intégré des bénéficiaires pour intégrer certains processus communs à différents programmes… les plus utiles étant les paiements et les plaintes.</a:t>
            </a:r>
          </a:p>
          <a:p>
            <a:pPr marL="0" marR="0">
              <a:lnSpc>
                <a:spcPct val="100000"/>
              </a:lnSpc>
              <a:spcBef>
                <a:spcPts val="0"/>
              </a:spcBef>
              <a:spcAft>
                <a:spcPts val="0"/>
              </a:spcAft>
            </a:pPr>
            <a:endParaRPr lang="fr-FR" noProof="0" dirty="0"/>
          </a:p>
        </p:txBody>
      </p:sp>
      <p:sp>
        <p:nvSpPr>
          <p:cNvPr id="4" name="Slide Number Placeholder 3"/>
          <p:cNvSpPr>
            <a:spLocks noGrp="1"/>
          </p:cNvSpPr>
          <p:nvPr>
            <p:ph type="sldNum" sz="quarter" idx="10"/>
          </p:nvPr>
        </p:nvSpPr>
        <p:spPr/>
        <p:txBody>
          <a:bodyPr/>
          <a:lstStyle/>
          <a:p>
            <a:fld id="{C9138ACA-736A-4C43-86F9-1D47B24AC60C}" type="slidenum">
              <a:rPr lang="en-ZA" smtClean="0"/>
              <a:t>29</a:t>
            </a:fld>
            <a:endParaRPr lang="en-ZA" dirty="0"/>
          </a:p>
        </p:txBody>
      </p:sp>
    </p:spTree>
    <p:extLst>
      <p:ext uri="{BB962C8B-B14F-4D97-AF65-F5344CB8AC3E}">
        <p14:creationId xmlns:p14="http://schemas.microsoft.com/office/powerpoint/2010/main" val="1578182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3</a:t>
            </a:fld>
            <a:endParaRPr lang="en-ZA" dirty="0"/>
          </a:p>
        </p:txBody>
      </p:sp>
    </p:spTree>
    <p:extLst>
      <p:ext uri="{BB962C8B-B14F-4D97-AF65-F5344CB8AC3E}">
        <p14:creationId xmlns:p14="http://schemas.microsoft.com/office/powerpoint/2010/main" val="2235416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aseline="0" noProof="0" dirty="0"/>
              <a:t>Cependant, comme le Registre intégré des bénéficiaires ne contient que des données sur les bénéficiaires (déjà récoltées par des programmes existants)…, il ne pourra jamais servir à déterminer l’admissibilité aux programmes… D’autres registres sont conçus à cette fin, par ex… (diapositive suivante).</a:t>
            </a:r>
          </a:p>
        </p:txBody>
      </p:sp>
      <p:sp>
        <p:nvSpPr>
          <p:cNvPr id="4" name="Slide Number Placeholder 3"/>
          <p:cNvSpPr>
            <a:spLocks noGrp="1"/>
          </p:cNvSpPr>
          <p:nvPr>
            <p:ph type="sldNum" sz="quarter" idx="10"/>
          </p:nvPr>
        </p:nvSpPr>
        <p:spPr/>
        <p:txBody>
          <a:bodyPr/>
          <a:lstStyle/>
          <a:p>
            <a:fld id="{A802E42B-4540-4CA0-B5CC-7A6A1B09DC25}" type="slidenum">
              <a:rPr lang="en-ZA" smtClean="0"/>
              <a:t>30</a:t>
            </a:fld>
            <a:endParaRPr lang="en-ZA" dirty="0"/>
          </a:p>
        </p:txBody>
      </p:sp>
    </p:spTree>
    <p:extLst>
      <p:ext uri="{BB962C8B-B14F-4D97-AF65-F5344CB8AC3E}">
        <p14:creationId xmlns:p14="http://schemas.microsoft.com/office/powerpoint/2010/main" val="4027595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EXEMPLE:</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Le Registre du Kenya a été créé comme un stock de données contenant des informations sur tous les bénéficiaires du système de protection sociale national et constamment et automatiquement actualisé à mesure que les SIG des programmes individuels actualisent leurs informations sur leurs propres bénéficiaires. Il tient lieu de point de référence donnant un aperçu général de qui doit recevoir ce type d’assistance sociale, combien, où l’assistance est reçue et quand l’assistance est fournie.</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Il évolue encore…</a:t>
            </a:r>
          </a:p>
          <a:p>
            <a:endParaRPr lang="fr-FR" baseline="0" noProof="0" dirty="0"/>
          </a:p>
        </p:txBody>
      </p:sp>
      <p:sp>
        <p:nvSpPr>
          <p:cNvPr id="4" name="Slide Number Placeholder 3"/>
          <p:cNvSpPr>
            <a:spLocks noGrp="1"/>
          </p:cNvSpPr>
          <p:nvPr>
            <p:ph type="sldNum" sz="quarter" idx="10"/>
          </p:nvPr>
        </p:nvSpPr>
        <p:spPr/>
        <p:txBody>
          <a:bodyPr/>
          <a:lstStyle/>
          <a:p>
            <a:fld id="{C9138ACA-736A-4C43-86F9-1D47B24AC60C}" type="slidenum">
              <a:rPr lang="en-ZA" smtClean="0"/>
              <a:t>31</a:t>
            </a:fld>
            <a:endParaRPr lang="en-ZA" dirty="0"/>
          </a:p>
        </p:txBody>
      </p:sp>
    </p:spTree>
    <p:extLst>
      <p:ext uri="{BB962C8B-B14F-4D97-AF65-F5344CB8AC3E}">
        <p14:creationId xmlns:p14="http://schemas.microsoft.com/office/powerpoint/2010/main" val="2686042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À quoi ressemble un registre social, si on revient à notre analogie?</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L’Administrateur supérieur du bureau lance une recherche et annote ses propres documents pour remplir son armoire d’archives (le Registre social). Il organise ensuite tous les documents à partir des critères qu’il a lui-même établis (détermination de l’admissibilité) et partage les contenus sélectionnés avec les administrateurs de son bureau (SIG du programme) pour qu’ils puissent remplir leurs armoires d’archives respectives (bases de données du programme).</a:t>
            </a:r>
          </a:p>
        </p:txBody>
      </p:sp>
      <p:sp>
        <p:nvSpPr>
          <p:cNvPr id="4" name="Slide Number Placeholder 3"/>
          <p:cNvSpPr>
            <a:spLocks noGrp="1"/>
          </p:cNvSpPr>
          <p:nvPr>
            <p:ph type="sldNum" sz="quarter" idx="10"/>
          </p:nvPr>
        </p:nvSpPr>
        <p:spPr/>
        <p:txBody>
          <a:bodyPr/>
          <a:lstStyle/>
          <a:p>
            <a:fld id="{C9138ACA-736A-4C43-86F9-1D47B24AC60C}" type="slidenum">
              <a:rPr lang="en-ZA" smtClean="0"/>
              <a:t>32</a:t>
            </a:fld>
            <a:endParaRPr lang="en-ZA" dirty="0"/>
          </a:p>
        </p:txBody>
      </p:sp>
    </p:spTree>
    <p:extLst>
      <p:ext uri="{BB962C8B-B14F-4D97-AF65-F5344CB8AC3E}">
        <p14:creationId xmlns:p14="http://schemas.microsoft.com/office/powerpoint/2010/main" val="1617091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La principale différence entre le registre intégré des bénéficiaires et le registre social, c’est que le </a:t>
            </a:r>
            <a:r>
              <a:rPr lang="fr-FR" sz="1200" b="1" kern="1200" noProof="0" dirty="0">
                <a:solidFill>
                  <a:schemeClr val="tx1"/>
                </a:solidFill>
                <a:effectLst/>
                <a:latin typeface="+mn-lt"/>
                <a:ea typeface="+mn-ea"/>
                <a:cs typeface="+mn-cs"/>
              </a:rPr>
              <a:t>flux de données suit un sens inverse.</a:t>
            </a:r>
            <a:endParaRPr lang="fr-FR"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Dans un Registre intégré de bénéficiaires </a:t>
            </a:r>
            <a:r>
              <a:rPr lang="fr-FR" sz="1200" b="1" kern="1200" noProof="0" dirty="0">
                <a:solidFill>
                  <a:schemeClr val="tx1"/>
                </a:solidFill>
                <a:effectLst/>
                <a:latin typeface="+mn-lt"/>
                <a:ea typeface="+mn-ea"/>
                <a:cs typeface="+mn-cs"/>
              </a:rPr>
              <a:t>de base</a:t>
            </a:r>
            <a:r>
              <a:rPr lang="fr-FR" sz="1200" b="0" kern="1200" noProof="0" dirty="0">
                <a:solidFill>
                  <a:schemeClr val="tx1"/>
                </a:solidFill>
                <a:effectLst/>
                <a:latin typeface="+mn-lt"/>
                <a:ea typeface="+mn-ea"/>
                <a:cs typeface="+mn-cs"/>
              </a:rPr>
              <a:t>, le flux d’informations va des bases de données du programme vers le registre centralisé; dans un registre social </a:t>
            </a:r>
            <a:r>
              <a:rPr lang="fr-FR" sz="1200" b="1" kern="1200" noProof="0" dirty="0">
                <a:solidFill>
                  <a:schemeClr val="tx1"/>
                </a:solidFill>
                <a:effectLst/>
                <a:latin typeface="+mn-lt"/>
                <a:ea typeface="+mn-ea"/>
                <a:cs typeface="+mn-cs"/>
              </a:rPr>
              <a:t>de base, </a:t>
            </a:r>
            <a:r>
              <a:rPr lang="fr-FR" sz="1200" b="0" kern="1200" noProof="0" dirty="0">
                <a:solidFill>
                  <a:schemeClr val="tx1"/>
                </a:solidFill>
                <a:effectLst/>
                <a:latin typeface="+mn-lt"/>
                <a:ea typeface="+mn-ea"/>
                <a:cs typeface="+mn-cs"/>
              </a:rPr>
              <a:t>il va du registre central aux bases de données du programme.</a:t>
            </a:r>
          </a:p>
          <a:p>
            <a:endParaRPr lang="fr-FR" noProof="0" dirty="0"/>
          </a:p>
        </p:txBody>
      </p:sp>
      <p:sp>
        <p:nvSpPr>
          <p:cNvPr id="4" name="Slide Number Placeholder 3"/>
          <p:cNvSpPr>
            <a:spLocks noGrp="1"/>
          </p:cNvSpPr>
          <p:nvPr>
            <p:ph type="sldNum" sz="quarter" idx="10"/>
          </p:nvPr>
        </p:nvSpPr>
        <p:spPr/>
        <p:txBody>
          <a:bodyPr/>
          <a:lstStyle/>
          <a:p>
            <a:fld id="{C9138ACA-736A-4C43-86F9-1D47B24AC60C}" type="slidenum">
              <a:rPr lang="en-ZA" smtClean="0"/>
              <a:t>33</a:t>
            </a:fld>
            <a:endParaRPr lang="en-ZA" dirty="0"/>
          </a:p>
        </p:txBody>
      </p:sp>
    </p:spTree>
    <p:extLst>
      <p:ext uri="{BB962C8B-B14F-4D97-AF65-F5344CB8AC3E}">
        <p14:creationId xmlns:p14="http://schemas.microsoft.com/office/powerpoint/2010/main" val="1571868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Les registres sociaux présentent eux aussi des limites! S’ils ne garantissent pas un flux de données provenant des différents SIG de programmes, ils n’offriront pas une vision générale de qui reçoit quoi! Il n’existe pas d’instruments pour le S&amp;E et la planification!</a:t>
            </a:r>
          </a:p>
        </p:txBody>
      </p:sp>
      <p:sp>
        <p:nvSpPr>
          <p:cNvPr id="4" name="Slide Number Placeholder 3"/>
          <p:cNvSpPr>
            <a:spLocks noGrp="1"/>
          </p:cNvSpPr>
          <p:nvPr>
            <p:ph type="sldNum" sz="quarter" idx="10"/>
          </p:nvPr>
        </p:nvSpPr>
        <p:spPr/>
        <p:txBody>
          <a:bodyPr/>
          <a:lstStyle/>
          <a:p>
            <a:fld id="{C9138ACA-736A-4C43-86F9-1D47B24AC60C}" type="slidenum">
              <a:rPr lang="en-ZA" smtClean="0"/>
              <a:t>34</a:t>
            </a:fld>
            <a:endParaRPr lang="en-ZA" dirty="0"/>
          </a:p>
        </p:txBody>
      </p:sp>
    </p:spTree>
    <p:extLst>
      <p:ext uri="{BB962C8B-B14F-4D97-AF65-F5344CB8AC3E}">
        <p14:creationId xmlns:p14="http://schemas.microsoft.com/office/powerpoint/2010/main" val="3449429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Le Registre social virtuel est une variante du registre social… où les données viennent principalement (et parfois intégralement) de bases de données gouvernementales existantes… Dans notre analogie…</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L’administrateur supérieur du bureau demande des documents rangés dans des armoires d’autres organisations. Il évalue si ces informations suffisent pour ses objectifs; si ce n’est pas le cas, il va faire des recherches supplémentaires (collecte supplémentaire de données). Ces informations sont ensuite rangées dans l’armoire d’archives de l’Administrateur supérieur du bureau = le Registre social virtuel L’Administrateur supérieur du bureau </a:t>
            </a:r>
            <a:r>
              <a:rPr lang="fr-FR" sz="1200" kern="1200" noProof="0" dirty="0">
                <a:solidFill>
                  <a:schemeClr val="tx1"/>
                </a:solidFill>
                <a:effectLst/>
                <a:latin typeface="+mn-lt"/>
                <a:ea typeface="+mn-ea"/>
                <a:cs typeface="+mn-cs"/>
              </a:rPr>
              <a:t>organise ensuite tous les documents à partir des critères qu’il a lui-même établis (détermination de l’admissibilité) et partage les contenus sélectionnés avec les administrateurs de son bureau (SIG du programme) pour qu’ils puissent remplir leurs armoires d’archives respectives (bases de données du programme).</a:t>
            </a: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9138ACA-736A-4C43-86F9-1D47B24AC60C}" type="slidenum">
              <a:rPr lang="en-ZA" smtClean="0"/>
              <a:t>35</a:t>
            </a:fld>
            <a:endParaRPr lang="en-ZA" dirty="0"/>
          </a:p>
        </p:txBody>
      </p:sp>
    </p:spTree>
    <p:extLst>
      <p:ext uri="{BB962C8B-B14F-4D97-AF65-F5344CB8AC3E}">
        <p14:creationId xmlns:p14="http://schemas.microsoft.com/office/powerpoint/2010/main" val="3134730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Exige un contexte de gouvernance électronique, des niveaux élevés de formalité… et d’importantes capacités! Il requiert également un système national d’identification.</a:t>
            </a:r>
          </a:p>
          <a:p>
            <a:endParaRPr lang="fr-FR" noProof="0" dirty="0"/>
          </a:p>
          <a:p>
            <a:r>
              <a:rPr lang="fr-FR" noProof="0" dirty="0"/>
              <a:t>Les bases de données administratives susceptibles d’être liées comprennent la base de données de l’autorité fiscale (pour contribuer à l’évaluation indirecte des données), le cadastre, etc.</a:t>
            </a:r>
          </a:p>
        </p:txBody>
      </p:sp>
      <p:sp>
        <p:nvSpPr>
          <p:cNvPr id="4" name="Slide Number Placeholder 3"/>
          <p:cNvSpPr>
            <a:spLocks noGrp="1"/>
          </p:cNvSpPr>
          <p:nvPr>
            <p:ph type="sldNum" sz="quarter" idx="10"/>
          </p:nvPr>
        </p:nvSpPr>
        <p:spPr/>
        <p:txBody>
          <a:bodyPr/>
          <a:lstStyle/>
          <a:p>
            <a:fld id="{C9138ACA-736A-4C43-86F9-1D47B24AC60C}" type="slidenum">
              <a:rPr lang="en-ZA" smtClean="0"/>
              <a:t>36</a:t>
            </a:fld>
            <a:endParaRPr lang="en-ZA" dirty="0"/>
          </a:p>
        </p:txBody>
      </p:sp>
    </p:spTree>
    <p:extLst>
      <p:ext uri="{BB962C8B-B14F-4D97-AF65-F5344CB8AC3E}">
        <p14:creationId xmlns:p14="http://schemas.microsoft.com/office/powerpoint/2010/main" val="1256264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EXEMPLE: Cette diapositive illustre le Registre national d’assurance maladie de Thaïlande: un registre social virtuel</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Le Registre national d’assurance maladie de Thaïlande facilite l’accès aux soins de santé pour tous.</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Lancé en 2001, le régime de couverture universelle (</a:t>
            </a:r>
            <a:r>
              <a:rPr lang="en-ZA" i="1" baseline="0" dirty="0"/>
              <a:t>Universal Coverage Scheme</a:t>
            </a:r>
            <a:r>
              <a:rPr lang="en-ZA" baseline="0" dirty="0"/>
              <a:t>, UCS) </a:t>
            </a: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 couvre 76% de la population qui n’est pas couverte par les régimes de protection sociale de santé existants. L’identification des bénéficiaires de l’UCS repose sur la base de données de la population nationale du ministère de l’Intérieur (le numéro d’identité national de 13 chiffre tient lieu d’identifiant unique), dont sont éliminés les individus bénéficiant déjà d’autres régimes. Le Bureau national de sécurité sanitaire a été créé et conçu pour compiler et maintenir le registre ainsi constitué.</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Le numéro d’identité national contribue à vérifier l’admissibilité; il est également utilisé par les fournisseurs de soins de santé pour superviser les services fournis, régler des plaintes et constituer des dossiers médicaux partagés pour chaque patient.</a:t>
            </a:r>
          </a:p>
        </p:txBody>
      </p:sp>
      <p:sp>
        <p:nvSpPr>
          <p:cNvPr id="4" name="Slide Number Placeholder 3"/>
          <p:cNvSpPr>
            <a:spLocks noGrp="1"/>
          </p:cNvSpPr>
          <p:nvPr>
            <p:ph type="sldNum" sz="quarter" idx="10"/>
          </p:nvPr>
        </p:nvSpPr>
        <p:spPr/>
        <p:txBody>
          <a:bodyPr/>
          <a:lstStyle/>
          <a:p>
            <a:fld id="{C9138ACA-736A-4C43-86F9-1D47B24AC60C}" type="slidenum">
              <a:rPr lang="en-ZA" smtClean="0"/>
              <a:t>37</a:t>
            </a:fld>
            <a:endParaRPr lang="en-ZA" dirty="0"/>
          </a:p>
        </p:txBody>
      </p:sp>
    </p:spTree>
    <p:extLst>
      <p:ext uri="{BB962C8B-B14F-4D97-AF65-F5344CB8AC3E}">
        <p14:creationId xmlns:p14="http://schemas.microsoft.com/office/powerpoint/2010/main" val="1231486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38</a:t>
            </a:fld>
            <a:endParaRPr lang="en-ZA" dirty="0"/>
          </a:p>
        </p:txBody>
      </p:sp>
    </p:spTree>
    <p:extLst>
      <p:ext uri="{BB962C8B-B14F-4D97-AF65-F5344CB8AC3E}">
        <p14:creationId xmlns:p14="http://schemas.microsoft.com/office/powerpoint/2010/main" val="1021727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Analyser ces trois approches de création d’un registre…</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0000"/>
              </a:lnSpc>
              <a:spcBef>
                <a:spcPts val="0"/>
              </a:spcBef>
              <a:spcAft>
                <a:spcPts val="0"/>
              </a:spcAft>
              <a:buFont typeface="+mj-lt"/>
              <a:buAutoNum type="arabicPeriod"/>
              <a:tabLst>
                <a:tab pos="457200" algn="l"/>
              </a:tabLst>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Ces 3 méthodes d’intégration des informations au système de protection sociale ne s’excluent pas mutuellement et évolueront avec le temps</a:t>
            </a:r>
            <a:r>
              <a:rPr lang="fr-FR" sz="1200" b="0" noProof="0" dirty="0">
                <a:effectLst/>
                <a:latin typeface="Calibri" panose="020F0502020204030204" pitchFamily="34" charset="0"/>
                <a:ea typeface="Calibri" panose="020F0502020204030204" pitchFamily="34" charset="0"/>
                <a:cs typeface="Times New Roman" panose="02020603050405020304" pitchFamily="18" charset="0"/>
              </a:rPr>
              <a:t>. Un pays rassemblant par exemple les informations de programmes existants au moyen d’un Registre intégré des bénéficiaires peut par exemple décider de coordonner les activités de collecte des données et évoluer vers une méthode de registre social. Cette méthode peut accroître son niveau d’interopérabilité avec d’autres bases de données du gouvernement via son SIG intégré et présente des caractéristiques de registre virtuel, comme ça a été le cas au Chili, ou la plupart des données du Registre social des ménages proviennent désormais de bases de données administratives existantes. De même, au fil du temps, les registres sociaux peuvent commencer à demander aux programmes qu’ils servent de leur renvoyer des données pour avoir un aperçu des bénéficiaires des différents programmes et du S&amp;E intégré. Ces ajouts et évolutions doivent tous être répercutés dans le logiciel du SIG intégré…</a:t>
            </a:r>
          </a:p>
          <a:p>
            <a:pPr marL="228600" marR="0" lvl="0" indent="-228600">
              <a:lnSpc>
                <a:spcPct val="100000"/>
              </a:lnSpc>
              <a:spcBef>
                <a:spcPts val="0"/>
              </a:spcBef>
              <a:spcAft>
                <a:spcPts val="0"/>
              </a:spcAft>
              <a:buFont typeface="+mj-lt"/>
              <a:buAutoNum type="arabicPeriod"/>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0000"/>
              </a:lnSpc>
              <a:spcBef>
                <a:spcPts val="0"/>
              </a:spcBef>
              <a:spcAft>
                <a:spcPts val="0"/>
              </a:spcAft>
              <a:buFont typeface="+mj-lt"/>
              <a:buAutoNum type="arabicPeriod"/>
              <a:tabLst>
                <a:tab pos="457200" algn="l"/>
              </a:tabLst>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Une forme d’intégration peut être atteinte entre ces 3 approches, </a:t>
            </a:r>
            <a:r>
              <a:rPr lang="fr-FR" sz="1200" b="0" noProof="0" dirty="0">
                <a:effectLst/>
                <a:latin typeface="Calibri" panose="020F0502020204030204" pitchFamily="34" charset="0"/>
                <a:ea typeface="Calibri" panose="020F0502020204030204" pitchFamily="34" charset="0"/>
                <a:cs typeface="Times New Roman" panose="02020603050405020304" pitchFamily="18" charset="0"/>
              </a:rPr>
              <a:t>aucune n’étant nécessairement meilleure que les autres. Tout dépend des besoins et du contexte du pays… et de la façon dont le registre et ses SIG intégrés sont mis en place en la pratique… et utilisés.</a:t>
            </a:r>
          </a:p>
          <a:p>
            <a:pPr marL="228600" marR="0" lvl="0" indent="-228600">
              <a:lnSpc>
                <a:spcPct val="100000"/>
              </a:lnSpc>
              <a:spcBef>
                <a:spcPts val="0"/>
              </a:spcBef>
              <a:spcAft>
                <a:spcPts val="0"/>
              </a:spcAft>
              <a:buFont typeface="+mj-lt"/>
              <a:buAutoNum type="arabicPeriod"/>
              <a:tabLst>
                <a:tab pos="457200" algn="l"/>
              </a:tabLst>
            </a:pPr>
            <a:endParaRPr lang="fr-FR" sz="1200" b="1" noProof="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0000"/>
              </a:lnSpc>
              <a:spcBef>
                <a:spcPts val="0"/>
              </a:spcBef>
              <a:spcAft>
                <a:spcPts val="0"/>
              </a:spcAft>
              <a:buFont typeface="+mj-lt"/>
              <a:buAutoNum type="arabicPeriod"/>
              <a:tabLst>
                <a:tab pos="457200" algn="l"/>
              </a:tabLst>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Toutefois... La couverture de la population et le type de fonctionnalités réalisables </a:t>
            </a:r>
            <a:r>
              <a:rPr lang="fr-FR" sz="1200" b="0" noProof="0" dirty="0">
                <a:effectLst/>
                <a:latin typeface="Calibri" panose="020F0502020204030204" pitchFamily="34" charset="0"/>
                <a:ea typeface="Calibri" panose="020F0502020204030204" pitchFamily="34" charset="0"/>
                <a:cs typeface="Times New Roman" panose="02020603050405020304" pitchFamily="18" charset="0"/>
              </a:rPr>
              <a:t>varie significativement selon les approches… PAR EXEMPLE (diapositive suivante).</a:t>
            </a:r>
            <a:endParaRPr lang="fr-FR" sz="1200" b="1" noProof="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noProof="0" dirty="0"/>
          </a:p>
        </p:txBody>
      </p:sp>
      <p:sp>
        <p:nvSpPr>
          <p:cNvPr id="4" name="Slide Number Placeholder 3"/>
          <p:cNvSpPr>
            <a:spLocks noGrp="1"/>
          </p:cNvSpPr>
          <p:nvPr>
            <p:ph type="sldNum" sz="quarter" idx="10"/>
          </p:nvPr>
        </p:nvSpPr>
        <p:spPr/>
        <p:txBody>
          <a:bodyPr/>
          <a:lstStyle/>
          <a:p>
            <a:fld id="{C9138ACA-736A-4C43-86F9-1D47B24AC60C}" type="slidenum">
              <a:rPr lang="en-ZA" smtClean="0"/>
              <a:t>39</a:t>
            </a:fld>
            <a:endParaRPr lang="en-ZA" dirty="0"/>
          </a:p>
        </p:txBody>
      </p:sp>
    </p:spTree>
    <p:extLst>
      <p:ext uri="{BB962C8B-B14F-4D97-AF65-F5344CB8AC3E}">
        <p14:creationId xmlns:p14="http://schemas.microsoft.com/office/powerpoint/2010/main" val="3578406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Invitez les participants à sortir leur journal et à parcourir leurs notes de la veille pour reprendre leur journal de bord où ils l’avaient laissé.</a:t>
            </a:r>
          </a:p>
          <a:p>
            <a:r>
              <a:rPr lang="fr-FR" sz="1200" kern="1200" noProof="0" dirty="0">
                <a:solidFill>
                  <a:schemeClr val="tx1"/>
                </a:solidFill>
                <a:effectLst/>
                <a:latin typeface="+mn-lt"/>
                <a:ea typeface="+mn-ea"/>
                <a:cs typeface="+mn-cs"/>
              </a:rPr>
              <a:t> </a:t>
            </a:r>
          </a:p>
          <a:p>
            <a:r>
              <a:rPr lang="fr-FR" sz="1200" kern="1200" noProof="0" dirty="0">
                <a:solidFill>
                  <a:schemeClr val="tx1"/>
                </a:solidFill>
                <a:effectLst/>
                <a:latin typeface="+mn-lt"/>
                <a:ea typeface="+mn-ea"/>
                <a:cs typeface="+mn-cs"/>
              </a:rPr>
              <a:t>Donnez-leur ensuite les instructions concernant les questions qui seront posées aujourd’hui (diapositives suivantes). Le temps imparti par question est indiqué entre parenthèses.</a:t>
            </a:r>
          </a:p>
          <a:p>
            <a:endParaRPr lang="fr-FR"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Terminez cette activité en demandant à c</a:t>
            </a:r>
            <a:r>
              <a:rPr lang="fr-FR" sz="1200" kern="1200" dirty="0">
                <a:solidFill>
                  <a:schemeClr val="tx1"/>
                </a:solidFill>
                <a:effectLst/>
                <a:latin typeface="+mn-lt"/>
                <a:ea typeface="+mn-ea"/>
                <a:cs typeface="+mn-cs"/>
              </a:rPr>
              <a:t>haque participant de se tourner vers son voisin pour discuter de l’expérience de tenue du journal de bord (5 minutes).</a:t>
            </a:r>
            <a:endParaRPr lang="pt-PT" sz="1200" kern="1200" dirty="0">
              <a:solidFill>
                <a:schemeClr val="tx1"/>
              </a:solidFill>
              <a:effectLst/>
              <a:latin typeface="+mn-lt"/>
              <a:ea typeface="+mn-ea"/>
              <a:cs typeface="+mn-cs"/>
            </a:endParaRPr>
          </a:p>
          <a:p>
            <a:endParaRPr lang="pt-PT" sz="1200" kern="1200" dirty="0">
              <a:solidFill>
                <a:schemeClr val="tx1"/>
              </a:solidFill>
              <a:effectLst/>
              <a:latin typeface="+mn-lt"/>
              <a:ea typeface="+mn-ea"/>
              <a:cs typeface="+mn-cs"/>
            </a:endParaRPr>
          </a:p>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4</a:t>
            </a:fld>
            <a:endParaRPr lang="en-ZA" dirty="0"/>
          </a:p>
        </p:txBody>
      </p:sp>
    </p:spTree>
    <p:extLst>
      <p:ext uri="{BB962C8B-B14F-4D97-AF65-F5344CB8AC3E}">
        <p14:creationId xmlns:p14="http://schemas.microsoft.com/office/powerpoint/2010/main" val="36595962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Expliquez: </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La ligne grise en pointillés = population du pays admissible à l’assistance sociale au vu des critères de sélection de n’importe lequel des programmes existants</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Le cercle rouge représente la population entière d’un pays (riches et pauvres) N’importe quel registre virtuel peut atteindre 100% de cette population en se reliant au registre annuel d’identification ou au registre civil d’un pays.</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Le cercle bleu: si les enquêtes de recensement étaient 100% exhaustives, le registre social inclurait alors toute la population admissible, mais un registre social ne couvre généralement que la majorité de la population admissible (pas l’intégralité). La surface située en dehors de la ligne pointillée = les personnes recevant une assistance alors qu’elles ne sont en réalité pas admissibles.</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Le cercle vert (la population du registre intégré) = la somme de tous les bénéficiaires des programmes de protection sociale dont les SIG ont été intégrés = une sous-catégorie de population.</a:t>
            </a:r>
          </a:p>
        </p:txBody>
      </p:sp>
      <p:sp>
        <p:nvSpPr>
          <p:cNvPr id="4" name="Slide Number Placeholder 3"/>
          <p:cNvSpPr>
            <a:spLocks noGrp="1"/>
          </p:cNvSpPr>
          <p:nvPr>
            <p:ph type="sldNum" sz="quarter" idx="10"/>
          </p:nvPr>
        </p:nvSpPr>
        <p:spPr/>
        <p:txBody>
          <a:bodyPr/>
          <a:lstStyle/>
          <a:p>
            <a:fld id="{C9138ACA-736A-4C43-86F9-1D47B24AC60C}" type="slidenum">
              <a:rPr lang="en-ZA" smtClean="0"/>
              <a:t>40</a:t>
            </a:fld>
            <a:endParaRPr lang="en-ZA" dirty="0"/>
          </a:p>
        </p:txBody>
      </p:sp>
    </p:spTree>
    <p:extLst>
      <p:ext uri="{BB962C8B-B14F-4D97-AF65-F5344CB8AC3E}">
        <p14:creationId xmlns:p14="http://schemas.microsoft.com/office/powerpoint/2010/main" val="153675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41</a:t>
            </a:fld>
            <a:endParaRPr lang="en-ZA" dirty="0"/>
          </a:p>
        </p:txBody>
      </p:sp>
    </p:spTree>
    <p:extLst>
      <p:ext uri="{BB962C8B-B14F-4D97-AF65-F5344CB8AC3E}">
        <p14:creationId xmlns:p14="http://schemas.microsoft.com/office/powerpoint/2010/main" val="40252797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noProof="0" dirty="0">
                <a:solidFill>
                  <a:schemeClr val="tx1"/>
                </a:solidFill>
                <a:effectLst/>
                <a:latin typeface="+mn-lt"/>
                <a:ea typeface="+mn-ea"/>
                <a:cs typeface="+mn-cs"/>
              </a:rPr>
              <a:t>Réponses:</a:t>
            </a:r>
          </a:p>
          <a:p>
            <a:endParaRPr lang="fr-FR" sz="1200" kern="1200" noProof="0" dirty="0">
              <a:solidFill>
                <a:schemeClr val="tx1"/>
              </a:solidFill>
              <a:effectLst/>
              <a:latin typeface="+mn-lt"/>
              <a:ea typeface="+mn-ea"/>
              <a:cs typeface="+mn-cs"/>
            </a:endParaRPr>
          </a:p>
          <a:p>
            <a:pPr marL="228600" indent="-228600">
              <a:buFont typeface="+mj-lt"/>
              <a:buAutoNum type="arabicPeriod"/>
            </a:pPr>
            <a:r>
              <a:rPr lang="fr-FR" sz="1200" b="1" kern="1200" noProof="0" dirty="0">
                <a:solidFill>
                  <a:schemeClr val="tx1"/>
                </a:solidFill>
                <a:effectLst/>
                <a:latin typeface="+mn-lt"/>
                <a:ea typeface="+mn-ea"/>
                <a:cs typeface="+mn-cs"/>
              </a:rPr>
              <a:t>Si un pays n’enregistre que 40% de sa population, quelles peuvent être les conséquences?</a:t>
            </a:r>
            <a:r>
              <a:rPr lang="fr-FR" sz="1200" kern="1200" noProof="0" dirty="0">
                <a:solidFill>
                  <a:schemeClr val="tx1"/>
                </a:solidFill>
                <a:effectLst/>
                <a:latin typeface="+mn-lt"/>
                <a:ea typeface="+mn-ea"/>
                <a:cs typeface="+mn-cs"/>
              </a:rPr>
              <a:t> </a:t>
            </a:r>
            <a:br>
              <a:rPr lang="fr-FR" sz="1200" kern="1200" noProof="0" dirty="0">
                <a:solidFill>
                  <a:schemeClr val="tx1"/>
                </a:solidFill>
                <a:effectLst/>
                <a:latin typeface="+mn-lt"/>
                <a:ea typeface="+mn-ea"/>
                <a:cs typeface="+mn-cs"/>
              </a:rPr>
            </a:br>
            <a:br>
              <a:rPr lang="fr-FR" sz="1200" kern="1200" noProof="0" dirty="0">
                <a:solidFill>
                  <a:schemeClr val="tx1"/>
                </a:solidFill>
                <a:effectLst/>
                <a:latin typeface="+mn-lt"/>
                <a:ea typeface="+mn-ea"/>
                <a:cs typeface="+mn-cs"/>
              </a:rPr>
            </a:br>
            <a:r>
              <a:rPr lang="fr-FR" sz="1200" kern="1200" noProof="0" dirty="0">
                <a:solidFill>
                  <a:schemeClr val="tx1"/>
                </a:solidFill>
                <a:effectLst/>
                <a:latin typeface="+mn-lt"/>
                <a:ea typeface="+mn-ea"/>
                <a:cs typeface="+mn-cs"/>
              </a:rPr>
              <a:t>Plus difficile de garantir un ciblage intégré entre tous les programmes et des programmes inclusifs touchant toutes les personnes dans le besoin… Et potentiel réduit d’utilisation des données pour répondre à un choc.</a:t>
            </a:r>
          </a:p>
          <a:p>
            <a:pPr marL="228600" indent="-228600">
              <a:buFont typeface="+mj-lt"/>
              <a:buAutoNum type="arabicPeriod"/>
            </a:pPr>
            <a:endParaRPr lang="fr-FR" sz="1200" kern="1200" noProof="0" dirty="0">
              <a:solidFill>
                <a:schemeClr val="tx1"/>
              </a:solidFill>
              <a:effectLst/>
              <a:latin typeface="+mn-lt"/>
              <a:ea typeface="+mn-ea"/>
              <a:cs typeface="+mn-cs"/>
            </a:endParaRPr>
          </a:p>
          <a:p>
            <a:pPr marL="228600" indent="-228600">
              <a:buFont typeface="+mj-lt"/>
              <a:buAutoNum type="arabicPeriod"/>
            </a:pPr>
            <a:r>
              <a:rPr lang="fr-FR" sz="1200" b="1" kern="1200" noProof="0" dirty="0">
                <a:solidFill>
                  <a:schemeClr val="tx1"/>
                </a:solidFill>
                <a:effectLst/>
                <a:latin typeface="+mn-lt"/>
                <a:ea typeface="+mn-ea"/>
                <a:cs typeface="+mn-cs"/>
              </a:rPr>
              <a:t>Les Registres intégrés de bénéficiaires ne possèdent de données que sur les bénéficiaires inscrits. Qu’est-ce que cela signifie? </a:t>
            </a:r>
          </a:p>
          <a:p>
            <a:pPr marL="228600" indent="-228600">
              <a:buFont typeface="+mj-lt"/>
              <a:buAutoNum type="arabicPeriod"/>
            </a:pPr>
            <a:endParaRPr lang="fr-FR" sz="1200" b="1" kern="1200" noProof="0" dirty="0">
              <a:solidFill>
                <a:schemeClr val="tx1"/>
              </a:solidFill>
              <a:effectLst/>
              <a:latin typeface="+mn-lt"/>
              <a:ea typeface="+mn-ea"/>
              <a:cs typeface="+mn-cs"/>
            </a:endParaRPr>
          </a:p>
          <a:p>
            <a:pPr marL="685800" lvl="1" indent="-228600">
              <a:buFont typeface="Arial" panose="020B0604020202020204" pitchFamily="34" charset="0"/>
              <a:buChar char="•"/>
            </a:pPr>
            <a:r>
              <a:rPr lang="fr-FR" sz="1200" kern="1200" noProof="0" dirty="0">
                <a:solidFill>
                  <a:schemeClr val="tx1"/>
                </a:solidFill>
                <a:effectLst/>
                <a:latin typeface="+mn-lt"/>
                <a:ea typeface="+mn-ea"/>
                <a:cs typeface="+mn-cs"/>
              </a:rPr>
              <a:t>Il n’est pas possible d’utiliser le registre pour une sélection intégrée (il ne contient de données que sur ceux qui sont déjà bénéficiaires, pas sur les bénéficiaires potentiels); </a:t>
            </a:r>
          </a:p>
          <a:p>
            <a:pPr marL="685800" lvl="1" indent="-228600">
              <a:buFont typeface="Arial" panose="020B0604020202020204" pitchFamily="34" charset="0"/>
              <a:buChar char="•"/>
            </a:pPr>
            <a:endParaRPr lang="fr-FR" sz="1200" kern="1200" noProof="0" dirty="0">
              <a:solidFill>
                <a:schemeClr val="tx1"/>
              </a:solidFill>
              <a:effectLst/>
              <a:latin typeface="+mn-lt"/>
              <a:ea typeface="+mn-ea"/>
              <a:cs typeface="+mn-cs"/>
            </a:endParaRPr>
          </a:p>
          <a:p>
            <a:pPr marL="685800" lvl="1" indent="-228600">
              <a:buFont typeface="Arial" panose="020B0604020202020204" pitchFamily="34" charset="0"/>
              <a:buChar char="•"/>
            </a:pPr>
            <a:r>
              <a:rPr lang="fr-FR" sz="1200" kern="1200" noProof="0" dirty="0">
                <a:solidFill>
                  <a:schemeClr val="tx1"/>
                </a:solidFill>
                <a:effectLst/>
                <a:latin typeface="+mn-lt"/>
                <a:ea typeface="+mn-ea"/>
                <a:cs typeface="+mn-cs"/>
              </a:rPr>
              <a:t>Coûts: les données des non-bénéficiaires d’aujourd’hui pourraient être des données sur les bénéficiaires de demain qu’il faudrait à nouveau récolter;</a:t>
            </a:r>
          </a:p>
          <a:p>
            <a:pPr marL="685800" lvl="1" indent="-228600">
              <a:buFont typeface="Arial" panose="020B0604020202020204" pitchFamily="34" charset="0"/>
              <a:buChar char="•"/>
            </a:pPr>
            <a:endParaRPr lang="fr-FR" sz="1200" kern="1200" noProof="0" dirty="0">
              <a:solidFill>
                <a:schemeClr val="tx1"/>
              </a:solidFill>
              <a:effectLst/>
              <a:latin typeface="+mn-lt"/>
              <a:ea typeface="+mn-ea"/>
              <a:cs typeface="+mn-cs"/>
            </a:endParaRPr>
          </a:p>
          <a:p>
            <a:pPr marL="685800" lvl="1" indent="-228600">
              <a:buFont typeface="Arial" panose="020B0604020202020204" pitchFamily="34" charset="0"/>
              <a:buChar char="•"/>
            </a:pPr>
            <a:r>
              <a:rPr lang="fr-FR" sz="1200" kern="1200" noProof="0" dirty="0">
                <a:solidFill>
                  <a:schemeClr val="tx1"/>
                </a:solidFill>
                <a:effectLst/>
                <a:latin typeface="+mn-lt"/>
                <a:ea typeface="+mn-ea"/>
                <a:cs typeface="+mn-cs"/>
              </a:rPr>
              <a:t>Absence de sources de données pour une réponse horizontale aux chocs (les catastrophes ne frappent pas uniquement les personnes évaluées comme « pauvres » ou « admissibles » par les programmes existants).</a:t>
            </a:r>
          </a:p>
          <a:p>
            <a:pPr marL="685800" lvl="1" indent="-228600">
              <a:buFont typeface="Arial" panose="020B0604020202020204" pitchFamily="34" charset="0"/>
              <a:buChar char="•"/>
            </a:pPr>
            <a:endParaRPr lang="fr-FR" sz="1200" kern="1200" noProof="0" dirty="0">
              <a:solidFill>
                <a:schemeClr val="tx1"/>
              </a:solidFill>
              <a:effectLst/>
              <a:latin typeface="+mn-lt"/>
              <a:ea typeface="+mn-ea"/>
              <a:cs typeface="+mn-cs"/>
            </a:endParaRPr>
          </a:p>
          <a:p>
            <a:pPr marL="228600" indent="-228600">
              <a:buFont typeface="+mj-lt"/>
              <a:buAutoNum type="arabicPeriod"/>
            </a:pPr>
            <a:r>
              <a:rPr lang="fr-FR" sz="1200" b="1" kern="1200" noProof="0" dirty="0">
                <a:solidFill>
                  <a:schemeClr val="tx1"/>
                </a:solidFill>
                <a:effectLst/>
                <a:latin typeface="+mn-lt"/>
                <a:ea typeface="+mn-ea"/>
                <a:cs typeface="+mn-cs"/>
              </a:rPr>
              <a:t>Si les registres sociaux virtuels ne reposent que sur des données existantes, quelles sont leurs limites? </a:t>
            </a:r>
            <a:br>
              <a:rPr lang="fr-FR" sz="1200" kern="1200" noProof="0" dirty="0">
                <a:solidFill>
                  <a:schemeClr val="tx1"/>
                </a:solidFill>
                <a:effectLst/>
                <a:latin typeface="+mn-lt"/>
                <a:ea typeface="+mn-ea"/>
                <a:cs typeface="+mn-cs"/>
              </a:rPr>
            </a:br>
            <a:br>
              <a:rPr lang="fr-FR" sz="1200" kern="1200" noProof="0" dirty="0">
                <a:solidFill>
                  <a:schemeClr val="tx1"/>
                </a:solidFill>
                <a:effectLst/>
                <a:latin typeface="+mn-lt"/>
                <a:ea typeface="+mn-ea"/>
                <a:cs typeface="+mn-cs"/>
              </a:rPr>
            </a:br>
            <a:r>
              <a:rPr lang="fr-FR" sz="1200" kern="1200" noProof="0" dirty="0">
                <a:solidFill>
                  <a:schemeClr val="tx1"/>
                </a:solidFill>
                <a:effectLst/>
                <a:latin typeface="+mn-lt"/>
                <a:ea typeface="+mn-ea"/>
                <a:cs typeface="+mn-cs"/>
              </a:rPr>
              <a:t>Ils ne contiendront que des informations superficielles (nom, âge, adresse, éventuellement la propriété foncière et quelques autres variables) et leurs données ne pourront pas servir à un « ciblage de la pauvreté » (il faudrait collecter davantage de données). Ils peuvent servir à des programmes catégoriels universels.</a:t>
            </a:r>
          </a:p>
          <a:p>
            <a:endParaRPr lang="fr-FR" b="1" noProof="0" dirty="0"/>
          </a:p>
        </p:txBody>
      </p:sp>
      <p:sp>
        <p:nvSpPr>
          <p:cNvPr id="4" name="Slide Number Placeholder 3"/>
          <p:cNvSpPr>
            <a:spLocks noGrp="1"/>
          </p:cNvSpPr>
          <p:nvPr>
            <p:ph type="sldNum" sz="quarter" idx="10"/>
          </p:nvPr>
        </p:nvSpPr>
        <p:spPr/>
        <p:txBody>
          <a:bodyPr/>
          <a:lstStyle/>
          <a:p>
            <a:fld id="{C9138ACA-736A-4C43-86F9-1D47B24AC60C}" type="slidenum">
              <a:rPr lang="en-ZA" smtClean="0"/>
              <a:t>42</a:t>
            </a:fld>
            <a:endParaRPr lang="en-ZA" dirty="0"/>
          </a:p>
        </p:txBody>
      </p:sp>
    </p:spTree>
    <p:extLst>
      <p:ext uri="{BB962C8B-B14F-4D97-AF65-F5344CB8AC3E}">
        <p14:creationId xmlns:p14="http://schemas.microsoft.com/office/powerpoint/2010/main" val="15621270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Comme nous l’avons déjà vu, ce programme de formation a été baptisé </a:t>
            </a:r>
            <a:r>
              <a:rPr lang="fr-FR" sz="1200" i="1" noProof="0" dirty="0">
                <a:effectLst/>
                <a:latin typeface="Calibri" panose="020F0502020204030204" pitchFamily="34" charset="0"/>
                <a:ea typeface="Calibri" panose="020F0502020204030204" pitchFamily="34" charset="0"/>
                <a:cs typeface="Times New Roman" panose="02020603050405020304" pitchFamily="18" charset="0"/>
              </a:rPr>
              <a:t>TRANSFORM</a:t>
            </a:r>
            <a:r>
              <a:rPr lang="fr-FR" sz="1200" i="0" noProof="0" dirty="0">
                <a:effectLst/>
                <a:latin typeface="Calibri" panose="020F0502020204030204" pitchFamily="34" charset="0"/>
                <a:ea typeface="Calibri" panose="020F0502020204030204" pitchFamily="34" charset="0"/>
                <a:cs typeface="Times New Roman" panose="02020603050405020304" pitchFamily="18" charset="0"/>
              </a:rPr>
              <a:t>, qui signifie « transformer ». L’un des facteurs clés de la transformation réside dans l’examen des croyances que nous avons au sujet de certaines questions. Nos croyances dépendent tellement de notre contexte et expérience passée que la plupart d’entre elles peuvent envisagées sous deux angles, c.-à-d.. qu’elles ne sont si vraies ni fausses. Ce qui compte est de vérifier nos croyances pour pouvoir nous assurer qu’elles sont encore valides. Cette vérification est fondamentale pour la transformation. L’activité à laquelle nous allons passer va donc nous permettre de vérifier nos croyances. </a:t>
            </a: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43</a:t>
            </a:fld>
            <a:endParaRPr lang="en-ZA" dirty="0"/>
          </a:p>
        </p:txBody>
      </p:sp>
    </p:spTree>
    <p:extLst>
      <p:ext uri="{BB962C8B-B14F-4D97-AF65-F5344CB8AC3E}">
        <p14:creationId xmlns:p14="http://schemas.microsoft.com/office/powerpoint/2010/main" val="4049679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C9138ACA-736A-4C43-86F9-1D47B24AC60C}" type="slidenum">
              <a:rPr lang="en-ZA" smtClean="0"/>
              <a:t>44</a:t>
            </a:fld>
            <a:endParaRPr lang="en-ZA" dirty="0"/>
          </a:p>
        </p:txBody>
      </p:sp>
    </p:spTree>
    <p:extLst>
      <p:ext uri="{BB962C8B-B14F-4D97-AF65-F5344CB8AC3E}">
        <p14:creationId xmlns:p14="http://schemas.microsoft.com/office/powerpoint/2010/main" val="32844520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b="1" dirty="0"/>
          </a:p>
        </p:txBody>
      </p:sp>
      <p:sp>
        <p:nvSpPr>
          <p:cNvPr id="4" name="Slide Number Placeholder 3"/>
          <p:cNvSpPr>
            <a:spLocks noGrp="1"/>
          </p:cNvSpPr>
          <p:nvPr>
            <p:ph type="sldNum" sz="quarter" idx="10"/>
          </p:nvPr>
        </p:nvSpPr>
        <p:spPr/>
        <p:txBody>
          <a:bodyPr/>
          <a:lstStyle/>
          <a:p>
            <a:fld id="{A802E42B-4540-4CA0-B5CC-7A6A1B09DC25}" type="slidenum">
              <a:rPr lang="en-ZA" smtClean="0"/>
              <a:t>45</a:t>
            </a:fld>
            <a:endParaRPr lang="en-ZA" dirty="0"/>
          </a:p>
        </p:txBody>
      </p:sp>
    </p:spTree>
    <p:extLst>
      <p:ext uri="{BB962C8B-B14F-4D97-AF65-F5344CB8AC3E}">
        <p14:creationId xmlns:p14="http://schemas.microsoft.com/office/powerpoint/2010/main" val="2918503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b="1" dirty="0"/>
          </a:p>
        </p:txBody>
      </p:sp>
      <p:sp>
        <p:nvSpPr>
          <p:cNvPr id="4" name="Slide Number Placeholder 3"/>
          <p:cNvSpPr>
            <a:spLocks noGrp="1"/>
          </p:cNvSpPr>
          <p:nvPr>
            <p:ph type="sldNum" sz="quarter" idx="10"/>
          </p:nvPr>
        </p:nvSpPr>
        <p:spPr/>
        <p:txBody>
          <a:bodyPr/>
          <a:lstStyle/>
          <a:p>
            <a:fld id="{A802E42B-4540-4CA0-B5CC-7A6A1B09DC25}" type="slidenum">
              <a:rPr lang="en-ZA" smtClean="0"/>
              <a:t>46</a:t>
            </a:fld>
            <a:endParaRPr lang="en-ZA" dirty="0"/>
          </a:p>
        </p:txBody>
      </p:sp>
    </p:spTree>
    <p:extLst>
      <p:ext uri="{BB962C8B-B14F-4D97-AF65-F5344CB8AC3E}">
        <p14:creationId xmlns:p14="http://schemas.microsoft.com/office/powerpoint/2010/main" val="25584717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802E42B-4540-4CA0-B5CC-7A6A1B09DC25}" type="slidenum">
              <a:rPr lang="en-ZA" smtClean="0"/>
              <a:t>47</a:t>
            </a:fld>
            <a:endParaRPr lang="en-ZA" dirty="0"/>
          </a:p>
        </p:txBody>
      </p:sp>
    </p:spTree>
    <p:extLst>
      <p:ext uri="{BB962C8B-B14F-4D97-AF65-F5344CB8AC3E}">
        <p14:creationId xmlns:p14="http://schemas.microsoft.com/office/powerpoint/2010/main" val="403377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Expliquez rapidement la façon dont chaque variation affecte les résultats.</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La couverture varie beaucoup... en fonction de la méthode de collecte de données et le choix de politiques et affecte:</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Courier New" panose="02070309020205020404" pitchFamily="49" charset="0"/>
              <a:buChar char="o"/>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Le potentiel de ciblage de plusieurs programmes; </a:t>
            </a:r>
          </a:p>
          <a:p>
            <a:pPr marL="628650" marR="0" lvl="1" indent="-171450">
              <a:lnSpc>
                <a:spcPct val="100000"/>
              </a:lnSpc>
              <a:spcBef>
                <a:spcPts val="0"/>
              </a:spcBef>
              <a:spcAft>
                <a:spcPts val="0"/>
              </a:spcAft>
              <a:buFont typeface="Courier New" panose="02070309020205020404" pitchFamily="49" charset="0"/>
              <a:buChar char="o"/>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Courier New" panose="02070309020205020404" pitchFamily="49" charset="0"/>
              <a:buChar char="o"/>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Le potentiel de réponse aux chocs; </a:t>
            </a:r>
          </a:p>
          <a:p>
            <a:pPr marL="628650" marR="0" lvl="1" indent="-171450">
              <a:lnSpc>
                <a:spcPct val="100000"/>
              </a:lnSpc>
              <a:spcBef>
                <a:spcPts val="0"/>
              </a:spcBef>
              <a:spcAft>
                <a:spcPts val="0"/>
              </a:spcAft>
              <a:buFont typeface="Courier New" panose="02070309020205020404" pitchFamily="49" charset="0"/>
              <a:buChar char="o"/>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Courier New" panose="02070309020205020404" pitchFamily="49" charset="0"/>
              <a:buChar char="o"/>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Le potentiel d’analyse des politiques (dont la planification et la prévision des coûts); </a:t>
            </a:r>
          </a:p>
          <a:p>
            <a:pPr marL="628650" marR="0" lvl="1" indent="-171450">
              <a:lnSpc>
                <a:spcPct val="100000"/>
              </a:lnSpc>
              <a:spcBef>
                <a:spcPts val="0"/>
              </a:spcBef>
              <a:spcAft>
                <a:spcPts val="0"/>
              </a:spcAft>
              <a:buFont typeface="Courier New" panose="02070309020205020404" pitchFamily="49" charset="0"/>
              <a:buChar char="o"/>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Courier New" panose="02070309020205020404" pitchFamily="49" charset="0"/>
              <a:buChar char="o"/>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Les cas d’utilisation pour d’autres secteurs.</a:t>
            </a:r>
          </a:p>
          <a:p>
            <a:pPr marL="628650" marR="0" lvl="1" indent="-171450">
              <a:lnSpc>
                <a:spcPct val="100000"/>
              </a:lnSpc>
              <a:spcBef>
                <a:spcPts val="0"/>
              </a:spcBef>
              <a:spcAft>
                <a:spcPts val="0"/>
              </a:spcAft>
              <a:buFont typeface="Courier New" panose="02070309020205020404" pitchFamily="49" charset="0"/>
              <a:buChar char="o"/>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Les données sont récoltées/mises à jour au moyen de trois méthodes principales (sur demande, recensement, intégration de données… voir le document de base), affectant:</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Courier New" panose="02070309020205020404" pitchFamily="49" charset="0"/>
              <a:buChar char="o"/>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Le niveau d’erreurs d’inclusion; </a:t>
            </a:r>
          </a:p>
          <a:p>
            <a:pPr marL="628650" marR="0" lvl="1" indent="-171450">
              <a:lnSpc>
                <a:spcPct val="100000"/>
              </a:lnSpc>
              <a:spcBef>
                <a:spcPts val="0"/>
              </a:spcBef>
              <a:spcAft>
                <a:spcPts val="0"/>
              </a:spcAft>
              <a:buFont typeface="Courier New" panose="02070309020205020404" pitchFamily="49" charset="0"/>
              <a:buChar char="o"/>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Courier New" panose="02070309020205020404" pitchFamily="49" charset="0"/>
              <a:buChar char="o"/>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La facilité d’accès pour les candidats; </a:t>
            </a:r>
          </a:p>
          <a:p>
            <a:pPr marL="628650" marR="0" lvl="1" indent="-171450">
              <a:lnSpc>
                <a:spcPct val="100000"/>
              </a:lnSpc>
              <a:spcBef>
                <a:spcPts val="0"/>
              </a:spcBef>
              <a:spcAft>
                <a:spcPts val="0"/>
              </a:spcAft>
              <a:buFont typeface="Courier New" panose="02070309020205020404" pitchFamily="49" charset="0"/>
              <a:buChar char="o"/>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Courier New" panose="02070309020205020404" pitchFamily="49" charset="0"/>
              <a:buChar char="o"/>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La qualité des données; </a:t>
            </a:r>
          </a:p>
          <a:p>
            <a:pPr marL="628650" marR="0" lvl="1" indent="-171450">
              <a:lnSpc>
                <a:spcPct val="100000"/>
              </a:lnSpc>
              <a:spcBef>
                <a:spcPts val="0"/>
              </a:spcBef>
              <a:spcAft>
                <a:spcPts val="0"/>
              </a:spcAft>
              <a:buFont typeface="Courier New" panose="02070309020205020404" pitchFamily="49" charset="0"/>
              <a:buChar char="o"/>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Courier New" panose="02070309020205020404" pitchFamily="49" charset="0"/>
              <a:buChar char="o"/>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L’actualité et l’utilité es données;</a:t>
            </a:r>
          </a:p>
          <a:p>
            <a:pPr marL="628650" marR="0" lvl="1" indent="-171450">
              <a:lnSpc>
                <a:spcPct val="100000"/>
              </a:lnSpc>
              <a:spcBef>
                <a:spcPts val="0"/>
              </a:spcBef>
              <a:spcAft>
                <a:spcPts val="0"/>
              </a:spcAft>
              <a:buFont typeface="Courier New" panose="02070309020205020404" pitchFamily="49" charset="0"/>
              <a:buChar char="o"/>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Courier New" panose="02070309020205020404" pitchFamily="49" charset="0"/>
              <a:buChar char="o"/>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La justice.</a:t>
            </a:r>
          </a:p>
          <a:p>
            <a:pPr marL="628650" marR="0" lvl="1" indent="-171450">
              <a:lnSpc>
                <a:spcPct val="100000"/>
              </a:lnSpc>
              <a:spcBef>
                <a:spcPts val="0"/>
              </a:spcBef>
              <a:spcAft>
                <a:spcPts val="0"/>
              </a:spcAft>
              <a:buFont typeface="Courier New" panose="02070309020205020404" pitchFamily="49" charset="0"/>
              <a:buChar char="o"/>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Données de qui? par ex.: niveau individuel/familial, bénéficiaires/non-bénéficiaires, citoyens/non-citoyens, données sur les « pauvres » et « vulnérables » ou sur des tranches d’âge spécifiques (par ex. pour une pension sociale)/sous-section plus vaste de la population;</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Quelles données sont collectées et stockées? Par ex.: vaste base de données sur la condition socio-économique du ménage/ensemble de données limitées pour le ciblage, informations biométriques ou non, etc.</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Quelles autres sources de données (par ex.: bases de données) sont intégrées? Par ex.: lien avec d’autres bases de données administrative pour la fourniture/vérification/duplication des données au moyen d’un identifiant unique (numéro d’identité nationale ou autre);</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Comment les données sont-elles validées, stockées et gérées? Quelles procédures existent pour garantir la validité, l’intégrité et l’utilité des données, affectant ainsi leur fiabilité? Inclut le type d’accès aux données accordé à différentes parties prenantes (par ex.: responsables nationaux ou locaux de mise en œuvre;</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Qui est chargé de la collecte, du stockage et de la gestion des données?</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Niveau de sécurité/confidentialité garanti. Dépend de la législation et des dispositions existantes, dont l’adhésion à des normes internationales; </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Tout ceci influera sur ce que vous pouvez en faire!</a:t>
            </a:r>
          </a:p>
          <a:p>
            <a:pPr marL="628650" lvl="1" indent="-171450">
              <a:buFont typeface="Arial" panose="020B0604020202020204" pitchFamily="34" charset="0"/>
              <a:buChar char="•"/>
            </a:pPr>
            <a:endParaRPr lang="fr-FR" noProof="0" dirty="0"/>
          </a:p>
        </p:txBody>
      </p:sp>
      <p:sp>
        <p:nvSpPr>
          <p:cNvPr id="4" name="Slide Number Placeholder 3"/>
          <p:cNvSpPr>
            <a:spLocks noGrp="1"/>
          </p:cNvSpPr>
          <p:nvPr>
            <p:ph type="sldNum" sz="quarter" idx="10"/>
          </p:nvPr>
        </p:nvSpPr>
        <p:spPr/>
        <p:txBody>
          <a:bodyPr/>
          <a:lstStyle/>
          <a:p>
            <a:fld id="{C9138ACA-736A-4C43-86F9-1D47B24AC60C}" type="slidenum">
              <a:rPr lang="en-ZA" smtClean="0"/>
              <a:t>48</a:t>
            </a:fld>
            <a:endParaRPr lang="en-ZA" dirty="0"/>
          </a:p>
        </p:txBody>
      </p:sp>
    </p:spTree>
    <p:extLst>
      <p:ext uri="{BB962C8B-B14F-4D97-AF65-F5344CB8AC3E}">
        <p14:creationId xmlns:p14="http://schemas.microsoft.com/office/powerpoint/2010/main" val="17271795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Aussi applicable à la façon dont le logiciel est conçu et déployé…</a:t>
            </a:r>
          </a:p>
          <a:p>
            <a:endParaRPr lang="fr-FR" noProof="0" dirty="0"/>
          </a:p>
        </p:txBody>
      </p:sp>
      <p:sp>
        <p:nvSpPr>
          <p:cNvPr id="4" name="Slide Number Placeholder 3"/>
          <p:cNvSpPr>
            <a:spLocks noGrp="1"/>
          </p:cNvSpPr>
          <p:nvPr>
            <p:ph type="sldNum" sz="quarter" idx="10"/>
          </p:nvPr>
        </p:nvSpPr>
        <p:spPr/>
        <p:txBody>
          <a:bodyPr/>
          <a:lstStyle/>
          <a:p>
            <a:fld id="{C9138ACA-736A-4C43-86F9-1D47B24AC60C}" type="slidenum">
              <a:rPr lang="en-ZA" smtClean="0"/>
              <a:t>49</a:t>
            </a:fld>
            <a:endParaRPr lang="en-ZA" dirty="0"/>
          </a:p>
        </p:txBody>
      </p:sp>
    </p:spTree>
    <p:extLst>
      <p:ext uri="{BB962C8B-B14F-4D97-AF65-F5344CB8AC3E}">
        <p14:creationId xmlns:p14="http://schemas.microsoft.com/office/powerpoint/2010/main" val="2578010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5</a:t>
            </a:fld>
            <a:endParaRPr lang="en-ZA" dirty="0"/>
          </a:p>
        </p:txBody>
      </p:sp>
    </p:spTree>
    <p:extLst>
      <p:ext uri="{BB962C8B-B14F-4D97-AF65-F5344CB8AC3E}">
        <p14:creationId xmlns:p14="http://schemas.microsoft.com/office/powerpoint/2010/main" val="36595962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Le registre n’est pas tout... L’activité d’identification des mythes souligne qu’au-delà de la configuration originale du « Registre » (Référentiel de données), ce ce qui compte, c’est la façon dont est configuré le flux de données et l’utilisation qui en est faite.</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Un système garantissant l’intégration complète du secteur de la protection sociale et au-delà, dans le respect du droit à la vie privée, établirait un lien direct (par ex.: service de « réseau ») avec:</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00000"/>
              </a:lnSpc>
              <a:spcBef>
                <a:spcPts val="0"/>
              </a:spcBef>
              <a:spcAft>
                <a:spcPts val="0"/>
              </a:spcAft>
              <a:buFont typeface="+mj-lt"/>
              <a:buAutoNum type="arabicPeriod"/>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Des SIG de programmes d’assistance sociale: pourquoi?</a:t>
            </a:r>
          </a:p>
          <a:p>
            <a:pPr marL="228600" marR="0" indent="-228600">
              <a:lnSpc>
                <a:spcPct val="100000"/>
              </a:lnSpc>
              <a:spcBef>
                <a:spcPts val="0"/>
              </a:spcBef>
              <a:spcAft>
                <a:spcPts val="0"/>
              </a:spcAft>
              <a:buFont typeface="+mj-lt"/>
              <a:buAutoNum type="arabicPeriod"/>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Arial" panose="020B0604020202020204" pitchFamily="34" charset="0"/>
              <a:buChar char="•"/>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Pour superviser qui reçoit quoi;</a:t>
            </a:r>
          </a:p>
          <a:p>
            <a:pPr marL="628650" marR="0" lvl="1" indent="-171450">
              <a:lnSpc>
                <a:spcPct val="100000"/>
              </a:lnSpc>
              <a:spcBef>
                <a:spcPts val="0"/>
              </a:spcBef>
              <a:spcAft>
                <a:spcPts val="0"/>
              </a:spcAft>
              <a:buFont typeface="Arial" panose="020B0604020202020204" pitchFamily="34" charset="0"/>
              <a:buChar char="•"/>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Pour éventuellement intégrer des services sélectionnés; </a:t>
            </a:r>
          </a:p>
          <a:p>
            <a:pPr marL="628650" marR="0" lvl="1"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Pour activer un S&amp;E et une planification adéquats.</a:t>
            </a:r>
          </a:p>
          <a:p>
            <a:pPr marL="628650" marR="0" lvl="1"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00000"/>
              </a:lnSpc>
              <a:spcBef>
                <a:spcPts val="0"/>
              </a:spcBef>
              <a:spcAft>
                <a:spcPts val="0"/>
              </a:spcAft>
              <a:buFont typeface="+mj-lt"/>
              <a:buAutoNum type="arabicPeriod"/>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Des SIG de l’assurance sociale. Pourquoi?</a:t>
            </a:r>
          </a:p>
          <a:p>
            <a:pPr marL="228600" marR="0" indent="-228600">
              <a:lnSpc>
                <a:spcPct val="100000"/>
              </a:lnSpc>
              <a:spcBef>
                <a:spcPts val="0"/>
              </a:spcBef>
              <a:spcAft>
                <a:spcPts val="0"/>
              </a:spcAft>
              <a:buFont typeface="+mj-lt"/>
              <a:buAutoNum type="arabicPeriod"/>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0000"/>
              </a:lnSpc>
              <a:spcBef>
                <a:spcPts val="0"/>
              </a:spcBef>
              <a:spcAft>
                <a:spcPts val="0"/>
              </a:spcAft>
              <a:buFont typeface="Arial" panose="020B0604020202020204" pitchFamily="34" charset="0"/>
              <a:buChar char="•"/>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Pour intégrer l’assurance et l’assistance sociale;</a:t>
            </a:r>
          </a:p>
          <a:p>
            <a:pPr marL="685800" marR="0" lvl="1" indent="-228600">
              <a:lnSpc>
                <a:spcPct val="100000"/>
              </a:lnSpc>
              <a:spcBef>
                <a:spcPts val="0"/>
              </a:spcBef>
              <a:spcAft>
                <a:spcPts val="0"/>
              </a:spcAft>
              <a:buFont typeface="Arial" panose="020B0604020202020204" pitchFamily="34" charset="0"/>
              <a:buChar char="•"/>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Pour garantir un cycle de vie et une approche globaux de la protection sociale.</a:t>
            </a:r>
          </a:p>
          <a:p>
            <a:pPr marL="685800" marR="0" lvl="1" indent="-228600">
              <a:lnSpc>
                <a:spcPct val="100000"/>
              </a:lnSpc>
              <a:spcBef>
                <a:spcPts val="0"/>
              </a:spcBef>
              <a:spcAft>
                <a:spcPts val="0"/>
              </a:spcAft>
              <a:buFont typeface="Arial" panose="020B0604020202020204" pitchFamily="34" charset="0"/>
              <a:buChar char="•"/>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00000"/>
              </a:lnSpc>
              <a:spcBef>
                <a:spcPts val="0"/>
              </a:spcBef>
              <a:spcAft>
                <a:spcPts val="0"/>
              </a:spcAft>
              <a:buFont typeface="+mj-lt"/>
              <a:buAutoNum type="arabicPeriod"/>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Tout autre SIG pertinent du gouvernement et base de données liée. Pourquoi?</a:t>
            </a:r>
          </a:p>
          <a:p>
            <a:pPr marL="228600" marR="0" indent="-228600">
              <a:lnSpc>
                <a:spcPct val="100000"/>
              </a:lnSpc>
              <a:spcBef>
                <a:spcPts val="0"/>
              </a:spcBef>
              <a:spcAft>
                <a:spcPts val="0"/>
              </a:spcAft>
              <a:buFont typeface="+mj-lt"/>
              <a:buAutoNum type="arabicPeriod"/>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Pour collecter et vérifier les données;</a:t>
            </a:r>
          </a:p>
          <a:p>
            <a:pPr marL="628650" marR="0" lvl="1"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Pour accroître la reddition de comptes;</a:t>
            </a:r>
          </a:p>
          <a:p>
            <a:pPr marL="628650" marR="0" lvl="1"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1"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Pour permettre une approche de planification des politiques sociales.</a:t>
            </a:r>
          </a:p>
          <a:p>
            <a:pPr marL="0" marR="0" lvl="0" indent="0">
              <a:lnSpc>
                <a:spcPct val="100000"/>
              </a:lnSpc>
              <a:spcBef>
                <a:spcPts val="0"/>
              </a:spcBef>
              <a:spcAft>
                <a:spcPts val="0"/>
              </a:spcAft>
              <a:buFont typeface="Times New Roman" panose="02020603050405020304" pitchFamily="18" charset="0"/>
              <a:buNone/>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La </a:t>
            </a: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base de cette intégration est idéalement un numéro unique</a:t>
            </a: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 </a:t>
            </a: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d’identité nationale</a:t>
            </a: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 mais c’est rarement le cas (il s’agit parfois simplement d’un algorithme de correspondance de données, comme au Brésil!). </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En outre... Les </a:t>
            </a:r>
            <a:r>
              <a:rPr lang="fr-FR" sz="1200" b="1" i="1" noProof="0" dirty="0">
                <a:effectLst/>
                <a:latin typeface="Calibri" panose="020F0502020204030204" pitchFamily="34" charset="0"/>
                <a:ea typeface="Calibri" panose="020F0502020204030204" pitchFamily="34" charset="0"/>
                <a:cs typeface="Times New Roman" panose="02020603050405020304" pitchFamily="18" charset="0"/>
              </a:rPr>
              <a:t>flux de données devraient autant que possible être bilatéraux… </a:t>
            </a: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 </a:t>
            </a:r>
            <a:r>
              <a:rPr lang="fr-FR" sz="1200" b="1" i="1" noProof="0" dirty="0">
                <a:effectLst/>
                <a:latin typeface="Calibri" panose="020F0502020204030204" pitchFamily="34" charset="0"/>
                <a:ea typeface="Calibri" panose="020F0502020204030204" pitchFamily="34" charset="0"/>
                <a:cs typeface="Times New Roman" panose="02020603050405020304" pitchFamily="18" charset="0"/>
              </a:rPr>
              <a:t>et permettre l’accès d’utilisateurs clés! </a:t>
            </a: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Bien sûr... Une telle intégration ne peut véritablement avoir lieu que dans un contexte de </a:t>
            </a: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budget suffisant alloué à la confidentialité et à la sécurité des données…</a:t>
            </a: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 Je vous invite à lire la section qui y est consacrée dans le document récapitulatif! </a:t>
            </a:r>
            <a:endParaRPr lang="fr-FR" baseline="0" noProof="0" dirty="0"/>
          </a:p>
        </p:txBody>
      </p:sp>
      <p:sp>
        <p:nvSpPr>
          <p:cNvPr id="4" name="Slide Number Placeholder 3"/>
          <p:cNvSpPr>
            <a:spLocks noGrp="1"/>
          </p:cNvSpPr>
          <p:nvPr>
            <p:ph type="sldNum" sz="quarter" idx="10"/>
          </p:nvPr>
        </p:nvSpPr>
        <p:spPr/>
        <p:txBody>
          <a:bodyPr/>
          <a:lstStyle/>
          <a:p>
            <a:fld id="{C9138ACA-736A-4C43-86F9-1D47B24AC60C}" type="slidenum">
              <a:rPr lang="en-ZA" smtClean="0"/>
              <a:t>50</a:t>
            </a:fld>
            <a:endParaRPr lang="en-ZA" dirty="0"/>
          </a:p>
        </p:txBody>
      </p:sp>
    </p:spTree>
    <p:extLst>
      <p:ext uri="{BB962C8B-B14F-4D97-AF65-F5344CB8AC3E}">
        <p14:creationId xmlns:p14="http://schemas.microsoft.com/office/powerpoint/2010/main" val="36619499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noProof="0" dirty="0"/>
              <a:t>.</a:t>
            </a: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..Et au fond, ce que je vous demande toujours de faire...</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C’est de distinguer les potentiels avantages des données et de l’intégration des informations dans le secteur de la protection sociale pour comprendre ce qui doit être mis en place pour profiter de tels avantages…</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Par ex.: si je veux faciliter la supervision de plusieurs régimes… </a:t>
            </a:r>
            <a:r>
              <a:rPr lang="fr-FR" sz="1200" i="1" noProof="0" dirty="0">
                <a:effectLst/>
                <a:latin typeface="Calibri" panose="020F0502020204030204" pitchFamily="34" charset="0"/>
                <a:ea typeface="Calibri" panose="020F0502020204030204" pitchFamily="34" charset="0"/>
                <a:cs typeface="Times New Roman" panose="02020603050405020304" pitchFamily="18" charset="0"/>
              </a:rPr>
              <a:t> </a:t>
            </a:r>
            <a:r>
              <a:rPr lang="fr-FR" sz="1200" i="0" noProof="0" dirty="0">
                <a:effectLst/>
                <a:latin typeface="Calibri" panose="020F0502020204030204" pitchFamily="34" charset="0"/>
                <a:ea typeface="Calibri" panose="020F0502020204030204" pitchFamily="34" charset="0"/>
                <a:cs typeface="Times New Roman" panose="02020603050405020304" pitchFamily="18" charset="0"/>
              </a:rPr>
              <a:t>(première ligne)… que dois-je garantir? </a:t>
            </a:r>
            <a:r>
              <a:rPr lang="fr-FR" sz="1200" i="1" noProof="0" dirty="0">
                <a:effectLst/>
                <a:latin typeface="Calibri" panose="020F0502020204030204" pitchFamily="34" charset="0"/>
                <a:ea typeface="Calibri" panose="020F0502020204030204" pitchFamily="34" charset="0"/>
                <a:cs typeface="Times New Roman" panose="02020603050405020304" pitchFamily="18" charset="0"/>
              </a:rPr>
              <a:t>Demandez à la plénière de soumettre ses opinions… Recueillez des avis sur quelques autres liens… L’objectif n’est pas de s’arrêter sur chacun d’entre eux, mais de se faire une idée de ce à quoi il faut réfléchir pour parvenir à une mise en œuvre correcte…</a:t>
            </a: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9138ACA-736A-4C43-86F9-1D47B24AC60C}" type="slidenum">
              <a:rPr lang="en-ZA" smtClean="0"/>
              <a:t>51</a:t>
            </a:fld>
            <a:endParaRPr lang="en-ZA" dirty="0"/>
          </a:p>
        </p:txBody>
      </p:sp>
    </p:spTree>
    <p:extLst>
      <p:ext uri="{BB962C8B-B14F-4D97-AF65-F5344CB8AC3E}">
        <p14:creationId xmlns:p14="http://schemas.microsoft.com/office/powerpoint/2010/main" val="39948869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noProof="0" dirty="0"/>
              <a:t>Discutez de quelques-uns de ces liens…</a:t>
            </a:r>
          </a:p>
        </p:txBody>
      </p:sp>
      <p:sp>
        <p:nvSpPr>
          <p:cNvPr id="4" name="Slide Number Placeholder 3"/>
          <p:cNvSpPr>
            <a:spLocks noGrp="1"/>
          </p:cNvSpPr>
          <p:nvPr>
            <p:ph type="sldNum" sz="quarter" idx="10"/>
          </p:nvPr>
        </p:nvSpPr>
        <p:spPr/>
        <p:txBody>
          <a:bodyPr/>
          <a:lstStyle/>
          <a:p>
            <a:fld id="{C9138ACA-736A-4C43-86F9-1D47B24AC60C}" type="slidenum">
              <a:rPr lang="en-ZA" smtClean="0"/>
              <a:t>52</a:t>
            </a:fld>
            <a:endParaRPr lang="en-ZA" dirty="0"/>
          </a:p>
        </p:txBody>
      </p:sp>
    </p:spTree>
    <p:extLst>
      <p:ext uri="{BB962C8B-B14F-4D97-AF65-F5344CB8AC3E}">
        <p14:creationId xmlns:p14="http://schemas.microsoft.com/office/powerpoint/2010/main" val="10691413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Et au niveau des politiques?</a:t>
            </a:r>
          </a:p>
        </p:txBody>
      </p:sp>
      <p:sp>
        <p:nvSpPr>
          <p:cNvPr id="4" name="Slide Number Placeholder 3"/>
          <p:cNvSpPr>
            <a:spLocks noGrp="1"/>
          </p:cNvSpPr>
          <p:nvPr>
            <p:ph type="sldNum" sz="quarter" idx="10"/>
          </p:nvPr>
        </p:nvSpPr>
        <p:spPr/>
        <p:txBody>
          <a:bodyPr/>
          <a:lstStyle/>
          <a:p>
            <a:fld id="{C9138ACA-736A-4C43-86F9-1D47B24AC60C}" type="slidenum">
              <a:rPr lang="en-ZA" smtClean="0"/>
              <a:t>53</a:t>
            </a:fld>
            <a:endParaRPr lang="en-ZA" dirty="0"/>
          </a:p>
        </p:txBody>
      </p:sp>
    </p:spTree>
    <p:extLst>
      <p:ext uri="{BB962C8B-B14F-4D97-AF65-F5344CB8AC3E}">
        <p14:creationId xmlns:p14="http://schemas.microsoft.com/office/powerpoint/2010/main" val="29365610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noProof="0" dirty="0"/>
              <a:t>Discutez de quelques-uns de ces liens…</a:t>
            </a:r>
          </a:p>
        </p:txBody>
      </p:sp>
      <p:sp>
        <p:nvSpPr>
          <p:cNvPr id="4" name="Slide Number Placeholder 3"/>
          <p:cNvSpPr>
            <a:spLocks noGrp="1"/>
          </p:cNvSpPr>
          <p:nvPr>
            <p:ph type="sldNum" sz="quarter" idx="10"/>
          </p:nvPr>
        </p:nvSpPr>
        <p:spPr/>
        <p:txBody>
          <a:bodyPr/>
          <a:lstStyle/>
          <a:p>
            <a:fld id="{C9138ACA-736A-4C43-86F9-1D47B24AC60C}" type="slidenum">
              <a:rPr lang="en-ZA" smtClean="0"/>
              <a:t>54</a:t>
            </a:fld>
            <a:endParaRPr lang="en-ZA" dirty="0"/>
          </a:p>
        </p:txBody>
      </p:sp>
    </p:spTree>
    <p:extLst>
      <p:ext uri="{BB962C8B-B14F-4D97-AF65-F5344CB8AC3E}">
        <p14:creationId xmlns:p14="http://schemas.microsoft.com/office/powerpoint/2010/main" val="16895468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55</a:t>
            </a:fld>
            <a:endParaRPr lang="en-ZA" dirty="0"/>
          </a:p>
        </p:txBody>
      </p:sp>
    </p:spTree>
    <p:extLst>
      <p:ext uri="{BB962C8B-B14F-4D97-AF65-F5344CB8AC3E}">
        <p14:creationId xmlns:p14="http://schemas.microsoft.com/office/powerpoint/2010/main" val="33644961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La décision d’une intégration complète doit tenir compte de différents facteurs:</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Un budget a-t-il été alloué à une intégration complète?</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L’intégration complète est-elle appuyée au niveau de la politique nationale?</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Disposons-nous un solide système d’identifiant unique pour la protection sociale?</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Disposons-nous d’une gouvernance forte et d’accords entre les parties prenantes et autres organes du gouvernement?</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Disposons-nous d’un personnel formé et expérimenté?</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Disposons-nous des ressources adéquates en matière de matériel, logiciel et télécommunications?</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Existe-t-il une législation garantissant la confidentialité et la sécurité des données?</a:t>
            </a:r>
          </a:p>
        </p:txBody>
      </p:sp>
      <p:sp>
        <p:nvSpPr>
          <p:cNvPr id="4" name="Slide Number Placeholder 3"/>
          <p:cNvSpPr>
            <a:spLocks noGrp="1"/>
          </p:cNvSpPr>
          <p:nvPr>
            <p:ph type="sldNum" sz="quarter" idx="10"/>
          </p:nvPr>
        </p:nvSpPr>
        <p:spPr/>
        <p:txBody>
          <a:bodyPr/>
          <a:lstStyle/>
          <a:p>
            <a:fld id="{C9138ACA-736A-4C43-86F9-1D47B24AC60C}" type="slidenum">
              <a:rPr lang="en-ZA" smtClean="0"/>
              <a:t>56</a:t>
            </a:fld>
            <a:endParaRPr lang="en-ZA" dirty="0"/>
          </a:p>
        </p:txBody>
      </p:sp>
    </p:spTree>
    <p:extLst>
      <p:ext uri="{BB962C8B-B14F-4D97-AF65-F5344CB8AC3E}">
        <p14:creationId xmlns:p14="http://schemas.microsoft.com/office/powerpoint/2010/main" val="29822434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Invitez les participants à partager les enseignements clés tirés de leur apprentissage en matière de SIG. Sur une feuille de tableau, écrivez le titre « SIG » pour ensuite prendre note de toutes les contributions.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Posez les questions suivantes pour inciter les participants à contribuer :</a:t>
            </a:r>
          </a:p>
          <a:p>
            <a:endParaRPr lang="fr-FR" sz="1200" kern="1200" dirty="0">
              <a:solidFill>
                <a:schemeClr val="tx1"/>
              </a:solidFill>
              <a:effectLst/>
              <a:latin typeface="+mn-lt"/>
              <a:ea typeface="+mn-ea"/>
              <a:cs typeface="+mn-cs"/>
            </a:endParaRPr>
          </a:p>
          <a:p>
            <a:pPr marL="171450" indent="-171450">
              <a:buFontTx/>
              <a:buChar char="-"/>
            </a:pPr>
            <a:r>
              <a:rPr lang="fr-FR" sz="1200" kern="1200" dirty="0">
                <a:solidFill>
                  <a:schemeClr val="tx1"/>
                </a:solidFill>
                <a:effectLst/>
                <a:latin typeface="+mn-lt"/>
                <a:ea typeface="+mn-ea"/>
                <a:cs typeface="+mn-cs"/>
              </a:rPr>
              <a:t>Que savez-vous qu’auparavant vous ignoriez ?</a:t>
            </a:r>
          </a:p>
          <a:p>
            <a:pPr marL="171450" indent="-171450">
              <a:buFontTx/>
              <a:buChar char="-"/>
            </a:pPr>
            <a:endParaRPr lang="fr-FR" sz="1200" kern="1200" dirty="0">
              <a:solidFill>
                <a:schemeClr val="tx1"/>
              </a:solidFill>
              <a:effectLst/>
              <a:latin typeface="+mn-lt"/>
              <a:ea typeface="+mn-ea"/>
              <a:cs typeface="+mn-cs"/>
            </a:endParaRPr>
          </a:p>
          <a:p>
            <a:pPr marL="171450" indent="-171450">
              <a:buFontTx/>
              <a:buChar char="-"/>
            </a:pPr>
            <a:r>
              <a:rPr lang="fr-FR" sz="1200" kern="1200" dirty="0">
                <a:solidFill>
                  <a:schemeClr val="tx1"/>
                </a:solidFill>
                <a:effectLst/>
                <a:latin typeface="+mn-lt"/>
                <a:ea typeface="+mn-ea"/>
                <a:cs typeface="+mn-cs"/>
              </a:rPr>
              <a:t>Comment votre façon de penser a-t-elle évolué ?</a:t>
            </a:r>
          </a:p>
          <a:p>
            <a:pPr marL="171450" indent="-171450">
              <a:buFontTx/>
              <a:buChar char="-"/>
            </a:pP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Que faites-vous différemment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9138ACA-736A-4C43-86F9-1D47B24AC60C}" type="slidenum">
              <a:rPr lang="en-ZA" smtClean="0"/>
              <a:t>57</a:t>
            </a:fld>
            <a:endParaRPr lang="en-ZA" dirty="0"/>
          </a:p>
        </p:txBody>
      </p:sp>
    </p:spTree>
    <p:extLst>
      <p:ext uri="{BB962C8B-B14F-4D97-AF65-F5344CB8AC3E}">
        <p14:creationId xmlns:p14="http://schemas.microsoft.com/office/powerpoint/2010/main" val="32007947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A802E42B-4540-4CA0-B5CC-7A6A1B09DC25}" type="slidenum">
              <a:rPr lang="en-ZA" smtClean="0"/>
              <a:t>58</a:t>
            </a:fld>
            <a:endParaRPr lang="en-ZA" dirty="0"/>
          </a:p>
        </p:txBody>
      </p:sp>
    </p:spTree>
    <p:extLst>
      <p:ext uri="{BB962C8B-B14F-4D97-AF65-F5344CB8AC3E}">
        <p14:creationId xmlns:p14="http://schemas.microsoft.com/office/powerpoint/2010/main" val="11851674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59</a:t>
            </a:fld>
            <a:endParaRPr lang="en-ZA" dirty="0"/>
          </a:p>
        </p:txBody>
      </p:sp>
    </p:spTree>
    <p:extLst>
      <p:ext uri="{BB962C8B-B14F-4D97-AF65-F5344CB8AC3E}">
        <p14:creationId xmlns:p14="http://schemas.microsoft.com/office/powerpoint/2010/main" val="1656578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6</a:t>
            </a:fld>
            <a:endParaRPr lang="en-ZA" dirty="0"/>
          </a:p>
        </p:txBody>
      </p:sp>
    </p:spTree>
    <p:extLst>
      <p:ext uri="{BB962C8B-B14F-4D97-AF65-F5344CB8AC3E}">
        <p14:creationId xmlns:p14="http://schemas.microsoft.com/office/powerpoint/2010/main" val="36595962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Wingdings" charset="2"/>
              <a:buChar char="ü"/>
            </a:pPr>
            <a:r>
              <a:rPr lang="fr-FR" sz="1200" noProof="0" dirty="0"/>
              <a:t>Discutez de chacune des déclarations ci-dessus</a:t>
            </a:r>
          </a:p>
          <a:p>
            <a:pPr algn="l">
              <a:buFont typeface="Wingdings" charset="2"/>
              <a:buChar char="ü"/>
            </a:pPr>
            <a:endParaRPr lang="fr-FR" sz="1200" noProof="0" dirty="0"/>
          </a:p>
          <a:p>
            <a:pPr algn="l">
              <a:buFont typeface="Wingdings" charset="2"/>
              <a:buChar char="ü"/>
            </a:pPr>
            <a:r>
              <a:rPr lang="fr-FR" sz="1200" noProof="0" dirty="0"/>
              <a:t>Désignez un preneur de notes et un animateur dans votre groupe</a:t>
            </a:r>
          </a:p>
          <a:p>
            <a:pPr algn="l">
              <a:buFont typeface="Wingdings" charset="2"/>
              <a:buChar char="ü"/>
            </a:pPr>
            <a:endParaRPr lang="fr-FR" sz="1200" noProof="0" dirty="0"/>
          </a:p>
          <a:p>
            <a:pPr algn="l">
              <a:buFont typeface="Wingdings" charset="2"/>
              <a:buChar char="ü"/>
            </a:pPr>
            <a:r>
              <a:rPr lang="fr-FR" sz="1200" noProof="0" dirty="0"/>
              <a:t>Tracez deux colonnes sur le tableau (sceptiques et convaincus)</a:t>
            </a:r>
          </a:p>
          <a:p>
            <a:pPr algn="l">
              <a:buFont typeface="Wingdings" charset="2"/>
              <a:buChar char="ü"/>
            </a:pPr>
            <a:endParaRPr lang="fr-FR" sz="1200" noProof="0" dirty="0"/>
          </a:p>
          <a:p>
            <a:pPr algn="l">
              <a:buFont typeface="Wingdings" charset="2"/>
              <a:buChar char="ü"/>
            </a:pPr>
            <a:r>
              <a:rPr lang="fr-FR" sz="1200" noProof="0" dirty="0"/>
              <a:t>4 tours de </a:t>
            </a:r>
            <a:r>
              <a:rPr lang="fr-FR" sz="1200" u="sng" noProof="0" dirty="0"/>
              <a:t>6 minutes chacun</a:t>
            </a:r>
            <a:r>
              <a:rPr lang="fr-FR" sz="1200" noProof="0" dirty="0"/>
              <a:t> (sceptiques/convaincus/sceptiques/convaincus)</a:t>
            </a:r>
          </a:p>
          <a:p>
            <a:endParaRPr lang="fr-FR" noProof="0" dirty="0"/>
          </a:p>
          <a:p>
            <a:r>
              <a:rPr lang="fr-FR" noProof="0" dirty="0"/>
              <a:t>Voir Guide des activités</a:t>
            </a:r>
          </a:p>
          <a:p>
            <a:endParaRPr lang="fr-FR" noProof="0" dirty="0"/>
          </a:p>
        </p:txBody>
      </p:sp>
      <p:sp>
        <p:nvSpPr>
          <p:cNvPr id="4" name="Slide Number Placeholder 3"/>
          <p:cNvSpPr>
            <a:spLocks noGrp="1"/>
          </p:cNvSpPr>
          <p:nvPr>
            <p:ph type="sldNum" sz="quarter" idx="10"/>
          </p:nvPr>
        </p:nvSpPr>
        <p:spPr/>
        <p:txBody>
          <a:bodyPr/>
          <a:lstStyle/>
          <a:p>
            <a:fld id="{BC905379-01BD-43AE-87B5-C471EFECD2DD}" type="slidenum">
              <a:rPr lang="en-ZA" smtClean="0"/>
              <a:t>60</a:t>
            </a:fld>
            <a:endParaRPr lang="en-ZA" dirty="0"/>
          </a:p>
        </p:txBody>
      </p:sp>
    </p:spTree>
    <p:extLst>
      <p:ext uri="{BB962C8B-B14F-4D97-AF65-F5344CB8AC3E}">
        <p14:creationId xmlns:p14="http://schemas.microsoft.com/office/powerpoint/2010/main" val="8225760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Consultez les exercices du Jour 1 sur les freins…</a:t>
            </a:r>
          </a:p>
        </p:txBody>
      </p:sp>
      <p:sp>
        <p:nvSpPr>
          <p:cNvPr id="4" name="Slide Number Placeholder 3"/>
          <p:cNvSpPr>
            <a:spLocks noGrp="1"/>
          </p:cNvSpPr>
          <p:nvPr>
            <p:ph type="sldNum" sz="quarter" idx="10"/>
          </p:nvPr>
        </p:nvSpPr>
        <p:spPr/>
        <p:txBody>
          <a:bodyPr/>
          <a:lstStyle/>
          <a:p>
            <a:fld id="{BC905379-01BD-43AE-87B5-C471EFECD2DD}" type="slidenum">
              <a:rPr lang="en-ZA" smtClean="0"/>
              <a:t>61</a:t>
            </a:fld>
            <a:endParaRPr lang="en-ZA" dirty="0"/>
          </a:p>
        </p:txBody>
      </p:sp>
    </p:spTree>
    <p:extLst>
      <p:ext uri="{BB962C8B-B14F-4D97-AF65-F5344CB8AC3E}">
        <p14:creationId xmlns:p14="http://schemas.microsoft.com/office/powerpoint/2010/main" val="23217565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noProof="0" dirty="0">
                <a:solidFill>
                  <a:schemeClr val="tx1"/>
                </a:solidFill>
                <a:effectLst/>
                <a:latin typeface="+mn-lt"/>
                <a:ea typeface="+mn-ea"/>
                <a:cs typeface="+mn-cs"/>
              </a:rPr>
              <a:t>Les </a:t>
            </a:r>
            <a:r>
              <a:rPr lang="fr-FR" sz="1200" b="0" i="0" kern="1200" dirty="0">
                <a:solidFill>
                  <a:schemeClr val="tx1"/>
                </a:solidFill>
                <a:effectLst/>
                <a:latin typeface="+mn-lt"/>
                <a:ea typeface="+mn-ea"/>
                <a:cs typeface="+mn-cs"/>
              </a:rPr>
              <a:t>états de revenus et de dépenses de tout régime de protection sociale doivent comprendre les postes suivant (sauf éléments contributifs de l’assurance sociale):</a:t>
            </a:r>
            <a:endParaRPr lang="fr-FR" sz="1200" kern="1200" noProof="0" dirty="0">
              <a:solidFill>
                <a:schemeClr val="tx1"/>
              </a:solidFill>
              <a:effectLst/>
              <a:latin typeface="+mn-lt"/>
              <a:ea typeface="+mn-ea"/>
              <a:cs typeface="+mn-cs"/>
            </a:endParaRPr>
          </a:p>
          <a:p>
            <a:endParaRPr lang="fr-FR" noProof="0" dirty="0"/>
          </a:p>
          <a:p>
            <a:r>
              <a:rPr lang="fr-FR" noProof="0" dirty="0"/>
              <a:t>Il faut calculer le total des dépenses/revenus!</a:t>
            </a:r>
          </a:p>
        </p:txBody>
      </p:sp>
      <p:sp>
        <p:nvSpPr>
          <p:cNvPr id="4" name="Slide Number Placeholder 3"/>
          <p:cNvSpPr>
            <a:spLocks noGrp="1"/>
          </p:cNvSpPr>
          <p:nvPr>
            <p:ph type="sldNum" sz="quarter" idx="10"/>
          </p:nvPr>
        </p:nvSpPr>
        <p:spPr/>
        <p:txBody>
          <a:bodyPr/>
          <a:lstStyle/>
          <a:p>
            <a:fld id="{BC905379-01BD-43AE-87B5-C471EFECD2DD}" type="slidenum">
              <a:rPr lang="en-ZA" smtClean="0"/>
              <a:t>62</a:t>
            </a:fld>
            <a:endParaRPr lang="en-ZA" dirty="0"/>
          </a:p>
        </p:txBody>
      </p:sp>
    </p:spTree>
    <p:extLst>
      <p:ext uri="{BB962C8B-B14F-4D97-AF65-F5344CB8AC3E}">
        <p14:creationId xmlns:p14="http://schemas.microsoft.com/office/powerpoint/2010/main" val="16821090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L’Instrument de diagnostic de base (</a:t>
            </a:r>
            <a:r>
              <a:rPr lang="en-ZA" i="1" dirty="0"/>
              <a:t>Core Diagnostic Instrument</a:t>
            </a:r>
            <a:r>
              <a:rPr lang="en-ZA" dirty="0"/>
              <a:t>, </a:t>
            </a: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CODI) mis au point par un </a:t>
            </a: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groupe d’organisations internationales et d’agences de développement pour les outils d’Évaluation inter-agences de la protection sociale (ISPA) </a:t>
            </a:r>
            <a:r>
              <a:rPr lang="fr-FR" sz="1200" b="0" noProof="0" dirty="0">
                <a:effectLst/>
                <a:latin typeface="Calibri" panose="020F0502020204030204" pitchFamily="34" charset="0"/>
                <a:ea typeface="Calibri" panose="020F0502020204030204" pitchFamily="34" charset="0"/>
                <a:cs typeface="Times New Roman" panose="02020603050405020304" pitchFamily="18" charset="0"/>
              </a:rPr>
              <a:t>peut s’avérer </a:t>
            </a: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utile pour dresser cette cartographie</a:t>
            </a: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 &lt;</a:t>
            </a:r>
            <a:r>
              <a:rPr lang="fr-FR" sz="1200" b="1" u="sng" noProof="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http://ispatools.org/core-diagnostic-instrument/</a:t>
            </a:r>
            <a:r>
              <a:rPr lang="fr-FR" sz="1200" b="1" i="1" noProof="0" dirty="0">
                <a:effectLst/>
                <a:latin typeface="Calibri" panose="020F0502020204030204" pitchFamily="34" charset="0"/>
                <a:ea typeface="Calibri" panose="020F0502020204030204" pitchFamily="34" charset="0"/>
                <a:cs typeface="Times New Roman" panose="02020603050405020304" pitchFamily="18" charset="0"/>
              </a:rPr>
              <a:t>&gt;.</a:t>
            </a:r>
          </a:p>
          <a:p>
            <a:pPr marL="0" marR="0">
              <a:lnSpc>
                <a:spcPct val="100000"/>
              </a:lnSpc>
              <a:spcBef>
                <a:spcPts val="0"/>
              </a:spcBef>
              <a:spcAft>
                <a:spcPts val="0"/>
              </a:spcAft>
            </a:pPr>
            <a:endParaRPr lang="fr-FR" sz="1200" b="1" i="1"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b="0" i="0" noProof="0" dirty="0">
                <a:effectLst/>
                <a:latin typeface="Calibri" panose="020F0502020204030204" pitchFamily="34" charset="0"/>
                <a:ea typeface="Calibri" panose="020F0502020204030204" pitchFamily="34" charset="0"/>
                <a:cs typeface="Times New Roman" panose="02020603050405020304" pitchFamily="18" charset="0"/>
              </a:rPr>
              <a:t>Pour évaluer la couverture, les lacunes et l’impact des programmes de protection/sécurité sociale et les exigences de leur système, il faut non seulement des informations provenant de sources administratives, mais aussi des informations recueillies lors d’enquêtes auprès des ménages (par ex.: enquêtes sur les revenus et les dépenses/sur le budget des ménages et sur la population active), dont des questions sur la couverture des programmes contributifs et non contributifs, des informations sur les bénéficiaires de certains programmes existants et sur la nature, la périodicité et le montant/la valeur des prestations.</a:t>
            </a:r>
          </a:p>
        </p:txBody>
      </p:sp>
      <p:sp>
        <p:nvSpPr>
          <p:cNvPr id="4" name="Slide Number Placeholder 3"/>
          <p:cNvSpPr>
            <a:spLocks noGrp="1"/>
          </p:cNvSpPr>
          <p:nvPr>
            <p:ph type="sldNum" sz="quarter" idx="10"/>
          </p:nvPr>
        </p:nvSpPr>
        <p:spPr/>
        <p:txBody>
          <a:bodyPr/>
          <a:lstStyle/>
          <a:p>
            <a:fld id="{BC905379-01BD-43AE-87B5-C471EFECD2DD}" type="slidenum">
              <a:rPr lang="en-ZA" smtClean="0"/>
              <a:t>63</a:t>
            </a:fld>
            <a:endParaRPr lang="en-ZA" dirty="0"/>
          </a:p>
        </p:txBody>
      </p:sp>
    </p:spTree>
    <p:extLst>
      <p:ext uri="{BB962C8B-B14F-4D97-AF65-F5344CB8AC3E}">
        <p14:creationId xmlns:p14="http://schemas.microsoft.com/office/powerpoint/2010/main" val="6952181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Réfléchissez à ces statistiques… et à l’infériorité des dépenses en Afrique subsaharienne… </a:t>
            </a:r>
          </a:p>
        </p:txBody>
      </p:sp>
      <p:sp>
        <p:nvSpPr>
          <p:cNvPr id="4" name="Slide Number Placeholder 3"/>
          <p:cNvSpPr>
            <a:spLocks noGrp="1"/>
          </p:cNvSpPr>
          <p:nvPr>
            <p:ph type="sldNum" sz="quarter" idx="10"/>
          </p:nvPr>
        </p:nvSpPr>
        <p:spPr/>
        <p:txBody>
          <a:bodyPr/>
          <a:lstStyle/>
          <a:p>
            <a:fld id="{BC905379-01BD-43AE-87B5-C471EFECD2DD}" type="slidenum">
              <a:rPr lang="en-ZA" smtClean="0"/>
              <a:t>64</a:t>
            </a:fld>
            <a:endParaRPr lang="en-ZA" dirty="0"/>
          </a:p>
        </p:txBody>
      </p:sp>
    </p:spTree>
    <p:extLst>
      <p:ext uri="{BB962C8B-B14F-4D97-AF65-F5344CB8AC3E}">
        <p14:creationId xmlns:p14="http://schemas.microsoft.com/office/powerpoint/2010/main" val="35578076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(Dépenses non contributives en Afrique subsaharienne!) Demandez aux participants de deviner où ils se trouvent, qui est au sommet et pourquoi. Devinez!</a:t>
            </a:r>
          </a:p>
        </p:txBody>
      </p:sp>
      <p:sp>
        <p:nvSpPr>
          <p:cNvPr id="4" name="Slide Number Placeholder 3"/>
          <p:cNvSpPr>
            <a:spLocks noGrp="1"/>
          </p:cNvSpPr>
          <p:nvPr>
            <p:ph type="sldNum" sz="quarter" idx="10"/>
          </p:nvPr>
        </p:nvSpPr>
        <p:spPr/>
        <p:txBody>
          <a:bodyPr/>
          <a:lstStyle/>
          <a:p>
            <a:fld id="{BC905379-01BD-43AE-87B5-C471EFECD2DD}" type="slidenum">
              <a:rPr lang="en-ZA" smtClean="0"/>
              <a:t>65</a:t>
            </a:fld>
            <a:endParaRPr lang="en-ZA" dirty="0"/>
          </a:p>
        </p:txBody>
      </p:sp>
    </p:spTree>
    <p:extLst>
      <p:ext uri="{BB962C8B-B14F-4D97-AF65-F5344CB8AC3E}">
        <p14:creationId xmlns:p14="http://schemas.microsoft.com/office/powerpoint/2010/main" val="4294229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Où sommes-nous? Avez-vous trouvé? Que nous dit ce graphique?</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Au sommet de la liste, on voit non seulement des pays qui organisent des travaux publics de grande envergure ou assimilés, comme la Sierra Leone ou le Burundi, mais aussi des pays présentant des transferts monétaires universels ou quasi universels: le Lesotho, l’Afrique du Sud, Maurice et la Namibie.</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Il existe certainement une corrélation entre le volume des dépenses publiques globales et le volume des dépenses de protection sociale (toutes deux exprimées en pourcentage du PIB). C’est un lien bidirectionnel: il faut d’un côté une marge budgétaire minimale pour financer les programmes de protection sociale; de l’autre, l’expansion de la protection sociale génère des incitations supplémentaires à mobiliser davantage de ressources. Il est toutefois clair que le volume de ressources publiques (« petit » ou « grand ») dont disposent les pays influe considérablement sur les décisions qu’ils peuvent prendre en matière de budget alloué à la protection sociale.</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Le volume des investissements de protection sociale (puis l’expansion de la protection sociale et son niveau de couverture de la population) dépend en grande partie de la volonté politique et sociale (des gouvernements, des contribuables, des électeurs).</a:t>
            </a:r>
          </a:p>
        </p:txBody>
      </p:sp>
      <p:sp>
        <p:nvSpPr>
          <p:cNvPr id="4" name="Slide Number Placeholder 3"/>
          <p:cNvSpPr>
            <a:spLocks noGrp="1"/>
          </p:cNvSpPr>
          <p:nvPr>
            <p:ph type="sldNum" sz="quarter" idx="10"/>
          </p:nvPr>
        </p:nvSpPr>
        <p:spPr/>
        <p:txBody>
          <a:bodyPr/>
          <a:lstStyle/>
          <a:p>
            <a:fld id="{BC905379-01BD-43AE-87B5-C471EFECD2DD}" type="slidenum">
              <a:rPr lang="en-ZA" smtClean="0"/>
              <a:t>66</a:t>
            </a:fld>
            <a:endParaRPr lang="en-ZA" dirty="0"/>
          </a:p>
        </p:txBody>
      </p:sp>
    </p:spTree>
    <p:extLst>
      <p:ext uri="{BB962C8B-B14F-4D97-AF65-F5344CB8AC3E}">
        <p14:creationId xmlns:p14="http://schemas.microsoft.com/office/powerpoint/2010/main" val="4168473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Passons à la diapositive suivante pour découvrir un proverbe chinois en lien avec cette question.</a:t>
            </a:r>
          </a:p>
        </p:txBody>
      </p:sp>
      <p:sp>
        <p:nvSpPr>
          <p:cNvPr id="4" name="Slide Number Placeholder 3"/>
          <p:cNvSpPr>
            <a:spLocks noGrp="1"/>
          </p:cNvSpPr>
          <p:nvPr>
            <p:ph type="sldNum" sz="quarter" idx="10"/>
          </p:nvPr>
        </p:nvSpPr>
        <p:spPr/>
        <p:txBody>
          <a:bodyPr/>
          <a:lstStyle/>
          <a:p>
            <a:fld id="{BC905379-01BD-43AE-87B5-C471EFECD2DD}" type="slidenum">
              <a:rPr lang="en-ZA" smtClean="0"/>
              <a:t>67</a:t>
            </a:fld>
            <a:endParaRPr lang="en-ZA" dirty="0"/>
          </a:p>
        </p:txBody>
      </p:sp>
    </p:spTree>
    <p:extLst>
      <p:ext uri="{BB962C8B-B14F-4D97-AF65-F5344CB8AC3E}">
        <p14:creationId xmlns:p14="http://schemas.microsoft.com/office/powerpoint/2010/main" val="27830257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Proverbe chinois: « Un arbre qui meurt fait beaucoup plus de bruit qu’une forêt entière en train de pousser… Les forces opposées à la protection sociale risquent de ne se concentrer que sur la chute de cet arbre (par ex.: une bénéficiaire faisant un mauvais usage de ses prestations, alors que des milliers d’autres prospèrent).</a:t>
            </a:r>
          </a:p>
          <a:p>
            <a:endParaRPr lang="fr-FR" noProof="0" dirty="0"/>
          </a:p>
          <a:p>
            <a:endParaRPr lang="fr-FR"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68</a:t>
            </a:fld>
            <a:endParaRPr lang="en-ZA" dirty="0"/>
          </a:p>
        </p:txBody>
      </p:sp>
    </p:spTree>
    <p:extLst>
      <p:ext uri="{BB962C8B-B14F-4D97-AF65-F5344CB8AC3E}">
        <p14:creationId xmlns:p14="http://schemas.microsoft.com/office/powerpoint/2010/main" val="983942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Une coalition (formelle ou informelle) de réforme est un mécanisme et processus de politique utilisé et constitué par des acteurs étatiques et non étatiques, lancée par les uns ou les autres et leur permettant de coopérer pour traiter des problèmes publics et collectifs spécifiques par la recherche et la mise en œuvre d’un programme de réforme économique et sociale, tout en restant indépendants les uns des autres. Au minimum, les acteurs d’une coalition de réforme doivent partager une même idée de ce qu’il convient de faire pour résoudre le problème, mais aussi des outils disponibles (au sein du gouvernement, de la société civile, du milieu universitaire ou du secteur privé) pour le résoudre. Si tous les acteurs doivent être incités à travailler ensemble au sein de la coalition, la nature de ces incitations est susceptible de beaucoup varier en fonction des parties prenantes. Les coalitions de réforme comprennent souvent de hauts fonctionnaires; elles voient souvent le jour dans des contextes brutaux et contingents de crises, de menaces, voire d’opportunités (« conjonctures critiques ») et reposent sur la production et le partage de données factuelles, mais aussi sur la l’établissement de relations de confiance mutuellement bénéfiques.</a:t>
            </a:r>
          </a:p>
          <a:p>
            <a:pPr marL="0" marR="0">
              <a:lnSpc>
                <a:spcPct val="107000"/>
              </a:lnSpc>
              <a:spcBef>
                <a:spcPts val="0"/>
              </a:spcBef>
              <a:spcAft>
                <a:spcPts val="80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C905379-01BD-43AE-87B5-C471EFECD2DD}" type="slidenum">
              <a:rPr lang="en-ZA" smtClean="0"/>
              <a:t>69</a:t>
            </a:fld>
            <a:endParaRPr lang="en-ZA" dirty="0"/>
          </a:p>
        </p:txBody>
      </p:sp>
    </p:spTree>
    <p:extLst>
      <p:ext uri="{BB962C8B-B14F-4D97-AF65-F5344CB8AC3E}">
        <p14:creationId xmlns:p14="http://schemas.microsoft.com/office/powerpoint/2010/main" val="2708101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7</a:t>
            </a:fld>
            <a:endParaRPr lang="en-ZA" dirty="0"/>
          </a:p>
        </p:txBody>
      </p:sp>
    </p:spTree>
    <p:extLst>
      <p:ext uri="{BB962C8B-B14F-4D97-AF65-F5344CB8AC3E}">
        <p14:creationId xmlns:p14="http://schemas.microsoft.com/office/powerpoint/2010/main" val="36595962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Bâtir une argumentation économique en faveur des transferts sociaux exige d’en évaluer la relation coût/efficacité, mais aussi coût/bénéfice, à court comme à long terme. La protection sociale est de plus en plus perçue comme « une source de résistance en période difficile, un moteur de croissance et de productivité en période faste et un mécanisme général d’inclusion socio-économique ».</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La protection sociale peut étayer la croissance économique à trois niveaux:</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Le niveau individuel: constitution et protection du capital humain et d’autres facteurs de production permettant aux pauvres d’investir dans des stratégies plus poussée de retour sur investissement ou d’en adopter;</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Le niveau de l’économie locale: amélioration des actifs et infrastructures de la communauté, répercussions positives des bénéficiaires sur les non-bénéficiaires;</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Niveau de l’économie mondiale: la protection sociale exerce un effet stabilisateur sur la demande globale, améliore la cohésion sociale et accroissent la faisabilité politique des réformes favorables à la croissance. </a:t>
            </a:r>
          </a:p>
        </p:txBody>
      </p:sp>
      <p:sp>
        <p:nvSpPr>
          <p:cNvPr id="4" name="Slide Number Placeholder 3"/>
          <p:cNvSpPr>
            <a:spLocks noGrp="1"/>
          </p:cNvSpPr>
          <p:nvPr>
            <p:ph type="sldNum" sz="quarter" idx="10"/>
          </p:nvPr>
        </p:nvSpPr>
        <p:spPr/>
        <p:txBody>
          <a:bodyPr/>
          <a:lstStyle/>
          <a:p>
            <a:fld id="{BC905379-01BD-43AE-87B5-C471EFECD2DD}" type="slidenum">
              <a:rPr lang="en-ZA" smtClean="0"/>
              <a:t>70</a:t>
            </a:fld>
            <a:endParaRPr lang="en-ZA" dirty="0"/>
          </a:p>
        </p:txBody>
      </p:sp>
    </p:spTree>
    <p:extLst>
      <p:ext uri="{BB962C8B-B14F-4D97-AF65-F5344CB8AC3E}">
        <p14:creationId xmlns:p14="http://schemas.microsoft.com/office/powerpoint/2010/main" val="22763125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Dans la plupart des pays africains, la population est très jeune. Cette structure démographique implique souvent une rapide croissance de la population en âge d’être scolarisée, qui représente une forte proportion des jeunes en âge de travailler (plus de 40 pour cent), et des taux élevés de croissance de la population active.</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Le nombre moyen d’enfants par femme (ou taux de fécondité total) reste plus élevé en Afrique que dans le reste du monde… Mais il est probable de le voir baisser…</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La transition démographique renvoie à la </a:t>
            </a: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croissance de la population active par rapport à la population totale</a:t>
            </a:r>
            <a:r>
              <a:rPr lang="fr-FR" sz="1200" b="0" noProof="0" dirty="0">
                <a:effectLst/>
                <a:latin typeface="Calibri" panose="020F0502020204030204" pitchFamily="34" charset="0"/>
                <a:ea typeface="Calibri" panose="020F0502020204030204" pitchFamily="34" charset="0"/>
                <a:cs typeface="Times New Roman" panose="02020603050405020304" pitchFamily="18" charset="0"/>
              </a:rPr>
              <a:t>. Elle résulte du déclin de la part des enfants dans la population totale et de l’augmentation progressive des personnes âgées. Lorsqu’un pays gère bien sa transition démographique, la hausse de la population active et la baisse du taux de dépendance total ouvre une fenêtre d’opportunité qui, si elle est bien utilisée, peut générer un « dividende » démographique prenant la forme d’une croissance et d’un financement accrus pour la protection sociale.</a:t>
            </a:r>
          </a:p>
        </p:txBody>
      </p:sp>
      <p:sp>
        <p:nvSpPr>
          <p:cNvPr id="4" name="Slide Number Placeholder 3"/>
          <p:cNvSpPr>
            <a:spLocks noGrp="1"/>
          </p:cNvSpPr>
          <p:nvPr>
            <p:ph type="sldNum" sz="quarter" idx="10"/>
          </p:nvPr>
        </p:nvSpPr>
        <p:spPr/>
        <p:txBody>
          <a:bodyPr/>
          <a:lstStyle/>
          <a:p>
            <a:fld id="{BC905379-01BD-43AE-87B5-C471EFECD2DD}" type="slidenum">
              <a:rPr lang="en-ZA" smtClean="0"/>
              <a:t>71</a:t>
            </a:fld>
            <a:endParaRPr lang="en-ZA" dirty="0"/>
          </a:p>
        </p:txBody>
      </p:sp>
    </p:spTree>
    <p:extLst>
      <p:ext uri="{BB962C8B-B14F-4D97-AF65-F5344CB8AC3E}">
        <p14:creationId xmlns:p14="http://schemas.microsoft.com/office/powerpoint/2010/main" val="12935543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Une autre possibilité intéressante consiste à introduire progressivement la protection sociale… Par ex.: par tranche d’âge. Ce graphique est un exemple tiré de Namibie.</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 commençant par les enfants âgés de 0-4 ans en 2015, ajoutant les 5-10 ans en 2017 puis les 11-17 ans en 2019. Cette approche se justifie par l’importance cruciale d’appuyer les enfants pendant leurs premières années pour rompre la transmission intergénérationnelle de la pauvreté. Le risque de pauvreté est par ailleurs plus élevé parmi les enfants. Le déclin de la fertilité entraîne une baisse progressive du coût de la protection sociale par rapport au PIB. </a:t>
            </a: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La hausse des dépenses pendant les phases consacrées à des groupes d’âge précis baisse ensuite sous l’effet de la chute progressive du taux de dépendance des enfants, </a:t>
            </a:r>
            <a:r>
              <a:rPr lang="fr-FR" sz="1200" b="0" noProof="0" dirty="0">
                <a:effectLst/>
                <a:latin typeface="Calibri" panose="020F0502020204030204" pitchFamily="34" charset="0"/>
                <a:ea typeface="Calibri" panose="020F0502020204030204" pitchFamily="34" charset="0"/>
                <a:cs typeface="Times New Roman" panose="02020603050405020304" pitchFamily="18" charset="0"/>
              </a:rPr>
              <a:t>permettant ainsi de passer à l’introduction d’un deuxième groupe dans le régime d’allocation à l’enfance.</a:t>
            </a:r>
          </a:p>
        </p:txBody>
      </p:sp>
      <p:sp>
        <p:nvSpPr>
          <p:cNvPr id="4" name="Slide Number Placeholder 3"/>
          <p:cNvSpPr>
            <a:spLocks noGrp="1"/>
          </p:cNvSpPr>
          <p:nvPr>
            <p:ph type="sldNum" sz="quarter" idx="10"/>
          </p:nvPr>
        </p:nvSpPr>
        <p:spPr/>
        <p:txBody>
          <a:bodyPr/>
          <a:lstStyle/>
          <a:p>
            <a:fld id="{BC905379-01BD-43AE-87B5-C471EFECD2DD}" type="slidenum">
              <a:rPr lang="en-ZA" smtClean="0"/>
              <a:t>72</a:t>
            </a:fld>
            <a:endParaRPr lang="en-ZA" dirty="0"/>
          </a:p>
        </p:txBody>
      </p:sp>
    </p:spTree>
    <p:extLst>
      <p:ext uri="{BB962C8B-B14F-4D97-AF65-F5344CB8AC3E}">
        <p14:creationId xmlns:p14="http://schemas.microsoft.com/office/powerpoint/2010/main" val="41384632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S’il est impossible de comparer les rapports coûts/transferts entre les différents programmes et pays pour des raisons de comparabilité, il apparaît toutefois clairement que… ces rapports déclinent avec le temps, à mesure que les régimes gagnent en maturité..</a:t>
            </a:r>
          </a:p>
        </p:txBody>
      </p:sp>
      <p:sp>
        <p:nvSpPr>
          <p:cNvPr id="4" name="Slide Number Placeholder 3"/>
          <p:cNvSpPr>
            <a:spLocks noGrp="1"/>
          </p:cNvSpPr>
          <p:nvPr>
            <p:ph type="sldNum" sz="quarter" idx="10"/>
          </p:nvPr>
        </p:nvSpPr>
        <p:spPr/>
        <p:txBody>
          <a:bodyPr/>
          <a:lstStyle/>
          <a:p>
            <a:fld id="{BC905379-01BD-43AE-87B5-C471EFECD2DD}" type="slidenum">
              <a:rPr lang="en-ZA" smtClean="0"/>
              <a:t>73</a:t>
            </a:fld>
            <a:endParaRPr lang="en-ZA" dirty="0"/>
          </a:p>
        </p:txBody>
      </p:sp>
    </p:spTree>
    <p:extLst>
      <p:ext uri="{BB962C8B-B14F-4D97-AF65-F5344CB8AC3E}">
        <p14:creationId xmlns:p14="http://schemas.microsoft.com/office/powerpoint/2010/main" val="2012276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Aujourd’hui, prendre des décisions relatives aux systèmes de protection sociale revient à faire de « bons pronostics » concernant leur évolution future, si ces décisions étaient prises ou non.</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Il existe également de nombreux outils intéressants susceptibles de contribuer à la gouvernance financière et à une telle prise de décisions… notamment:</a:t>
            </a:r>
          </a:p>
          <a:p>
            <a:pPr marL="0" marR="0">
              <a:lnSpc>
                <a:spcPct val="100000"/>
              </a:lnSpc>
              <a:spcBef>
                <a:spcPts val="0"/>
              </a:spcBef>
              <a:spcAft>
                <a:spcPts val="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Le budget social </a:t>
            </a:r>
            <a:r>
              <a:rPr lang="fr-FR" sz="1200" b="0" noProof="0" dirty="0">
                <a:effectLst/>
                <a:latin typeface="Calibri" panose="020F0502020204030204" pitchFamily="34" charset="0"/>
                <a:ea typeface="Calibri" panose="020F0502020204030204" pitchFamily="34" charset="0"/>
                <a:cs typeface="Times New Roman" panose="02020603050405020304" pitchFamily="18" charset="0"/>
              </a:rPr>
              <a:t>établit les comptes de gestion de tous les régimes de protection sociale existants dans le pays pour ensuite projeter ces comptes dans l’avenir au moyen de méthodes actuelles. Il s’agit toutefois d’un exercice très exigeant en terme de données et de temps de mise en œuvre.</a:t>
            </a:r>
          </a:p>
          <a:p>
            <a:pPr marL="171450" marR="0" lvl="0" indent="-171450">
              <a:lnSpc>
                <a:spcPct val="100000"/>
              </a:lnSpc>
              <a:spcBef>
                <a:spcPts val="0"/>
              </a:spcBef>
              <a:spcAft>
                <a:spcPts val="0"/>
              </a:spcAft>
              <a:buFont typeface="Arial" panose="020B0604020202020204" pitchFamily="34" charset="0"/>
              <a:buChar char="•"/>
              <a:tabLst>
                <a:tab pos="457200" algn="l"/>
              </a:tabLst>
            </a:pPr>
            <a:endParaRPr lang="fr-FR" sz="1200" b="0" noProof="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0000"/>
              </a:lnSpc>
              <a:spcBef>
                <a:spcPts val="0"/>
              </a:spcBef>
              <a:spcAft>
                <a:spcPts val="0"/>
              </a:spcAft>
              <a:buFont typeface="Arial" panose="020B0604020202020204" pitchFamily="34" charset="0"/>
              <a:buChar char="•"/>
              <a:tabLst>
                <a:tab pos="457200" algn="l"/>
              </a:tabLst>
            </a:pPr>
            <a:r>
              <a:rPr lang="fr-FR" sz="1200" b="1" noProof="0" dirty="0">
                <a:effectLst/>
                <a:latin typeface="Calibri" panose="020F0502020204030204" pitchFamily="34" charset="0"/>
                <a:ea typeface="Calibri" panose="020F0502020204030204" pitchFamily="34" charset="0"/>
                <a:cs typeface="Times New Roman" panose="02020603050405020304" pitchFamily="18" charset="0"/>
              </a:rPr>
              <a:t>Les modèles de micro-simulations impôts/prestations </a:t>
            </a: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(donner le cas échéant des exemples de lieux, comme Tazmod en Tanzanie, Namod en Namibie, etc.) sont des modèles conjuguant des données représentatives au niveau national sur les revenus et les dépenses des ménages à une codification détaillée de la législation en matière d’impôts et de prestations. Cet instrument s’est avéré extrêmement utile pour les chercheurs comme pour les décideurs politiques. Cette méthode applique les règles en la matière définies par l’utilisateur à des micro-données relatives aux individus et aux ménages pour ensuite déterminer les effets de telles règles sur le revenu des ménages. Elle permet également d’analyser et de comparer les effets de différents scénarios de politiques sur la pauvreté, les inégalités et les revenus du gouvernement.</a:t>
            </a:r>
          </a:p>
        </p:txBody>
      </p:sp>
      <p:sp>
        <p:nvSpPr>
          <p:cNvPr id="4" name="Slide Number Placeholder 3"/>
          <p:cNvSpPr>
            <a:spLocks noGrp="1"/>
          </p:cNvSpPr>
          <p:nvPr>
            <p:ph type="sldNum" sz="quarter" idx="10"/>
          </p:nvPr>
        </p:nvSpPr>
        <p:spPr/>
        <p:txBody>
          <a:bodyPr/>
          <a:lstStyle/>
          <a:p>
            <a:fld id="{BC905379-01BD-43AE-87B5-C471EFECD2DD}" type="slidenum">
              <a:rPr lang="en-ZA" smtClean="0"/>
              <a:t>74</a:t>
            </a:fld>
            <a:endParaRPr lang="en-ZA" dirty="0"/>
          </a:p>
        </p:txBody>
      </p:sp>
    </p:spTree>
    <p:extLst>
      <p:ext uri="{BB962C8B-B14F-4D97-AF65-F5344CB8AC3E}">
        <p14:creationId xmlns:p14="http://schemas.microsoft.com/office/powerpoint/2010/main" val="9901836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Il existe une série de moyens alternatifs permettant aux pays de mobiliser des recettes pour financer la protection sociale, chacune d’entre elle représentant une charge différente pour les différents sous-groupes de la population. Les différents modèles et niveaux de dépenses entraînent une distribution inégale des prestations au sein de la société, dont certains groupes bénéficient plus que d’autres. La répartition particulière des charges et avantages au sein de la population définit la politique fiscale d’un gouvernement; elle peut être conçues pour favoriser ou défavoriser fiscalement les riches ou les pauvres, le milieu rural ou urbain, les hommes ou les femmes, les jeunes ou les personnes âgées, etc.</a:t>
            </a:r>
          </a:p>
          <a:p>
            <a:pPr marL="0" marR="0">
              <a:lnSpc>
                <a:spcPct val="107000"/>
              </a:lnSpc>
              <a:spcBef>
                <a:spcPts val="0"/>
              </a:spcBef>
              <a:spcAft>
                <a:spcPts val="800"/>
              </a:spcAft>
            </a:pP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200" noProof="0" dirty="0">
                <a:effectLst/>
                <a:latin typeface="Calibri" panose="020F0502020204030204" pitchFamily="34" charset="0"/>
                <a:ea typeface="Calibri" panose="020F0502020204030204" pitchFamily="34" charset="0"/>
                <a:cs typeface="Times New Roman" panose="02020603050405020304" pitchFamily="18" charset="0"/>
              </a:rPr>
              <a:t>Dernière question: la taille du gâteau (les ressources ou l’enveloppe fiscale) est-elle réellement fixe? Pendant les derniers jours, nous sommes partis du principe qu’elle ne l’était pas… puisqu’il est possible de plaider en faveur de changements politiques augmentant la taille du gâteau… faisons pour ce faire un exercice!</a:t>
            </a:r>
          </a:p>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75</a:t>
            </a:fld>
            <a:endParaRPr lang="en-ZA" dirty="0"/>
          </a:p>
        </p:txBody>
      </p:sp>
    </p:spTree>
    <p:extLst>
      <p:ext uri="{BB962C8B-B14F-4D97-AF65-F5344CB8AC3E}">
        <p14:creationId xmlns:p14="http://schemas.microsoft.com/office/powerpoint/2010/main" val="28565272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Voir la diapositive suivante.</a:t>
            </a:r>
            <a:endParaRPr lang="fr-FR" i="1"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76</a:t>
            </a:fld>
            <a:endParaRPr lang="en-ZA" dirty="0"/>
          </a:p>
        </p:txBody>
      </p:sp>
    </p:spTree>
    <p:extLst>
      <p:ext uri="{BB962C8B-B14F-4D97-AF65-F5344CB8AC3E}">
        <p14:creationId xmlns:p14="http://schemas.microsoft.com/office/powerpoint/2010/main" val="25161654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Nous avons annoncé l’utilisation plus approfondie du cadre d’acceptation/autorité/aptitude, vous souvenez-vous? Le moment est venu! Envisageons plusieurs options permettant d’accroître l’enveloppe fiscale…. Et inscrivons-les sur ce graphique en nous appuyant sur les questions qui y figurent.</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Demandez aux participants de constituer 8 groupes de 2-3 participants chacun et distribuez une carte « Triple A » à chacun d’entre eux.</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Demandez leur ensuite de lire les pages 22-23 du document consacré au financement avant de se demander où placer votre carte d’option de financement! Assurez-vous que les délégués comprennent le contenu de chaque carte.</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Expliquez le sens de chaque A aux délégués. (Il serait bon de donner un exemple avec une carte).</a:t>
            </a: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Voici pour vous aider une description de chaque A:</a:t>
            </a:r>
          </a:p>
          <a:p>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AUTORITÉ: </a:t>
            </a:r>
          </a:p>
          <a:p>
            <a:pPr marL="171450" indent="-171450">
              <a:buFont typeface="Arial" panose="020B0604020202020204" pitchFamily="34" charset="0"/>
              <a:buChar char="•"/>
            </a:pPr>
            <a:endParaRPr lang="fr-FR" sz="1200" kern="1200" noProof="0" dirty="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kern="1200" noProof="0" dirty="0">
                <a:solidFill>
                  <a:schemeClr val="tx1"/>
                </a:solidFill>
                <a:effectLst/>
                <a:latin typeface="+mn-lt"/>
                <a:ea typeface="+mn-ea"/>
                <a:cs typeface="+mn-cs"/>
              </a:rPr>
              <a:t>La législation permet-elle de défier la situation actuelle? </a:t>
            </a:r>
          </a:p>
          <a:p>
            <a:pPr marL="628650" lvl="1" indent="-171450">
              <a:buFont typeface="Courier New" panose="02070309020205020404" pitchFamily="49" charset="0"/>
              <a:buChar char="o"/>
            </a:pPr>
            <a:endParaRPr lang="fr-FR" sz="1200" kern="1200" noProof="0" dirty="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kern="1200" noProof="0" dirty="0">
                <a:solidFill>
                  <a:schemeClr val="tx1"/>
                </a:solidFill>
                <a:effectLst/>
                <a:latin typeface="+mn-lt"/>
                <a:ea typeface="+mn-ea"/>
                <a:cs typeface="+mn-cs"/>
              </a:rPr>
              <a:t>Les intérêts institutionnels et administratifs actuels vont-ils s’opposer à la réforme?</a:t>
            </a:r>
          </a:p>
          <a:p>
            <a:pPr marL="628650" lvl="1" indent="-171450">
              <a:buFont typeface="Courier New" panose="02070309020205020404" pitchFamily="49" charset="0"/>
              <a:buChar char="o"/>
            </a:pPr>
            <a:endParaRPr lang="fr-FR" sz="1200" kern="1200" noProof="0" dirty="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kern="1200" noProof="0" dirty="0">
                <a:solidFill>
                  <a:schemeClr val="tx1"/>
                </a:solidFill>
                <a:effectLst/>
                <a:latin typeface="+mn-lt"/>
                <a:ea typeface="+mn-ea"/>
                <a:cs typeface="+mn-cs"/>
              </a:rPr>
              <a:t>Existe-t-il des mesures d’incitation adéquats pour l’appuyer?</a:t>
            </a:r>
          </a:p>
          <a:p>
            <a:pPr marL="628650" lvl="1" indent="-171450">
              <a:buFont typeface="Courier New" panose="02070309020205020404" pitchFamily="49" charset="0"/>
              <a:buChar char="o"/>
            </a:pPr>
            <a:endParaRPr lang="fr-FR" sz="1200" kern="1200" noProof="0" dirty="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kern="1200" noProof="0" dirty="0">
                <a:solidFill>
                  <a:schemeClr val="tx1"/>
                </a:solidFill>
                <a:effectLst/>
                <a:latin typeface="+mn-lt"/>
                <a:ea typeface="+mn-ea"/>
                <a:cs typeface="+mn-cs"/>
              </a:rPr>
              <a:t>Les forces politiques et intérêts publics et privés sont-ils alignés et favorables?</a:t>
            </a:r>
          </a:p>
          <a:p>
            <a:pPr marL="628650" lvl="1" indent="-171450">
              <a:buFont typeface="Courier New" panose="02070309020205020404" pitchFamily="49" charset="0"/>
              <a:buChar char="o"/>
            </a:pPr>
            <a:endParaRPr lang="fr-FR" sz="1200" kern="1200" noProof="0" dirty="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kern="1200" noProof="0" dirty="0">
                <a:solidFill>
                  <a:schemeClr val="tx1"/>
                </a:solidFill>
                <a:effectLst/>
                <a:latin typeface="+mn-lt"/>
                <a:ea typeface="+mn-ea"/>
                <a:cs typeface="+mn-cs"/>
              </a:rPr>
              <a:t>Les normes informelles permettent-elles aux réformateurs de faire ce qui doit être fait? L’autorité fiscale fait-elle l’objet de pressions venant d’en haut haut? Le système fiscal est-il suffisamment transparent pour garantir l’autorité et le contrôle du gouvernement central? Les partenaires sociaux et organisations de la société civile peuvent-ils aider?</a:t>
            </a:r>
          </a:p>
          <a:p>
            <a:pPr marL="628650" lvl="1" indent="-171450">
              <a:buFont typeface="Courier New" panose="02070309020205020404" pitchFamily="49" charset="0"/>
              <a:buChar char="o"/>
            </a:pP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ACCEPTATION:</a:t>
            </a:r>
          </a:p>
          <a:p>
            <a:pPr marL="171450" indent="-171450">
              <a:buFont typeface="Arial" panose="020B0604020202020204" pitchFamily="34" charset="0"/>
              <a:buChar char="•"/>
            </a:pPr>
            <a:endParaRPr lang="fr-FR" sz="1200" kern="1200" noProof="0" dirty="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kern="1200" noProof="0" dirty="0">
                <a:solidFill>
                  <a:schemeClr val="tx1"/>
                </a:solidFill>
                <a:effectLst/>
                <a:latin typeface="+mn-lt"/>
                <a:ea typeface="+mn-ea"/>
                <a:cs typeface="+mn-cs"/>
              </a:rPr>
              <a:t>Le besoin de changement est-il accepté? Et l’idée de la réforme? De ses coûts monétaires? De ses coûts sociaux pour les personnes affectées? Des coûts politiques pour les décideurs? Le dialogue social peut-il aider? Les mesures de responsabilisation et de transparence ou de communication peuvent-elles favoriser l’acceptation? Par ex.: Comment pensez-vous que le public réagirait si le taux d’imposition augmentait de 15% du  jour au lendemain? Cette décision serait sûrement vue d’un mauvais œil.</a:t>
            </a:r>
          </a:p>
          <a:p>
            <a:pPr marL="628650" lvl="1" indent="-171450">
              <a:buFont typeface="Courier New" panose="02070309020205020404" pitchFamily="49" charset="0"/>
              <a:buChar char="o"/>
            </a:pPr>
            <a:endParaRPr lang="fr-FR" sz="1200"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APTITUDE: </a:t>
            </a:r>
          </a:p>
          <a:p>
            <a:pPr marL="171450" indent="-171450">
              <a:buFont typeface="Arial" panose="020B0604020202020204" pitchFamily="34" charset="0"/>
              <a:buChar char="•"/>
            </a:pPr>
            <a:endParaRPr lang="fr-FR" sz="1200" kern="1200" noProof="0" dirty="0">
              <a:solidFill>
                <a:schemeClr val="tx1"/>
              </a:solidFill>
              <a:effectLst/>
              <a:latin typeface="+mn-lt"/>
              <a:ea typeface="+mn-ea"/>
              <a:cs typeface="+mn-cs"/>
            </a:endParaRPr>
          </a:p>
          <a:p>
            <a:pPr marL="628650" lvl="1" indent="-171450">
              <a:buFont typeface="Courier New" panose="02070309020205020404" pitchFamily="49" charset="0"/>
              <a:buChar char="o"/>
            </a:pPr>
            <a:r>
              <a:rPr lang="fr-FR" sz="1200" kern="1200" noProof="0" dirty="0">
                <a:solidFill>
                  <a:schemeClr val="tx1"/>
                </a:solidFill>
                <a:effectLst/>
                <a:latin typeface="+mn-lt"/>
                <a:ea typeface="+mn-ea"/>
                <a:cs typeface="+mn-cs"/>
              </a:rPr>
              <a:t>Y a-t-il suffisamment de personnes compétentes et disposées à concevoir et mettre en œuvre la réforme? Existe-t-il des sources d’information suffisantes? L’administration dispose-t-elle des capacités suffisantes pour superviser et assurer une mise en œuvre et une institutionnalisation efficaces? L’administration fiscale est-elle efficace? Le processus de mise en œuvre doit-il s’accompagner d’un apprentissage?</a:t>
            </a:r>
          </a:p>
          <a:p>
            <a:endParaRPr lang="fr-FR" noProof="0" dirty="0"/>
          </a:p>
        </p:txBody>
      </p:sp>
      <p:sp>
        <p:nvSpPr>
          <p:cNvPr id="4" name="Slide Number Placeholder 3"/>
          <p:cNvSpPr>
            <a:spLocks noGrp="1"/>
          </p:cNvSpPr>
          <p:nvPr>
            <p:ph type="sldNum" sz="quarter" idx="10"/>
          </p:nvPr>
        </p:nvSpPr>
        <p:spPr/>
        <p:txBody>
          <a:bodyPr/>
          <a:lstStyle/>
          <a:p>
            <a:fld id="{BC905379-01BD-43AE-87B5-C471EFECD2DD}" type="slidenum">
              <a:rPr lang="en-ZA" smtClean="0"/>
              <a:t>77</a:t>
            </a:fld>
            <a:endParaRPr lang="en-ZA" dirty="0"/>
          </a:p>
        </p:txBody>
      </p:sp>
    </p:spTree>
    <p:extLst>
      <p:ext uri="{BB962C8B-B14F-4D97-AF65-F5344CB8AC3E}">
        <p14:creationId xmlns:p14="http://schemas.microsoft.com/office/powerpoint/2010/main" val="33028068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Voir la diapositive suivante.</a:t>
            </a:r>
            <a:endParaRPr lang="fr-FR" i="1" noProof="0" dirty="0"/>
          </a:p>
        </p:txBody>
      </p:sp>
      <p:sp>
        <p:nvSpPr>
          <p:cNvPr id="4" name="Slide Number Placeholder 3"/>
          <p:cNvSpPr>
            <a:spLocks noGrp="1"/>
          </p:cNvSpPr>
          <p:nvPr>
            <p:ph type="sldNum" sz="quarter" idx="10"/>
          </p:nvPr>
        </p:nvSpPr>
        <p:spPr/>
        <p:txBody>
          <a:bodyPr/>
          <a:lstStyle/>
          <a:p>
            <a:fld id="{A802E42B-4540-4CA0-B5CC-7A6A1B09DC25}" type="slidenum">
              <a:rPr lang="en-ZA" smtClean="0"/>
              <a:t>78</a:t>
            </a:fld>
            <a:endParaRPr lang="en-ZA" dirty="0"/>
          </a:p>
        </p:txBody>
      </p:sp>
    </p:spTree>
    <p:extLst>
      <p:ext uri="{BB962C8B-B14F-4D97-AF65-F5344CB8AC3E}">
        <p14:creationId xmlns:p14="http://schemas.microsoft.com/office/powerpoint/2010/main" val="22756031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79</a:t>
            </a:fld>
            <a:endParaRPr lang="en-ZA" dirty="0"/>
          </a:p>
        </p:txBody>
      </p:sp>
    </p:spTree>
    <p:extLst>
      <p:ext uri="{BB962C8B-B14F-4D97-AF65-F5344CB8AC3E}">
        <p14:creationId xmlns:p14="http://schemas.microsoft.com/office/powerpoint/2010/main" val="1034285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N.B: Cette définition est spécifique au contexte de la protection sociale (programmes de protection sociale), mais l’expression « SIG » est largement employée dans le domaine de l’entreprise, etc.</a:t>
            </a:r>
          </a:p>
          <a:p>
            <a:pPr marL="0" marR="0" indent="0" algn="l" defTabSz="914400" rtl="0" eaLnBrk="1" fontAlgn="auto" latinLnBrk="0" hangingPunct="1">
              <a:lnSpc>
                <a:spcPct val="100000"/>
              </a:lnSpc>
              <a:spcBef>
                <a:spcPts val="0"/>
              </a:spcBef>
              <a:spcAft>
                <a:spcPts val="0"/>
              </a:spcAft>
              <a:buClrTx/>
              <a:buSzTx/>
              <a:buFontTx/>
              <a:buNone/>
              <a:tabLst/>
              <a:defRPr/>
            </a:pPr>
            <a:endParaRPr lang="fr-FR"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fr-FR" noProof="0" dirty="0"/>
              <a:t>N.B.2: Nous allons à présent nous concentrer sur le NIVEAU DU PROGRAMME… Nous aborderons plus tard la question de l’intégration aux programmes…</a:t>
            </a:r>
          </a:p>
        </p:txBody>
      </p:sp>
      <p:sp>
        <p:nvSpPr>
          <p:cNvPr id="4" name="Slide Number Placeholder 3"/>
          <p:cNvSpPr>
            <a:spLocks noGrp="1"/>
          </p:cNvSpPr>
          <p:nvPr>
            <p:ph type="sldNum" sz="quarter" idx="10"/>
          </p:nvPr>
        </p:nvSpPr>
        <p:spPr/>
        <p:txBody>
          <a:bodyPr/>
          <a:lstStyle/>
          <a:p>
            <a:fld id="{A802E42B-4540-4CA0-B5CC-7A6A1B09DC25}" type="slidenum">
              <a:rPr lang="en-ZA" smtClean="0"/>
              <a:t>8</a:t>
            </a:fld>
            <a:endParaRPr lang="en-ZA" dirty="0"/>
          </a:p>
        </p:txBody>
      </p:sp>
    </p:spTree>
    <p:extLst>
      <p:ext uri="{BB962C8B-B14F-4D97-AF65-F5344CB8AC3E}">
        <p14:creationId xmlns:p14="http://schemas.microsoft.com/office/powerpoint/2010/main" val="34157432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noProof="0" dirty="0">
                <a:solidFill>
                  <a:schemeClr val="tx1"/>
                </a:solidFill>
                <a:effectLst/>
                <a:latin typeface="+mn-lt"/>
                <a:ea typeface="+mn-ea"/>
                <a:cs typeface="+mn-cs"/>
              </a:rPr>
              <a:t>Pour conclure… J’aimerais vous demander de réfléchir pendant une minute au </a:t>
            </a:r>
            <a:r>
              <a:rPr lang="fr-FR" sz="1200" b="1" kern="1200" noProof="0" dirty="0">
                <a:solidFill>
                  <a:schemeClr val="tx1"/>
                </a:solidFill>
                <a:effectLst/>
                <a:latin typeface="+mn-lt"/>
                <a:ea typeface="+mn-ea"/>
                <a:cs typeface="+mn-cs"/>
              </a:rPr>
              <a:t>processus budgétaire </a:t>
            </a:r>
            <a:r>
              <a:rPr lang="fr-FR" sz="1200" b="0" kern="1200" noProof="0" dirty="0">
                <a:solidFill>
                  <a:schemeClr val="tx1"/>
                </a:solidFill>
                <a:effectLst/>
                <a:latin typeface="+mn-lt"/>
                <a:ea typeface="+mn-ea"/>
                <a:cs typeface="+mn-cs"/>
              </a:rPr>
              <a:t>qu’impliqueront de telles décisions (par ex.: modification de l’enveloppe fiscale abordée avant la pause)!</a:t>
            </a:r>
            <a:endParaRPr lang="fr-FR" sz="1200" kern="1200" noProof="0" dirty="0">
              <a:solidFill>
                <a:schemeClr val="tx1"/>
              </a:solidFill>
              <a:effectLst/>
              <a:latin typeface="+mn-lt"/>
              <a:ea typeface="+mn-ea"/>
              <a:cs typeface="+mn-cs"/>
            </a:endParaRP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En théorie… Il s’agit de l’allocation du budget qui a lieu tous les ans (parcourez rapidement les étapes figurant sur la diapositive)… Il s’agit toutefois dans une certaine mesure d’un « rituel de façade » qui </a:t>
            </a:r>
            <a:r>
              <a:rPr lang="fr-FR" sz="1200" kern="1200" dirty="0">
                <a:solidFill>
                  <a:schemeClr val="tx1"/>
                </a:solidFill>
                <a:effectLst/>
                <a:latin typeface="+mn-lt"/>
                <a:ea typeface="+mn-ea"/>
                <a:cs typeface="+mn-cs"/>
              </a:rPr>
              <a:t>masque le véritable processus d’allocation des dépenses… et repose souvent sur des pratiques et des accords informels (souvent en raison d’un manque de transparence, de contrôle, de supervision et de processus de négociation institutionnalisé).</a:t>
            </a:r>
            <a:endParaRPr lang="fr-FR" sz="1200" kern="1200" noProof="0" dirty="0">
              <a:solidFill>
                <a:schemeClr val="tx1"/>
              </a:solidFill>
              <a:effectLst/>
              <a:latin typeface="+mn-lt"/>
              <a:ea typeface="+mn-ea"/>
              <a:cs typeface="+mn-cs"/>
            </a:endParaRPr>
          </a:p>
          <a:p>
            <a:endParaRPr lang="fr-FR" sz="1200" kern="1200" noProof="0" dirty="0">
              <a:solidFill>
                <a:schemeClr val="tx1"/>
              </a:solidFill>
              <a:effectLst/>
              <a:latin typeface="+mn-lt"/>
              <a:ea typeface="+mn-ea"/>
              <a:cs typeface="+mn-cs"/>
            </a:endParaRPr>
          </a:p>
          <a:p>
            <a:r>
              <a:rPr lang="fr-FR" sz="1200" kern="1200" noProof="0" dirty="0">
                <a:solidFill>
                  <a:schemeClr val="tx1"/>
                </a:solidFill>
                <a:effectLst/>
                <a:latin typeface="+mn-lt"/>
                <a:ea typeface="+mn-ea"/>
                <a:cs typeface="+mn-cs"/>
              </a:rPr>
              <a:t>Ce qui peut en accroître l’efficacité:</a:t>
            </a:r>
          </a:p>
          <a:p>
            <a:endParaRPr lang="fr-FR" sz="12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noProof="0" dirty="0">
                <a:solidFill>
                  <a:schemeClr val="tx1"/>
                </a:solidFill>
                <a:effectLst/>
                <a:latin typeface="+mn-lt"/>
                <a:ea typeface="+mn-ea"/>
                <a:cs typeface="+mn-cs"/>
              </a:rPr>
              <a:t>La participation et la consultation des citoyens;</a:t>
            </a:r>
          </a:p>
          <a:p>
            <a:pPr marL="171450" lvl="0" indent="-171450">
              <a:buFont typeface="Arial" panose="020B0604020202020204" pitchFamily="34" charset="0"/>
              <a:buChar char="•"/>
            </a:pPr>
            <a:endParaRPr lang="fr-FR" sz="1200" kern="1200" noProof="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noProof="0" dirty="0">
                <a:solidFill>
                  <a:schemeClr val="tx1"/>
                </a:solidFill>
                <a:effectLst/>
                <a:latin typeface="+mn-lt"/>
                <a:ea typeface="+mn-ea"/>
                <a:cs typeface="+mn-cs"/>
              </a:rPr>
              <a:t>Des réformes sur les extrants et résultats, plutôt que sur les intrants… et idéalement intrants/extrants (efficience et efficacité)… On peut parler de budgétisation des performances.</a:t>
            </a:r>
          </a:p>
        </p:txBody>
      </p:sp>
      <p:sp>
        <p:nvSpPr>
          <p:cNvPr id="4" name="Slide Number Placeholder 3"/>
          <p:cNvSpPr>
            <a:spLocks noGrp="1"/>
          </p:cNvSpPr>
          <p:nvPr>
            <p:ph type="sldNum" sz="quarter" idx="10"/>
          </p:nvPr>
        </p:nvSpPr>
        <p:spPr/>
        <p:txBody>
          <a:bodyPr/>
          <a:lstStyle/>
          <a:p>
            <a:fld id="{BC905379-01BD-43AE-87B5-C471EFECD2DD}" type="slidenum">
              <a:rPr lang="en-ZA" smtClean="0"/>
              <a:t>80</a:t>
            </a:fld>
            <a:endParaRPr lang="en-ZA" dirty="0"/>
          </a:p>
        </p:txBody>
      </p:sp>
    </p:spTree>
    <p:extLst>
      <p:ext uri="{BB962C8B-B14F-4D97-AF65-F5344CB8AC3E}">
        <p14:creationId xmlns:p14="http://schemas.microsoft.com/office/powerpoint/2010/main" val="22233626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Invitez les participants à partager les enseignements clés tirés de leur apprentissage en matière de financement. Sur une feuille de tableau, écrivez le titre « Financement » pour ensuite prendre note de toutes les contributions.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Posez les questions suivantes pour inciter les participants à contribuer :</a:t>
            </a:r>
          </a:p>
          <a:p>
            <a:endParaRPr lang="fr-FR" sz="1200" kern="1200" dirty="0">
              <a:solidFill>
                <a:schemeClr val="tx1"/>
              </a:solidFill>
              <a:effectLst/>
              <a:latin typeface="+mn-lt"/>
              <a:ea typeface="+mn-ea"/>
              <a:cs typeface="+mn-cs"/>
            </a:endParaRPr>
          </a:p>
          <a:p>
            <a:pPr marL="171450" indent="-171450">
              <a:buFontTx/>
              <a:buChar char="-"/>
            </a:pPr>
            <a:r>
              <a:rPr lang="fr-FR" sz="1200" kern="1200" dirty="0">
                <a:solidFill>
                  <a:schemeClr val="tx1"/>
                </a:solidFill>
                <a:effectLst/>
                <a:latin typeface="+mn-lt"/>
                <a:ea typeface="+mn-ea"/>
                <a:cs typeface="+mn-cs"/>
              </a:rPr>
              <a:t>Que savez-vous qu’auparavant vous ignoriez ?</a:t>
            </a:r>
          </a:p>
          <a:p>
            <a:pPr marL="171450" indent="-171450">
              <a:buFontTx/>
              <a:buChar char="-"/>
            </a:pPr>
            <a:endParaRPr lang="fr-FR" sz="1200" kern="1200" dirty="0">
              <a:solidFill>
                <a:schemeClr val="tx1"/>
              </a:solidFill>
              <a:effectLst/>
              <a:latin typeface="+mn-lt"/>
              <a:ea typeface="+mn-ea"/>
              <a:cs typeface="+mn-cs"/>
            </a:endParaRPr>
          </a:p>
          <a:p>
            <a:pPr marL="171450" indent="-171450">
              <a:buFontTx/>
              <a:buChar char="-"/>
            </a:pPr>
            <a:r>
              <a:rPr lang="fr-FR" sz="1200" kern="1200" dirty="0">
                <a:solidFill>
                  <a:schemeClr val="tx1"/>
                </a:solidFill>
                <a:effectLst/>
                <a:latin typeface="+mn-lt"/>
                <a:ea typeface="+mn-ea"/>
                <a:cs typeface="+mn-cs"/>
              </a:rPr>
              <a:t>Comment votre façon de penser a-t-elle évolué ?</a:t>
            </a:r>
          </a:p>
          <a:p>
            <a:pPr marL="171450" indent="-171450">
              <a:buFontTx/>
              <a:buChar char="-"/>
            </a:pPr>
            <a:endParaRPr lang="fr-FR" sz="1200" kern="1200" dirty="0">
              <a:solidFill>
                <a:schemeClr val="tx1"/>
              </a:solidFill>
              <a:effectLst/>
              <a:latin typeface="+mn-lt"/>
              <a:ea typeface="+mn-ea"/>
              <a:cs typeface="+mn-cs"/>
            </a:endParaRPr>
          </a:p>
          <a:p>
            <a:pPr marL="171450" indent="-171450">
              <a:buFontTx/>
              <a:buChar char="-"/>
            </a:pPr>
            <a:r>
              <a:rPr lang="fr-FR" sz="1200" kern="1200" dirty="0">
                <a:solidFill>
                  <a:schemeClr val="tx1"/>
                </a:solidFill>
                <a:effectLst/>
                <a:latin typeface="+mn-lt"/>
                <a:ea typeface="+mn-ea"/>
                <a:cs typeface="+mn-cs"/>
              </a:rPr>
              <a:t>Que faites-vous différemment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9138ACA-736A-4C43-86F9-1D47B24AC60C}" type="slidenum">
              <a:rPr lang="en-ZA" smtClean="0"/>
              <a:t>81</a:t>
            </a:fld>
            <a:endParaRPr lang="en-ZA" dirty="0"/>
          </a:p>
        </p:txBody>
      </p:sp>
    </p:spTree>
    <p:extLst>
      <p:ext uri="{BB962C8B-B14F-4D97-AF65-F5344CB8AC3E}">
        <p14:creationId xmlns:p14="http://schemas.microsoft.com/office/powerpoint/2010/main" val="40662913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82</a:t>
            </a:fld>
            <a:endParaRPr lang="en-ZA" dirty="0"/>
          </a:p>
        </p:txBody>
      </p:sp>
    </p:spTree>
    <p:extLst>
      <p:ext uri="{BB962C8B-B14F-4D97-AF65-F5344CB8AC3E}">
        <p14:creationId xmlns:p14="http://schemas.microsoft.com/office/powerpoint/2010/main" val="3023216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Expliquez que le fichier physique est utile s’il est bien organisé… Mais moins facile à retrouver, organiser et transformer en information.</a:t>
            </a:r>
          </a:p>
        </p:txBody>
      </p:sp>
      <p:sp>
        <p:nvSpPr>
          <p:cNvPr id="4" name="Slide Number Placeholder 3"/>
          <p:cNvSpPr>
            <a:spLocks noGrp="1"/>
          </p:cNvSpPr>
          <p:nvPr>
            <p:ph type="sldNum" sz="quarter" idx="10"/>
          </p:nvPr>
        </p:nvSpPr>
        <p:spPr/>
        <p:txBody>
          <a:bodyPr/>
          <a:lstStyle/>
          <a:p>
            <a:fld id="{A802E42B-4540-4CA0-B5CC-7A6A1B09DC25}" type="slidenum">
              <a:rPr lang="en-ZA" smtClean="0"/>
              <a:t>9</a:t>
            </a:fld>
            <a:endParaRPr lang="en-ZA" dirty="0"/>
          </a:p>
        </p:txBody>
      </p:sp>
    </p:spTree>
    <p:extLst>
      <p:ext uri="{BB962C8B-B14F-4D97-AF65-F5344CB8AC3E}">
        <p14:creationId xmlns:p14="http://schemas.microsoft.com/office/powerpoint/2010/main" val="1792454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st and Picture/Chart">
    <p:spTree>
      <p:nvGrpSpPr>
        <p:cNvPr id="1" name=""/>
        <p:cNvGrpSpPr/>
        <p:nvPr/>
      </p:nvGrpSpPr>
      <p:grpSpPr>
        <a:xfrm>
          <a:off x="0" y="0"/>
          <a:ext cx="0" cy="0"/>
          <a:chOff x="0" y="0"/>
          <a:chExt cx="0" cy="0"/>
        </a:xfrm>
      </p:grpSpPr>
      <p:sp>
        <p:nvSpPr>
          <p:cNvPr id="2" name="Title 1"/>
          <p:cNvSpPr>
            <a:spLocks noGrp="1"/>
          </p:cNvSpPr>
          <p:nvPr>
            <p:ph type="title"/>
          </p:nvPr>
        </p:nvSpPr>
        <p:spPr>
          <a:xfrm>
            <a:off x="307738" y="404813"/>
            <a:ext cx="8368718" cy="758952"/>
          </a:xfrm>
        </p:spPr>
        <p:txBody>
          <a:bodyPr/>
          <a:lstStyle/>
          <a:p>
            <a:r>
              <a:rPr lang="en-US"/>
              <a:t>Click to edit Master title style</a:t>
            </a:r>
            <a:endParaRPr lang="en-GB" dirty="0"/>
          </a:p>
        </p:txBody>
      </p:sp>
      <p:sp>
        <p:nvSpPr>
          <p:cNvPr id="6" name="Text Placeholder 4"/>
          <p:cNvSpPr>
            <a:spLocks noGrp="1"/>
          </p:cNvSpPr>
          <p:nvPr>
            <p:ph type="body" sz="quarter" idx="12"/>
          </p:nvPr>
        </p:nvSpPr>
        <p:spPr>
          <a:xfrm>
            <a:off x="324173" y="1484785"/>
            <a:ext cx="4103811" cy="47525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11"/>
          <p:cNvSpPr>
            <a:spLocks noGrp="1"/>
          </p:cNvSpPr>
          <p:nvPr>
            <p:ph sz="half" idx="2"/>
          </p:nvPr>
        </p:nvSpPr>
        <p:spPr>
          <a:xfrm>
            <a:off x="4572000" y="1484784"/>
            <a:ext cx="4104000" cy="4752528"/>
          </a:xfrm>
        </p:spPr>
        <p:txBody>
          <a:bodyPr>
            <a:normAutofit/>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sz="1800">
                <a:solidFill>
                  <a:srgbClr val="00005E"/>
                </a:solidFill>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a:solidFill>
                  <a:schemeClr val="bg1"/>
                </a:solidFill>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a:solidFill>
                  <a:schemeClr val="bg1"/>
                </a:solidFill>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a:solidFill>
                  <a:schemeClr val="bg1"/>
                </a:solidFill>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a:solidFill>
                  <a:schemeClr val="bg1"/>
                </a:solidFill>
              </a:defRPr>
            </a:lvl5pPr>
          </a:lstStyle>
          <a:p>
            <a:pPr marL="274320" marR="0" lvl="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Click to edit Master text styles</a:t>
            </a:r>
          </a:p>
          <a:p>
            <a:pPr marL="274320" marR="0" lvl="1"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Second level</a:t>
            </a:r>
          </a:p>
          <a:p>
            <a:pPr marL="274320" marR="0" lvl="2"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Third level</a:t>
            </a:r>
          </a:p>
          <a:p>
            <a:pPr marL="274320" marR="0" lvl="3"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Fourth level</a:t>
            </a:r>
          </a:p>
          <a:p>
            <a:pPr marL="274320" marR="0" lvl="4"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Fifth level</a:t>
            </a:r>
            <a:endParaRPr kumimoji="0" lang="en-GB" sz="1800" b="0" i="0" u="none" strike="noStrike" kern="1200" cap="none" spc="0" normalizeH="0" baseline="0" noProof="0" dirty="0">
              <a:ln>
                <a:noFill/>
              </a:ln>
              <a:solidFill>
                <a:srgbClr val="00005E"/>
              </a:solidFill>
              <a:effectLst/>
              <a:uLnTx/>
              <a:uFillTx/>
              <a:latin typeface="Arial" pitchFamily="34" charset="0"/>
              <a:ea typeface="+mn-ea"/>
              <a:cs typeface="Arial" pitchFamily="34" charset="0"/>
            </a:endParaRPr>
          </a:p>
        </p:txBody>
      </p:sp>
      <p:sp>
        <p:nvSpPr>
          <p:cNvPr id="5" name="Line 6"/>
          <p:cNvSpPr>
            <a:spLocks noChangeShapeType="1"/>
          </p:cNvSpPr>
          <p:nvPr userDrawn="1"/>
        </p:nvSpPr>
        <p:spPr bwMode="auto">
          <a:xfrm>
            <a:off x="323851" y="6309320"/>
            <a:ext cx="8496622" cy="0"/>
          </a:xfrm>
          <a:prstGeom prst="line">
            <a:avLst/>
          </a:prstGeom>
          <a:noFill/>
          <a:ln w="12700">
            <a:solidFill>
              <a:srgbClr val="00005E"/>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dirty="0"/>
          </a:p>
        </p:txBody>
      </p:sp>
      <p:sp>
        <p:nvSpPr>
          <p:cNvPr id="11" name="Date Placeholder 3"/>
          <p:cNvSpPr>
            <a:spLocks noGrp="1"/>
          </p:cNvSpPr>
          <p:nvPr>
            <p:ph type="dt" sz="half" idx="13"/>
          </p:nvPr>
        </p:nvSpPr>
        <p:spPr>
          <a:xfrm>
            <a:off x="457200" y="6356351"/>
            <a:ext cx="2133600" cy="241002"/>
          </a:xfrm>
          <a:prstGeom prst="rect">
            <a:avLst/>
          </a:prstGeom>
        </p:spPr>
        <p:txBody>
          <a:bodyPr/>
          <a:lstStyle>
            <a:lvl1pPr>
              <a:defRPr sz="1000">
                <a:solidFill>
                  <a:srgbClr val="0B1F51"/>
                </a:solidFill>
                <a:latin typeface="Arial" pitchFamily="34" charset="0"/>
                <a:cs typeface="Arial" pitchFamily="34" charset="0"/>
              </a:defRPr>
            </a:lvl1pPr>
          </a:lstStyle>
          <a:p>
            <a:r>
              <a:rPr lang="en-US" dirty="0"/>
              <a:t>DD Month YYYY</a:t>
            </a:r>
            <a:endParaRPr lang="en-GB" dirty="0"/>
          </a:p>
        </p:txBody>
      </p:sp>
      <p:sp>
        <p:nvSpPr>
          <p:cNvPr id="12" name="Footer Placeholder 4"/>
          <p:cNvSpPr>
            <a:spLocks noGrp="1"/>
          </p:cNvSpPr>
          <p:nvPr>
            <p:ph type="ftr" sz="quarter" idx="3"/>
          </p:nvPr>
        </p:nvSpPr>
        <p:spPr>
          <a:xfrm>
            <a:off x="3124200" y="6356351"/>
            <a:ext cx="2895600" cy="241002"/>
          </a:xfrm>
          <a:prstGeom prst="rect">
            <a:avLst/>
          </a:prstGeom>
        </p:spPr>
        <p:txBody>
          <a:bodyPr/>
          <a:lstStyle>
            <a:lvl1pPr algn="l">
              <a:defRPr sz="1000">
                <a:solidFill>
                  <a:srgbClr val="0B1F51"/>
                </a:solidFill>
                <a:latin typeface="Arial" pitchFamily="34" charset="0"/>
                <a:cs typeface="Arial" pitchFamily="34" charset="0"/>
              </a:defRPr>
            </a:lvl1pPr>
          </a:lstStyle>
          <a:p>
            <a:pPr algn="ctr"/>
            <a:r>
              <a:rPr lang="en-GB" dirty="0">
                <a:latin typeface="Arial" charset="0"/>
                <a:cs typeface="Arial" charset="0"/>
                <a:sym typeface="Arial" charset="0"/>
              </a:rPr>
              <a:t>© 2014 Oxford Policy Management Ltd</a:t>
            </a:r>
          </a:p>
        </p:txBody>
      </p:sp>
      <p:sp>
        <p:nvSpPr>
          <p:cNvPr id="13" name="Slide Number Placeholder 5"/>
          <p:cNvSpPr>
            <a:spLocks noGrp="1"/>
          </p:cNvSpPr>
          <p:nvPr>
            <p:ph type="sldNum" sz="quarter" idx="4"/>
          </p:nvPr>
        </p:nvSpPr>
        <p:spPr>
          <a:xfrm>
            <a:off x="6553200" y="6356351"/>
            <a:ext cx="2133600" cy="241002"/>
          </a:xfrm>
          <a:prstGeom prst="rect">
            <a:avLst/>
          </a:prstGeom>
        </p:spPr>
        <p:txBody>
          <a:bodyPr/>
          <a:lstStyle>
            <a:lvl1pPr algn="r">
              <a:defRPr sz="1000">
                <a:solidFill>
                  <a:srgbClr val="0B1F51"/>
                </a:solidFill>
                <a:latin typeface="Arial" pitchFamily="34" charset="0"/>
                <a:cs typeface="Arial" pitchFamily="34" charset="0"/>
              </a:defRPr>
            </a:lvl1pPr>
          </a:lstStyle>
          <a:p>
            <a:fld id="{C7D21672-89B5-484A-831D-06775DE06882}" type="slidenum">
              <a:rPr lang="en-GB" smtClean="0"/>
              <a:pPr/>
              <a:t>‹#›</a:t>
            </a:fld>
            <a:endParaRPr lang="en-GB" dirty="0"/>
          </a:p>
        </p:txBody>
      </p:sp>
    </p:spTree>
    <p:extLst>
      <p:ext uri="{BB962C8B-B14F-4D97-AF65-F5344CB8AC3E}">
        <p14:creationId xmlns:p14="http://schemas.microsoft.com/office/powerpoint/2010/main" val="1797840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24.emf"/><Relationship Id="rId7" Type="http://schemas.openxmlformats.org/officeDocument/2006/relationships/image" Target="../media/image46.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5.emf"/><Relationship Id="rId11" Type="http://schemas.openxmlformats.org/officeDocument/2006/relationships/image" Target="../media/image50.emf"/><Relationship Id="rId5" Type="http://schemas.openxmlformats.org/officeDocument/2006/relationships/image" Target="../media/image44.emf"/><Relationship Id="rId10" Type="http://schemas.openxmlformats.org/officeDocument/2006/relationships/image" Target="../media/image49.emf"/><Relationship Id="rId4" Type="http://schemas.openxmlformats.org/officeDocument/2006/relationships/image" Target="../media/image43.emf"/><Relationship Id="rId9" Type="http://schemas.openxmlformats.org/officeDocument/2006/relationships/image" Target="../media/image48.em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4.emf"/><Relationship Id="rId7" Type="http://schemas.openxmlformats.org/officeDocument/2006/relationships/image" Target="../media/image46.emf"/><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43.emf"/><Relationship Id="rId5" Type="http://schemas.openxmlformats.org/officeDocument/2006/relationships/image" Target="../media/image24.emf"/><Relationship Id="rId10" Type="http://schemas.openxmlformats.org/officeDocument/2006/relationships/image" Target="../media/image49.emf"/><Relationship Id="rId4" Type="http://schemas.openxmlformats.org/officeDocument/2006/relationships/image" Target="../media/image45.emf"/><Relationship Id="rId9" Type="http://schemas.openxmlformats.org/officeDocument/2006/relationships/image" Target="../media/image48.emf"/></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45.emf"/><Relationship Id="rId3" Type="http://schemas.openxmlformats.org/officeDocument/2006/relationships/image" Target="../media/image24.emf"/><Relationship Id="rId7" Type="http://schemas.openxmlformats.org/officeDocument/2006/relationships/image" Target="../media/image48.emf"/><Relationship Id="rId12" Type="http://schemas.openxmlformats.org/officeDocument/2006/relationships/image" Target="../media/image44.emf"/><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7.emf"/><Relationship Id="rId11" Type="http://schemas.openxmlformats.org/officeDocument/2006/relationships/image" Target="../media/image59.emf"/><Relationship Id="rId5" Type="http://schemas.openxmlformats.org/officeDocument/2006/relationships/image" Target="../media/image46.emf"/><Relationship Id="rId10" Type="http://schemas.openxmlformats.org/officeDocument/2006/relationships/image" Target="../media/image58.emf"/><Relationship Id="rId4" Type="http://schemas.openxmlformats.org/officeDocument/2006/relationships/image" Target="../media/image43.emf"/><Relationship Id="rId9" Type="http://schemas.openxmlformats.org/officeDocument/2006/relationships/image" Target="../media/image57.emf"/></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hyperlink" Target="http://bdt.tnp2k.go.id/" TargetMode="External"/><Relationship Id="rId7"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hyperlink" Target="https://www.youtube.com/watch?v=7ljnTFRi98w&amp;feature=youtube" TargetMode="External"/><Relationship Id="rId4" Type="http://schemas.openxmlformats.org/officeDocument/2006/relationships/hyperlink" Target="https://www.youtube.com/watch?v=S0dKtkpoL74&amp;feature=youtub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9.jpeg"/><Relationship Id="rId7"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9.jpeg"/><Relationship Id="rId7"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100.jpeg"/></Relationships>
</file>

<file path=ppt/slides/_rels/slide57.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hyperlink" Target="https://www.youtube.com/watch?v=gSiDHdMU3W8"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11.emf"/></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152400"/>
            <a:ext cx="9067800" cy="1093248"/>
          </a:xfrm>
          <a:prstGeom prst="rect">
            <a:avLst/>
          </a:prstGeom>
          <a:solidFill>
            <a:schemeClr val="accent5">
              <a:lumMod val="50000"/>
            </a:schemeClr>
          </a:solidFill>
        </p:spPr>
        <p:txBody>
          <a:bodyPr wrap="square" rtlCol="0">
            <a:spAutoFit/>
          </a:bodyPr>
          <a:lstStyle/>
          <a:p>
            <a:pPr algn="ctr"/>
            <a:r>
              <a:rPr lang="fr-FR" sz="2152" b="1" dirty="0">
                <a:solidFill>
                  <a:schemeClr val="bg1"/>
                </a:solidFill>
              </a:rPr>
              <a:t>PROGRAMME DE FORMATION AU LEADERSHIP ET À LA TRANSFORMATION:</a:t>
            </a:r>
          </a:p>
          <a:p>
            <a:pPr algn="ctr"/>
            <a:r>
              <a:rPr lang="fr-FR" sz="2152" b="1" dirty="0">
                <a:solidFill>
                  <a:schemeClr val="bg1"/>
                </a:solidFill>
              </a:rPr>
              <a:t>MISE EN PLACE ET GESTION DE SOCLES DE PROTECTION SOCIALE EN AFRIQUE</a:t>
            </a:r>
          </a:p>
          <a:p>
            <a:pPr algn="ctr"/>
            <a:endParaRPr lang="fr-FR" sz="2200" b="1" dirty="0">
              <a:solidFill>
                <a:schemeClr val="bg1"/>
              </a:solidFill>
            </a:endParaRP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590800" y="1447800"/>
            <a:ext cx="4105276" cy="3952876"/>
          </a:xfrm>
          <a:prstGeom prst="rect">
            <a:avLst/>
          </a:prstGeom>
        </p:spPr>
      </p:pic>
      <p:sp>
        <p:nvSpPr>
          <p:cNvPr id="6" name="TextBox 5"/>
          <p:cNvSpPr txBox="1"/>
          <p:nvPr/>
        </p:nvSpPr>
        <p:spPr>
          <a:xfrm>
            <a:off x="0" y="5486400"/>
            <a:ext cx="9144000" cy="1077218"/>
          </a:xfrm>
          <a:prstGeom prst="rect">
            <a:avLst/>
          </a:prstGeom>
          <a:solidFill>
            <a:schemeClr val="accent5">
              <a:lumMod val="50000"/>
            </a:schemeClr>
          </a:solidFill>
        </p:spPr>
        <p:txBody>
          <a:bodyPr wrap="square" rtlCol="0">
            <a:spAutoFit/>
          </a:bodyPr>
          <a:lstStyle/>
          <a:p>
            <a:pPr algn="ctr"/>
            <a:r>
              <a:rPr lang="fr-FR" sz="3200" b="1" dirty="0">
                <a:solidFill>
                  <a:schemeClr val="bg1"/>
                </a:solidFill>
              </a:rPr>
              <a:t>JOUR 4</a:t>
            </a:r>
          </a:p>
          <a:p>
            <a:pPr algn="ctr"/>
            <a:r>
              <a:rPr lang="fr-FR" sz="3200" b="1" dirty="0">
                <a:solidFill>
                  <a:schemeClr val="bg1"/>
                </a:solidFill>
              </a:rPr>
              <a:t>SIG/FINANCEMENT</a:t>
            </a:r>
            <a:endParaRPr lang="fr-FR" sz="3200" b="1" dirty="0">
              <a:solidFill>
                <a:schemeClr val="bg1"/>
              </a:solidFill>
              <a:latin typeface="Avenir LT Std 35 Light" pitchFamily="34" charset="0"/>
            </a:endParaRPr>
          </a:p>
        </p:txBody>
      </p:sp>
    </p:spTree>
    <p:extLst>
      <p:ext uri="{BB962C8B-B14F-4D97-AF65-F5344CB8AC3E}">
        <p14:creationId xmlns:p14="http://schemas.microsoft.com/office/powerpoint/2010/main" val="3027860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p:txBody>
          <a:bodyPr/>
          <a:lstStyle/>
          <a:p>
            <a:pPr algn="ctr"/>
            <a:r>
              <a:rPr lang="fr-FR" dirty="0">
                <a:latin typeface="Arial" charset="0"/>
                <a:cs typeface="Arial" charset="0"/>
                <a:sym typeface="Arial" charset="0"/>
              </a:rPr>
              <a:t>© 2014 Oxford Policy Management Ltd</a:t>
            </a:r>
          </a:p>
        </p:txBody>
      </p:sp>
      <p:sp>
        <p:nvSpPr>
          <p:cNvPr id="8" name="AutoShape 2" descr="http://also.kottke.org/misc/images/jan-banning.jpg"/>
          <p:cNvSpPr>
            <a:spLocks noChangeAspect="1" noChangeArrowheads="1"/>
          </p:cNvSpPr>
          <p:nvPr/>
        </p:nvSpPr>
        <p:spPr bwMode="auto">
          <a:xfrm>
            <a:off x="155575" y="-1790700"/>
            <a:ext cx="37528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9" name="TextBox 8"/>
          <p:cNvSpPr txBox="1"/>
          <p:nvPr/>
        </p:nvSpPr>
        <p:spPr>
          <a:xfrm>
            <a:off x="6771845" y="2608929"/>
            <a:ext cx="1676400" cy="1015663"/>
          </a:xfrm>
          <a:prstGeom prst="rect">
            <a:avLst/>
          </a:prstGeom>
          <a:noFill/>
        </p:spPr>
        <p:txBody>
          <a:bodyPr wrap="square" rtlCol="0">
            <a:spAutoFit/>
          </a:bodyPr>
          <a:lstStyle/>
          <a:p>
            <a:pPr algn="ctr"/>
            <a:r>
              <a:rPr lang="fr-FR" sz="3000" dirty="0">
                <a:solidFill>
                  <a:schemeClr val="tx1">
                    <a:lumMod val="85000"/>
                    <a:lumOff val="15000"/>
                  </a:schemeClr>
                </a:solidFill>
                <a:latin typeface="Avenir LT Std 35 Light" pitchFamily="34" charset="0"/>
                <a:cs typeface="Avenir Book"/>
              </a:rPr>
              <a:t>À éviter aussi!</a:t>
            </a:r>
            <a:endParaRPr lang="fr-FR" dirty="0"/>
          </a:p>
        </p:txBody>
      </p:sp>
      <p:pic>
        <p:nvPicPr>
          <p:cNvPr id="7" name="Picture 6"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96559"/>
            <a:ext cx="9144000" cy="1551377"/>
          </a:xfrm>
          <a:prstGeom prst="rect">
            <a:avLst/>
          </a:prstGeom>
        </p:spPr>
      </p:pic>
      <p:pic>
        <p:nvPicPr>
          <p:cNvPr id="13316" name="Picture 4" descr="Jan Ban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058" y="80962"/>
            <a:ext cx="5798032" cy="578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317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Callout 11"/>
          <p:cNvSpPr/>
          <p:nvPr/>
        </p:nvSpPr>
        <p:spPr>
          <a:xfrm>
            <a:off x="4159507" y="1457980"/>
            <a:ext cx="4648200" cy="1600200"/>
          </a:xfrm>
          <a:prstGeom prst="downArrowCallout">
            <a:avLst>
              <a:gd name="adj1" fmla="val 25000"/>
              <a:gd name="adj2" fmla="val 25000"/>
              <a:gd name="adj3" fmla="val 25000"/>
              <a:gd name="adj4" fmla="val 44402"/>
            </a:avLst>
          </a:prstGeom>
          <a:solidFill>
            <a:srgbClr val="9F1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Down Arrow Callout 8"/>
          <p:cNvSpPr/>
          <p:nvPr/>
        </p:nvSpPr>
        <p:spPr>
          <a:xfrm>
            <a:off x="457200" y="457200"/>
            <a:ext cx="4648200" cy="1600200"/>
          </a:xfrm>
          <a:prstGeom prst="downArrowCallout">
            <a:avLst>
              <a:gd name="adj1" fmla="val 25000"/>
              <a:gd name="adj2" fmla="val 25000"/>
              <a:gd name="adj3" fmla="val 25000"/>
              <a:gd name="adj4" fmla="val 44402"/>
            </a:avLst>
          </a:prstGeom>
          <a:solidFill>
            <a:srgbClr val="9F1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extBox 1"/>
          <p:cNvSpPr txBox="1"/>
          <p:nvPr/>
        </p:nvSpPr>
        <p:spPr>
          <a:xfrm>
            <a:off x="314933" y="581025"/>
            <a:ext cx="4932731" cy="446276"/>
          </a:xfrm>
          <a:prstGeom prst="rect">
            <a:avLst/>
          </a:prstGeom>
          <a:noFill/>
        </p:spPr>
        <p:txBody>
          <a:bodyPr wrap="square" rtlCol="0">
            <a:spAutoFit/>
          </a:bodyPr>
          <a:lstStyle/>
          <a:p>
            <a:pPr algn="ctr"/>
            <a:r>
              <a:rPr lang="fr-FR" sz="2300" dirty="0">
                <a:solidFill>
                  <a:schemeClr val="bg1"/>
                </a:solidFill>
                <a:latin typeface="Avenir LT Std 35 Light" pitchFamily="34" charset="0"/>
              </a:rPr>
              <a:t>Armoire d’archives = Base de données</a:t>
            </a:r>
          </a:p>
        </p:txBody>
      </p:sp>
      <p:sp>
        <p:nvSpPr>
          <p:cNvPr id="5" name="TextBox 4"/>
          <p:cNvSpPr txBox="1"/>
          <p:nvPr/>
        </p:nvSpPr>
        <p:spPr>
          <a:xfrm>
            <a:off x="4267200" y="1534180"/>
            <a:ext cx="4419600" cy="523220"/>
          </a:xfrm>
          <a:prstGeom prst="rect">
            <a:avLst/>
          </a:prstGeom>
          <a:noFill/>
        </p:spPr>
        <p:txBody>
          <a:bodyPr wrap="square" rtlCol="0">
            <a:spAutoFit/>
          </a:bodyPr>
          <a:lstStyle/>
          <a:p>
            <a:pPr algn="ctr"/>
            <a:r>
              <a:rPr lang="fr-FR" sz="2800" dirty="0">
                <a:solidFill>
                  <a:schemeClr val="bg1"/>
                </a:solidFill>
                <a:latin typeface="Avenir LT Std 35 Light" pitchFamily="34" charset="0"/>
              </a:rPr>
              <a:t>Administrateur = le SIG</a:t>
            </a:r>
          </a:p>
        </p:txBody>
      </p:sp>
      <p:pic>
        <p:nvPicPr>
          <p:cNvPr id="4" name="Picture 3"/>
          <p:cNvPicPr>
            <a:picLocks noChangeAspect="1"/>
          </p:cNvPicPr>
          <p:nvPr/>
        </p:nvPicPr>
        <p:blipFill>
          <a:blip r:embed="rId3"/>
          <a:stretch>
            <a:fillRect/>
          </a:stretch>
        </p:blipFill>
        <p:spPr>
          <a:xfrm>
            <a:off x="1961971" y="2133600"/>
            <a:ext cx="1638657" cy="3195381"/>
          </a:xfrm>
          <a:prstGeom prst="rect">
            <a:avLst/>
          </a:prstGeom>
        </p:spPr>
      </p:pic>
      <p:pic>
        <p:nvPicPr>
          <p:cNvPr id="6" name="Picture 5"/>
          <p:cNvPicPr>
            <a:picLocks noChangeAspect="1"/>
          </p:cNvPicPr>
          <p:nvPr/>
        </p:nvPicPr>
        <p:blipFill>
          <a:blip r:embed="rId4"/>
          <a:stretch>
            <a:fillRect/>
          </a:stretch>
        </p:blipFill>
        <p:spPr>
          <a:xfrm>
            <a:off x="5226307" y="3134380"/>
            <a:ext cx="2667000" cy="2573422"/>
          </a:xfrm>
          <a:prstGeom prst="rect">
            <a:avLst/>
          </a:prstGeom>
        </p:spPr>
      </p:pic>
      <p:pic>
        <p:nvPicPr>
          <p:cNvPr id="10" name="Picture 4" descr="Image result for excel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4696" y="5791960"/>
            <a:ext cx="814550" cy="8145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469" y="5509222"/>
            <a:ext cx="882153" cy="13201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2653066" y="5731386"/>
            <a:ext cx="1346187" cy="875774"/>
          </a:xfrm>
          <a:prstGeom prst="rect">
            <a:avLst/>
          </a:prstGeom>
        </p:spPr>
      </p:pic>
    </p:spTree>
    <p:extLst>
      <p:ext uri="{BB962C8B-B14F-4D97-AF65-F5344CB8AC3E}">
        <p14:creationId xmlns:p14="http://schemas.microsoft.com/office/powerpoint/2010/main" val="2264416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data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673626"/>
            <a:ext cx="2362200" cy="174597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0" y="0"/>
            <a:ext cx="9144000" cy="8382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4" name="Oval 23"/>
          <p:cNvSpPr/>
          <p:nvPr/>
        </p:nvSpPr>
        <p:spPr>
          <a:xfrm>
            <a:off x="5715000" y="4325818"/>
            <a:ext cx="3124200" cy="958821"/>
          </a:xfrm>
          <a:prstGeom prst="ellipse">
            <a:avLst/>
          </a:prstGeom>
          <a:solidFill>
            <a:srgbClr val="9F1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1030" name="Picture 6" descr="Image result for computer hardwa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57" t="5403" r="4862" b="-3567"/>
          <a:stretch/>
        </p:blipFill>
        <p:spPr bwMode="auto">
          <a:xfrm>
            <a:off x="5823600" y="922800"/>
            <a:ext cx="1296000" cy="1972800"/>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p:cNvSpPr/>
          <p:nvPr/>
        </p:nvSpPr>
        <p:spPr>
          <a:xfrm>
            <a:off x="7086600" y="2819400"/>
            <a:ext cx="1676400" cy="1295400"/>
          </a:xfrm>
          <a:prstGeom prst="ellips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2" name="Oval 21"/>
          <p:cNvSpPr/>
          <p:nvPr/>
        </p:nvSpPr>
        <p:spPr>
          <a:xfrm>
            <a:off x="7086600" y="1295400"/>
            <a:ext cx="1676400" cy="1295400"/>
          </a:xfrm>
          <a:prstGeom prst="ellipse">
            <a:avLst/>
          </a:prstGeom>
          <a:solidFill>
            <a:srgbClr val="9F1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1026" name="Picture 2" descr="Image result for information requirem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76400"/>
            <a:ext cx="2743200" cy="30572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nagement information syst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116018"/>
            <a:ext cx="1743807" cy="2028958"/>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a:xfrm>
            <a:off x="2870200" y="3944818"/>
            <a:ext cx="1676400" cy="1295400"/>
          </a:xfrm>
          <a:prstGeom prst="ellips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 name="Oval 3"/>
          <p:cNvSpPr/>
          <p:nvPr/>
        </p:nvSpPr>
        <p:spPr>
          <a:xfrm>
            <a:off x="457200" y="3944818"/>
            <a:ext cx="1807920" cy="1770182"/>
          </a:xfrm>
          <a:prstGeom prst="ellipse">
            <a:avLst/>
          </a:prstGeom>
          <a:solidFill>
            <a:srgbClr val="9F1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extBox 1"/>
          <p:cNvSpPr txBox="1"/>
          <p:nvPr/>
        </p:nvSpPr>
        <p:spPr>
          <a:xfrm>
            <a:off x="0" y="76200"/>
            <a:ext cx="9144000" cy="738664"/>
          </a:xfrm>
          <a:prstGeom prst="rect">
            <a:avLst/>
          </a:prstGeom>
          <a:noFill/>
        </p:spPr>
        <p:txBody>
          <a:bodyPr wrap="square" rtlCol="0">
            <a:spAutoFit/>
          </a:bodyPr>
          <a:lstStyle/>
          <a:p>
            <a:pPr algn="ctr"/>
            <a:r>
              <a:rPr lang="fr-FR" sz="2100" dirty="0">
                <a:solidFill>
                  <a:schemeClr val="bg1"/>
                </a:solidFill>
                <a:latin typeface="Avenir Book"/>
                <a:cs typeface="Avenir Book"/>
              </a:rPr>
              <a:t>Les composantes de base d’un SIG électronique </a:t>
            </a:r>
            <a:br>
              <a:rPr lang="fr-FR" sz="2100" dirty="0">
                <a:solidFill>
                  <a:schemeClr val="bg1"/>
                </a:solidFill>
                <a:latin typeface="Avenir Book"/>
                <a:cs typeface="Avenir Book"/>
              </a:rPr>
            </a:br>
            <a:r>
              <a:rPr lang="fr-FR" sz="2100" dirty="0">
                <a:solidFill>
                  <a:schemeClr val="bg1"/>
                </a:solidFill>
                <a:latin typeface="Avenir Book"/>
                <a:cs typeface="Avenir Book"/>
              </a:rPr>
              <a:t>fonctionnel de programme</a:t>
            </a:r>
          </a:p>
        </p:txBody>
      </p:sp>
      <p:sp>
        <p:nvSpPr>
          <p:cNvPr id="3" name="TextBox 2"/>
          <p:cNvSpPr txBox="1"/>
          <p:nvPr/>
        </p:nvSpPr>
        <p:spPr>
          <a:xfrm>
            <a:off x="571500" y="4105275"/>
            <a:ext cx="1600200" cy="1477328"/>
          </a:xfrm>
          <a:prstGeom prst="rect">
            <a:avLst/>
          </a:prstGeom>
          <a:noFill/>
        </p:spPr>
        <p:txBody>
          <a:bodyPr wrap="square" rtlCol="0">
            <a:spAutoFit/>
          </a:bodyPr>
          <a:lstStyle/>
          <a:p>
            <a:pPr algn="ctr"/>
            <a:r>
              <a:rPr lang="fr-FR" sz="1752" dirty="0">
                <a:solidFill>
                  <a:schemeClr val="bg1"/>
                </a:solidFill>
                <a:latin typeface="Avenir LT Std 35 Light" pitchFamily="34" charset="0"/>
              </a:rPr>
              <a:t>Le personnel établit les exigences en matière d’information</a:t>
            </a:r>
          </a:p>
        </p:txBody>
      </p:sp>
      <p:sp>
        <p:nvSpPr>
          <p:cNvPr id="6" name="TextBox 5"/>
          <p:cNvSpPr txBox="1"/>
          <p:nvPr/>
        </p:nvSpPr>
        <p:spPr>
          <a:xfrm>
            <a:off x="2895600" y="4393301"/>
            <a:ext cx="1690688" cy="369332"/>
          </a:xfrm>
          <a:prstGeom prst="rect">
            <a:avLst/>
          </a:prstGeom>
          <a:noFill/>
        </p:spPr>
        <p:txBody>
          <a:bodyPr wrap="square" rtlCol="0">
            <a:spAutoFit/>
          </a:bodyPr>
          <a:lstStyle/>
          <a:p>
            <a:pPr algn="ctr"/>
            <a:r>
              <a:rPr lang="fr-FR" dirty="0">
                <a:solidFill>
                  <a:schemeClr val="bg1"/>
                </a:solidFill>
                <a:latin typeface="Avenir LT Std 35 Light" pitchFamily="34" charset="0"/>
              </a:rPr>
              <a:t>Logiciel</a:t>
            </a:r>
            <a:r>
              <a:rPr lang="fr-FR" i="1" dirty="0">
                <a:solidFill>
                  <a:schemeClr val="bg1"/>
                </a:solidFill>
                <a:latin typeface="Avenir LT Std 35 Light" pitchFamily="34" charset="0"/>
              </a:rPr>
              <a:t> </a:t>
            </a:r>
            <a:r>
              <a:rPr lang="fr-FR" dirty="0">
                <a:solidFill>
                  <a:schemeClr val="bg1"/>
                </a:solidFill>
                <a:latin typeface="Avenir LT Std 35 Light" pitchFamily="34" charset="0"/>
              </a:rPr>
              <a:t>(SIG)  </a:t>
            </a:r>
          </a:p>
        </p:txBody>
      </p:sp>
      <p:pic>
        <p:nvPicPr>
          <p:cNvPr id="11" name="Picture 2" descr="Image result for area network"/>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918" b="17160"/>
          <a:stretch/>
        </p:blipFill>
        <p:spPr bwMode="auto">
          <a:xfrm>
            <a:off x="4648200" y="4759207"/>
            <a:ext cx="3767503" cy="202259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2362200" y="3106618"/>
            <a:ext cx="519112" cy="0"/>
          </a:xfrm>
          <a:prstGeom prst="straightConnector1">
            <a:avLst/>
          </a:prstGeom>
          <a:ln w="38100" cmpd="sng">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086600" y="1752600"/>
            <a:ext cx="1690688" cy="369332"/>
          </a:xfrm>
          <a:prstGeom prst="rect">
            <a:avLst/>
          </a:prstGeom>
          <a:noFill/>
        </p:spPr>
        <p:txBody>
          <a:bodyPr wrap="square" rtlCol="0">
            <a:spAutoFit/>
          </a:bodyPr>
          <a:lstStyle/>
          <a:p>
            <a:pPr algn="ctr"/>
            <a:r>
              <a:rPr lang="fr-FR" dirty="0">
                <a:solidFill>
                  <a:schemeClr val="bg1"/>
                </a:solidFill>
                <a:latin typeface="Avenir LT Std 35 Light" pitchFamily="34" charset="0"/>
              </a:rPr>
              <a:t>Matériel </a:t>
            </a:r>
          </a:p>
        </p:txBody>
      </p:sp>
      <p:sp>
        <p:nvSpPr>
          <p:cNvPr id="15" name="TextBox 14"/>
          <p:cNvSpPr txBox="1"/>
          <p:nvPr/>
        </p:nvSpPr>
        <p:spPr>
          <a:xfrm>
            <a:off x="7077807" y="3159924"/>
            <a:ext cx="1690688" cy="646331"/>
          </a:xfrm>
          <a:prstGeom prst="rect">
            <a:avLst/>
          </a:prstGeom>
          <a:noFill/>
        </p:spPr>
        <p:txBody>
          <a:bodyPr wrap="square" rtlCol="0">
            <a:spAutoFit/>
          </a:bodyPr>
          <a:lstStyle/>
          <a:p>
            <a:pPr algn="ctr"/>
            <a:r>
              <a:rPr lang="fr-FR" dirty="0">
                <a:solidFill>
                  <a:schemeClr val="bg1"/>
                </a:solidFill>
                <a:latin typeface="Avenir LT Std 35 Light" pitchFamily="34" charset="0"/>
              </a:rPr>
              <a:t>Base de données</a:t>
            </a:r>
          </a:p>
        </p:txBody>
      </p:sp>
      <p:sp>
        <p:nvSpPr>
          <p:cNvPr id="16" name="TextBox 15"/>
          <p:cNvSpPr txBox="1"/>
          <p:nvPr/>
        </p:nvSpPr>
        <p:spPr>
          <a:xfrm>
            <a:off x="6096000" y="4478218"/>
            <a:ext cx="2358172" cy="646331"/>
          </a:xfrm>
          <a:prstGeom prst="rect">
            <a:avLst/>
          </a:prstGeom>
          <a:noFill/>
        </p:spPr>
        <p:txBody>
          <a:bodyPr wrap="square" rtlCol="0">
            <a:spAutoFit/>
          </a:bodyPr>
          <a:lstStyle/>
          <a:p>
            <a:pPr algn="ctr"/>
            <a:r>
              <a:rPr lang="fr-FR" dirty="0">
                <a:solidFill>
                  <a:schemeClr val="bg1"/>
                </a:solidFill>
                <a:latin typeface="Avenir LT Std 35 Light" pitchFamily="34" charset="0"/>
              </a:rPr>
              <a:t>Systèmes de communication</a:t>
            </a:r>
          </a:p>
        </p:txBody>
      </p:sp>
      <p:sp>
        <p:nvSpPr>
          <p:cNvPr id="7" name="Left Brace 6"/>
          <p:cNvSpPr/>
          <p:nvPr/>
        </p:nvSpPr>
        <p:spPr>
          <a:xfrm>
            <a:off x="4530968" y="911967"/>
            <a:ext cx="457200" cy="4392621"/>
          </a:xfrm>
          <a:prstGeom prst="leftBrace">
            <a:avLst>
              <a:gd name="adj1" fmla="val 641"/>
              <a:gd name="adj2" fmla="val 50000"/>
            </a:avLst>
          </a:prstGeom>
          <a:ln w="38100" cmpd="sng"/>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cxnSp>
        <p:nvCxnSpPr>
          <p:cNvPr id="9" name="Straight Connector 8"/>
          <p:cNvCxnSpPr>
            <a:stCxn id="7" idx="0"/>
          </p:cNvCxnSpPr>
          <p:nvPr/>
        </p:nvCxnSpPr>
        <p:spPr>
          <a:xfrm>
            <a:off x="4988168" y="911967"/>
            <a:ext cx="658143" cy="0"/>
          </a:xfrm>
          <a:prstGeom prst="line">
            <a:avLst/>
          </a:prstGeom>
          <a:ln w="38100" cmpd="sng"/>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419600" y="3511826"/>
            <a:ext cx="1224696" cy="1"/>
          </a:xfrm>
          <a:prstGeom prst="straightConnector1">
            <a:avLst/>
          </a:prstGeom>
          <a:ln w="38100" cmpd="sng">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301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162800" y="-6780"/>
            <a:ext cx="2019478" cy="6864780"/>
          </a:xfrm>
          <a:prstGeom prst="rect">
            <a:avLst/>
          </a:prstGeom>
          <a:solidFill>
            <a:srgbClr val="9F1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TextBox 2"/>
          <p:cNvSpPr txBox="1"/>
          <p:nvPr/>
        </p:nvSpPr>
        <p:spPr>
          <a:xfrm>
            <a:off x="266700" y="18393"/>
            <a:ext cx="4229100" cy="5909310"/>
          </a:xfrm>
          <a:prstGeom prst="rect">
            <a:avLst/>
          </a:prstGeom>
          <a:noFill/>
        </p:spPr>
        <p:txBody>
          <a:bodyPr wrap="square" rtlCol="0">
            <a:spAutoFit/>
          </a:bodyPr>
          <a:lstStyle/>
          <a:p>
            <a:endParaRPr lang="fr-FR" dirty="0">
              <a:latin typeface="Avenir Book"/>
              <a:cs typeface="Avenir Book"/>
            </a:endParaRPr>
          </a:p>
          <a:p>
            <a:endParaRPr lang="fr-FR" dirty="0">
              <a:latin typeface="Avenir Book"/>
              <a:cs typeface="Avenir Book"/>
            </a:endParaRPr>
          </a:p>
          <a:p>
            <a:r>
              <a:rPr lang="fr-FR" dirty="0">
                <a:latin typeface="Avenir LT Std 35 Light" pitchFamily="34" charset="0"/>
                <a:cs typeface="Avenir Book"/>
              </a:rPr>
              <a:t>Registre /</a:t>
            </a:r>
          </a:p>
          <a:p>
            <a:r>
              <a:rPr lang="fr-FR" dirty="0">
                <a:latin typeface="Avenir LT Std 35 Light" pitchFamily="34" charset="0"/>
                <a:cs typeface="Avenir Book"/>
              </a:rPr>
              <a:t>Base de données</a:t>
            </a:r>
          </a:p>
          <a:p>
            <a:pPr marL="342900" indent="-342900">
              <a:buAutoNum type="arabicPeriod"/>
            </a:pPr>
            <a:endParaRPr lang="fr-FR" dirty="0">
              <a:latin typeface="Avenir Book"/>
              <a:cs typeface="Avenir Book"/>
            </a:endParaRPr>
          </a:p>
          <a:p>
            <a:endParaRPr lang="fr-FR" dirty="0">
              <a:latin typeface="Avenir Book"/>
              <a:cs typeface="Avenir Book"/>
            </a:endParaRPr>
          </a:p>
          <a:p>
            <a:endParaRPr lang="fr-FR" dirty="0">
              <a:latin typeface="Avenir Book"/>
              <a:cs typeface="Avenir Book"/>
            </a:endParaRPr>
          </a:p>
          <a:p>
            <a:endParaRPr lang="fr-FR" dirty="0">
              <a:latin typeface="Avenir Book"/>
              <a:cs typeface="Avenir Book"/>
            </a:endParaRPr>
          </a:p>
          <a:p>
            <a:r>
              <a:rPr lang="fr-FR" dirty="0">
                <a:latin typeface="Avenir LT Std 35 Light" pitchFamily="34" charset="0"/>
                <a:cs typeface="Avenir Book"/>
              </a:rPr>
              <a:t>Données / informations</a:t>
            </a:r>
          </a:p>
          <a:p>
            <a:endParaRPr lang="fr-FR" dirty="0">
              <a:latin typeface="Avenir LT Std 35 Light" pitchFamily="34" charset="0"/>
              <a:cs typeface="Avenir Book"/>
            </a:endParaRPr>
          </a:p>
          <a:p>
            <a:endParaRPr lang="fr-FR" dirty="0">
              <a:latin typeface="Avenir Book"/>
              <a:cs typeface="Avenir Book"/>
            </a:endParaRPr>
          </a:p>
          <a:p>
            <a:endParaRPr lang="fr-FR" dirty="0">
              <a:latin typeface="Avenir Book"/>
              <a:cs typeface="Avenir Book"/>
            </a:endParaRPr>
          </a:p>
          <a:p>
            <a:endParaRPr lang="fr-FR" dirty="0">
              <a:latin typeface="Avenir Book"/>
              <a:cs typeface="Avenir Book"/>
            </a:endParaRPr>
          </a:p>
          <a:p>
            <a:endParaRPr lang="fr-FR" dirty="0">
              <a:latin typeface="Avenir Book"/>
              <a:cs typeface="Avenir Book"/>
            </a:endParaRPr>
          </a:p>
          <a:p>
            <a:r>
              <a:rPr lang="fr-FR" dirty="0">
                <a:latin typeface="Avenir LT Std 35 Light" pitchFamily="34" charset="0"/>
                <a:cs typeface="Avenir Book"/>
              </a:rPr>
              <a:t>SIG du programme</a:t>
            </a:r>
          </a:p>
          <a:p>
            <a:pPr marL="342900" indent="-342900">
              <a:buAutoNum type="arabicPeriod"/>
            </a:pPr>
            <a:endParaRPr lang="fr-FR" dirty="0">
              <a:latin typeface="Avenir Book"/>
              <a:cs typeface="Avenir Book"/>
            </a:endParaRPr>
          </a:p>
          <a:p>
            <a:pPr marL="342900" indent="-342900">
              <a:buAutoNum type="arabicPeriod"/>
            </a:pPr>
            <a:endParaRPr lang="fr-FR" dirty="0">
              <a:latin typeface="Avenir Book"/>
              <a:cs typeface="Avenir Book"/>
            </a:endParaRPr>
          </a:p>
          <a:p>
            <a:pPr marL="342900" indent="-342900">
              <a:buAutoNum type="arabicPeriod"/>
            </a:pPr>
            <a:endParaRPr lang="fr-FR" dirty="0">
              <a:latin typeface="Avenir Book"/>
              <a:cs typeface="Avenir Book"/>
            </a:endParaRPr>
          </a:p>
          <a:p>
            <a:endParaRPr lang="fr-FR" dirty="0">
              <a:latin typeface="Avenir Book"/>
              <a:cs typeface="Avenir Book"/>
            </a:endParaRPr>
          </a:p>
          <a:p>
            <a:r>
              <a:rPr lang="fr-FR" dirty="0">
                <a:latin typeface="Avenir LT Std 35 Light" pitchFamily="34" charset="0"/>
                <a:cs typeface="Avenir Book"/>
              </a:rPr>
              <a:t>Système intégré de gestion </a:t>
            </a:r>
            <a:br>
              <a:rPr lang="fr-FR" dirty="0">
                <a:latin typeface="Avenir LT Std 35 Light" pitchFamily="34" charset="0"/>
                <a:cs typeface="Avenir Book"/>
              </a:rPr>
            </a:br>
            <a:r>
              <a:rPr lang="fr-FR" dirty="0">
                <a:latin typeface="Avenir LT Std 35 Light" pitchFamily="34" charset="0"/>
                <a:cs typeface="Avenir Book"/>
              </a:rPr>
              <a:t>de l’information </a:t>
            </a:r>
          </a:p>
        </p:txBody>
      </p:sp>
      <p:sp>
        <p:nvSpPr>
          <p:cNvPr id="2" name="TextBox 1"/>
          <p:cNvSpPr txBox="1"/>
          <p:nvPr/>
        </p:nvSpPr>
        <p:spPr>
          <a:xfrm>
            <a:off x="7162800" y="3055203"/>
            <a:ext cx="2057400" cy="830997"/>
          </a:xfrm>
          <a:prstGeom prst="rect">
            <a:avLst/>
          </a:prstGeom>
          <a:noFill/>
        </p:spPr>
        <p:txBody>
          <a:bodyPr wrap="square" rtlCol="0">
            <a:spAutoFit/>
          </a:bodyPr>
          <a:lstStyle/>
          <a:p>
            <a:r>
              <a:rPr lang="fr-FR" sz="2400" dirty="0">
                <a:solidFill>
                  <a:schemeClr val="bg1"/>
                </a:solidFill>
                <a:latin typeface="Avenir Book"/>
                <a:cs typeface="Avenir Book"/>
              </a:rPr>
              <a:t>Terminologie de base</a:t>
            </a:r>
          </a:p>
        </p:txBody>
      </p:sp>
      <p:pic>
        <p:nvPicPr>
          <p:cNvPr id="4" name="Picture 4" descr="Image result for excel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2684" y="373848"/>
            <a:ext cx="960024" cy="9600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4"/>
          <a:stretch>
            <a:fillRect/>
          </a:stretch>
        </p:blipFill>
        <p:spPr>
          <a:xfrm>
            <a:off x="3241308" y="335547"/>
            <a:ext cx="838200" cy="1231900"/>
          </a:xfrm>
          <a:prstGeom prst="rect">
            <a:avLst/>
          </a:prstGeom>
        </p:spPr>
      </p:pic>
      <p:pic>
        <p:nvPicPr>
          <p:cNvPr id="26" name="Picture 25"/>
          <p:cNvPicPr>
            <a:picLocks noChangeAspect="1"/>
          </p:cNvPicPr>
          <p:nvPr/>
        </p:nvPicPr>
        <p:blipFill>
          <a:blip r:embed="rId5"/>
          <a:stretch>
            <a:fillRect/>
          </a:stretch>
        </p:blipFill>
        <p:spPr>
          <a:xfrm>
            <a:off x="2441208" y="3332202"/>
            <a:ext cx="1143000" cy="1102894"/>
          </a:xfrm>
          <a:prstGeom prst="rect">
            <a:avLst/>
          </a:prstGeom>
        </p:spPr>
      </p:pic>
      <p:pic>
        <p:nvPicPr>
          <p:cNvPr id="27" name="Picture 26"/>
          <p:cNvPicPr>
            <a:picLocks noChangeAspect="1"/>
          </p:cNvPicPr>
          <p:nvPr/>
        </p:nvPicPr>
        <p:blipFill>
          <a:blip r:embed="rId6"/>
          <a:stretch>
            <a:fillRect/>
          </a:stretch>
        </p:blipFill>
        <p:spPr>
          <a:xfrm>
            <a:off x="4114800" y="4336324"/>
            <a:ext cx="2819400" cy="2272175"/>
          </a:xfrm>
          <a:prstGeom prst="rect">
            <a:avLst/>
          </a:prstGeom>
        </p:spPr>
      </p:pic>
      <p:pic>
        <p:nvPicPr>
          <p:cNvPr id="6" name="Picture 5"/>
          <p:cNvPicPr>
            <a:picLocks noChangeAspect="1"/>
          </p:cNvPicPr>
          <p:nvPr/>
        </p:nvPicPr>
        <p:blipFill>
          <a:blip r:embed="rId7"/>
          <a:stretch>
            <a:fillRect/>
          </a:stretch>
        </p:blipFill>
        <p:spPr>
          <a:xfrm>
            <a:off x="2765685" y="1708377"/>
            <a:ext cx="4168515" cy="1508712"/>
          </a:xfrm>
          <a:prstGeom prst="rect">
            <a:avLst/>
          </a:prstGeom>
        </p:spPr>
      </p:pic>
    </p:spTree>
    <p:extLst>
      <p:ext uri="{BB962C8B-B14F-4D97-AF65-F5344CB8AC3E}">
        <p14:creationId xmlns:p14="http://schemas.microsoft.com/office/powerpoint/2010/main" val="2570026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6019799" y="-6780"/>
            <a:ext cx="3162479" cy="6864780"/>
          </a:xfrm>
          <a:prstGeom prst="rect">
            <a:avLst/>
          </a:prstGeom>
          <a:solidFill>
            <a:srgbClr val="9F1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TextBox 2"/>
          <p:cNvSpPr txBox="1"/>
          <p:nvPr/>
        </p:nvSpPr>
        <p:spPr>
          <a:xfrm>
            <a:off x="266699" y="18393"/>
            <a:ext cx="2184840" cy="7294305"/>
          </a:xfrm>
          <a:prstGeom prst="rect">
            <a:avLst/>
          </a:prstGeom>
          <a:noFill/>
        </p:spPr>
        <p:txBody>
          <a:bodyPr wrap="square" rtlCol="0">
            <a:spAutoFit/>
          </a:bodyPr>
          <a:lstStyle/>
          <a:p>
            <a:endParaRPr lang="fr-FR" dirty="0">
              <a:latin typeface="Avenir Book"/>
              <a:cs typeface="Avenir Book"/>
            </a:endParaRPr>
          </a:p>
          <a:p>
            <a:endParaRPr lang="fr-FR" dirty="0">
              <a:latin typeface="Avenir Book"/>
              <a:cs typeface="Avenir Book"/>
            </a:endParaRPr>
          </a:p>
          <a:p>
            <a:r>
              <a:rPr lang="fr-FR" dirty="0">
                <a:latin typeface="Avenir Book"/>
                <a:cs typeface="Avenir Book"/>
              </a:rPr>
              <a:t>Interopérabilité</a:t>
            </a:r>
          </a:p>
          <a:p>
            <a:endParaRPr lang="fr-FR" dirty="0">
              <a:latin typeface="Avenir Book"/>
              <a:cs typeface="Avenir Book"/>
            </a:endParaRPr>
          </a:p>
          <a:p>
            <a:endParaRPr lang="fr-FR" dirty="0">
              <a:latin typeface="Avenir Book"/>
              <a:cs typeface="Avenir Book"/>
            </a:endParaRPr>
          </a:p>
          <a:p>
            <a:endParaRPr lang="fr-FR" dirty="0">
              <a:latin typeface="Avenir Book"/>
              <a:cs typeface="Avenir Book"/>
            </a:endParaRPr>
          </a:p>
          <a:p>
            <a:endParaRPr lang="fr-FR" dirty="0">
              <a:latin typeface="Avenir Book"/>
              <a:cs typeface="Avenir Book"/>
            </a:endParaRPr>
          </a:p>
          <a:p>
            <a:endParaRPr lang="fr-FR" dirty="0">
              <a:latin typeface="Avenir Book"/>
              <a:cs typeface="Avenir Book"/>
            </a:endParaRPr>
          </a:p>
          <a:p>
            <a:endParaRPr lang="fr-FR" dirty="0">
              <a:latin typeface="Avenir Book"/>
              <a:cs typeface="Avenir Book"/>
            </a:endParaRPr>
          </a:p>
          <a:p>
            <a:endParaRPr lang="fr-FR" dirty="0">
              <a:latin typeface="Avenir Book"/>
              <a:cs typeface="Avenir Book"/>
            </a:endParaRPr>
          </a:p>
          <a:p>
            <a:r>
              <a:rPr lang="fr-FR" dirty="0">
                <a:latin typeface="Avenir Book"/>
                <a:cs typeface="Avenir Book"/>
              </a:rPr>
              <a:t>Intégrité </a:t>
            </a:r>
            <a:br>
              <a:rPr lang="fr-FR" dirty="0">
                <a:latin typeface="Avenir Book"/>
                <a:cs typeface="Avenir Book"/>
              </a:rPr>
            </a:br>
            <a:r>
              <a:rPr lang="fr-FR" dirty="0">
                <a:latin typeface="Avenir Book"/>
                <a:cs typeface="Avenir Book"/>
              </a:rPr>
              <a:t>des données</a:t>
            </a:r>
          </a:p>
          <a:p>
            <a:endParaRPr lang="fr-FR" dirty="0">
              <a:latin typeface="Avenir Book"/>
              <a:cs typeface="Avenir Book"/>
            </a:endParaRPr>
          </a:p>
          <a:p>
            <a:endParaRPr lang="fr-FR" dirty="0">
              <a:latin typeface="Avenir Book"/>
              <a:cs typeface="Avenir Book"/>
            </a:endParaRPr>
          </a:p>
          <a:p>
            <a:endParaRPr lang="fr-FR" dirty="0">
              <a:latin typeface="Avenir Book"/>
              <a:cs typeface="Avenir Book"/>
            </a:endParaRPr>
          </a:p>
          <a:p>
            <a:endParaRPr lang="fr-FR" dirty="0">
              <a:latin typeface="Avenir Book"/>
              <a:cs typeface="Avenir Book"/>
            </a:endParaRPr>
          </a:p>
          <a:p>
            <a:endParaRPr lang="fr-FR" dirty="0">
              <a:latin typeface="Avenir Book"/>
              <a:cs typeface="Avenir Book"/>
            </a:endParaRPr>
          </a:p>
          <a:p>
            <a:endParaRPr lang="fr-FR" dirty="0">
              <a:latin typeface="Avenir Book"/>
              <a:cs typeface="Avenir Book"/>
            </a:endParaRPr>
          </a:p>
          <a:p>
            <a:endParaRPr lang="fr-FR" dirty="0">
              <a:latin typeface="Avenir Book"/>
              <a:cs typeface="Avenir Book"/>
            </a:endParaRPr>
          </a:p>
          <a:p>
            <a:r>
              <a:rPr lang="fr-FR" dirty="0">
                <a:latin typeface="Avenir Book"/>
                <a:cs typeface="Avenir Book"/>
              </a:rPr>
              <a:t>Confidentialité </a:t>
            </a:r>
            <a:br>
              <a:rPr lang="fr-FR" dirty="0">
                <a:latin typeface="Avenir Book"/>
                <a:cs typeface="Avenir Book"/>
              </a:rPr>
            </a:br>
            <a:r>
              <a:rPr lang="fr-FR" dirty="0">
                <a:latin typeface="Avenir Book"/>
                <a:cs typeface="Avenir Book"/>
              </a:rPr>
              <a:t>et sécurité </a:t>
            </a:r>
            <a:br>
              <a:rPr lang="fr-FR" dirty="0">
                <a:latin typeface="Avenir Book"/>
                <a:cs typeface="Avenir Book"/>
              </a:rPr>
            </a:br>
            <a:r>
              <a:rPr lang="fr-FR" dirty="0">
                <a:latin typeface="Avenir Book"/>
                <a:cs typeface="Avenir Book"/>
              </a:rPr>
              <a:t>des données</a:t>
            </a:r>
          </a:p>
          <a:p>
            <a:pPr marL="342900" indent="-342900">
              <a:buAutoNum type="arabicPeriod"/>
            </a:pPr>
            <a:endParaRPr lang="fr-FR" dirty="0">
              <a:latin typeface="Avenir Book"/>
              <a:cs typeface="Avenir Book"/>
            </a:endParaRPr>
          </a:p>
          <a:p>
            <a:pPr marL="342900" indent="-342900">
              <a:buAutoNum type="arabicPeriod"/>
            </a:pPr>
            <a:endParaRPr lang="fr-FR" dirty="0">
              <a:latin typeface="Avenir Book"/>
              <a:cs typeface="Avenir Book"/>
            </a:endParaRPr>
          </a:p>
          <a:p>
            <a:pPr marL="342900" indent="-342900">
              <a:buAutoNum type="arabicPeriod"/>
            </a:pPr>
            <a:endParaRPr lang="fr-FR" dirty="0">
              <a:latin typeface="Avenir Book"/>
              <a:cs typeface="Avenir Book"/>
            </a:endParaRPr>
          </a:p>
          <a:p>
            <a:pPr marL="342900" indent="-342900">
              <a:buAutoNum type="arabicPeriod"/>
            </a:pPr>
            <a:endParaRPr lang="fr-FR" dirty="0">
              <a:latin typeface="Avenir Book"/>
              <a:cs typeface="Avenir Book"/>
            </a:endParaRPr>
          </a:p>
        </p:txBody>
      </p:sp>
      <p:sp>
        <p:nvSpPr>
          <p:cNvPr id="2" name="TextBox 1"/>
          <p:cNvSpPr txBox="1"/>
          <p:nvPr/>
        </p:nvSpPr>
        <p:spPr>
          <a:xfrm>
            <a:off x="6172200" y="2667000"/>
            <a:ext cx="2971800" cy="1384995"/>
          </a:xfrm>
          <a:prstGeom prst="rect">
            <a:avLst/>
          </a:prstGeom>
          <a:noFill/>
        </p:spPr>
        <p:txBody>
          <a:bodyPr wrap="square" rtlCol="0">
            <a:spAutoFit/>
          </a:bodyPr>
          <a:lstStyle/>
          <a:p>
            <a:r>
              <a:rPr lang="fr-FR" sz="2800" dirty="0">
                <a:solidFill>
                  <a:schemeClr val="bg1"/>
                </a:solidFill>
                <a:latin typeface="Avenir Book"/>
                <a:cs typeface="Avenir Book"/>
              </a:rPr>
              <a:t>Comprendre la terminologie principale</a:t>
            </a:r>
          </a:p>
        </p:txBody>
      </p:sp>
      <p:pic>
        <p:nvPicPr>
          <p:cNvPr id="10" name="Picture 9"/>
          <p:cNvPicPr>
            <a:picLocks noChangeAspect="1"/>
          </p:cNvPicPr>
          <p:nvPr/>
        </p:nvPicPr>
        <p:blipFill>
          <a:blip r:embed="rId3"/>
          <a:stretch>
            <a:fillRect/>
          </a:stretch>
        </p:blipFill>
        <p:spPr>
          <a:xfrm>
            <a:off x="2642217" y="306818"/>
            <a:ext cx="838200" cy="1231900"/>
          </a:xfrm>
          <a:prstGeom prst="rect">
            <a:avLst/>
          </a:prstGeom>
        </p:spPr>
      </p:pic>
      <p:cxnSp>
        <p:nvCxnSpPr>
          <p:cNvPr id="7" name="Straight Arrow Connector 6"/>
          <p:cNvCxnSpPr/>
          <p:nvPr/>
        </p:nvCxnSpPr>
        <p:spPr>
          <a:xfrm>
            <a:off x="3581400" y="809434"/>
            <a:ext cx="682904" cy="0"/>
          </a:xfrm>
          <a:prstGeom prst="straightConnector1">
            <a:avLst/>
          </a:prstGeom>
          <a:ln w="76200">
            <a:solidFill>
              <a:srgbClr val="9A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stretch>
            <a:fillRect/>
          </a:stretch>
        </p:blipFill>
        <p:spPr>
          <a:xfrm>
            <a:off x="4387055" y="329509"/>
            <a:ext cx="838200" cy="1231900"/>
          </a:xfrm>
          <a:prstGeom prst="rect">
            <a:avLst/>
          </a:prstGeom>
        </p:spPr>
      </p:pic>
      <p:pic>
        <p:nvPicPr>
          <p:cNvPr id="2050" name="Picture 2" descr="Image result for data integr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2162" y="2438400"/>
            <a:ext cx="1634508" cy="16128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2332162" y="4648200"/>
            <a:ext cx="2819400" cy="1619250"/>
          </a:xfrm>
          <a:prstGeom prst="rect">
            <a:avLst/>
          </a:prstGeom>
        </p:spPr>
      </p:pic>
    </p:spTree>
    <p:extLst>
      <p:ext uri="{BB962C8B-B14F-4D97-AF65-F5344CB8AC3E}">
        <p14:creationId xmlns:p14="http://schemas.microsoft.com/office/powerpoint/2010/main" val="1009282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8382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3" name="TextBox 2"/>
          <p:cNvSpPr txBox="1"/>
          <p:nvPr/>
        </p:nvSpPr>
        <p:spPr>
          <a:xfrm>
            <a:off x="-209" y="152400"/>
            <a:ext cx="9144000" cy="523220"/>
          </a:xfrm>
          <a:prstGeom prst="rect">
            <a:avLst/>
          </a:prstGeom>
          <a:noFill/>
        </p:spPr>
        <p:txBody>
          <a:bodyPr wrap="square" rtlCol="0">
            <a:spAutoFit/>
          </a:bodyPr>
          <a:lstStyle/>
          <a:p>
            <a:pPr algn="ctr"/>
            <a:r>
              <a:rPr lang="fr-FR" sz="2800" b="1" dirty="0">
                <a:solidFill>
                  <a:schemeClr val="bg1"/>
                </a:solidFill>
                <a:latin typeface="Avenir LT Std 35 Light" pitchFamily="34" charset="0"/>
              </a:rPr>
              <a:t> Terminologie du SIG: attention!</a:t>
            </a:r>
          </a:p>
        </p:txBody>
      </p:sp>
      <p:sp>
        <p:nvSpPr>
          <p:cNvPr id="4" name="TextBox 3"/>
          <p:cNvSpPr txBox="1"/>
          <p:nvPr/>
        </p:nvSpPr>
        <p:spPr>
          <a:xfrm>
            <a:off x="228391" y="1219200"/>
            <a:ext cx="8686799" cy="4401205"/>
          </a:xfrm>
          <a:prstGeom prst="rect">
            <a:avLst/>
          </a:prstGeom>
          <a:noFill/>
        </p:spPr>
        <p:txBody>
          <a:bodyPr wrap="square" rtlCol="0">
            <a:spAutoFit/>
          </a:bodyPr>
          <a:lstStyle/>
          <a:p>
            <a:pPr marL="457200" indent="-457200">
              <a:buClr>
                <a:srgbClr val="9A0000"/>
              </a:buClr>
              <a:buFont typeface="Arial" panose="020B0604020202020204" pitchFamily="34" charset="0"/>
              <a:buChar char="•"/>
            </a:pPr>
            <a:r>
              <a:rPr lang="fr-FR" sz="2000" dirty="0">
                <a:solidFill>
                  <a:schemeClr val="tx1">
                    <a:lumMod val="85000"/>
                    <a:lumOff val="15000"/>
                  </a:schemeClr>
                </a:solidFill>
                <a:latin typeface="Avenir Book"/>
                <a:cs typeface="Avenir Book"/>
              </a:rPr>
              <a:t>On ignore généralement qu’il existe </a:t>
            </a:r>
            <a:r>
              <a:rPr lang="fr-FR" sz="2000" b="1" dirty="0">
                <a:solidFill>
                  <a:schemeClr val="tx1">
                    <a:lumMod val="85000"/>
                    <a:lumOff val="15000"/>
                  </a:schemeClr>
                </a:solidFill>
                <a:latin typeface="Avenir Book"/>
                <a:cs typeface="Avenir Book"/>
              </a:rPr>
              <a:t>deux composantes</a:t>
            </a:r>
            <a:r>
              <a:rPr lang="fr-FR" sz="2000" dirty="0">
                <a:solidFill>
                  <a:schemeClr val="tx1">
                    <a:lumMod val="85000"/>
                    <a:lumOff val="15000"/>
                  </a:schemeClr>
                </a:solidFill>
                <a:latin typeface="Avenir Book"/>
                <a:cs typeface="Avenir Book"/>
              </a:rPr>
              <a:t>: la base de données (c.-à-d. l’armoire d’archives) et le SIG (c.-à-d. le cerveau </a:t>
            </a:r>
            <a:br>
              <a:rPr lang="fr-FR" sz="2000" dirty="0">
                <a:solidFill>
                  <a:schemeClr val="tx1">
                    <a:lumMod val="85000"/>
                    <a:lumOff val="15000"/>
                  </a:schemeClr>
                </a:solidFill>
                <a:latin typeface="Avenir Book"/>
                <a:cs typeface="Avenir Book"/>
              </a:rPr>
            </a:br>
            <a:r>
              <a:rPr lang="fr-FR" sz="2000" dirty="0">
                <a:solidFill>
                  <a:schemeClr val="tx1">
                    <a:lumMod val="85000"/>
                    <a:lumOff val="15000"/>
                  </a:schemeClr>
                </a:solidFill>
                <a:latin typeface="Avenir Book"/>
                <a:cs typeface="Avenir Book"/>
              </a:rPr>
              <a:t>de l’administrateur, qui transforme les données en informations)… auxquels viennent s’ajouter les éléments du plus vaste </a:t>
            </a:r>
            <a:br>
              <a:rPr lang="fr-FR" sz="2000" dirty="0">
                <a:solidFill>
                  <a:schemeClr val="tx1">
                    <a:lumMod val="85000"/>
                    <a:lumOff val="15000"/>
                  </a:schemeClr>
                </a:solidFill>
                <a:latin typeface="Avenir Book"/>
                <a:cs typeface="Avenir Book"/>
              </a:rPr>
            </a:br>
            <a:r>
              <a:rPr lang="fr-FR" sz="2000" dirty="0">
                <a:solidFill>
                  <a:schemeClr val="tx1">
                    <a:lumMod val="85000"/>
                    <a:lumOff val="15000"/>
                  </a:schemeClr>
                </a:solidFill>
                <a:latin typeface="Avenir Book"/>
                <a:cs typeface="Avenir Book"/>
              </a:rPr>
              <a:t>« système d’information ».</a:t>
            </a:r>
          </a:p>
          <a:p>
            <a:pPr>
              <a:buClr>
                <a:srgbClr val="9A0000"/>
              </a:buClr>
            </a:pPr>
            <a:endParaRPr lang="fr-FR" sz="2000" dirty="0">
              <a:solidFill>
                <a:schemeClr val="tx1">
                  <a:lumMod val="85000"/>
                  <a:lumOff val="15000"/>
                </a:schemeClr>
              </a:solidFill>
              <a:latin typeface="Avenir Book"/>
              <a:cs typeface="Avenir Book"/>
            </a:endParaRPr>
          </a:p>
          <a:p>
            <a:pPr marL="457200" indent="-457200">
              <a:buClr>
                <a:srgbClr val="9A0000"/>
              </a:buClr>
              <a:buFont typeface="Arial" panose="020B0604020202020204" pitchFamily="34" charset="0"/>
              <a:buChar char="•"/>
            </a:pPr>
            <a:r>
              <a:rPr lang="fr-FR" sz="2000" b="1" dirty="0">
                <a:solidFill>
                  <a:schemeClr val="tx1">
                    <a:lumMod val="85000"/>
                    <a:lumOff val="15000"/>
                  </a:schemeClr>
                </a:solidFill>
                <a:latin typeface="Avenir Book"/>
                <a:cs typeface="Avenir Book"/>
              </a:rPr>
              <a:t>Les mêmes termes sont employés pour désigner les solutions </a:t>
            </a:r>
            <a:br>
              <a:rPr lang="fr-FR" sz="2000" b="1" dirty="0">
                <a:solidFill>
                  <a:schemeClr val="tx1">
                    <a:lumMod val="85000"/>
                    <a:lumOff val="15000"/>
                  </a:schemeClr>
                </a:solidFill>
                <a:latin typeface="Avenir Book"/>
                <a:cs typeface="Avenir Book"/>
              </a:rPr>
            </a:br>
            <a:r>
              <a:rPr lang="fr-FR" sz="2000" b="1" dirty="0">
                <a:solidFill>
                  <a:schemeClr val="tx1">
                    <a:lumMod val="85000"/>
                    <a:lumOff val="15000"/>
                  </a:schemeClr>
                </a:solidFill>
                <a:latin typeface="Avenir Book"/>
                <a:cs typeface="Avenir Book"/>
              </a:rPr>
              <a:t>relevant du niveau du programme et les solutions intégrées </a:t>
            </a:r>
            <a:r>
              <a:rPr lang="fr-FR" sz="2000" dirty="0">
                <a:solidFill>
                  <a:schemeClr val="tx1">
                    <a:lumMod val="85000"/>
                    <a:lumOff val="15000"/>
                  </a:schemeClr>
                </a:solidFill>
                <a:latin typeface="Avenir Book"/>
                <a:cs typeface="Avenir Book"/>
              </a:rPr>
              <a:t>(généralement appelées</a:t>
            </a:r>
            <a:r>
              <a:rPr lang="fr-FR" sz="2000" b="1" dirty="0">
                <a:solidFill>
                  <a:schemeClr val="tx1">
                    <a:lumMod val="85000"/>
                    <a:lumOff val="15000"/>
                  </a:schemeClr>
                </a:solidFill>
                <a:latin typeface="Avenir Book"/>
                <a:cs typeface="Avenir Book"/>
              </a:rPr>
              <a:t> </a:t>
            </a:r>
            <a:r>
              <a:rPr lang="fr-FR" sz="2000" dirty="0">
                <a:solidFill>
                  <a:schemeClr val="tx1">
                    <a:lumMod val="85000"/>
                    <a:lumOff val="15000"/>
                  </a:schemeClr>
                </a:solidFill>
                <a:latin typeface="Avenir Book"/>
                <a:cs typeface="Avenir Book"/>
              </a:rPr>
              <a:t>« registres »).</a:t>
            </a:r>
          </a:p>
          <a:p>
            <a:pPr>
              <a:buClr>
                <a:srgbClr val="9A0000"/>
              </a:buClr>
            </a:pPr>
            <a:endParaRPr lang="fr-FR" sz="2000" dirty="0">
              <a:solidFill>
                <a:schemeClr val="tx1">
                  <a:lumMod val="85000"/>
                  <a:lumOff val="15000"/>
                </a:schemeClr>
              </a:solidFill>
              <a:latin typeface="Avenir Book"/>
              <a:cs typeface="Avenir Book"/>
            </a:endParaRPr>
          </a:p>
          <a:p>
            <a:pPr marL="457200" indent="-457200">
              <a:buClr>
                <a:srgbClr val="9A0000"/>
              </a:buClr>
              <a:buFont typeface="Arial" panose="020B0604020202020204" pitchFamily="34" charset="0"/>
              <a:buChar char="•"/>
            </a:pPr>
            <a:r>
              <a:rPr lang="fr-FR" sz="2000" dirty="0">
                <a:solidFill>
                  <a:schemeClr val="tx1">
                    <a:lumMod val="85000"/>
                    <a:lumOff val="15000"/>
                  </a:schemeClr>
                </a:solidFill>
                <a:latin typeface="Avenir Book"/>
                <a:cs typeface="Avenir Book"/>
              </a:rPr>
              <a:t>La terminologie employée dans les différents pays n’est pas cohérente: les mêmes termes utilisés dans un pays peuvent servir à désigner une réalité tout à fait différente dans un autre: </a:t>
            </a:r>
            <a:r>
              <a:rPr lang="fr-FR" sz="2000" b="1" dirty="0">
                <a:solidFill>
                  <a:schemeClr val="tx1">
                    <a:lumMod val="85000"/>
                    <a:lumOff val="15000"/>
                  </a:schemeClr>
                </a:solidFill>
                <a:latin typeface="Avenir Book"/>
                <a:cs typeface="Avenir Book"/>
              </a:rPr>
              <a:t>ne pas se focaliser sur les termes, mais s’interroger sur ce que fait le système</a:t>
            </a:r>
            <a:r>
              <a:rPr lang="fr-FR" sz="2000" dirty="0">
                <a:solidFill>
                  <a:schemeClr val="tx1">
                    <a:lumMod val="85000"/>
                    <a:lumOff val="15000"/>
                  </a:schemeClr>
                </a:solidFill>
                <a:latin typeface="Avenir Book"/>
                <a:cs typeface="Avenir Book"/>
              </a:rPr>
              <a:t> (ses fonctions).</a:t>
            </a:r>
          </a:p>
        </p:txBody>
      </p:sp>
    </p:spTree>
    <p:extLst>
      <p:ext uri="{BB962C8B-B14F-4D97-AF65-F5344CB8AC3E}">
        <p14:creationId xmlns:p14="http://schemas.microsoft.com/office/powerpoint/2010/main" val="2834978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6002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3" name="TextBox 2"/>
          <p:cNvSpPr txBox="1"/>
          <p:nvPr/>
        </p:nvSpPr>
        <p:spPr>
          <a:xfrm>
            <a:off x="304800" y="381000"/>
            <a:ext cx="8669215" cy="1323439"/>
          </a:xfrm>
          <a:prstGeom prst="rect">
            <a:avLst/>
          </a:prstGeom>
          <a:noFill/>
        </p:spPr>
        <p:txBody>
          <a:bodyPr wrap="square" rtlCol="0">
            <a:spAutoFit/>
          </a:bodyPr>
          <a:lstStyle/>
          <a:p>
            <a:pPr algn="ctr"/>
            <a:r>
              <a:rPr lang="fr-FR" sz="2800" dirty="0">
                <a:solidFill>
                  <a:schemeClr val="bg1"/>
                </a:solidFill>
                <a:latin typeface="Avenir Book"/>
                <a:cs typeface="Avenir Book"/>
              </a:rPr>
              <a:t>Principales fonctions du SIG d’un programme,</a:t>
            </a:r>
          </a:p>
          <a:p>
            <a:pPr algn="ctr"/>
            <a:r>
              <a:rPr lang="fr-FR" sz="2800" dirty="0">
                <a:solidFill>
                  <a:schemeClr val="bg1"/>
                </a:solidFill>
                <a:latin typeface="Avenir Book"/>
                <a:cs typeface="Avenir Book"/>
              </a:rPr>
              <a:t>dans un système de protection sociale: </a:t>
            </a:r>
          </a:p>
          <a:p>
            <a:pPr algn="ctr"/>
            <a:endParaRPr lang="fr-FR" sz="2400" b="1" dirty="0">
              <a:solidFill>
                <a:schemeClr val="tx1">
                  <a:lumMod val="75000"/>
                  <a:lumOff val="25000"/>
                </a:schemeClr>
              </a:solidFill>
              <a:latin typeface="Avenir LT Std 35 Light" pitchFamily="34" charset="0"/>
            </a:endParaRPr>
          </a:p>
        </p:txBody>
      </p:sp>
      <p:sp>
        <p:nvSpPr>
          <p:cNvPr id="4" name="TextBox 3"/>
          <p:cNvSpPr txBox="1"/>
          <p:nvPr/>
        </p:nvSpPr>
        <p:spPr>
          <a:xfrm>
            <a:off x="990600" y="1752600"/>
            <a:ext cx="7315200" cy="4370427"/>
          </a:xfrm>
          <a:prstGeom prst="rect">
            <a:avLst/>
          </a:prstGeom>
          <a:noFill/>
        </p:spPr>
        <p:txBody>
          <a:bodyPr wrap="square" rtlCol="0">
            <a:spAutoFit/>
          </a:bodyPr>
          <a:lstStyle/>
          <a:p>
            <a:pPr marL="457200" indent="-457200">
              <a:buFont typeface="Wingdings" charset="2"/>
              <a:buAutoNum type="arabicPlain"/>
            </a:pPr>
            <a:r>
              <a:rPr lang="fr-FR" sz="2200" dirty="0">
                <a:latin typeface="Avenir LT Std 35 Light" pitchFamily="34" charset="0"/>
              </a:rPr>
              <a:t>Permettre la circulation et la gestion des informations pour appuyer les processus clés;</a:t>
            </a:r>
          </a:p>
          <a:p>
            <a:pPr marL="457200" indent="-457200">
              <a:buFont typeface="Wingdings" charset="2"/>
              <a:buAutoNum type="arabicPlain"/>
            </a:pPr>
            <a:endParaRPr lang="fr-FR" sz="2200" dirty="0">
              <a:latin typeface="Avenir LT Std 35 Light" pitchFamily="34" charset="0"/>
            </a:endParaRPr>
          </a:p>
          <a:p>
            <a:pPr marL="457200" indent="-457200">
              <a:buFont typeface="Wingdings" charset="2"/>
              <a:buAutoNum type="arabicPlain"/>
            </a:pPr>
            <a:r>
              <a:rPr lang="fr-FR" sz="2200" dirty="0">
                <a:latin typeface="Avenir LT Std 35 Light" pitchFamily="34" charset="0"/>
              </a:rPr>
              <a:t>Permettre le suivi et la mise en œuvre simplifiées </a:t>
            </a:r>
            <a:br>
              <a:rPr lang="fr-FR" sz="2200" dirty="0">
                <a:latin typeface="Avenir LT Std 35 Light" pitchFamily="34" charset="0"/>
              </a:rPr>
            </a:br>
            <a:r>
              <a:rPr lang="fr-FR" sz="2200" dirty="0">
                <a:latin typeface="Avenir LT Std 35 Light" pitchFamily="34" charset="0"/>
              </a:rPr>
              <a:t>des programmes;</a:t>
            </a:r>
          </a:p>
          <a:p>
            <a:pPr marL="457200" indent="-457200">
              <a:buFont typeface="Wingdings" charset="2"/>
              <a:buAutoNum type="arabicPlain"/>
            </a:pPr>
            <a:endParaRPr lang="fr-FR" sz="2200" dirty="0">
              <a:latin typeface="Avenir LT Std 35 Light" pitchFamily="34" charset="0"/>
            </a:endParaRPr>
          </a:p>
          <a:p>
            <a:pPr marL="457200" indent="-457200">
              <a:buFont typeface="Wingdings" charset="2"/>
              <a:buAutoNum type="arabicPlain"/>
            </a:pPr>
            <a:r>
              <a:rPr lang="fr-FR" sz="2200" dirty="0">
                <a:latin typeface="Avenir LT Std 35 Light" pitchFamily="34" charset="0"/>
              </a:rPr>
              <a:t>Garantir la transparence et la bonne gouvernance;</a:t>
            </a:r>
          </a:p>
          <a:p>
            <a:pPr marL="457200" indent="-457200">
              <a:buFont typeface="Wingdings" charset="2"/>
              <a:buAutoNum type="arabicPlain"/>
            </a:pPr>
            <a:endParaRPr lang="fr-FR" sz="2200" dirty="0">
              <a:latin typeface="Avenir LT Std 35 Light" pitchFamily="34" charset="0"/>
            </a:endParaRPr>
          </a:p>
          <a:p>
            <a:pPr marL="457200" indent="-457200">
              <a:buFont typeface="Wingdings" charset="2"/>
              <a:buAutoNum type="arabicPlain"/>
            </a:pPr>
            <a:r>
              <a:rPr lang="fr-FR" sz="2200" dirty="0">
                <a:latin typeface="Avenir LT Std 35 Light" pitchFamily="34" charset="0"/>
              </a:rPr>
              <a:t>Appuyer une expansion viable du programme;</a:t>
            </a:r>
          </a:p>
          <a:p>
            <a:pPr marL="457200" indent="-457200">
              <a:buFont typeface="Wingdings" charset="2"/>
              <a:buAutoNum type="arabicPlain"/>
            </a:pPr>
            <a:endParaRPr lang="fr-FR" sz="2200" dirty="0">
              <a:latin typeface="Avenir LT Std 35 Light" pitchFamily="34" charset="0"/>
            </a:endParaRPr>
          </a:p>
          <a:p>
            <a:pPr marL="457200" indent="-457200">
              <a:buFont typeface="Wingdings" charset="2"/>
              <a:buAutoNum type="arabicPlain"/>
            </a:pPr>
            <a:r>
              <a:rPr lang="fr-FR" sz="2200" dirty="0">
                <a:latin typeface="Avenir LT Std 35 Light" pitchFamily="34" charset="0"/>
              </a:rPr>
              <a:t>Précondition pour l’intégration croisée du programme.</a:t>
            </a:r>
          </a:p>
          <a:p>
            <a:pPr marL="457200" indent="-457200">
              <a:buAutoNum type="arabicParenR"/>
            </a:pPr>
            <a:endParaRPr lang="fr-FR" sz="3600" dirty="0">
              <a:latin typeface="Avenir LT Std 35 Light" pitchFamily="34" charset="0"/>
            </a:endParaRPr>
          </a:p>
        </p:txBody>
      </p:sp>
    </p:spTree>
    <p:extLst>
      <p:ext uri="{BB962C8B-B14F-4D97-AF65-F5344CB8AC3E}">
        <p14:creationId xmlns:p14="http://schemas.microsoft.com/office/powerpoint/2010/main" val="1105460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31960" y="304801"/>
            <a:ext cx="7118625" cy="5201970"/>
            <a:chOff x="-18804" y="0"/>
            <a:chExt cx="4351163" cy="2215515"/>
          </a:xfrm>
        </p:grpSpPr>
        <p:grpSp>
          <p:nvGrpSpPr>
            <p:cNvPr id="10" name="Group 9"/>
            <p:cNvGrpSpPr/>
            <p:nvPr/>
          </p:nvGrpSpPr>
          <p:grpSpPr>
            <a:xfrm>
              <a:off x="3909060" y="642057"/>
              <a:ext cx="409762" cy="912423"/>
              <a:chOff x="-21590" y="26107"/>
              <a:chExt cx="409762" cy="912423"/>
            </a:xfrm>
          </p:grpSpPr>
          <p:sp>
            <p:nvSpPr>
              <p:cNvPr id="32" name="Rectangle 31"/>
              <p:cNvSpPr/>
              <p:nvPr/>
            </p:nvSpPr>
            <p:spPr>
              <a:xfrm>
                <a:off x="-21590" y="26107"/>
                <a:ext cx="409762" cy="612140"/>
              </a:xfrm>
              <a:prstGeom prst="rect">
                <a:avLst/>
              </a:prstGeom>
              <a:solidFill>
                <a:srgbClr val="AA2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b="1" dirty="0">
                    <a:effectLst/>
                    <a:latin typeface="Calibri" panose="020F0502020204030204" pitchFamily="34" charset="0"/>
                    <a:ea typeface="MS Mincho" panose="02020609040205080304" pitchFamily="49" charset="-128"/>
                    <a:cs typeface="Times New Roman" panose="02020603050405020304" pitchFamily="18" charset="0"/>
                  </a:rPr>
                  <a:t> </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33" name="Straight Arrow Connector 32"/>
              <p:cNvCxnSpPr/>
              <p:nvPr/>
            </p:nvCxnSpPr>
            <p:spPr>
              <a:xfrm>
                <a:off x="171450" y="596900"/>
                <a:ext cx="0" cy="341630"/>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18804" y="0"/>
              <a:ext cx="4351163" cy="2215515"/>
              <a:chOff x="-18804" y="0"/>
              <a:chExt cx="4351163" cy="2215515"/>
            </a:xfrm>
          </p:grpSpPr>
          <p:grpSp>
            <p:nvGrpSpPr>
              <p:cNvPr id="12" name="Group 11"/>
              <p:cNvGrpSpPr/>
              <p:nvPr/>
            </p:nvGrpSpPr>
            <p:grpSpPr>
              <a:xfrm>
                <a:off x="-18804" y="0"/>
                <a:ext cx="4351163" cy="2215515"/>
                <a:chOff x="-18804" y="0"/>
                <a:chExt cx="4351163" cy="2215515"/>
              </a:xfrm>
            </p:grpSpPr>
            <p:grpSp>
              <p:nvGrpSpPr>
                <p:cNvPr id="14" name="Group 13"/>
                <p:cNvGrpSpPr/>
                <p:nvPr/>
              </p:nvGrpSpPr>
              <p:grpSpPr>
                <a:xfrm>
                  <a:off x="-18804" y="0"/>
                  <a:ext cx="4241554" cy="2215515"/>
                  <a:chOff x="44696" y="241300"/>
                  <a:chExt cx="4241554" cy="2215515"/>
                </a:xfrm>
              </p:grpSpPr>
              <p:grpSp>
                <p:nvGrpSpPr>
                  <p:cNvPr id="18" name="Group 17"/>
                  <p:cNvGrpSpPr/>
                  <p:nvPr/>
                </p:nvGrpSpPr>
                <p:grpSpPr>
                  <a:xfrm>
                    <a:off x="44696" y="241300"/>
                    <a:ext cx="4241553" cy="2215515"/>
                    <a:chOff x="724311" y="241452"/>
                    <a:chExt cx="4242094" cy="2216915"/>
                  </a:xfrm>
                </p:grpSpPr>
                <p:cxnSp>
                  <p:nvCxnSpPr>
                    <p:cNvPr id="20" name="Straight Arrow Connector 19"/>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28" idx="2"/>
                    </p:cNvCxnSpPr>
                    <p:nvPr/>
                  </p:nvCxnSpPr>
                  <p:spPr>
                    <a:xfrm>
                      <a:off x="4153951" y="1464207"/>
                      <a:ext cx="0" cy="332707"/>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24311" y="241452"/>
                      <a:ext cx="4242094" cy="2216915"/>
                      <a:chOff x="724311" y="241452"/>
                      <a:chExt cx="4242094" cy="2216915"/>
                    </a:xfrm>
                  </p:grpSpPr>
                  <p:sp>
                    <p:nvSpPr>
                      <p:cNvPr id="25" name="Rectangle 24"/>
                      <p:cNvSpPr/>
                      <p:nvPr/>
                    </p:nvSpPr>
                    <p:spPr>
                      <a:xfrm>
                        <a:off x="724311" y="885093"/>
                        <a:ext cx="963884"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Identification &amp; </a:t>
                        </a:r>
                        <a:r>
                          <a:rPr lang="fr-FR" sz="1600" dirty="0">
                            <a:latin typeface="Avenir Book"/>
                            <a:ea typeface="MS Mincho" panose="02020609040205080304" pitchFamily="49" charset="-128"/>
                            <a:cs typeface="Avenir Book"/>
                          </a:rPr>
                          <a:t>e</a:t>
                        </a:r>
                        <a:r>
                          <a:rPr lang="fr-FR" sz="1600" dirty="0">
                            <a:effectLst/>
                            <a:latin typeface="Avenir Book"/>
                            <a:ea typeface="MS Mincho" panose="02020609040205080304" pitchFamily="49" charset="-128"/>
                            <a:cs typeface="Avenir Book"/>
                          </a:rPr>
                          <a:t>nregistrement</a:t>
                        </a:r>
                      </a:p>
                    </p:txBody>
                  </p:sp>
                  <p:sp>
                    <p:nvSpPr>
                      <p:cNvPr id="26" name="Rectangle 25"/>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550" dirty="0">
                            <a:effectLst/>
                            <a:latin typeface="Avenir Book"/>
                            <a:ea typeface="MS Mincho" panose="02020609040205080304" pitchFamily="49" charset="-128"/>
                            <a:cs typeface="Avenir Book"/>
                          </a:rPr>
                          <a:t>Détermination de l’admissibilité</a:t>
                        </a:r>
                      </a:p>
                    </p:txBody>
                  </p:sp>
                  <p:sp>
                    <p:nvSpPr>
                      <p:cNvPr id="27" name="Rectangle 26"/>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Inscription</a:t>
                        </a:r>
                      </a:p>
                    </p:txBody>
                  </p:sp>
                  <p:sp>
                    <p:nvSpPr>
                      <p:cNvPr id="28" name="Rectangle 27"/>
                      <p:cNvSpPr/>
                      <p:nvPr/>
                    </p:nvSpPr>
                    <p:spPr>
                      <a:xfrm>
                        <a:off x="3699681" y="883915"/>
                        <a:ext cx="908539" cy="580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Paiements/</a:t>
                        </a:r>
                        <a:br>
                          <a:rPr lang="fr-FR" sz="1600" dirty="0">
                            <a:effectLst/>
                            <a:latin typeface="Avenir Book"/>
                            <a:ea typeface="MS Mincho" panose="02020609040205080304" pitchFamily="49" charset="-128"/>
                            <a:cs typeface="Avenir Book"/>
                          </a:rPr>
                        </a:br>
                        <a:r>
                          <a:rPr lang="fr-FR" sz="1600" dirty="0">
                            <a:effectLst/>
                            <a:latin typeface="Avenir Book"/>
                            <a:ea typeface="MS Mincho" panose="02020609040205080304" pitchFamily="49" charset="-128"/>
                            <a:cs typeface="Avenir Book"/>
                          </a:rPr>
                          <a:t>exécution</a:t>
                        </a:r>
                      </a:p>
                    </p:txBody>
                  </p:sp>
                  <p:sp>
                    <p:nvSpPr>
                      <p:cNvPr id="29" name="Rectangle 28"/>
                      <p:cNvSpPr/>
                      <p:nvPr/>
                    </p:nvSpPr>
                    <p:spPr>
                      <a:xfrm>
                        <a:off x="762169" y="2188737"/>
                        <a:ext cx="4204236" cy="269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Plaintes et recours</a:t>
                        </a:r>
                      </a:p>
                    </p:txBody>
                  </p:sp>
                  <p:sp>
                    <p:nvSpPr>
                      <p:cNvPr id="30" name="Rectangle 29"/>
                      <p:cNvSpPr/>
                      <p:nvPr/>
                    </p:nvSpPr>
                    <p:spPr>
                      <a:xfrm>
                        <a:off x="743117" y="241452"/>
                        <a:ext cx="4191535" cy="26963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Suivi &amp; Évaluation, SIG et autres fonctions d’appui à la gestion</a:t>
                        </a:r>
                      </a:p>
                    </p:txBody>
                  </p:sp>
                  <p:sp>
                    <p:nvSpPr>
                      <p:cNvPr id="31" name="Down Arrow 30"/>
                      <p:cNvSpPr/>
                      <p:nvPr/>
                    </p:nvSpPr>
                    <p:spPr>
                      <a:xfrm>
                        <a:off x="2616822" y="472959"/>
                        <a:ext cx="416169" cy="24032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sz="1600" dirty="0"/>
                      </a:p>
                    </p:txBody>
                  </p:sp>
                </p:grpSp>
              </p:grpSp>
              <p:sp>
                <p:nvSpPr>
                  <p:cNvPr id="17" name="Rectangle 16"/>
                  <p:cNvSpPr/>
                  <p:nvPr/>
                </p:nvSpPr>
                <p:spPr>
                  <a:xfrm>
                    <a:off x="82550" y="1870710"/>
                    <a:ext cx="4203700" cy="2692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600" dirty="0">
                        <a:effectLst/>
                        <a:latin typeface="Avenir Book"/>
                        <a:ea typeface="MS Mincho" panose="02020609040205080304" pitchFamily="49" charset="-128"/>
                        <a:cs typeface="Avenir Book"/>
                      </a:rPr>
                      <a:t>Bénéficiaires et gestion de cas</a:t>
                    </a:r>
                  </a:p>
                </p:txBody>
              </p:sp>
            </p:grpSp>
            <p:sp>
              <p:nvSpPr>
                <p:cNvPr id="15" name="Text Box 15399"/>
                <p:cNvSpPr txBox="1"/>
                <p:nvPr/>
              </p:nvSpPr>
              <p:spPr>
                <a:xfrm>
                  <a:off x="3885799" y="651618"/>
                  <a:ext cx="446560" cy="6178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fr-FR" sz="1600" dirty="0">
                      <a:solidFill>
                        <a:srgbClr val="FFFFFF"/>
                      </a:solidFill>
                      <a:effectLst/>
                      <a:latin typeface="Avenir Book"/>
                      <a:ea typeface="MS Mincho" panose="02020609040205080304" pitchFamily="49" charset="-128"/>
                      <a:cs typeface="Avenir Book"/>
                    </a:rPr>
                    <a:t>Sortie… progression</a:t>
                  </a: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13" name="Rectangle 12"/>
              <p:cNvSpPr/>
              <p:nvPr/>
            </p:nvSpPr>
            <p:spPr>
              <a:xfrm>
                <a:off x="3260335" y="1651952"/>
                <a:ext cx="962413" cy="224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1200" dirty="0">
                    <a:effectLst/>
                    <a:latin typeface="Avenir Book"/>
                    <a:ea typeface="MS Mincho" panose="02020609040205080304" pitchFamily="49" charset="-128"/>
                    <a:cs typeface="Avenir Book"/>
                  </a:rPr>
                  <a:t>Conditionnalité</a:t>
                </a:r>
                <a:endParaRPr lang="fr-FR" sz="1600" dirty="0">
                  <a:effectLst/>
                  <a:latin typeface="Avenir Book"/>
                  <a:ea typeface="MS Mincho" panose="02020609040205080304" pitchFamily="49" charset="-128"/>
                  <a:cs typeface="Avenir Book"/>
                </a:endParaRPr>
              </a:p>
            </p:txBody>
          </p:sp>
        </p:grpSp>
      </p:grpSp>
      <p:sp>
        <p:nvSpPr>
          <p:cNvPr id="8" name="Rectangle 27"/>
          <p:cNvSpPr>
            <a:spLocks noChangeArrowheads="1"/>
          </p:cNvSpPr>
          <p:nvPr/>
        </p:nvSpPr>
        <p:spPr bwMode="auto">
          <a:xfrm>
            <a:off x="-498192" y="-31719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2048" name="Rectangle 30"/>
          <p:cNvSpPr>
            <a:spLocks noChangeArrowheads="1"/>
          </p:cNvSpPr>
          <p:nvPr/>
        </p:nvSpPr>
        <p:spPr bwMode="auto">
          <a:xfrm>
            <a:off x="-498192" y="-2758673"/>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38"/>
          <p:cNvSpPr/>
          <p:nvPr/>
        </p:nvSpPr>
        <p:spPr>
          <a:xfrm>
            <a:off x="2497788" y="1665438"/>
            <a:ext cx="732648" cy="315762"/>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fr-FR" sz="9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fr-FR" sz="900" dirty="0">
              <a:effectLst/>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399667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72000" y="2133600"/>
            <a:ext cx="4572000" cy="2308324"/>
          </a:xfrm>
          <a:prstGeom prst="rect">
            <a:avLst/>
          </a:prstGeom>
          <a:noFill/>
        </p:spPr>
        <p:txBody>
          <a:bodyPr wrap="square" rtlCol="0">
            <a:spAutoFit/>
          </a:bodyPr>
          <a:lstStyle/>
          <a:p>
            <a:pPr algn="ctr"/>
            <a:r>
              <a:rPr lang="en-US" sz="4800" dirty="0">
                <a:solidFill>
                  <a:schemeClr val="bg1"/>
                </a:solidFill>
                <a:latin typeface="Avenir Book"/>
                <a:cs typeface="Avenir Book"/>
              </a:rPr>
              <a:t>What’s working well and what’s not?</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838200"/>
            <a:ext cx="4572000" cy="4572000"/>
          </a:xfrm>
          <a:prstGeom prst="rect">
            <a:avLst/>
          </a:prstGeom>
        </p:spPr>
      </p:pic>
      <p:pic>
        <p:nvPicPr>
          <p:cNvPr id="11" name="Picture 10">
            <a:extLst>
              <a:ext uri="{FF2B5EF4-FFF2-40B4-BE49-F238E27FC236}">
                <a16:creationId xmlns:a16="http://schemas.microsoft.com/office/drawing/2014/main" id="{D761B938-551F-42C3-9508-239F1DE04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298" y="838201"/>
            <a:ext cx="3241677" cy="4568806"/>
          </a:xfrm>
          <a:prstGeom prst="rect">
            <a:avLst/>
          </a:prstGeom>
        </p:spPr>
      </p:pic>
    </p:spTree>
    <p:extLst>
      <p:ext uri="{BB962C8B-B14F-4D97-AF65-F5344CB8AC3E}">
        <p14:creationId xmlns:p14="http://schemas.microsoft.com/office/powerpoint/2010/main" val="1990837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062"/>
            <a:ext cx="9144000" cy="6841269"/>
          </a:xfrm>
          <a:prstGeom prst="rect">
            <a:avLst/>
          </a:prstGeom>
        </p:spPr>
      </p:pic>
      <p:sp>
        <p:nvSpPr>
          <p:cNvPr id="2" name="TextBox 1"/>
          <p:cNvSpPr txBox="1"/>
          <p:nvPr/>
        </p:nvSpPr>
        <p:spPr>
          <a:xfrm>
            <a:off x="1400978" y="4617945"/>
            <a:ext cx="2286000" cy="369332"/>
          </a:xfrm>
          <a:prstGeom prst="rect">
            <a:avLst/>
          </a:prstGeom>
          <a:noFill/>
        </p:spPr>
        <p:txBody>
          <a:bodyPr wrap="square" rtlCol="0">
            <a:spAutoFit/>
          </a:bodyPr>
          <a:lstStyle/>
          <a:p>
            <a:pPr algn="ctr"/>
            <a:r>
              <a:rPr lang="fr-FR" b="1" dirty="0">
                <a:solidFill>
                  <a:schemeClr val="bg1"/>
                </a:solidFill>
                <a:latin typeface="Avenir LT Std 35 Light" pitchFamily="34" charset="0"/>
              </a:rPr>
              <a:t>Exemple</a:t>
            </a:r>
          </a:p>
        </p:txBody>
      </p:sp>
      <p:pic>
        <p:nvPicPr>
          <p:cNvPr id="11" name="Picture 10">
            <a:extLst>
              <a:ext uri="{FF2B5EF4-FFF2-40B4-BE49-F238E27FC236}">
                <a16:creationId xmlns:a16="http://schemas.microsoft.com/office/drawing/2014/main" id="{8391C225-F982-4222-BB91-5AA2C8047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130" y="1657350"/>
            <a:ext cx="2514056" cy="3543300"/>
          </a:xfrm>
          <a:prstGeom prst="rect">
            <a:avLst/>
          </a:prstGeom>
        </p:spPr>
      </p:pic>
      <p:pic>
        <p:nvPicPr>
          <p:cNvPr id="15" name="Picture 14" descr="A screenshot of a cell phone&#10;&#10;Description generated with very high confidence">
            <a:extLst>
              <a:ext uri="{FF2B5EF4-FFF2-40B4-BE49-F238E27FC236}">
                <a16:creationId xmlns:a16="http://schemas.microsoft.com/office/drawing/2014/main" id="{F4F09CB9-5231-4981-9EE2-6CB643F203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0697" y="1046152"/>
            <a:ext cx="3381375" cy="4765696"/>
          </a:xfrm>
          <a:prstGeom prst="rect">
            <a:avLst/>
          </a:prstGeom>
        </p:spPr>
      </p:pic>
    </p:spTree>
    <p:extLst>
      <p:ext uri="{BB962C8B-B14F-4D97-AF65-F5344CB8AC3E}">
        <p14:creationId xmlns:p14="http://schemas.microsoft.com/office/powerpoint/2010/main" val="2002518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590800" y="914400"/>
            <a:ext cx="4105276" cy="3952876"/>
          </a:xfrm>
          <a:prstGeom prst="rect">
            <a:avLst/>
          </a:prstGeom>
        </p:spPr>
      </p:pic>
      <p:sp>
        <p:nvSpPr>
          <p:cNvPr id="6" name="TextBox 5"/>
          <p:cNvSpPr txBox="1"/>
          <p:nvPr/>
        </p:nvSpPr>
        <p:spPr>
          <a:xfrm>
            <a:off x="0" y="5486400"/>
            <a:ext cx="9144000" cy="1077218"/>
          </a:xfrm>
          <a:prstGeom prst="rect">
            <a:avLst/>
          </a:prstGeom>
          <a:solidFill>
            <a:schemeClr val="accent5">
              <a:lumMod val="50000"/>
            </a:schemeClr>
          </a:solidFill>
        </p:spPr>
        <p:txBody>
          <a:bodyPr wrap="square" rtlCol="0">
            <a:spAutoFit/>
          </a:bodyPr>
          <a:lstStyle/>
          <a:p>
            <a:pPr algn="ctr"/>
            <a:r>
              <a:rPr lang="fr-FR" sz="3200" b="1" dirty="0">
                <a:solidFill>
                  <a:schemeClr val="bg1"/>
                </a:solidFill>
              </a:rPr>
              <a:t>JOUR 4 – Séance du matin</a:t>
            </a:r>
          </a:p>
          <a:p>
            <a:pPr algn="ctr"/>
            <a:r>
              <a:rPr lang="fr-FR" sz="3200" b="1" dirty="0">
                <a:solidFill>
                  <a:schemeClr val="bg1"/>
                </a:solidFill>
              </a:rPr>
              <a:t>SIG de la PS</a:t>
            </a:r>
            <a:endParaRPr lang="fr-FR" sz="3200" b="1" dirty="0">
              <a:solidFill>
                <a:schemeClr val="bg1"/>
              </a:solidFill>
              <a:latin typeface="Avenir LT Std 35 Light" pitchFamily="34" charset="0"/>
            </a:endParaRPr>
          </a:p>
        </p:txBody>
      </p:sp>
    </p:spTree>
    <p:extLst>
      <p:ext uri="{BB962C8B-B14F-4D97-AF65-F5344CB8AC3E}">
        <p14:creationId xmlns:p14="http://schemas.microsoft.com/office/powerpoint/2010/main" val="1222930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4" name="Picture 3">
            <a:extLst>
              <a:ext uri="{FF2B5EF4-FFF2-40B4-BE49-F238E27FC236}">
                <a16:creationId xmlns:a16="http://schemas.microsoft.com/office/drawing/2014/main" id="{5BB01F13-10DC-4448-95B9-44C81FCB6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238" y="381001"/>
            <a:ext cx="3785462" cy="5335215"/>
          </a:xfrm>
          <a:prstGeom prst="rect">
            <a:avLst/>
          </a:prstGeom>
        </p:spPr>
      </p:pic>
      <p:pic>
        <p:nvPicPr>
          <p:cNvPr id="7" name="Picture 6" descr="A screenshot of a cell phone&#10;&#10;Description generated with very high confidence">
            <a:extLst>
              <a:ext uri="{FF2B5EF4-FFF2-40B4-BE49-F238E27FC236}">
                <a16:creationId xmlns:a16="http://schemas.microsoft.com/office/drawing/2014/main" id="{572FEF6E-7A22-4B78-9BA0-2742D64E8F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381000"/>
            <a:ext cx="3785462" cy="5335215"/>
          </a:xfrm>
          <a:prstGeom prst="rect">
            <a:avLst/>
          </a:prstGeom>
        </p:spPr>
      </p:pic>
    </p:spTree>
    <p:extLst>
      <p:ext uri="{BB962C8B-B14F-4D97-AF65-F5344CB8AC3E}">
        <p14:creationId xmlns:p14="http://schemas.microsoft.com/office/powerpoint/2010/main" val="1034675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5" name="Picture 4" descr="A screenshot of a cell phone&#10;&#10;Description generated with very high confidence">
            <a:extLst>
              <a:ext uri="{FF2B5EF4-FFF2-40B4-BE49-F238E27FC236}">
                <a16:creationId xmlns:a16="http://schemas.microsoft.com/office/drawing/2014/main" id="{438C926C-8507-4361-BA4E-E1E1EB82C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381000"/>
            <a:ext cx="3785462" cy="5335215"/>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D77DE71E-EA26-4379-9EFD-D3D429BC1E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381000"/>
            <a:ext cx="3785462" cy="5335215"/>
          </a:xfrm>
          <a:prstGeom prst="rect">
            <a:avLst/>
          </a:prstGeom>
        </p:spPr>
      </p:pic>
    </p:spTree>
    <p:extLst>
      <p:ext uri="{BB962C8B-B14F-4D97-AF65-F5344CB8AC3E}">
        <p14:creationId xmlns:p14="http://schemas.microsoft.com/office/powerpoint/2010/main" val="2288367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5" name="Picture 4" descr="A screenshot of a cell phone&#10;&#10;Description generated with very high confidence">
            <a:extLst>
              <a:ext uri="{FF2B5EF4-FFF2-40B4-BE49-F238E27FC236}">
                <a16:creationId xmlns:a16="http://schemas.microsoft.com/office/drawing/2014/main" id="{6C115327-8ED7-463D-BDCF-2F5618CAE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304800"/>
            <a:ext cx="3785462" cy="5335215"/>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540FC2D7-7CEA-49D2-A575-C1C3449FF3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6062" y="304799"/>
            <a:ext cx="3785462" cy="5335215"/>
          </a:xfrm>
          <a:prstGeom prst="rect">
            <a:avLst/>
          </a:prstGeom>
        </p:spPr>
      </p:pic>
    </p:spTree>
    <p:extLst>
      <p:ext uri="{BB962C8B-B14F-4D97-AF65-F5344CB8AC3E}">
        <p14:creationId xmlns:p14="http://schemas.microsoft.com/office/powerpoint/2010/main" val="3593246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5" name="Picture 4" descr="A screenshot of a cell phone&#10;&#10;Description generated with very high confidence">
            <a:extLst>
              <a:ext uri="{FF2B5EF4-FFF2-40B4-BE49-F238E27FC236}">
                <a16:creationId xmlns:a16="http://schemas.microsoft.com/office/drawing/2014/main" id="{0A8A3F80-7F39-4B08-9836-248D2D6C1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81000"/>
            <a:ext cx="3785462" cy="5335215"/>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B64C7E74-1676-413E-9932-04A344F35A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371475"/>
            <a:ext cx="3785462" cy="5335215"/>
          </a:xfrm>
          <a:prstGeom prst="rect">
            <a:avLst/>
          </a:prstGeom>
        </p:spPr>
      </p:pic>
    </p:spTree>
    <p:extLst>
      <p:ext uri="{BB962C8B-B14F-4D97-AF65-F5344CB8AC3E}">
        <p14:creationId xmlns:p14="http://schemas.microsoft.com/office/powerpoint/2010/main" val="346419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5" name="Picture 4">
            <a:extLst>
              <a:ext uri="{FF2B5EF4-FFF2-40B4-BE49-F238E27FC236}">
                <a16:creationId xmlns:a16="http://schemas.microsoft.com/office/drawing/2014/main" id="{F539B8EB-9740-4DBC-B58E-4302F5923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1" y="304800"/>
            <a:ext cx="3785462" cy="5335215"/>
          </a:xfrm>
          <a:prstGeom prst="rect">
            <a:avLst/>
          </a:prstGeom>
        </p:spPr>
      </p:pic>
      <p:pic>
        <p:nvPicPr>
          <p:cNvPr id="8" name="Picture 7">
            <a:extLst>
              <a:ext uri="{FF2B5EF4-FFF2-40B4-BE49-F238E27FC236}">
                <a16:creationId xmlns:a16="http://schemas.microsoft.com/office/drawing/2014/main" id="{703972EC-E6A4-4B46-98E1-DE15006C6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138" y="304799"/>
            <a:ext cx="3785462" cy="5335215"/>
          </a:xfrm>
          <a:prstGeom prst="rect">
            <a:avLst/>
          </a:prstGeom>
        </p:spPr>
      </p:pic>
    </p:spTree>
    <p:extLst>
      <p:ext uri="{BB962C8B-B14F-4D97-AF65-F5344CB8AC3E}">
        <p14:creationId xmlns:p14="http://schemas.microsoft.com/office/powerpoint/2010/main" val="4226141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5" name="Picture 4" descr="A screenshot of a cell phone&#10;&#10;Description generated with very high confidence">
            <a:extLst>
              <a:ext uri="{FF2B5EF4-FFF2-40B4-BE49-F238E27FC236}">
                <a16:creationId xmlns:a16="http://schemas.microsoft.com/office/drawing/2014/main" id="{D1C5983A-7DD3-406F-9F7B-F24C96CE4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304800"/>
            <a:ext cx="3785462" cy="5335215"/>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46EBF7BE-530E-4A6A-AA12-2ECF26DDE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304799"/>
            <a:ext cx="3785462" cy="5335215"/>
          </a:xfrm>
          <a:prstGeom prst="rect">
            <a:avLst/>
          </a:prstGeom>
        </p:spPr>
      </p:pic>
    </p:spTree>
    <p:extLst>
      <p:ext uri="{BB962C8B-B14F-4D97-AF65-F5344CB8AC3E}">
        <p14:creationId xmlns:p14="http://schemas.microsoft.com/office/powerpoint/2010/main" val="1357931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590800" y="914400"/>
            <a:ext cx="4105276" cy="3952876"/>
          </a:xfrm>
          <a:prstGeom prst="rect">
            <a:avLst/>
          </a:prstGeom>
        </p:spPr>
      </p:pic>
      <p:sp>
        <p:nvSpPr>
          <p:cNvPr id="6" name="TextBox 5"/>
          <p:cNvSpPr txBox="1"/>
          <p:nvPr/>
        </p:nvSpPr>
        <p:spPr>
          <a:xfrm>
            <a:off x="0" y="5486400"/>
            <a:ext cx="9144000" cy="1077218"/>
          </a:xfrm>
          <a:prstGeom prst="rect">
            <a:avLst/>
          </a:prstGeom>
          <a:solidFill>
            <a:schemeClr val="accent5">
              <a:lumMod val="50000"/>
            </a:schemeClr>
          </a:solidFill>
        </p:spPr>
        <p:txBody>
          <a:bodyPr wrap="square" rtlCol="0">
            <a:spAutoFit/>
          </a:bodyPr>
          <a:lstStyle/>
          <a:p>
            <a:pPr algn="ctr"/>
            <a:r>
              <a:rPr lang="fr-FR" sz="3200" b="1" dirty="0">
                <a:solidFill>
                  <a:schemeClr val="bg1"/>
                </a:solidFill>
              </a:rPr>
              <a:t>Gestion intégrée des données et </a:t>
            </a:r>
            <a:br>
              <a:rPr lang="fr-FR" sz="3200" b="1" dirty="0">
                <a:solidFill>
                  <a:schemeClr val="bg1"/>
                </a:solidFill>
              </a:rPr>
            </a:br>
            <a:r>
              <a:rPr lang="fr-FR" sz="3200" b="1" dirty="0">
                <a:solidFill>
                  <a:schemeClr val="bg1"/>
                </a:solidFill>
              </a:rPr>
              <a:t>informations pour la PS </a:t>
            </a:r>
            <a:endParaRPr lang="fr-FR" sz="3200" b="1" dirty="0">
              <a:solidFill>
                <a:schemeClr val="bg1"/>
              </a:solidFill>
              <a:latin typeface="Avenir LT Std 35 Light" pitchFamily="34" charset="0"/>
            </a:endParaRPr>
          </a:p>
        </p:txBody>
      </p:sp>
    </p:spTree>
    <p:extLst>
      <p:ext uri="{BB962C8B-B14F-4D97-AF65-F5344CB8AC3E}">
        <p14:creationId xmlns:p14="http://schemas.microsoft.com/office/powerpoint/2010/main" val="4146202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3" name="TextBox 2"/>
          <p:cNvSpPr txBox="1"/>
          <p:nvPr/>
        </p:nvSpPr>
        <p:spPr>
          <a:xfrm>
            <a:off x="762000" y="985421"/>
            <a:ext cx="8153400" cy="5262979"/>
          </a:xfrm>
          <a:prstGeom prst="rect">
            <a:avLst/>
          </a:prstGeom>
          <a:noFill/>
        </p:spPr>
        <p:txBody>
          <a:bodyPr wrap="square" rtlCol="0">
            <a:spAutoFit/>
          </a:bodyPr>
          <a:lstStyle/>
          <a:p>
            <a:pPr>
              <a:spcAft>
                <a:spcPts val="600"/>
              </a:spcAft>
            </a:pPr>
            <a:r>
              <a:rPr lang="fr-FR" sz="2200" dirty="0">
                <a:solidFill>
                  <a:schemeClr val="tx1">
                    <a:lumMod val="75000"/>
                    <a:lumOff val="25000"/>
                  </a:schemeClr>
                </a:solidFill>
                <a:latin typeface="Avenir LT Std 35 Light" pitchFamily="34" charset="0"/>
              </a:rPr>
              <a:t>Un </a:t>
            </a:r>
            <a:r>
              <a:rPr lang="fr-FR" sz="2200" b="1" dirty="0">
                <a:solidFill>
                  <a:schemeClr val="tx1">
                    <a:lumMod val="75000"/>
                    <a:lumOff val="25000"/>
                  </a:schemeClr>
                </a:solidFill>
                <a:latin typeface="Avenir LT Std 35 Light" pitchFamily="34" charset="0"/>
              </a:rPr>
              <a:t>Système intégré pour la gestion des informations </a:t>
            </a:r>
            <a:r>
              <a:rPr lang="fr-FR" sz="2200" dirty="0">
                <a:solidFill>
                  <a:schemeClr val="tx1">
                    <a:lumMod val="75000"/>
                    <a:lumOff val="25000"/>
                  </a:schemeClr>
                </a:solidFill>
                <a:latin typeface="Avenir LT Std 35 Light" pitchFamily="34" charset="0"/>
              </a:rPr>
              <a:t>renvoie au plus vaste système permettant la circulation et la gestion des informations dans le secteur de la protection sociale et parfois au-delà. Il implique:</a:t>
            </a:r>
          </a:p>
          <a:p>
            <a:pPr>
              <a:spcAft>
                <a:spcPts val="600"/>
              </a:spcAft>
            </a:pPr>
            <a:endParaRPr lang="fr-FR" sz="2200" dirty="0">
              <a:latin typeface="Avenir LT Std 35 Light" pitchFamily="34" charset="0"/>
            </a:endParaRPr>
          </a:p>
          <a:p>
            <a:pPr marL="342900" indent="-342900">
              <a:buFont typeface="Arial" panose="020B0604020202020204" pitchFamily="34" charset="0"/>
              <a:buChar char="•"/>
            </a:pPr>
            <a:r>
              <a:rPr lang="fr-FR" sz="2200" dirty="0">
                <a:solidFill>
                  <a:schemeClr val="tx1">
                    <a:lumMod val="75000"/>
                    <a:lumOff val="25000"/>
                  </a:schemeClr>
                </a:solidFill>
                <a:latin typeface="Avenir LT Std 35 Light" pitchFamily="34" charset="0"/>
              </a:rPr>
              <a:t>L’intégration du </a:t>
            </a:r>
            <a:r>
              <a:rPr lang="fr-FR" sz="2200" b="1" i="1" dirty="0">
                <a:solidFill>
                  <a:schemeClr val="tx1">
                    <a:lumMod val="75000"/>
                    <a:lumOff val="25000"/>
                  </a:schemeClr>
                </a:solidFill>
                <a:latin typeface="Avenir LT Std 35 Light" pitchFamily="34" charset="0"/>
              </a:rPr>
              <a:t>Référentiel de données</a:t>
            </a:r>
            <a:r>
              <a:rPr lang="fr-FR" sz="2200" i="1" dirty="0">
                <a:solidFill>
                  <a:schemeClr val="tx1">
                    <a:lumMod val="75000"/>
                    <a:lumOff val="25000"/>
                  </a:schemeClr>
                </a:solidFill>
                <a:latin typeface="Avenir LT Std 35 Light" pitchFamily="34" charset="0"/>
              </a:rPr>
              <a:t> </a:t>
            </a:r>
            <a:r>
              <a:rPr lang="fr-FR" sz="2200" dirty="0">
                <a:solidFill>
                  <a:schemeClr val="tx1">
                    <a:lumMod val="75000"/>
                    <a:lumOff val="25000"/>
                  </a:schemeClr>
                </a:solidFill>
                <a:latin typeface="Avenir LT Std 35 Light" pitchFamily="34" charset="0"/>
              </a:rPr>
              <a:t>sous-jacent, qui peut prendre trois formes principales:</a:t>
            </a:r>
          </a:p>
          <a:p>
            <a:pPr marL="742950" lvl="1" indent="-285750">
              <a:lnSpc>
                <a:spcPct val="150000"/>
              </a:lnSpc>
              <a:buFontTx/>
              <a:buChar char="-"/>
            </a:pPr>
            <a:r>
              <a:rPr lang="fr-FR" b="1" dirty="0">
                <a:solidFill>
                  <a:schemeClr val="accent2">
                    <a:lumMod val="75000"/>
                  </a:schemeClr>
                </a:solidFill>
                <a:latin typeface="Avenir LT Std 35 Light" pitchFamily="34" charset="0"/>
              </a:rPr>
              <a:t>Registre intégré des bénéficiaires;</a:t>
            </a:r>
          </a:p>
          <a:p>
            <a:pPr marL="742950" lvl="1" indent="-285750">
              <a:lnSpc>
                <a:spcPct val="150000"/>
              </a:lnSpc>
              <a:buFontTx/>
              <a:buChar char="-"/>
            </a:pPr>
            <a:r>
              <a:rPr lang="fr-FR" b="1" dirty="0">
                <a:solidFill>
                  <a:srgbClr val="006600"/>
                </a:solidFill>
                <a:latin typeface="Avenir LT Std 35 Light" pitchFamily="34" charset="0"/>
              </a:rPr>
              <a:t>Registre social;</a:t>
            </a:r>
          </a:p>
          <a:p>
            <a:pPr marL="742950" lvl="1" indent="-285750">
              <a:lnSpc>
                <a:spcPct val="150000"/>
              </a:lnSpc>
              <a:buFontTx/>
              <a:buChar char="-"/>
            </a:pPr>
            <a:r>
              <a:rPr lang="fr-FR" b="1" dirty="0">
                <a:solidFill>
                  <a:schemeClr val="accent6"/>
                </a:solidFill>
                <a:latin typeface="Avenir LT Std 35 Light" pitchFamily="34" charset="0"/>
              </a:rPr>
              <a:t>Registre social virtuel;</a:t>
            </a:r>
          </a:p>
          <a:p>
            <a:pPr marL="742950" lvl="1" indent="-285750">
              <a:buFontTx/>
              <a:buChar char="-"/>
            </a:pPr>
            <a:endParaRPr lang="fr-FR" sz="2200" b="1" dirty="0">
              <a:solidFill>
                <a:schemeClr val="accent6"/>
              </a:solidFill>
              <a:latin typeface="Avenir LT Std 35 Light" pitchFamily="34" charset="0"/>
            </a:endParaRPr>
          </a:p>
          <a:p>
            <a:pPr marL="342900" indent="-342900">
              <a:buFont typeface="Arial" panose="020B0604020202020204" pitchFamily="34" charset="0"/>
              <a:buChar char="•"/>
            </a:pPr>
            <a:r>
              <a:rPr lang="fr-FR" sz="2200" dirty="0">
                <a:solidFill>
                  <a:schemeClr val="tx1">
                    <a:lumMod val="75000"/>
                    <a:lumOff val="25000"/>
                  </a:schemeClr>
                </a:solidFill>
                <a:latin typeface="Avenir LT Std 35 Light" pitchFamily="34" charset="0"/>
              </a:rPr>
              <a:t>L’intégration de la plus large circulation et utilisation des informations (via le </a:t>
            </a:r>
            <a:r>
              <a:rPr lang="fr-FR" sz="2200" b="1" i="1" dirty="0">
                <a:solidFill>
                  <a:schemeClr val="tx1">
                    <a:lumMod val="75000"/>
                    <a:lumOff val="25000"/>
                  </a:schemeClr>
                </a:solidFill>
                <a:latin typeface="Avenir LT Std 35 Light" pitchFamily="34" charset="0"/>
              </a:rPr>
              <a:t>logiciel</a:t>
            </a:r>
            <a:r>
              <a:rPr lang="fr-FR" sz="2200" dirty="0">
                <a:solidFill>
                  <a:schemeClr val="tx1">
                    <a:lumMod val="75000"/>
                    <a:lumOff val="25000"/>
                  </a:schemeClr>
                </a:solidFill>
                <a:latin typeface="Avenir LT Std 35 Light" pitchFamily="34" charset="0"/>
              </a:rPr>
              <a:t> que nous pouvons appeler </a:t>
            </a:r>
            <a:br>
              <a:rPr lang="fr-FR" sz="2200" dirty="0">
                <a:solidFill>
                  <a:schemeClr val="tx1">
                    <a:lumMod val="75000"/>
                    <a:lumOff val="25000"/>
                  </a:schemeClr>
                </a:solidFill>
                <a:latin typeface="Avenir LT Std 35 Light" pitchFamily="34" charset="0"/>
              </a:rPr>
            </a:br>
            <a:r>
              <a:rPr lang="fr-FR" sz="2200" dirty="0">
                <a:solidFill>
                  <a:schemeClr val="tx1">
                    <a:lumMod val="75000"/>
                    <a:lumOff val="25000"/>
                  </a:schemeClr>
                </a:solidFill>
                <a:latin typeface="Avenir LT Std 35 Light" pitchFamily="34" charset="0"/>
              </a:rPr>
              <a:t>“SIG intégré”).</a:t>
            </a:r>
          </a:p>
          <a:p>
            <a:pPr marL="742950" lvl="1" indent="-285750">
              <a:buFontTx/>
              <a:buChar char="-"/>
            </a:pPr>
            <a:endParaRPr lang="fr-FR" sz="2500" dirty="0">
              <a:solidFill>
                <a:schemeClr val="accent6"/>
              </a:solidFill>
              <a:latin typeface="Avenir LT Std 35 Light" pitchFamily="34" charset="0"/>
            </a:endParaRPr>
          </a:p>
        </p:txBody>
      </p:sp>
    </p:spTree>
    <p:extLst>
      <p:ext uri="{BB962C8B-B14F-4D97-AF65-F5344CB8AC3E}">
        <p14:creationId xmlns:p14="http://schemas.microsoft.com/office/powerpoint/2010/main" val="3262151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1430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itle 1"/>
          <p:cNvSpPr>
            <a:spLocks noGrp="1"/>
          </p:cNvSpPr>
          <p:nvPr>
            <p:ph type="title"/>
          </p:nvPr>
        </p:nvSpPr>
        <p:spPr>
          <a:xfrm>
            <a:off x="-2583" y="0"/>
            <a:ext cx="8915400" cy="1143000"/>
          </a:xfrm>
        </p:spPr>
        <p:txBody>
          <a:bodyPr>
            <a:noAutofit/>
          </a:bodyPr>
          <a:lstStyle/>
          <a:p>
            <a:r>
              <a:rPr lang="fr-FR" sz="2500" dirty="0">
                <a:solidFill>
                  <a:schemeClr val="bg1"/>
                </a:solidFill>
                <a:latin typeface="Avenir LT Std 35 Light" pitchFamily="34" charset="0"/>
              </a:rPr>
              <a:t>3 principales approches de la mise au point </a:t>
            </a:r>
            <a:br>
              <a:rPr lang="fr-FR" sz="2500" dirty="0">
                <a:solidFill>
                  <a:schemeClr val="bg1"/>
                </a:solidFill>
                <a:latin typeface="Avenir LT Std 35 Light" pitchFamily="34" charset="0"/>
              </a:rPr>
            </a:br>
            <a:r>
              <a:rPr lang="fr-FR" sz="2500" dirty="0">
                <a:solidFill>
                  <a:schemeClr val="bg1"/>
                </a:solidFill>
                <a:latin typeface="Avenir LT Std 35 Light" pitchFamily="34" charset="0"/>
              </a:rPr>
              <a:t>d’un référentiel intégré de données</a:t>
            </a:r>
          </a:p>
        </p:txBody>
      </p:sp>
      <p:pic>
        <p:nvPicPr>
          <p:cNvPr id="18" name="Picture 17" descr="A screenshot of a cell phone&#10;&#10;Description generated with high confidence">
            <a:extLst>
              <a:ext uri="{FF2B5EF4-FFF2-40B4-BE49-F238E27FC236}">
                <a16:creationId xmlns:a16="http://schemas.microsoft.com/office/drawing/2014/main" id="{6EBC3F5B-AF7A-476E-9E98-70AD2AFB4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371600"/>
            <a:ext cx="7559695" cy="5328366"/>
          </a:xfrm>
          <a:prstGeom prst="rect">
            <a:avLst/>
          </a:prstGeom>
        </p:spPr>
      </p:pic>
    </p:spTree>
    <p:extLst>
      <p:ext uri="{BB962C8B-B14F-4D97-AF65-F5344CB8AC3E}">
        <p14:creationId xmlns:p14="http://schemas.microsoft.com/office/powerpoint/2010/main" val="348719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457200" y="4876800"/>
            <a:ext cx="1440391" cy="1477328"/>
          </a:xfrm>
          <a:prstGeom prst="rect">
            <a:avLst/>
          </a:prstGeom>
          <a:noFill/>
        </p:spPr>
        <p:txBody>
          <a:bodyPr wrap="square" rtlCol="0">
            <a:spAutoFit/>
          </a:bodyPr>
          <a:lstStyle/>
          <a:p>
            <a:r>
              <a:rPr lang="fr-FR" dirty="0">
                <a:solidFill>
                  <a:schemeClr val="tx1">
                    <a:lumMod val="75000"/>
                    <a:lumOff val="25000"/>
                  </a:schemeClr>
                </a:solidFill>
                <a:latin typeface="Avenir LT Std 35 Light" pitchFamily="34" charset="0"/>
              </a:rPr>
              <a:t>Administrateur supérieur du bureau = </a:t>
            </a:r>
            <a:r>
              <a:rPr lang="fr-FR" b="1" dirty="0">
                <a:solidFill>
                  <a:schemeClr val="tx1">
                    <a:lumMod val="75000"/>
                    <a:lumOff val="25000"/>
                  </a:schemeClr>
                </a:solidFill>
                <a:latin typeface="Avenir LT Std 35 Light" pitchFamily="34" charset="0"/>
              </a:rPr>
              <a:t>SIG intégré</a:t>
            </a:r>
          </a:p>
        </p:txBody>
      </p:sp>
      <p:sp>
        <p:nvSpPr>
          <p:cNvPr id="36" name="TextBox 35"/>
          <p:cNvSpPr txBox="1"/>
          <p:nvPr/>
        </p:nvSpPr>
        <p:spPr>
          <a:xfrm>
            <a:off x="3657600" y="5257800"/>
            <a:ext cx="2148971" cy="1323439"/>
          </a:xfrm>
          <a:prstGeom prst="rect">
            <a:avLst/>
          </a:prstGeom>
          <a:noFill/>
        </p:spPr>
        <p:txBody>
          <a:bodyPr wrap="square" rtlCol="0">
            <a:spAutoFit/>
          </a:bodyPr>
          <a:lstStyle/>
          <a:p>
            <a:r>
              <a:rPr lang="fr-FR" sz="1600" dirty="0">
                <a:solidFill>
                  <a:schemeClr val="tx1">
                    <a:lumMod val="75000"/>
                    <a:lumOff val="25000"/>
                  </a:schemeClr>
                </a:solidFill>
                <a:latin typeface="Avenir LT Std 35 Light" pitchFamily="34" charset="0"/>
              </a:rPr>
              <a:t>Armoire d’archives de l’Administrateur supérieur du bureau = </a:t>
            </a:r>
            <a:r>
              <a:rPr lang="fr-FR" sz="1600" b="1" dirty="0">
                <a:solidFill>
                  <a:schemeClr val="tx1">
                    <a:lumMod val="75000"/>
                    <a:lumOff val="25000"/>
                  </a:schemeClr>
                </a:solidFill>
                <a:latin typeface="Avenir LT Std 35 Light" pitchFamily="34" charset="0"/>
              </a:rPr>
              <a:t>Registre intégré </a:t>
            </a:r>
            <a:br>
              <a:rPr lang="fr-FR" sz="1600" b="1" dirty="0">
                <a:solidFill>
                  <a:schemeClr val="tx1">
                    <a:lumMod val="75000"/>
                    <a:lumOff val="25000"/>
                  </a:schemeClr>
                </a:solidFill>
                <a:latin typeface="Avenir LT Std 35 Light" pitchFamily="34" charset="0"/>
              </a:rPr>
            </a:br>
            <a:r>
              <a:rPr lang="fr-FR" sz="1600" b="1" dirty="0">
                <a:solidFill>
                  <a:schemeClr val="tx1">
                    <a:lumMod val="75000"/>
                    <a:lumOff val="25000"/>
                  </a:schemeClr>
                </a:solidFill>
                <a:latin typeface="Avenir LT Std 35 Light" pitchFamily="34" charset="0"/>
              </a:rPr>
              <a:t>des bénéficiaires</a:t>
            </a:r>
          </a:p>
        </p:txBody>
      </p:sp>
      <p:pic>
        <p:nvPicPr>
          <p:cNvPr id="19" name="Picture 18"/>
          <p:cNvPicPr>
            <a:picLocks noChangeAspect="1"/>
          </p:cNvPicPr>
          <p:nvPr/>
        </p:nvPicPr>
        <p:blipFill>
          <a:blip r:embed="rId3"/>
          <a:stretch>
            <a:fillRect/>
          </a:stretch>
        </p:blipFill>
        <p:spPr>
          <a:xfrm>
            <a:off x="762000" y="1981200"/>
            <a:ext cx="1447800" cy="1397000"/>
          </a:xfrm>
          <a:prstGeom prst="rect">
            <a:avLst/>
          </a:prstGeom>
        </p:spPr>
      </p:pic>
      <p:pic>
        <p:nvPicPr>
          <p:cNvPr id="2" name="Picture 1"/>
          <p:cNvPicPr>
            <a:picLocks noChangeAspect="1"/>
          </p:cNvPicPr>
          <p:nvPr/>
        </p:nvPicPr>
        <p:blipFill>
          <a:blip r:embed="rId4"/>
          <a:stretch>
            <a:fillRect/>
          </a:stretch>
        </p:blipFill>
        <p:spPr>
          <a:xfrm>
            <a:off x="2819400" y="1981200"/>
            <a:ext cx="1168400" cy="1371600"/>
          </a:xfrm>
          <a:prstGeom prst="rect">
            <a:avLst/>
          </a:prstGeom>
        </p:spPr>
      </p:pic>
      <p:pic>
        <p:nvPicPr>
          <p:cNvPr id="21" name="Picture 20"/>
          <p:cNvPicPr>
            <a:picLocks noChangeAspect="1"/>
          </p:cNvPicPr>
          <p:nvPr/>
        </p:nvPicPr>
        <p:blipFill>
          <a:blip r:embed="rId3"/>
          <a:stretch>
            <a:fillRect/>
          </a:stretch>
        </p:blipFill>
        <p:spPr>
          <a:xfrm>
            <a:off x="4987636" y="1981200"/>
            <a:ext cx="1447800" cy="1397000"/>
          </a:xfrm>
          <a:prstGeom prst="rect">
            <a:avLst/>
          </a:prstGeom>
        </p:spPr>
      </p:pic>
      <p:pic>
        <p:nvPicPr>
          <p:cNvPr id="22" name="Picture 21"/>
          <p:cNvPicPr>
            <a:picLocks noChangeAspect="1"/>
          </p:cNvPicPr>
          <p:nvPr/>
        </p:nvPicPr>
        <p:blipFill>
          <a:blip r:embed="rId4"/>
          <a:stretch>
            <a:fillRect/>
          </a:stretch>
        </p:blipFill>
        <p:spPr>
          <a:xfrm>
            <a:off x="7359072" y="1981200"/>
            <a:ext cx="1168400" cy="1371600"/>
          </a:xfrm>
          <a:prstGeom prst="rect">
            <a:avLst/>
          </a:prstGeom>
        </p:spPr>
      </p:pic>
      <p:pic>
        <p:nvPicPr>
          <p:cNvPr id="3" name="Picture 2"/>
          <p:cNvPicPr>
            <a:picLocks noChangeAspect="1"/>
          </p:cNvPicPr>
          <p:nvPr/>
        </p:nvPicPr>
        <p:blipFill>
          <a:blip r:embed="rId5"/>
          <a:stretch>
            <a:fillRect/>
          </a:stretch>
        </p:blipFill>
        <p:spPr>
          <a:xfrm>
            <a:off x="6400800" y="4800600"/>
            <a:ext cx="2273300" cy="1485900"/>
          </a:xfrm>
          <a:prstGeom prst="rect">
            <a:avLst/>
          </a:prstGeom>
        </p:spPr>
      </p:pic>
      <p:pic>
        <p:nvPicPr>
          <p:cNvPr id="6" name="Picture 5"/>
          <p:cNvPicPr>
            <a:picLocks noChangeAspect="1"/>
          </p:cNvPicPr>
          <p:nvPr/>
        </p:nvPicPr>
        <p:blipFill>
          <a:blip r:embed="rId6"/>
          <a:stretch>
            <a:fillRect/>
          </a:stretch>
        </p:blipFill>
        <p:spPr>
          <a:xfrm>
            <a:off x="2667000" y="4876800"/>
            <a:ext cx="609600" cy="1485900"/>
          </a:xfrm>
          <a:prstGeom prst="rect">
            <a:avLst/>
          </a:prstGeom>
        </p:spPr>
      </p:pic>
      <p:pic>
        <p:nvPicPr>
          <p:cNvPr id="8" name="Picture 7"/>
          <p:cNvPicPr>
            <a:picLocks noChangeAspect="1"/>
          </p:cNvPicPr>
          <p:nvPr/>
        </p:nvPicPr>
        <p:blipFill>
          <a:blip r:embed="rId7"/>
          <a:stretch>
            <a:fillRect/>
          </a:stretch>
        </p:blipFill>
        <p:spPr>
          <a:xfrm>
            <a:off x="762000" y="520700"/>
            <a:ext cx="838200" cy="1231900"/>
          </a:xfrm>
          <a:prstGeom prst="rect">
            <a:avLst/>
          </a:prstGeom>
        </p:spPr>
      </p:pic>
      <p:pic>
        <p:nvPicPr>
          <p:cNvPr id="13" name="Picture 12"/>
          <p:cNvPicPr>
            <a:picLocks noChangeAspect="1"/>
          </p:cNvPicPr>
          <p:nvPr/>
        </p:nvPicPr>
        <p:blipFill>
          <a:blip r:embed="rId8"/>
          <a:stretch>
            <a:fillRect/>
          </a:stretch>
        </p:blipFill>
        <p:spPr>
          <a:xfrm>
            <a:off x="2971800" y="520700"/>
            <a:ext cx="838200" cy="1231900"/>
          </a:xfrm>
          <a:prstGeom prst="rect">
            <a:avLst/>
          </a:prstGeom>
        </p:spPr>
      </p:pic>
      <p:pic>
        <p:nvPicPr>
          <p:cNvPr id="14" name="Picture 13"/>
          <p:cNvPicPr>
            <a:picLocks noChangeAspect="1"/>
          </p:cNvPicPr>
          <p:nvPr/>
        </p:nvPicPr>
        <p:blipFill>
          <a:blip r:embed="rId9"/>
          <a:stretch>
            <a:fillRect/>
          </a:stretch>
        </p:blipFill>
        <p:spPr>
          <a:xfrm>
            <a:off x="5410200" y="520700"/>
            <a:ext cx="838200" cy="1231900"/>
          </a:xfrm>
          <a:prstGeom prst="rect">
            <a:avLst/>
          </a:prstGeom>
        </p:spPr>
      </p:pic>
      <p:pic>
        <p:nvPicPr>
          <p:cNvPr id="15" name="Picture 14"/>
          <p:cNvPicPr>
            <a:picLocks noChangeAspect="1"/>
          </p:cNvPicPr>
          <p:nvPr/>
        </p:nvPicPr>
        <p:blipFill>
          <a:blip r:embed="rId10"/>
          <a:stretch>
            <a:fillRect/>
          </a:stretch>
        </p:blipFill>
        <p:spPr>
          <a:xfrm>
            <a:off x="7391400" y="596900"/>
            <a:ext cx="838200" cy="1231900"/>
          </a:xfrm>
          <a:prstGeom prst="rect">
            <a:avLst/>
          </a:prstGeom>
        </p:spPr>
      </p:pic>
      <p:pic>
        <p:nvPicPr>
          <p:cNvPr id="16" name="Picture 15"/>
          <p:cNvPicPr>
            <a:picLocks noChangeAspect="1"/>
          </p:cNvPicPr>
          <p:nvPr/>
        </p:nvPicPr>
        <p:blipFill>
          <a:blip r:embed="rId11"/>
          <a:stretch>
            <a:fillRect/>
          </a:stretch>
        </p:blipFill>
        <p:spPr>
          <a:xfrm>
            <a:off x="4724400" y="4876800"/>
            <a:ext cx="1016000" cy="292100"/>
          </a:xfrm>
          <a:prstGeom prst="rect">
            <a:avLst/>
          </a:prstGeom>
        </p:spPr>
      </p:pic>
      <p:cxnSp>
        <p:nvCxnSpPr>
          <p:cNvPr id="26" name="Straight Arrow Connector 25"/>
          <p:cNvCxnSpPr/>
          <p:nvPr/>
        </p:nvCxnSpPr>
        <p:spPr>
          <a:xfrm>
            <a:off x="1676400" y="3505200"/>
            <a:ext cx="762000" cy="12192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3124200" y="3505200"/>
            <a:ext cx="152400" cy="12192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3352800" y="3505200"/>
            <a:ext cx="1752600" cy="12954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3810000" y="3505200"/>
            <a:ext cx="3505200" cy="14478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0" y="0"/>
            <a:ext cx="9144000" cy="4064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t>Registre intégré des bénéficiaires</a:t>
            </a:r>
          </a:p>
        </p:txBody>
      </p:sp>
    </p:spTree>
    <p:extLst>
      <p:ext uri="{BB962C8B-B14F-4D97-AF65-F5344CB8AC3E}">
        <p14:creationId xmlns:p14="http://schemas.microsoft.com/office/powerpoint/2010/main" val="2990809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55958" y="2019457"/>
            <a:ext cx="4572000" cy="2554545"/>
          </a:xfrm>
          <a:prstGeom prst="rect">
            <a:avLst/>
          </a:prstGeom>
          <a:noFill/>
        </p:spPr>
        <p:txBody>
          <a:bodyPr wrap="square" rtlCol="0">
            <a:spAutoFit/>
          </a:bodyPr>
          <a:lstStyle/>
          <a:p>
            <a:pPr algn="ctr"/>
            <a:r>
              <a:rPr lang="fr-FR" sz="4000" dirty="0">
                <a:solidFill>
                  <a:schemeClr val="bg1"/>
                </a:solidFill>
                <a:latin typeface="Avenir Book"/>
                <a:cs typeface="Avenir Book"/>
              </a:rPr>
              <a:t>Embarquement pour l’itinéraire </a:t>
            </a:r>
            <a:br>
              <a:rPr lang="fr-FR" sz="4000" dirty="0">
                <a:solidFill>
                  <a:schemeClr val="bg1"/>
                </a:solidFill>
                <a:latin typeface="Avenir Book"/>
                <a:cs typeface="Avenir Book"/>
              </a:rPr>
            </a:br>
            <a:r>
              <a:rPr lang="fr-FR" sz="4000" dirty="0">
                <a:solidFill>
                  <a:schemeClr val="bg1"/>
                </a:solidFill>
                <a:latin typeface="Avenir Book"/>
                <a:cs typeface="Avenir Book"/>
              </a:rPr>
              <a:t>de leadership et </a:t>
            </a:r>
            <a:br>
              <a:rPr lang="fr-FR" sz="4000" dirty="0">
                <a:solidFill>
                  <a:schemeClr val="bg1"/>
                </a:solidFill>
                <a:latin typeface="Avenir Book"/>
                <a:cs typeface="Avenir Book"/>
              </a:rPr>
            </a:br>
            <a:r>
              <a:rPr lang="fr-FR" sz="4000" dirty="0">
                <a:solidFill>
                  <a:schemeClr val="bg1"/>
                </a:solidFill>
                <a:latin typeface="Avenir Book"/>
                <a:cs typeface="Avenir Book"/>
              </a:rPr>
              <a:t>de transformation</a:t>
            </a:r>
            <a:endParaRPr lang="fr-FR" sz="4400" dirty="0">
              <a:solidFill>
                <a:schemeClr val="bg1"/>
              </a:solidFill>
              <a:latin typeface="Avenir Book"/>
              <a:cs typeface="Avenir Book"/>
            </a:endParaRP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1357434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8730"/>
            <a:ext cx="9144000" cy="6847353"/>
          </a:xfrm>
          <a:prstGeom prst="rect">
            <a:avLst/>
          </a:prstGeom>
        </p:spPr>
      </p:pic>
      <p:sp>
        <p:nvSpPr>
          <p:cNvPr id="3" name="Title 1"/>
          <p:cNvSpPr txBox="1">
            <a:spLocks/>
          </p:cNvSpPr>
          <p:nvPr/>
        </p:nvSpPr>
        <p:spPr>
          <a:xfrm>
            <a:off x="572054" y="669995"/>
            <a:ext cx="1828800" cy="914400"/>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200" b="1" dirty="0">
                <a:solidFill>
                  <a:schemeClr val="tx1">
                    <a:lumMod val="75000"/>
                    <a:lumOff val="25000"/>
                  </a:schemeClr>
                </a:solidFill>
                <a:latin typeface="Avenir LT Std 35 Light" pitchFamily="34" charset="0"/>
              </a:rPr>
              <a:t>Registre intégré des bénéficiaires</a:t>
            </a:r>
          </a:p>
        </p:txBody>
      </p:sp>
      <p:sp>
        <p:nvSpPr>
          <p:cNvPr id="5" name="TextBox 4"/>
          <p:cNvSpPr txBox="1"/>
          <p:nvPr/>
        </p:nvSpPr>
        <p:spPr>
          <a:xfrm>
            <a:off x="1971674" y="2788146"/>
            <a:ext cx="7086600" cy="3170099"/>
          </a:xfrm>
          <a:prstGeom prst="rect">
            <a:avLst/>
          </a:prstGeom>
          <a:noFill/>
        </p:spPr>
        <p:txBody>
          <a:bodyPr wrap="square" rtlCol="0">
            <a:spAutoFit/>
          </a:bodyPr>
          <a:lstStyle/>
          <a:p>
            <a:r>
              <a:rPr lang="fr-FR" sz="2000" dirty="0">
                <a:solidFill>
                  <a:schemeClr val="tx1">
                    <a:lumMod val="75000"/>
                    <a:lumOff val="25000"/>
                  </a:schemeClr>
                </a:solidFill>
                <a:latin typeface="Avenir LT Std 35 Light" pitchFamily="34" charset="0"/>
              </a:rPr>
              <a:t>Créé par l’intégration du SIG du programme avec différents régimes existants.</a:t>
            </a:r>
          </a:p>
          <a:p>
            <a:endParaRPr lang="fr-FR" sz="2000" b="1" dirty="0">
              <a:solidFill>
                <a:schemeClr val="tx1">
                  <a:lumMod val="75000"/>
                  <a:lumOff val="25000"/>
                </a:schemeClr>
              </a:solidFill>
              <a:latin typeface="Avenir LT Std 35 Light" pitchFamily="34" charset="0"/>
            </a:endParaRPr>
          </a:p>
          <a:p>
            <a:r>
              <a:rPr lang="fr-FR" sz="2000" dirty="0">
                <a:solidFill>
                  <a:schemeClr val="tx1">
                    <a:lumMod val="75000"/>
                    <a:lumOff val="25000"/>
                  </a:schemeClr>
                </a:solidFill>
                <a:latin typeface="Avenir LT Std 35 Light" pitchFamily="34" charset="0"/>
              </a:rPr>
              <a:t>Pour donner un aperçu général de qui reçoit quoi sur l’ensemble des programmes (éviter doublons et fraudes), S&amp;E complet et marge d’amélioration de la planification.</a:t>
            </a:r>
          </a:p>
          <a:p>
            <a:endParaRPr lang="fr-FR" sz="2000" dirty="0">
              <a:solidFill>
                <a:schemeClr val="tx1">
                  <a:lumMod val="75000"/>
                  <a:lumOff val="25000"/>
                </a:schemeClr>
              </a:solidFill>
              <a:latin typeface="Avenir LT Std 35 Light" pitchFamily="34" charset="0"/>
            </a:endParaRPr>
          </a:p>
          <a:p>
            <a:r>
              <a:rPr lang="fr-FR" sz="2000" dirty="0">
                <a:solidFill>
                  <a:schemeClr val="tx1">
                    <a:lumMod val="75000"/>
                    <a:lumOff val="25000"/>
                  </a:schemeClr>
                </a:solidFill>
                <a:latin typeface="Avenir LT Std 35 Light" pitchFamily="34" charset="0"/>
              </a:rPr>
              <a:t>En décentralisant la collecte de données, mais en centralisant certains services de consolidation des données existantes. </a:t>
            </a:r>
            <a:endParaRPr lang="fr-FR" sz="2400" dirty="0">
              <a:solidFill>
                <a:schemeClr val="tx1">
                  <a:lumMod val="75000"/>
                  <a:lumOff val="25000"/>
                </a:schemeClr>
              </a:solidFill>
              <a:latin typeface="Avenir LT Std 35 Light" pitchFamily="34" charset="0"/>
            </a:endParaRPr>
          </a:p>
        </p:txBody>
      </p:sp>
      <p:sp>
        <p:nvSpPr>
          <p:cNvPr id="6" name="TextBox 5"/>
          <p:cNvSpPr txBox="1"/>
          <p:nvPr/>
        </p:nvSpPr>
        <p:spPr>
          <a:xfrm>
            <a:off x="200024" y="2864346"/>
            <a:ext cx="1704975" cy="2677656"/>
          </a:xfrm>
          <a:prstGeom prst="rect">
            <a:avLst/>
          </a:prstGeom>
          <a:noFill/>
        </p:spPr>
        <p:txBody>
          <a:bodyPr wrap="square" rtlCol="0">
            <a:spAutoFit/>
          </a:bodyPr>
          <a:lstStyle/>
          <a:p>
            <a:r>
              <a:rPr lang="fr-FR" sz="2400" b="1" dirty="0">
                <a:solidFill>
                  <a:schemeClr val="tx1">
                    <a:lumMod val="75000"/>
                    <a:lumOff val="25000"/>
                  </a:schemeClr>
                </a:solidFill>
                <a:latin typeface="Avenir LT Std 35 Light" pitchFamily="34" charset="0"/>
              </a:rPr>
              <a:t>Quoi?</a:t>
            </a:r>
          </a:p>
          <a:p>
            <a:endParaRPr lang="fr-FR" sz="2400" b="1" dirty="0">
              <a:solidFill>
                <a:schemeClr val="tx1">
                  <a:lumMod val="75000"/>
                  <a:lumOff val="25000"/>
                </a:schemeClr>
              </a:solidFill>
              <a:latin typeface="Avenir LT Std 35 Light" pitchFamily="34" charset="0"/>
            </a:endParaRPr>
          </a:p>
          <a:p>
            <a:endParaRPr lang="fr-FR" sz="2400" b="1" dirty="0">
              <a:solidFill>
                <a:schemeClr val="tx1">
                  <a:lumMod val="75000"/>
                  <a:lumOff val="25000"/>
                </a:schemeClr>
              </a:solidFill>
              <a:latin typeface="Avenir LT Std 35 Light" pitchFamily="34" charset="0"/>
            </a:endParaRPr>
          </a:p>
          <a:p>
            <a:r>
              <a:rPr lang="fr-FR" sz="2400" b="1" dirty="0">
                <a:solidFill>
                  <a:schemeClr val="tx1">
                    <a:lumMod val="75000"/>
                    <a:lumOff val="25000"/>
                  </a:schemeClr>
                </a:solidFill>
                <a:latin typeface="Avenir LT Std 35 Light" pitchFamily="34" charset="0"/>
              </a:rPr>
              <a:t>Pourquoi?</a:t>
            </a:r>
          </a:p>
          <a:p>
            <a:endParaRPr lang="fr-FR" sz="2400" b="1" dirty="0">
              <a:solidFill>
                <a:schemeClr val="tx1">
                  <a:lumMod val="75000"/>
                  <a:lumOff val="25000"/>
                </a:schemeClr>
              </a:solidFill>
              <a:latin typeface="Avenir LT Std 35 Light" pitchFamily="34" charset="0"/>
            </a:endParaRPr>
          </a:p>
          <a:p>
            <a:endParaRPr lang="fr-FR" sz="2400" b="1" dirty="0">
              <a:solidFill>
                <a:schemeClr val="tx1">
                  <a:lumMod val="75000"/>
                  <a:lumOff val="25000"/>
                </a:schemeClr>
              </a:solidFill>
              <a:latin typeface="Avenir LT Std 35 Light" pitchFamily="34" charset="0"/>
            </a:endParaRPr>
          </a:p>
          <a:p>
            <a:r>
              <a:rPr lang="fr-FR" sz="2400" b="1" dirty="0">
                <a:solidFill>
                  <a:schemeClr val="tx1">
                    <a:lumMod val="75000"/>
                    <a:lumOff val="25000"/>
                  </a:schemeClr>
                </a:solidFill>
                <a:latin typeface="Avenir LT Std 35 Light" pitchFamily="34" charset="0"/>
              </a:rPr>
              <a:t>Comment</a:t>
            </a:r>
            <a:r>
              <a:rPr lang="fr-FR" sz="2400" b="1" dirty="0">
                <a:latin typeface="Avenir LT Std 35 Light" pitchFamily="34" charset="0"/>
              </a:rPr>
              <a:t>?</a:t>
            </a:r>
            <a:endParaRPr lang="fr-FR" sz="2400" b="1" dirty="0"/>
          </a:p>
        </p:txBody>
      </p:sp>
      <p:cxnSp>
        <p:nvCxnSpPr>
          <p:cNvPr id="7" name="Straight Connector 6"/>
          <p:cNvCxnSpPr/>
          <p:nvPr/>
        </p:nvCxnSpPr>
        <p:spPr>
          <a:xfrm>
            <a:off x="1895474" y="2875002"/>
            <a:ext cx="0" cy="266700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8" name="Picture 7" descr="A close up of a logo&#10;&#10;Description generated with very high confidence">
            <a:extLst>
              <a:ext uri="{FF2B5EF4-FFF2-40B4-BE49-F238E27FC236}">
                <a16:creationId xmlns:a16="http://schemas.microsoft.com/office/drawing/2014/main" id="{0E102ED1-7BF2-4D35-AF79-CDCF2B3618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457200"/>
            <a:ext cx="5139510" cy="3622526"/>
          </a:xfrm>
          <a:prstGeom prst="rect">
            <a:avLst/>
          </a:prstGeom>
        </p:spPr>
      </p:pic>
    </p:spTree>
    <p:extLst>
      <p:ext uri="{BB962C8B-B14F-4D97-AF65-F5344CB8AC3E}">
        <p14:creationId xmlns:p14="http://schemas.microsoft.com/office/powerpoint/2010/main" val="129880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kenya flag"/>
          <p:cNvSpPr>
            <a:spLocks noChangeAspect="1" noChangeArrowheads="1"/>
          </p:cNvSpPr>
          <p:nvPr/>
        </p:nvSpPr>
        <p:spPr bwMode="auto">
          <a:xfrm>
            <a:off x="155575" y="-1455738"/>
            <a:ext cx="4552950" cy="3038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4" name="AutoShape 4" descr="Image result for kenya flag"/>
          <p:cNvSpPr>
            <a:spLocks noChangeAspect="1" noChangeArrowheads="1"/>
          </p:cNvSpPr>
          <p:nvPr/>
        </p:nvSpPr>
        <p:spPr bwMode="auto">
          <a:xfrm>
            <a:off x="307975" y="-1303338"/>
            <a:ext cx="4552950" cy="3038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1030" name="Picture 6" descr="Image result for kenya fl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9427" y="0"/>
            <a:ext cx="1602353" cy="10693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kenya fl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3275" y="1"/>
            <a:ext cx="1602352" cy="1069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kenya fl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1513" y="4515"/>
            <a:ext cx="1591762" cy="1062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kenya fl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4950" y="1435"/>
            <a:ext cx="1600201" cy="10679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kenya fl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36"/>
            <a:ext cx="1600200" cy="10679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kenya fl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1647" y="0"/>
            <a:ext cx="1602353" cy="106935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34950" y="4214336"/>
            <a:ext cx="1520825" cy="1371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TextBox 10"/>
          <p:cNvSpPr txBox="1"/>
          <p:nvPr/>
        </p:nvSpPr>
        <p:spPr>
          <a:xfrm>
            <a:off x="387350" y="4669988"/>
            <a:ext cx="1196975" cy="738664"/>
          </a:xfrm>
          <a:prstGeom prst="rect">
            <a:avLst/>
          </a:prstGeom>
          <a:noFill/>
        </p:spPr>
        <p:txBody>
          <a:bodyPr wrap="square" rtlCol="0">
            <a:spAutoFit/>
          </a:bodyPr>
          <a:lstStyle/>
          <a:p>
            <a:pPr algn="ctr"/>
            <a:r>
              <a:rPr lang="fr-FR" sz="2400" dirty="0">
                <a:solidFill>
                  <a:schemeClr val="bg1"/>
                </a:solidFill>
                <a:latin typeface="Avenir LT Std 35 Light" pitchFamily="34" charset="0"/>
              </a:rPr>
              <a:t>SIG I</a:t>
            </a:r>
          </a:p>
          <a:p>
            <a:endParaRPr lang="fr-FR" dirty="0"/>
          </a:p>
        </p:txBody>
      </p:sp>
      <p:sp>
        <p:nvSpPr>
          <p:cNvPr id="12" name="TextBox 11"/>
          <p:cNvSpPr txBox="1"/>
          <p:nvPr/>
        </p:nvSpPr>
        <p:spPr>
          <a:xfrm>
            <a:off x="234950" y="5715000"/>
            <a:ext cx="1520825" cy="784830"/>
          </a:xfrm>
          <a:prstGeom prst="rect">
            <a:avLst/>
          </a:prstGeom>
          <a:noFill/>
        </p:spPr>
        <p:txBody>
          <a:bodyPr wrap="square" rtlCol="0">
            <a:spAutoFit/>
          </a:bodyPr>
          <a:lstStyle/>
          <a:p>
            <a:pPr algn="ctr"/>
            <a:r>
              <a:rPr lang="fr-FR" sz="1500" dirty="0">
                <a:solidFill>
                  <a:schemeClr val="tx1">
                    <a:lumMod val="75000"/>
                    <a:lumOff val="25000"/>
                  </a:schemeClr>
                </a:solidFill>
                <a:latin typeface="Avenir LT Std 35 Light" pitchFamily="34" charset="0"/>
              </a:rPr>
              <a:t>Subventions aux personnes âgées</a:t>
            </a:r>
          </a:p>
        </p:txBody>
      </p:sp>
      <p:sp>
        <p:nvSpPr>
          <p:cNvPr id="14" name="Oval 13"/>
          <p:cNvSpPr/>
          <p:nvPr/>
        </p:nvSpPr>
        <p:spPr>
          <a:xfrm>
            <a:off x="1968500" y="4233386"/>
            <a:ext cx="1520825" cy="1371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extBox 14"/>
          <p:cNvSpPr txBox="1"/>
          <p:nvPr/>
        </p:nvSpPr>
        <p:spPr>
          <a:xfrm>
            <a:off x="2120900" y="4689038"/>
            <a:ext cx="1196975" cy="738664"/>
          </a:xfrm>
          <a:prstGeom prst="rect">
            <a:avLst/>
          </a:prstGeom>
          <a:noFill/>
        </p:spPr>
        <p:txBody>
          <a:bodyPr wrap="square" rtlCol="0">
            <a:spAutoFit/>
          </a:bodyPr>
          <a:lstStyle/>
          <a:p>
            <a:pPr algn="ctr"/>
            <a:r>
              <a:rPr lang="fr-FR" sz="2400" dirty="0">
                <a:solidFill>
                  <a:schemeClr val="bg1"/>
                </a:solidFill>
                <a:latin typeface="Avenir LT Std 35 Light" pitchFamily="34" charset="0"/>
              </a:rPr>
              <a:t>SIG II</a:t>
            </a:r>
          </a:p>
          <a:p>
            <a:endParaRPr lang="fr-FR" dirty="0"/>
          </a:p>
        </p:txBody>
      </p:sp>
      <p:sp>
        <p:nvSpPr>
          <p:cNvPr id="16" name="TextBox 15"/>
          <p:cNvSpPr txBox="1"/>
          <p:nvPr/>
        </p:nvSpPr>
        <p:spPr>
          <a:xfrm>
            <a:off x="1984375" y="5715000"/>
            <a:ext cx="1524000" cy="553998"/>
          </a:xfrm>
          <a:prstGeom prst="rect">
            <a:avLst/>
          </a:prstGeom>
          <a:noFill/>
        </p:spPr>
        <p:txBody>
          <a:bodyPr wrap="square" rtlCol="0">
            <a:spAutoFit/>
          </a:bodyPr>
          <a:lstStyle/>
          <a:p>
            <a:pPr algn="ctr"/>
            <a:r>
              <a:rPr lang="fr-FR" sz="1500" dirty="0">
                <a:solidFill>
                  <a:schemeClr val="tx1">
                    <a:lumMod val="75000"/>
                    <a:lumOff val="25000"/>
                  </a:schemeClr>
                </a:solidFill>
                <a:latin typeface="Avenir LT Std 35 Light" pitchFamily="34" charset="0"/>
              </a:rPr>
              <a:t>Pension d’invalidité</a:t>
            </a:r>
          </a:p>
        </p:txBody>
      </p:sp>
      <p:sp>
        <p:nvSpPr>
          <p:cNvPr id="17" name="Oval 16"/>
          <p:cNvSpPr/>
          <p:nvPr/>
        </p:nvSpPr>
        <p:spPr>
          <a:xfrm>
            <a:off x="3736975" y="4191000"/>
            <a:ext cx="1520825" cy="1371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TextBox 17"/>
          <p:cNvSpPr txBox="1"/>
          <p:nvPr/>
        </p:nvSpPr>
        <p:spPr>
          <a:xfrm>
            <a:off x="3918994" y="4686300"/>
            <a:ext cx="1196975" cy="738664"/>
          </a:xfrm>
          <a:prstGeom prst="rect">
            <a:avLst/>
          </a:prstGeom>
          <a:noFill/>
        </p:spPr>
        <p:txBody>
          <a:bodyPr wrap="square" rtlCol="0">
            <a:spAutoFit/>
          </a:bodyPr>
          <a:lstStyle/>
          <a:p>
            <a:pPr algn="ctr"/>
            <a:r>
              <a:rPr lang="fr-FR" sz="2400" dirty="0">
                <a:solidFill>
                  <a:schemeClr val="bg1"/>
                </a:solidFill>
                <a:latin typeface="Avenir LT Std 35 Light" pitchFamily="34" charset="0"/>
              </a:rPr>
              <a:t>SIG III</a:t>
            </a:r>
          </a:p>
          <a:p>
            <a:endParaRPr lang="fr-FR" dirty="0"/>
          </a:p>
        </p:txBody>
      </p:sp>
      <p:sp>
        <p:nvSpPr>
          <p:cNvPr id="19" name="TextBox 18"/>
          <p:cNvSpPr txBox="1"/>
          <p:nvPr/>
        </p:nvSpPr>
        <p:spPr>
          <a:xfrm>
            <a:off x="3733800" y="5638800"/>
            <a:ext cx="1831976" cy="1015663"/>
          </a:xfrm>
          <a:prstGeom prst="rect">
            <a:avLst/>
          </a:prstGeom>
          <a:noFill/>
        </p:spPr>
        <p:txBody>
          <a:bodyPr wrap="square" rtlCol="0">
            <a:spAutoFit/>
          </a:bodyPr>
          <a:lstStyle/>
          <a:p>
            <a:pPr algn="ctr"/>
            <a:r>
              <a:rPr lang="fr-FR" sz="1500" dirty="0">
                <a:solidFill>
                  <a:schemeClr val="tx1">
                    <a:lumMod val="75000"/>
                    <a:lumOff val="25000"/>
                  </a:schemeClr>
                </a:solidFill>
                <a:latin typeface="Avenir LT Std 35 Light" pitchFamily="34" charset="0"/>
              </a:rPr>
              <a:t>Transferts monétaires pour les orphelins et les enfants vulnérables</a:t>
            </a:r>
          </a:p>
        </p:txBody>
      </p:sp>
      <p:sp>
        <p:nvSpPr>
          <p:cNvPr id="20" name="Oval 19"/>
          <p:cNvSpPr/>
          <p:nvPr/>
        </p:nvSpPr>
        <p:spPr>
          <a:xfrm>
            <a:off x="5534589" y="4192548"/>
            <a:ext cx="1520825" cy="1371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TextBox 20"/>
          <p:cNvSpPr txBox="1"/>
          <p:nvPr/>
        </p:nvSpPr>
        <p:spPr>
          <a:xfrm>
            <a:off x="5720890" y="4648200"/>
            <a:ext cx="1196975" cy="738664"/>
          </a:xfrm>
          <a:prstGeom prst="rect">
            <a:avLst/>
          </a:prstGeom>
          <a:noFill/>
        </p:spPr>
        <p:txBody>
          <a:bodyPr wrap="square" rtlCol="0">
            <a:spAutoFit/>
          </a:bodyPr>
          <a:lstStyle/>
          <a:p>
            <a:pPr algn="ctr"/>
            <a:r>
              <a:rPr lang="fr-FR" sz="2400" dirty="0">
                <a:solidFill>
                  <a:schemeClr val="bg1"/>
                </a:solidFill>
                <a:latin typeface="Avenir LT Std 35 Light" pitchFamily="34" charset="0"/>
              </a:rPr>
              <a:t>SIG IV</a:t>
            </a:r>
          </a:p>
          <a:p>
            <a:endParaRPr lang="fr-FR" dirty="0"/>
          </a:p>
        </p:txBody>
      </p:sp>
      <p:sp>
        <p:nvSpPr>
          <p:cNvPr id="22" name="TextBox 21"/>
          <p:cNvSpPr txBox="1"/>
          <p:nvPr/>
        </p:nvSpPr>
        <p:spPr>
          <a:xfrm>
            <a:off x="5565776" y="5638800"/>
            <a:ext cx="1524000" cy="784830"/>
          </a:xfrm>
          <a:prstGeom prst="rect">
            <a:avLst/>
          </a:prstGeom>
          <a:noFill/>
        </p:spPr>
        <p:txBody>
          <a:bodyPr wrap="square" rtlCol="0">
            <a:spAutoFit/>
          </a:bodyPr>
          <a:lstStyle/>
          <a:p>
            <a:pPr algn="ctr"/>
            <a:r>
              <a:rPr lang="fr-FR" sz="1500" dirty="0">
                <a:solidFill>
                  <a:schemeClr val="tx1">
                    <a:lumMod val="75000"/>
                    <a:lumOff val="25000"/>
                  </a:schemeClr>
                </a:solidFill>
                <a:latin typeface="Avenir LT Std 35 Light" pitchFamily="34" charset="0"/>
              </a:rPr>
              <a:t>Filets de sécurité contre la faim</a:t>
            </a:r>
          </a:p>
        </p:txBody>
      </p:sp>
      <p:sp>
        <p:nvSpPr>
          <p:cNvPr id="23" name="Oval 22"/>
          <p:cNvSpPr/>
          <p:nvPr/>
        </p:nvSpPr>
        <p:spPr>
          <a:xfrm>
            <a:off x="7394575" y="4214694"/>
            <a:ext cx="1520825" cy="1371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TextBox 23"/>
          <p:cNvSpPr txBox="1"/>
          <p:nvPr/>
        </p:nvSpPr>
        <p:spPr>
          <a:xfrm>
            <a:off x="7556499" y="4669988"/>
            <a:ext cx="1196975" cy="738664"/>
          </a:xfrm>
          <a:prstGeom prst="rect">
            <a:avLst/>
          </a:prstGeom>
          <a:noFill/>
        </p:spPr>
        <p:txBody>
          <a:bodyPr wrap="square" rtlCol="0">
            <a:spAutoFit/>
          </a:bodyPr>
          <a:lstStyle/>
          <a:p>
            <a:pPr algn="ctr"/>
            <a:r>
              <a:rPr lang="fr-FR" sz="2400" dirty="0">
                <a:solidFill>
                  <a:schemeClr val="bg1"/>
                </a:solidFill>
                <a:latin typeface="Avenir LT Std 35 Light" pitchFamily="34" charset="0"/>
              </a:rPr>
              <a:t>SIG V</a:t>
            </a:r>
          </a:p>
          <a:p>
            <a:endParaRPr lang="fr-FR" dirty="0"/>
          </a:p>
        </p:txBody>
      </p:sp>
      <p:sp>
        <p:nvSpPr>
          <p:cNvPr id="25" name="TextBox 24"/>
          <p:cNvSpPr txBox="1"/>
          <p:nvPr/>
        </p:nvSpPr>
        <p:spPr>
          <a:xfrm>
            <a:off x="7394575" y="5715000"/>
            <a:ext cx="1367861" cy="784830"/>
          </a:xfrm>
          <a:prstGeom prst="rect">
            <a:avLst/>
          </a:prstGeom>
          <a:noFill/>
        </p:spPr>
        <p:txBody>
          <a:bodyPr wrap="square" rtlCol="0">
            <a:spAutoFit/>
          </a:bodyPr>
          <a:lstStyle/>
          <a:p>
            <a:pPr algn="ctr"/>
            <a:r>
              <a:rPr lang="fr-FR" sz="1500" dirty="0">
                <a:solidFill>
                  <a:schemeClr val="tx1">
                    <a:lumMod val="75000"/>
                    <a:lumOff val="25000"/>
                  </a:schemeClr>
                </a:solidFill>
                <a:latin typeface="Avenir LT Std 35 Light" pitchFamily="34" charset="0"/>
              </a:rPr>
              <a:t>Programme alimentaire mondial</a:t>
            </a:r>
          </a:p>
        </p:txBody>
      </p:sp>
      <p:sp>
        <p:nvSpPr>
          <p:cNvPr id="28" name="Oval 27"/>
          <p:cNvSpPr/>
          <p:nvPr/>
        </p:nvSpPr>
        <p:spPr>
          <a:xfrm>
            <a:off x="3113599" y="1447800"/>
            <a:ext cx="2220401" cy="192246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TextBox 26"/>
          <p:cNvSpPr txBox="1"/>
          <p:nvPr/>
        </p:nvSpPr>
        <p:spPr>
          <a:xfrm>
            <a:off x="3121537" y="1882624"/>
            <a:ext cx="2209800" cy="1077218"/>
          </a:xfrm>
          <a:prstGeom prst="rect">
            <a:avLst/>
          </a:prstGeom>
          <a:noFill/>
        </p:spPr>
        <p:txBody>
          <a:bodyPr wrap="square" rtlCol="0">
            <a:spAutoFit/>
          </a:bodyPr>
          <a:lstStyle/>
          <a:p>
            <a:pPr algn="ctr"/>
            <a:r>
              <a:rPr lang="fr-FR" sz="1600" dirty="0">
                <a:solidFill>
                  <a:schemeClr val="bg1"/>
                </a:solidFill>
                <a:latin typeface="Avenir LT Std 35 Light" pitchFamily="34" charset="0"/>
              </a:rPr>
              <a:t>Registre intégré </a:t>
            </a:r>
            <a:br>
              <a:rPr lang="fr-FR" sz="1600" dirty="0">
                <a:solidFill>
                  <a:schemeClr val="bg1"/>
                </a:solidFill>
                <a:latin typeface="Avenir LT Std 35 Light" pitchFamily="34" charset="0"/>
              </a:rPr>
            </a:br>
            <a:r>
              <a:rPr lang="fr-FR" sz="1600" dirty="0">
                <a:solidFill>
                  <a:schemeClr val="bg1"/>
                </a:solidFill>
                <a:latin typeface="Avenir LT Std 35 Light" pitchFamily="34" charset="0"/>
              </a:rPr>
              <a:t>des bénéficiaires: </a:t>
            </a:r>
            <a:br>
              <a:rPr lang="fr-FR" sz="1600" dirty="0">
                <a:solidFill>
                  <a:schemeClr val="bg1"/>
                </a:solidFill>
                <a:latin typeface="Avenir LT Std 35 Light" pitchFamily="34" charset="0"/>
              </a:rPr>
            </a:br>
            <a:r>
              <a:rPr lang="fr-FR" sz="1600" dirty="0">
                <a:solidFill>
                  <a:schemeClr val="bg1"/>
                </a:solidFill>
                <a:latin typeface="Avenir LT Std 35 Light" pitchFamily="34" charset="0"/>
              </a:rPr>
              <a:t>une armoire </a:t>
            </a:r>
            <a:br>
              <a:rPr lang="fr-FR" sz="1600" dirty="0">
                <a:solidFill>
                  <a:schemeClr val="bg1"/>
                </a:solidFill>
                <a:latin typeface="Avenir LT Std 35 Light" pitchFamily="34" charset="0"/>
              </a:rPr>
            </a:br>
            <a:r>
              <a:rPr lang="fr-FR" sz="1600" dirty="0">
                <a:solidFill>
                  <a:schemeClr val="bg1"/>
                </a:solidFill>
                <a:latin typeface="Avenir LT Std 35 Light" pitchFamily="34" charset="0"/>
              </a:rPr>
              <a:t>de données</a:t>
            </a:r>
          </a:p>
        </p:txBody>
      </p:sp>
      <p:sp>
        <p:nvSpPr>
          <p:cNvPr id="2" name="TextBox 1"/>
          <p:cNvSpPr txBox="1"/>
          <p:nvPr/>
        </p:nvSpPr>
        <p:spPr>
          <a:xfrm>
            <a:off x="5486400" y="1524000"/>
            <a:ext cx="3352801" cy="1877437"/>
          </a:xfrm>
          <a:prstGeom prst="rect">
            <a:avLst/>
          </a:prstGeom>
          <a:noFill/>
        </p:spPr>
        <p:txBody>
          <a:bodyPr wrap="square" rtlCol="0">
            <a:spAutoFit/>
          </a:bodyPr>
          <a:lstStyle/>
          <a:p>
            <a:r>
              <a:rPr lang="fr-FR" sz="1600" b="1" dirty="0">
                <a:solidFill>
                  <a:schemeClr val="tx1">
                    <a:lumMod val="75000"/>
                    <a:lumOff val="25000"/>
                  </a:schemeClr>
                </a:solidFill>
                <a:latin typeface="Avenir LT Std 35 Light" pitchFamily="34" charset="0"/>
              </a:rPr>
              <a:t>Dites-nous:</a:t>
            </a:r>
            <a:endParaRPr lang="fr-FR" sz="1600" dirty="0">
              <a:solidFill>
                <a:schemeClr val="tx1">
                  <a:lumMod val="75000"/>
                  <a:lumOff val="25000"/>
                </a:schemeClr>
              </a:solidFill>
              <a:latin typeface="Avenir LT Std 35 Light" pitchFamily="34" charset="0"/>
            </a:endParaRPr>
          </a:p>
          <a:p>
            <a:r>
              <a:rPr lang="fr-FR" sz="1600" dirty="0">
                <a:solidFill>
                  <a:schemeClr val="tx1">
                    <a:lumMod val="75000"/>
                    <a:lumOff val="25000"/>
                  </a:schemeClr>
                </a:solidFill>
                <a:latin typeface="Avenir LT Std 35 Light" pitchFamily="34" charset="0"/>
              </a:rPr>
              <a:t>Qui reçoit quel type </a:t>
            </a:r>
            <a:br>
              <a:rPr lang="fr-FR" sz="1600" dirty="0">
                <a:solidFill>
                  <a:schemeClr val="tx1">
                    <a:lumMod val="75000"/>
                    <a:lumOff val="25000"/>
                  </a:schemeClr>
                </a:solidFill>
                <a:latin typeface="Avenir LT Std 35 Light" pitchFamily="34" charset="0"/>
              </a:rPr>
            </a:br>
            <a:r>
              <a:rPr lang="fr-FR" sz="1600" dirty="0">
                <a:solidFill>
                  <a:schemeClr val="tx1">
                    <a:lumMod val="75000"/>
                    <a:lumOff val="25000"/>
                  </a:schemeClr>
                </a:solidFill>
                <a:latin typeface="Avenir LT Std 35 Light" pitchFamily="34" charset="0"/>
              </a:rPr>
              <a:t>d’assistance sociale?</a:t>
            </a:r>
          </a:p>
          <a:p>
            <a:r>
              <a:rPr lang="fr-FR" sz="1600" dirty="0">
                <a:solidFill>
                  <a:schemeClr val="tx1">
                    <a:lumMod val="75000"/>
                    <a:lumOff val="25000"/>
                  </a:schemeClr>
                </a:solidFill>
                <a:latin typeface="Avenir LT Std 35 Light" pitchFamily="34" charset="0"/>
              </a:rPr>
              <a:t>Où est l’assistance reçue?</a:t>
            </a:r>
          </a:p>
          <a:p>
            <a:r>
              <a:rPr lang="fr-FR" sz="1600" dirty="0">
                <a:solidFill>
                  <a:schemeClr val="tx1">
                    <a:lumMod val="75000"/>
                    <a:lumOff val="25000"/>
                  </a:schemeClr>
                </a:solidFill>
                <a:latin typeface="Avenir LT Std 35 Light" pitchFamily="34" charset="0"/>
              </a:rPr>
              <a:t>Quand l’assistance est-elle fournie?</a:t>
            </a:r>
          </a:p>
          <a:p>
            <a:endParaRPr lang="fr-FR" dirty="0">
              <a:latin typeface="Avenir LT Std 35 Light" pitchFamily="34" charset="0"/>
            </a:endParaRPr>
          </a:p>
          <a:p>
            <a:r>
              <a:rPr lang="fr-FR" dirty="0">
                <a:latin typeface="Avenir LT Std 35 Light" pitchFamily="34" charset="0"/>
              </a:rPr>
              <a:t> </a:t>
            </a:r>
          </a:p>
        </p:txBody>
      </p:sp>
      <p:cxnSp>
        <p:nvCxnSpPr>
          <p:cNvPr id="26" name="Straight Arrow Connector 25"/>
          <p:cNvCxnSpPr/>
          <p:nvPr/>
        </p:nvCxnSpPr>
        <p:spPr>
          <a:xfrm flipV="1">
            <a:off x="1105440" y="2960311"/>
            <a:ext cx="2035676" cy="11502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2895600" y="3332742"/>
            <a:ext cx="593725" cy="7193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340726" y="3476992"/>
            <a:ext cx="0" cy="575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5099412" y="3246567"/>
            <a:ext cx="920388" cy="8639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5241380" y="2960840"/>
            <a:ext cx="2593463" cy="10323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586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41" y="2209800"/>
            <a:ext cx="2673046" cy="646331"/>
          </a:xfrm>
          <a:prstGeom prst="rect">
            <a:avLst/>
          </a:prstGeom>
          <a:noFill/>
        </p:spPr>
        <p:txBody>
          <a:bodyPr wrap="square" rtlCol="0">
            <a:spAutoFit/>
          </a:bodyPr>
          <a:lstStyle/>
          <a:p>
            <a:pPr algn="ctr"/>
            <a:r>
              <a:rPr lang="fr-FR" dirty="0">
                <a:latin typeface="Avenir LT Std 35 Light" pitchFamily="34" charset="0"/>
              </a:rPr>
              <a:t>Administrateur supérieur du bureau</a:t>
            </a:r>
            <a:endParaRPr lang="fr-FR" b="1" dirty="0">
              <a:latin typeface="Avenir LT Std 35 Light" pitchFamily="34" charset="0"/>
            </a:endParaRPr>
          </a:p>
        </p:txBody>
      </p:sp>
      <p:sp>
        <p:nvSpPr>
          <p:cNvPr id="8" name="TextBox 7"/>
          <p:cNvSpPr txBox="1"/>
          <p:nvPr/>
        </p:nvSpPr>
        <p:spPr>
          <a:xfrm>
            <a:off x="5867401" y="2209800"/>
            <a:ext cx="2590800" cy="677108"/>
          </a:xfrm>
          <a:prstGeom prst="rect">
            <a:avLst/>
          </a:prstGeom>
          <a:noFill/>
        </p:spPr>
        <p:txBody>
          <a:bodyPr wrap="square" rtlCol="0">
            <a:spAutoFit/>
          </a:bodyPr>
          <a:lstStyle/>
          <a:p>
            <a:pPr algn="ctr"/>
            <a:r>
              <a:rPr lang="fr-FR" b="1" dirty="0">
                <a:solidFill>
                  <a:schemeClr val="tx1">
                    <a:lumMod val="75000"/>
                    <a:lumOff val="25000"/>
                  </a:schemeClr>
                </a:solidFill>
                <a:latin typeface="Avenir LT Std 35 Light" pitchFamily="34" charset="0"/>
              </a:rPr>
              <a:t>REGISTE SOCIAL</a:t>
            </a:r>
          </a:p>
          <a:p>
            <a:endParaRPr lang="fr-FR" sz="2000" b="1" dirty="0">
              <a:latin typeface="Avenir LT Std 35 Light" pitchFamily="34" charset="0"/>
            </a:endParaRPr>
          </a:p>
        </p:txBody>
      </p:sp>
      <p:cxnSp>
        <p:nvCxnSpPr>
          <p:cNvPr id="13" name="Straight Arrow Connector 12"/>
          <p:cNvCxnSpPr/>
          <p:nvPr/>
        </p:nvCxnSpPr>
        <p:spPr>
          <a:xfrm>
            <a:off x="6324600" y="2590800"/>
            <a:ext cx="914400" cy="1009835"/>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096000" y="2590800"/>
            <a:ext cx="152400" cy="838200"/>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505200" y="2514600"/>
            <a:ext cx="2667000" cy="838200"/>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600200" y="2438400"/>
            <a:ext cx="4495800" cy="1066800"/>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81000" y="3124200"/>
            <a:ext cx="9144000" cy="677108"/>
          </a:xfrm>
          <a:prstGeom prst="rect">
            <a:avLst/>
          </a:prstGeom>
          <a:noFill/>
        </p:spPr>
        <p:txBody>
          <a:bodyPr wrap="square" rtlCol="0">
            <a:spAutoFit/>
          </a:bodyPr>
          <a:lstStyle/>
          <a:p>
            <a:pPr algn="ctr"/>
            <a:r>
              <a:rPr lang="fr-FR" sz="1750" b="1" dirty="0">
                <a:latin typeface="Avenir LT Std 35 Light" pitchFamily="34" charset="0"/>
              </a:rPr>
              <a:t>SIG du PROGRAMME</a:t>
            </a:r>
          </a:p>
          <a:p>
            <a:endParaRPr lang="fr-FR" sz="2000" b="1" dirty="0">
              <a:latin typeface="Avenir LT Std 35 Light" pitchFamily="34" charset="0"/>
            </a:endParaRPr>
          </a:p>
        </p:txBody>
      </p:sp>
      <p:sp>
        <p:nvSpPr>
          <p:cNvPr id="34" name="TextBox 33"/>
          <p:cNvSpPr txBox="1"/>
          <p:nvPr/>
        </p:nvSpPr>
        <p:spPr>
          <a:xfrm>
            <a:off x="0" y="6324600"/>
            <a:ext cx="9144000" cy="677108"/>
          </a:xfrm>
          <a:prstGeom prst="rect">
            <a:avLst/>
          </a:prstGeom>
          <a:noFill/>
        </p:spPr>
        <p:txBody>
          <a:bodyPr wrap="square" rtlCol="0">
            <a:spAutoFit/>
          </a:bodyPr>
          <a:lstStyle/>
          <a:p>
            <a:pPr algn="ctr"/>
            <a:r>
              <a:rPr lang="fr-FR" b="1" dirty="0">
                <a:latin typeface="Avenir LT Std 35 Light" pitchFamily="34" charset="0"/>
              </a:rPr>
              <a:t>BASES DE DONNÉES DU PROGRAMME</a:t>
            </a:r>
          </a:p>
          <a:p>
            <a:endParaRPr lang="fr-FR" sz="2000" b="1" dirty="0">
              <a:latin typeface="Avenir LT Std 35 Light" pitchFamily="34" charset="0"/>
            </a:endParaRPr>
          </a:p>
        </p:txBody>
      </p:sp>
      <p:sp>
        <p:nvSpPr>
          <p:cNvPr id="35" name="TextBox 34"/>
          <p:cNvSpPr txBox="1"/>
          <p:nvPr/>
        </p:nvSpPr>
        <p:spPr>
          <a:xfrm>
            <a:off x="1828800" y="685800"/>
            <a:ext cx="3962400" cy="584775"/>
          </a:xfrm>
          <a:prstGeom prst="rect">
            <a:avLst/>
          </a:prstGeom>
          <a:noFill/>
        </p:spPr>
        <p:txBody>
          <a:bodyPr wrap="square" rtlCol="0">
            <a:spAutoFit/>
          </a:bodyPr>
          <a:lstStyle/>
          <a:p>
            <a:pPr algn="ctr"/>
            <a:r>
              <a:rPr lang="fr-FR" sz="1600" dirty="0">
                <a:solidFill>
                  <a:schemeClr val="tx1">
                    <a:lumMod val="75000"/>
                    <a:lumOff val="25000"/>
                  </a:schemeClr>
                </a:solidFill>
                <a:latin typeface="Avenir LT Std 35 Light" pitchFamily="34" charset="0"/>
              </a:rPr>
              <a:t>Faites votre propre recherche pour remplir votre registre social</a:t>
            </a:r>
            <a:endParaRPr lang="fr-FR" sz="2000" b="1" dirty="0">
              <a:latin typeface="Avenir LT Std 35 Light" pitchFamily="34" charset="0"/>
            </a:endParaRPr>
          </a:p>
        </p:txBody>
      </p:sp>
      <p:sp>
        <p:nvSpPr>
          <p:cNvPr id="2" name="Right Arrow 1"/>
          <p:cNvSpPr/>
          <p:nvPr/>
        </p:nvSpPr>
        <p:spPr>
          <a:xfrm>
            <a:off x="1828800" y="1295400"/>
            <a:ext cx="3962400" cy="381000"/>
          </a:xfrm>
          <a:prstGeom prst="rightArrow">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24" name="Picture 23"/>
          <p:cNvPicPr>
            <a:picLocks noChangeAspect="1"/>
          </p:cNvPicPr>
          <p:nvPr/>
        </p:nvPicPr>
        <p:blipFill>
          <a:blip r:embed="rId3"/>
          <a:stretch>
            <a:fillRect/>
          </a:stretch>
        </p:blipFill>
        <p:spPr>
          <a:xfrm>
            <a:off x="6019800" y="533400"/>
            <a:ext cx="2273300" cy="1485900"/>
          </a:xfrm>
          <a:prstGeom prst="rect">
            <a:avLst/>
          </a:prstGeom>
        </p:spPr>
      </p:pic>
      <p:pic>
        <p:nvPicPr>
          <p:cNvPr id="25" name="Picture 24"/>
          <p:cNvPicPr>
            <a:picLocks noChangeAspect="1"/>
          </p:cNvPicPr>
          <p:nvPr/>
        </p:nvPicPr>
        <p:blipFill>
          <a:blip r:embed="rId4"/>
          <a:stretch>
            <a:fillRect/>
          </a:stretch>
        </p:blipFill>
        <p:spPr>
          <a:xfrm>
            <a:off x="1066800" y="457200"/>
            <a:ext cx="609600" cy="1485900"/>
          </a:xfrm>
          <a:prstGeom prst="rect">
            <a:avLst/>
          </a:prstGeom>
        </p:spPr>
      </p:pic>
      <p:pic>
        <p:nvPicPr>
          <p:cNvPr id="28" name="Picture 27"/>
          <p:cNvPicPr>
            <a:picLocks noChangeAspect="1"/>
          </p:cNvPicPr>
          <p:nvPr/>
        </p:nvPicPr>
        <p:blipFill>
          <a:blip r:embed="rId5"/>
          <a:stretch>
            <a:fillRect/>
          </a:stretch>
        </p:blipFill>
        <p:spPr>
          <a:xfrm>
            <a:off x="990600" y="3479800"/>
            <a:ext cx="1447800" cy="1397000"/>
          </a:xfrm>
          <a:prstGeom prst="rect">
            <a:avLst/>
          </a:prstGeom>
        </p:spPr>
      </p:pic>
      <p:pic>
        <p:nvPicPr>
          <p:cNvPr id="36" name="Picture 35"/>
          <p:cNvPicPr>
            <a:picLocks noChangeAspect="1"/>
          </p:cNvPicPr>
          <p:nvPr/>
        </p:nvPicPr>
        <p:blipFill>
          <a:blip r:embed="rId6"/>
          <a:stretch>
            <a:fillRect/>
          </a:stretch>
        </p:blipFill>
        <p:spPr>
          <a:xfrm>
            <a:off x="3048000" y="3479800"/>
            <a:ext cx="1168400" cy="1371600"/>
          </a:xfrm>
          <a:prstGeom prst="rect">
            <a:avLst/>
          </a:prstGeom>
        </p:spPr>
      </p:pic>
      <p:pic>
        <p:nvPicPr>
          <p:cNvPr id="37" name="Picture 36"/>
          <p:cNvPicPr>
            <a:picLocks noChangeAspect="1"/>
          </p:cNvPicPr>
          <p:nvPr/>
        </p:nvPicPr>
        <p:blipFill>
          <a:blip r:embed="rId5"/>
          <a:stretch>
            <a:fillRect/>
          </a:stretch>
        </p:blipFill>
        <p:spPr>
          <a:xfrm>
            <a:off x="5216236" y="3479800"/>
            <a:ext cx="1447800" cy="1397000"/>
          </a:xfrm>
          <a:prstGeom prst="rect">
            <a:avLst/>
          </a:prstGeom>
        </p:spPr>
      </p:pic>
      <p:pic>
        <p:nvPicPr>
          <p:cNvPr id="38" name="Picture 37"/>
          <p:cNvPicPr>
            <a:picLocks noChangeAspect="1"/>
          </p:cNvPicPr>
          <p:nvPr/>
        </p:nvPicPr>
        <p:blipFill>
          <a:blip r:embed="rId6"/>
          <a:stretch>
            <a:fillRect/>
          </a:stretch>
        </p:blipFill>
        <p:spPr>
          <a:xfrm>
            <a:off x="7587672" y="3479800"/>
            <a:ext cx="1168400" cy="1371600"/>
          </a:xfrm>
          <a:prstGeom prst="rect">
            <a:avLst/>
          </a:prstGeom>
        </p:spPr>
      </p:pic>
      <p:pic>
        <p:nvPicPr>
          <p:cNvPr id="39" name="Picture 38"/>
          <p:cNvPicPr>
            <a:picLocks noChangeAspect="1"/>
          </p:cNvPicPr>
          <p:nvPr/>
        </p:nvPicPr>
        <p:blipFill>
          <a:blip r:embed="rId7"/>
          <a:stretch>
            <a:fillRect/>
          </a:stretch>
        </p:blipFill>
        <p:spPr>
          <a:xfrm>
            <a:off x="1143000" y="4953000"/>
            <a:ext cx="838200" cy="1231900"/>
          </a:xfrm>
          <a:prstGeom prst="rect">
            <a:avLst/>
          </a:prstGeom>
        </p:spPr>
      </p:pic>
      <p:pic>
        <p:nvPicPr>
          <p:cNvPr id="40" name="Picture 39"/>
          <p:cNvPicPr>
            <a:picLocks noChangeAspect="1"/>
          </p:cNvPicPr>
          <p:nvPr/>
        </p:nvPicPr>
        <p:blipFill>
          <a:blip r:embed="rId8"/>
          <a:stretch>
            <a:fillRect/>
          </a:stretch>
        </p:blipFill>
        <p:spPr>
          <a:xfrm>
            <a:off x="3124200" y="4953000"/>
            <a:ext cx="838200" cy="1231900"/>
          </a:xfrm>
          <a:prstGeom prst="rect">
            <a:avLst/>
          </a:prstGeom>
        </p:spPr>
      </p:pic>
      <p:pic>
        <p:nvPicPr>
          <p:cNvPr id="41" name="Picture 40"/>
          <p:cNvPicPr>
            <a:picLocks noChangeAspect="1"/>
          </p:cNvPicPr>
          <p:nvPr/>
        </p:nvPicPr>
        <p:blipFill>
          <a:blip r:embed="rId9"/>
          <a:stretch>
            <a:fillRect/>
          </a:stretch>
        </p:blipFill>
        <p:spPr>
          <a:xfrm>
            <a:off x="5181600" y="4953000"/>
            <a:ext cx="838200" cy="1231900"/>
          </a:xfrm>
          <a:prstGeom prst="rect">
            <a:avLst/>
          </a:prstGeom>
        </p:spPr>
      </p:pic>
      <p:pic>
        <p:nvPicPr>
          <p:cNvPr id="42" name="Picture 41"/>
          <p:cNvPicPr>
            <a:picLocks noChangeAspect="1"/>
          </p:cNvPicPr>
          <p:nvPr/>
        </p:nvPicPr>
        <p:blipFill>
          <a:blip r:embed="rId10"/>
          <a:stretch>
            <a:fillRect/>
          </a:stretch>
        </p:blipFill>
        <p:spPr>
          <a:xfrm>
            <a:off x="7620000" y="5029200"/>
            <a:ext cx="838200" cy="1231900"/>
          </a:xfrm>
          <a:prstGeom prst="rect">
            <a:avLst/>
          </a:prstGeom>
        </p:spPr>
      </p:pic>
      <p:sp>
        <p:nvSpPr>
          <p:cNvPr id="22" name="Rectangle 21"/>
          <p:cNvSpPr/>
          <p:nvPr/>
        </p:nvSpPr>
        <p:spPr>
          <a:xfrm>
            <a:off x="0" y="0"/>
            <a:ext cx="9144000" cy="4064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t>Registre social</a:t>
            </a:r>
          </a:p>
        </p:txBody>
      </p:sp>
    </p:spTree>
    <p:extLst>
      <p:ext uri="{BB962C8B-B14F-4D97-AF65-F5344CB8AC3E}">
        <p14:creationId xmlns:p14="http://schemas.microsoft.com/office/powerpoint/2010/main" val="482657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7353"/>
          </a:xfrm>
          <a:prstGeom prst="rect">
            <a:avLst/>
          </a:prstGeom>
        </p:spPr>
      </p:pic>
      <p:sp>
        <p:nvSpPr>
          <p:cNvPr id="3" name="Title 1"/>
          <p:cNvSpPr txBox="1">
            <a:spLocks/>
          </p:cNvSpPr>
          <p:nvPr/>
        </p:nvSpPr>
        <p:spPr>
          <a:xfrm>
            <a:off x="990600" y="1676400"/>
            <a:ext cx="4191000" cy="3581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000" dirty="0">
                <a:solidFill>
                  <a:schemeClr val="tx1">
                    <a:lumMod val="75000"/>
                    <a:lumOff val="25000"/>
                  </a:schemeClr>
                </a:solidFill>
                <a:latin typeface="Avenir LT Std 35 Light" pitchFamily="34" charset="0"/>
              </a:rPr>
              <a:t>Le registre social est expressément conçu pour permettre aux pays de déterminer l’admissibilité à la protection sociale. </a:t>
            </a:r>
          </a:p>
        </p:txBody>
      </p:sp>
      <p:sp>
        <p:nvSpPr>
          <p:cNvPr id="6" name="Rectangle 5"/>
          <p:cNvSpPr/>
          <p:nvPr/>
        </p:nvSpPr>
        <p:spPr>
          <a:xfrm>
            <a:off x="5334000" y="2895600"/>
            <a:ext cx="4572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descr="A close up of a logo&#10;&#10;Description generated with very high confidence">
            <a:extLst>
              <a:ext uri="{FF2B5EF4-FFF2-40B4-BE49-F238E27FC236}">
                <a16:creationId xmlns:a16="http://schemas.microsoft.com/office/drawing/2014/main" id="{70606F70-0BB6-4CD4-9E36-16BE8F92D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234234"/>
            <a:ext cx="7559695" cy="5328366"/>
          </a:xfrm>
          <a:prstGeom prst="rect">
            <a:avLst/>
          </a:prstGeom>
        </p:spPr>
      </p:pic>
    </p:spTree>
    <p:extLst>
      <p:ext uri="{BB962C8B-B14F-4D97-AF65-F5344CB8AC3E}">
        <p14:creationId xmlns:p14="http://schemas.microsoft.com/office/powerpoint/2010/main" val="3696253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11430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itle 1"/>
          <p:cNvSpPr>
            <a:spLocks noGrp="1"/>
          </p:cNvSpPr>
          <p:nvPr>
            <p:ph type="title"/>
          </p:nvPr>
        </p:nvSpPr>
        <p:spPr>
          <a:xfrm>
            <a:off x="2743200" y="0"/>
            <a:ext cx="8229600" cy="1143000"/>
          </a:xfrm>
        </p:spPr>
        <p:txBody>
          <a:bodyPr>
            <a:normAutofit/>
          </a:bodyPr>
          <a:lstStyle/>
          <a:p>
            <a:pPr algn="l"/>
            <a:r>
              <a:rPr lang="fr-FR" sz="3500" dirty="0">
                <a:solidFill>
                  <a:schemeClr val="bg1"/>
                </a:solidFill>
                <a:latin typeface="Avenir LT Std 35 Light" pitchFamily="34" charset="0"/>
              </a:rPr>
              <a:t>Registre social</a:t>
            </a:r>
          </a:p>
        </p:txBody>
      </p:sp>
      <p:sp>
        <p:nvSpPr>
          <p:cNvPr id="4" name="TextBox 3"/>
          <p:cNvSpPr txBox="1"/>
          <p:nvPr/>
        </p:nvSpPr>
        <p:spPr>
          <a:xfrm>
            <a:off x="2275113" y="1823085"/>
            <a:ext cx="1289538" cy="1200329"/>
          </a:xfrm>
          <a:prstGeom prst="rect">
            <a:avLst/>
          </a:prstGeom>
          <a:noFill/>
        </p:spPr>
        <p:txBody>
          <a:bodyPr wrap="square" rtlCol="0">
            <a:spAutoFit/>
          </a:bodyPr>
          <a:lstStyle/>
          <a:p>
            <a:r>
              <a:rPr lang="fr-FR" sz="2400" b="1" dirty="0">
                <a:solidFill>
                  <a:schemeClr val="tx1">
                    <a:lumMod val="75000"/>
                    <a:lumOff val="25000"/>
                  </a:schemeClr>
                </a:solidFill>
                <a:latin typeface="Avenir LT Std 35 Light" pitchFamily="34" charset="0"/>
              </a:rPr>
              <a:t>   Quoi? </a:t>
            </a:r>
          </a:p>
          <a:p>
            <a:endParaRPr lang="fr-FR" sz="2400" b="1" dirty="0">
              <a:latin typeface="Avenir LT Std 35 Light" pitchFamily="34" charset="0"/>
            </a:endParaRPr>
          </a:p>
        </p:txBody>
      </p:sp>
      <p:sp>
        <p:nvSpPr>
          <p:cNvPr id="5" name="TextBox 4"/>
          <p:cNvSpPr txBox="1"/>
          <p:nvPr/>
        </p:nvSpPr>
        <p:spPr>
          <a:xfrm>
            <a:off x="4156982" y="1518285"/>
            <a:ext cx="4724400" cy="1323439"/>
          </a:xfrm>
          <a:prstGeom prst="rect">
            <a:avLst/>
          </a:prstGeom>
          <a:noFill/>
        </p:spPr>
        <p:txBody>
          <a:bodyPr wrap="square" rtlCol="0">
            <a:spAutoFit/>
          </a:bodyPr>
          <a:lstStyle/>
          <a:p>
            <a:r>
              <a:rPr lang="fr-FR" sz="2000" dirty="0">
                <a:solidFill>
                  <a:schemeClr val="tx1">
                    <a:lumMod val="75000"/>
                    <a:lumOff val="25000"/>
                  </a:schemeClr>
                </a:solidFill>
                <a:latin typeface="Avenir LT Std 35 Light" pitchFamily="34" charset="0"/>
              </a:rPr>
              <a:t>Base de données recueillant et stockant des informations complètes (non spécifiques à un programme) sur les bénéficiaires potentiels du pays. </a:t>
            </a:r>
          </a:p>
        </p:txBody>
      </p:sp>
      <p:sp>
        <p:nvSpPr>
          <p:cNvPr id="7" name="TextBox 6"/>
          <p:cNvSpPr txBox="1"/>
          <p:nvPr/>
        </p:nvSpPr>
        <p:spPr>
          <a:xfrm>
            <a:off x="4170242" y="3245048"/>
            <a:ext cx="4610100" cy="1323439"/>
          </a:xfrm>
          <a:prstGeom prst="rect">
            <a:avLst/>
          </a:prstGeom>
          <a:noFill/>
        </p:spPr>
        <p:txBody>
          <a:bodyPr wrap="square" rtlCol="0">
            <a:spAutoFit/>
          </a:bodyPr>
          <a:lstStyle/>
          <a:p>
            <a:r>
              <a:rPr lang="fr-FR" sz="2000" dirty="0">
                <a:solidFill>
                  <a:schemeClr val="tx1">
                    <a:lumMod val="75000"/>
                    <a:lumOff val="25000"/>
                  </a:schemeClr>
                </a:solidFill>
                <a:latin typeface="Avenir LT Std 35 Light" pitchFamily="34" charset="0"/>
              </a:rPr>
              <a:t>Sa principale fonction consiste à servir </a:t>
            </a:r>
            <a:br>
              <a:rPr lang="fr-FR" sz="2000" dirty="0">
                <a:solidFill>
                  <a:schemeClr val="tx1">
                    <a:lumMod val="75000"/>
                    <a:lumOff val="25000"/>
                  </a:schemeClr>
                </a:solidFill>
                <a:latin typeface="Avenir LT Std 35 Light" pitchFamily="34" charset="0"/>
              </a:rPr>
            </a:br>
            <a:r>
              <a:rPr lang="fr-FR" sz="2000" dirty="0">
                <a:solidFill>
                  <a:schemeClr val="tx1">
                    <a:lumMod val="75000"/>
                    <a:lumOff val="25000"/>
                  </a:schemeClr>
                </a:solidFill>
                <a:latin typeface="Avenir LT Std 35 Light" pitchFamily="34" charset="0"/>
              </a:rPr>
              <a:t>de porte pour déterminer l’admissibilité </a:t>
            </a:r>
            <a:br>
              <a:rPr lang="fr-FR" sz="2000" dirty="0">
                <a:solidFill>
                  <a:schemeClr val="tx1">
                    <a:lumMod val="75000"/>
                    <a:lumOff val="25000"/>
                  </a:schemeClr>
                </a:solidFill>
                <a:latin typeface="Avenir LT Std 35 Light" pitchFamily="34" charset="0"/>
              </a:rPr>
            </a:br>
            <a:r>
              <a:rPr lang="fr-FR" sz="2000" dirty="0">
                <a:solidFill>
                  <a:schemeClr val="tx1">
                    <a:lumMod val="75000"/>
                    <a:lumOff val="25000"/>
                  </a:schemeClr>
                </a:solidFill>
                <a:latin typeface="Avenir LT Std 35 Light" pitchFamily="34" charset="0"/>
              </a:rPr>
              <a:t>à l’inscription dans des programmes </a:t>
            </a:r>
            <a:br>
              <a:rPr lang="fr-FR" sz="2000" dirty="0">
                <a:solidFill>
                  <a:schemeClr val="tx1">
                    <a:lumMod val="75000"/>
                    <a:lumOff val="25000"/>
                  </a:schemeClr>
                </a:solidFill>
                <a:latin typeface="Avenir LT Std 35 Light" pitchFamily="34" charset="0"/>
              </a:rPr>
            </a:br>
            <a:r>
              <a:rPr lang="fr-FR" sz="2000" dirty="0">
                <a:solidFill>
                  <a:schemeClr val="tx1">
                    <a:lumMod val="75000"/>
                    <a:lumOff val="25000"/>
                  </a:schemeClr>
                </a:solidFill>
                <a:latin typeface="Avenir LT Std 35 Light" pitchFamily="34" charset="0"/>
              </a:rPr>
              <a:t>sociaux sélectionnés.</a:t>
            </a:r>
          </a:p>
        </p:txBody>
      </p:sp>
      <p:sp>
        <p:nvSpPr>
          <p:cNvPr id="10" name="TextBox 9"/>
          <p:cNvSpPr txBox="1"/>
          <p:nvPr/>
        </p:nvSpPr>
        <p:spPr>
          <a:xfrm>
            <a:off x="4246442" y="4848761"/>
            <a:ext cx="4953000" cy="1631216"/>
          </a:xfrm>
          <a:prstGeom prst="rect">
            <a:avLst/>
          </a:prstGeom>
          <a:noFill/>
        </p:spPr>
        <p:txBody>
          <a:bodyPr wrap="square" rtlCol="0">
            <a:spAutoFit/>
          </a:bodyPr>
          <a:lstStyle/>
          <a:p>
            <a:r>
              <a:rPr lang="fr-FR" sz="2000" dirty="0">
                <a:solidFill>
                  <a:schemeClr val="tx1">
                    <a:lumMod val="75000"/>
                    <a:lumOff val="25000"/>
                  </a:schemeClr>
                </a:solidFill>
                <a:latin typeface="Avenir LT Std 35 Light" pitchFamily="34" charset="0"/>
              </a:rPr>
              <a:t>Approche centralisée de la collecte de données (obtenues sur demande ou au moyen d’enquêtes) et parfois détermination centralisée des niveaux de pauvreté des individus/ménages.</a:t>
            </a:r>
          </a:p>
        </p:txBody>
      </p:sp>
      <p:cxnSp>
        <p:nvCxnSpPr>
          <p:cNvPr id="8" name="Straight Connector 7"/>
          <p:cNvCxnSpPr/>
          <p:nvPr/>
        </p:nvCxnSpPr>
        <p:spPr>
          <a:xfrm>
            <a:off x="3928382" y="1600200"/>
            <a:ext cx="0" cy="449580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275113" y="3585835"/>
            <a:ext cx="1611088" cy="461665"/>
          </a:xfrm>
          <a:prstGeom prst="rect">
            <a:avLst/>
          </a:prstGeom>
          <a:noFill/>
        </p:spPr>
        <p:txBody>
          <a:bodyPr wrap="square" rtlCol="0">
            <a:spAutoFit/>
          </a:bodyPr>
          <a:lstStyle/>
          <a:p>
            <a:r>
              <a:rPr lang="fr-FR" sz="2400" b="1" dirty="0">
                <a:solidFill>
                  <a:schemeClr val="tx1">
                    <a:lumMod val="75000"/>
                    <a:lumOff val="25000"/>
                  </a:schemeClr>
                </a:solidFill>
                <a:latin typeface="Avenir LT Std 35 Light" pitchFamily="34" charset="0"/>
              </a:rPr>
              <a:t>Pourquoi?</a:t>
            </a:r>
          </a:p>
        </p:txBody>
      </p:sp>
      <p:sp>
        <p:nvSpPr>
          <p:cNvPr id="9" name="TextBox 8"/>
          <p:cNvSpPr txBox="1"/>
          <p:nvPr/>
        </p:nvSpPr>
        <p:spPr>
          <a:xfrm>
            <a:off x="2275113" y="5252085"/>
            <a:ext cx="1719944" cy="461665"/>
          </a:xfrm>
          <a:prstGeom prst="rect">
            <a:avLst/>
          </a:prstGeom>
          <a:noFill/>
        </p:spPr>
        <p:txBody>
          <a:bodyPr wrap="square" rtlCol="0">
            <a:spAutoFit/>
          </a:bodyPr>
          <a:lstStyle/>
          <a:p>
            <a:r>
              <a:rPr lang="fr-FR" sz="2400" b="1" dirty="0">
                <a:solidFill>
                  <a:schemeClr val="tx1">
                    <a:lumMod val="75000"/>
                    <a:lumOff val="25000"/>
                  </a:schemeClr>
                </a:solidFill>
                <a:latin typeface="Avenir LT Std 35 Light" pitchFamily="34" charset="0"/>
              </a:rPr>
              <a:t>Comment?</a:t>
            </a:r>
          </a:p>
        </p:txBody>
      </p:sp>
      <p:pic>
        <p:nvPicPr>
          <p:cNvPr id="11" name="Picture 10" descr="A close up of a logo&#10;&#10;Description generated with very high confidence">
            <a:extLst>
              <a:ext uri="{FF2B5EF4-FFF2-40B4-BE49-F238E27FC236}">
                <a16:creationId xmlns:a16="http://schemas.microsoft.com/office/drawing/2014/main" id="{78B0E4F4-7EA0-43F5-BB69-FD8F85E1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370276"/>
            <a:ext cx="6704688" cy="4725724"/>
          </a:xfrm>
          <a:prstGeom prst="rect">
            <a:avLst/>
          </a:prstGeom>
        </p:spPr>
      </p:pic>
    </p:spTree>
    <p:extLst>
      <p:ext uri="{BB962C8B-B14F-4D97-AF65-F5344CB8AC3E}">
        <p14:creationId xmlns:p14="http://schemas.microsoft.com/office/powerpoint/2010/main" val="896267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0" y="2514600"/>
            <a:ext cx="3124199" cy="646331"/>
          </a:xfrm>
          <a:prstGeom prst="rect">
            <a:avLst/>
          </a:prstGeom>
          <a:noFill/>
        </p:spPr>
        <p:txBody>
          <a:bodyPr wrap="square" rtlCol="0">
            <a:spAutoFit/>
          </a:bodyPr>
          <a:lstStyle/>
          <a:p>
            <a:r>
              <a:rPr lang="en-ZA" sz="1600" b="1" dirty="0">
                <a:solidFill>
                  <a:schemeClr val="tx1">
                    <a:lumMod val="75000"/>
                    <a:lumOff val="25000"/>
                  </a:schemeClr>
                </a:solidFill>
                <a:latin typeface="Avenir LT Std 35 Light" pitchFamily="34" charset="0"/>
              </a:rPr>
              <a:t>REGISTRE SOCIAL VIRTUEL</a:t>
            </a:r>
          </a:p>
          <a:p>
            <a:endParaRPr lang="en-ZA" sz="2000" b="1" dirty="0">
              <a:latin typeface="Avenir LT Std 35 Light" pitchFamily="34" charset="0"/>
            </a:endParaRPr>
          </a:p>
        </p:txBody>
      </p:sp>
      <p:cxnSp>
        <p:nvCxnSpPr>
          <p:cNvPr id="14" name="Straight Arrow Connector 13"/>
          <p:cNvCxnSpPr/>
          <p:nvPr/>
        </p:nvCxnSpPr>
        <p:spPr>
          <a:xfrm>
            <a:off x="5943600" y="2971800"/>
            <a:ext cx="1600200" cy="914400"/>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867400" y="2971800"/>
            <a:ext cx="0" cy="990600"/>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2895600"/>
            <a:ext cx="2133598" cy="914400"/>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828800" y="2819400"/>
            <a:ext cx="3657598" cy="1295400"/>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57175" y="3526987"/>
            <a:ext cx="9144000" cy="646331"/>
          </a:xfrm>
          <a:prstGeom prst="rect">
            <a:avLst/>
          </a:prstGeom>
          <a:noFill/>
        </p:spPr>
        <p:txBody>
          <a:bodyPr wrap="square" rtlCol="0">
            <a:spAutoFit/>
          </a:bodyPr>
          <a:lstStyle/>
          <a:p>
            <a:pPr algn="ctr"/>
            <a:r>
              <a:rPr lang="en-ZA" sz="1600" b="1" dirty="0">
                <a:solidFill>
                  <a:schemeClr val="tx1">
                    <a:lumMod val="75000"/>
                    <a:lumOff val="25000"/>
                  </a:schemeClr>
                </a:solidFill>
                <a:latin typeface="Avenir LT Std 35 Light" pitchFamily="34" charset="0"/>
              </a:rPr>
              <a:t>SIG DU PROGRAMME</a:t>
            </a:r>
          </a:p>
          <a:p>
            <a:pPr algn="ctr"/>
            <a:endParaRPr lang="en-ZA" sz="2000" b="1" dirty="0">
              <a:latin typeface="Avenir LT Std 35 Light" pitchFamily="34" charset="0"/>
            </a:endParaRPr>
          </a:p>
        </p:txBody>
      </p:sp>
      <p:sp>
        <p:nvSpPr>
          <p:cNvPr id="23" name="TextBox 22"/>
          <p:cNvSpPr txBox="1"/>
          <p:nvPr/>
        </p:nvSpPr>
        <p:spPr>
          <a:xfrm>
            <a:off x="0" y="6372234"/>
            <a:ext cx="9144000" cy="646331"/>
          </a:xfrm>
          <a:prstGeom prst="rect">
            <a:avLst/>
          </a:prstGeom>
          <a:noFill/>
        </p:spPr>
        <p:txBody>
          <a:bodyPr wrap="square" rtlCol="0">
            <a:spAutoFit/>
          </a:bodyPr>
          <a:lstStyle/>
          <a:p>
            <a:pPr algn="ctr"/>
            <a:r>
              <a:rPr lang="en-ZA" sz="1600" b="1" dirty="0">
                <a:solidFill>
                  <a:schemeClr val="tx1">
                    <a:lumMod val="75000"/>
                    <a:lumOff val="25000"/>
                  </a:schemeClr>
                </a:solidFill>
                <a:latin typeface="Avenir LT Std 35 Light" pitchFamily="34" charset="0"/>
              </a:rPr>
              <a:t>BASES DE DONNÉES DU PROGRAMME</a:t>
            </a:r>
          </a:p>
          <a:p>
            <a:endParaRPr lang="en-ZA" sz="2000" b="1" dirty="0">
              <a:latin typeface="Avenir LT Std 35 Light" pitchFamily="34" charset="0"/>
            </a:endParaRPr>
          </a:p>
        </p:txBody>
      </p:sp>
      <p:sp>
        <p:nvSpPr>
          <p:cNvPr id="26" name="TextBox 25"/>
          <p:cNvSpPr txBox="1"/>
          <p:nvPr/>
        </p:nvSpPr>
        <p:spPr>
          <a:xfrm>
            <a:off x="308344" y="450841"/>
            <a:ext cx="2429036" cy="1138773"/>
          </a:xfrm>
          <a:prstGeom prst="rect">
            <a:avLst/>
          </a:prstGeom>
          <a:noFill/>
        </p:spPr>
        <p:txBody>
          <a:bodyPr wrap="square" rtlCol="0">
            <a:spAutoFit/>
          </a:bodyPr>
          <a:lstStyle/>
          <a:p>
            <a:r>
              <a:rPr lang="en-ZA" sz="1600" b="1" dirty="0">
                <a:solidFill>
                  <a:schemeClr val="tx1">
                    <a:lumMod val="75000"/>
                    <a:lumOff val="25000"/>
                  </a:schemeClr>
                </a:solidFill>
                <a:latin typeface="Avenir LT Std 35 Light" pitchFamily="34" charset="0"/>
              </a:rPr>
              <a:t>BASES DE DONNÉES DES AUTRES ORGANISATIONS</a:t>
            </a:r>
          </a:p>
          <a:p>
            <a:endParaRPr lang="en-ZA" sz="2000" b="1" dirty="0">
              <a:latin typeface="Avenir LT Std 35 Light" pitchFamily="34" charset="0"/>
            </a:endParaRPr>
          </a:p>
        </p:txBody>
      </p:sp>
      <p:cxnSp>
        <p:nvCxnSpPr>
          <p:cNvPr id="24" name="Straight Arrow Connector 23"/>
          <p:cNvCxnSpPr/>
          <p:nvPr/>
        </p:nvCxnSpPr>
        <p:spPr>
          <a:xfrm flipV="1">
            <a:off x="2590800" y="2362200"/>
            <a:ext cx="609600" cy="457200"/>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724400" y="1295400"/>
            <a:ext cx="1219200" cy="0"/>
          </a:xfrm>
          <a:prstGeom prst="straightConnector1">
            <a:avLst/>
          </a:prstGeom>
          <a:ln w="762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286000" y="1600200"/>
            <a:ext cx="762000" cy="1"/>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1600200" y="1875125"/>
            <a:ext cx="1993348" cy="258478"/>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3"/>
          <a:stretch>
            <a:fillRect/>
          </a:stretch>
        </p:blipFill>
        <p:spPr>
          <a:xfrm>
            <a:off x="727364" y="3860800"/>
            <a:ext cx="1447800" cy="1397000"/>
          </a:xfrm>
          <a:prstGeom prst="rect">
            <a:avLst/>
          </a:prstGeom>
        </p:spPr>
      </p:pic>
      <p:pic>
        <p:nvPicPr>
          <p:cNvPr id="28" name="Picture 27"/>
          <p:cNvPicPr>
            <a:picLocks noChangeAspect="1"/>
          </p:cNvPicPr>
          <p:nvPr/>
        </p:nvPicPr>
        <p:blipFill>
          <a:blip r:embed="rId4"/>
          <a:stretch>
            <a:fillRect/>
          </a:stretch>
        </p:blipFill>
        <p:spPr>
          <a:xfrm>
            <a:off x="2784764" y="3860800"/>
            <a:ext cx="1168400" cy="1371600"/>
          </a:xfrm>
          <a:prstGeom prst="rect">
            <a:avLst/>
          </a:prstGeom>
        </p:spPr>
      </p:pic>
      <p:pic>
        <p:nvPicPr>
          <p:cNvPr id="29" name="Picture 28"/>
          <p:cNvPicPr>
            <a:picLocks noChangeAspect="1"/>
          </p:cNvPicPr>
          <p:nvPr/>
        </p:nvPicPr>
        <p:blipFill>
          <a:blip r:embed="rId3"/>
          <a:stretch>
            <a:fillRect/>
          </a:stretch>
        </p:blipFill>
        <p:spPr>
          <a:xfrm>
            <a:off x="4953000" y="3860800"/>
            <a:ext cx="1447800" cy="1397000"/>
          </a:xfrm>
          <a:prstGeom prst="rect">
            <a:avLst/>
          </a:prstGeom>
        </p:spPr>
      </p:pic>
      <p:pic>
        <p:nvPicPr>
          <p:cNvPr id="31" name="Picture 30"/>
          <p:cNvPicPr>
            <a:picLocks noChangeAspect="1"/>
          </p:cNvPicPr>
          <p:nvPr/>
        </p:nvPicPr>
        <p:blipFill>
          <a:blip r:embed="rId4"/>
          <a:stretch>
            <a:fillRect/>
          </a:stretch>
        </p:blipFill>
        <p:spPr>
          <a:xfrm>
            <a:off x="7324436" y="3860800"/>
            <a:ext cx="1168400" cy="1371600"/>
          </a:xfrm>
          <a:prstGeom prst="rect">
            <a:avLst/>
          </a:prstGeom>
        </p:spPr>
      </p:pic>
      <p:pic>
        <p:nvPicPr>
          <p:cNvPr id="33" name="Picture 32"/>
          <p:cNvPicPr>
            <a:picLocks noChangeAspect="1"/>
          </p:cNvPicPr>
          <p:nvPr/>
        </p:nvPicPr>
        <p:blipFill>
          <a:blip r:embed="rId5"/>
          <a:stretch>
            <a:fillRect/>
          </a:stretch>
        </p:blipFill>
        <p:spPr>
          <a:xfrm>
            <a:off x="1066800" y="5334000"/>
            <a:ext cx="622169" cy="914400"/>
          </a:xfrm>
          <a:prstGeom prst="rect">
            <a:avLst/>
          </a:prstGeom>
        </p:spPr>
      </p:pic>
      <p:pic>
        <p:nvPicPr>
          <p:cNvPr id="35" name="Picture 34"/>
          <p:cNvPicPr>
            <a:picLocks noChangeAspect="1"/>
          </p:cNvPicPr>
          <p:nvPr/>
        </p:nvPicPr>
        <p:blipFill>
          <a:blip r:embed="rId6"/>
          <a:stretch>
            <a:fillRect/>
          </a:stretch>
        </p:blipFill>
        <p:spPr>
          <a:xfrm>
            <a:off x="2971379" y="5334000"/>
            <a:ext cx="622169" cy="914400"/>
          </a:xfrm>
          <a:prstGeom prst="rect">
            <a:avLst/>
          </a:prstGeom>
        </p:spPr>
      </p:pic>
      <p:pic>
        <p:nvPicPr>
          <p:cNvPr id="36" name="Picture 35"/>
          <p:cNvPicPr>
            <a:picLocks noChangeAspect="1"/>
          </p:cNvPicPr>
          <p:nvPr/>
        </p:nvPicPr>
        <p:blipFill>
          <a:blip r:embed="rId7"/>
          <a:stretch>
            <a:fillRect/>
          </a:stretch>
        </p:blipFill>
        <p:spPr>
          <a:xfrm>
            <a:off x="5388104" y="5334000"/>
            <a:ext cx="622169" cy="914400"/>
          </a:xfrm>
          <a:prstGeom prst="rect">
            <a:avLst/>
          </a:prstGeom>
        </p:spPr>
      </p:pic>
      <p:pic>
        <p:nvPicPr>
          <p:cNvPr id="37" name="Picture 36"/>
          <p:cNvPicPr>
            <a:picLocks noChangeAspect="1"/>
          </p:cNvPicPr>
          <p:nvPr/>
        </p:nvPicPr>
        <p:blipFill>
          <a:blip r:embed="rId8"/>
          <a:stretch>
            <a:fillRect/>
          </a:stretch>
        </p:blipFill>
        <p:spPr>
          <a:xfrm>
            <a:off x="7493744" y="5334000"/>
            <a:ext cx="622169" cy="914400"/>
          </a:xfrm>
          <a:prstGeom prst="rect">
            <a:avLst/>
          </a:prstGeom>
        </p:spPr>
      </p:pic>
      <p:pic>
        <p:nvPicPr>
          <p:cNvPr id="2062" name="Picture 2061"/>
          <p:cNvPicPr>
            <a:picLocks noChangeAspect="1"/>
          </p:cNvPicPr>
          <p:nvPr/>
        </p:nvPicPr>
        <p:blipFill>
          <a:blip r:embed="rId9"/>
          <a:stretch>
            <a:fillRect/>
          </a:stretch>
        </p:blipFill>
        <p:spPr>
          <a:xfrm>
            <a:off x="228600" y="1219200"/>
            <a:ext cx="1201530" cy="1295400"/>
          </a:xfrm>
          <a:prstGeom prst="rect">
            <a:avLst/>
          </a:prstGeom>
        </p:spPr>
      </p:pic>
      <p:pic>
        <p:nvPicPr>
          <p:cNvPr id="2063" name="Picture 2062"/>
          <p:cNvPicPr>
            <a:picLocks noChangeAspect="1"/>
          </p:cNvPicPr>
          <p:nvPr/>
        </p:nvPicPr>
        <p:blipFill>
          <a:blip r:embed="rId10"/>
          <a:stretch>
            <a:fillRect/>
          </a:stretch>
        </p:blipFill>
        <p:spPr>
          <a:xfrm>
            <a:off x="1524000" y="2286000"/>
            <a:ext cx="989496" cy="1066800"/>
          </a:xfrm>
          <a:prstGeom prst="rect">
            <a:avLst/>
          </a:prstGeom>
        </p:spPr>
      </p:pic>
      <p:pic>
        <p:nvPicPr>
          <p:cNvPr id="2064" name="Picture 2063"/>
          <p:cNvPicPr>
            <a:picLocks noChangeAspect="1"/>
          </p:cNvPicPr>
          <p:nvPr/>
        </p:nvPicPr>
        <p:blipFill>
          <a:blip r:embed="rId11"/>
          <a:stretch>
            <a:fillRect/>
          </a:stretch>
        </p:blipFill>
        <p:spPr>
          <a:xfrm>
            <a:off x="1524000" y="1219200"/>
            <a:ext cx="697948" cy="752476"/>
          </a:xfrm>
          <a:prstGeom prst="rect">
            <a:avLst/>
          </a:prstGeom>
        </p:spPr>
      </p:pic>
      <p:pic>
        <p:nvPicPr>
          <p:cNvPr id="65" name="Picture 64"/>
          <p:cNvPicPr>
            <a:picLocks noChangeAspect="1"/>
          </p:cNvPicPr>
          <p:nvPr/>
        </p:nvPicPr>
        <p:blipFill>
          <a:blip r:embed="rId12"/>
          <a:stretch>
            <a:fillRect/>
          </a:stretch>
        </p:blipFill>
        <p:spPr>
          <a:xfrm>
            <a:off x="6019800" y="533400"/>
            <a:ext cx="2273300" cy="1485900"/>
          </a:xfrm>
          <a:prstGeom prst="rect">
            <a:avLst/>
          </a:prstGeom>
        </p:spPr>
      </p:pic>
      <p:pic>
        <p:nvPicPr>
          <p:cNvPr id="69" name="Picture 68"/>
          <p:cNvPicPr>
            <a:picLocks noChangeAspect="1"/>
          </p:cNvPicPr>
          <p:nvPr/>
        </p:nvPicPr>
        <p:blipFill>
          <a:blip r:embed="rId13"/>
          <a:stretch>
            <a:fillRect/>
          </a:stretch>
        </p:blipFill>
        <p:spPr>
          <a:xfrm>
            <a:off x="4038600" y="609600"/>
            <a:ext cx="609600" cy="1485900"/>
          </a:xfrm>
          <a:prstGeom prst="rect">
            <a:avLst/>
          </a:prstGeom>
        </p:spPr>
      </p:pic>
      <p:sp>
        <p:nvSpPr>
          <p:cNvPr id="38" name="Rectangle 37"/>
          <p:cNvSpPr/>
          <p:nvPr/>
        </p:nvSpPr>
        <p:spPr>
          <a:xfrm>
            <a:off x="0" y="0"/>
            <a:ext cx="9144000" cy="4064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t>Registre social virtuel</a:t>
            </a:r>
          </a:p>
        </p:txBody>
      </p:sp>
    </p:spTree>
    <p:extLst>
      <p:ext uri="{BB962C8B-B14F-4D97-AF65-F5344CB8AC3E}">
        <p14:creationId xmlns:p14="http://schemas.microsoft.com/office/powerpoint/2010/main" val="3450846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8382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itle 1"/>
          <p:cNvSpPr>
            <a:spLocks noGrp="1"/>
          </p:cNvSpPr>
          <p:nvPr>
            <p:ph type="title"/>
          </p:nvPr>
        </p:nvSpPr>
        <p:spPr>
          <a:xfrm>
            <a:off x="0" y="20660"/>
            <a:ext cx="9144000" cy="685800"/>
          </a:xfrm>
        </p:spPr>
        <p:txBody>
          <a:bodyPr>
            <a:normAutofit/>
          </a:bodyPr>
          <a:lstStyle/>
          <a:p>
            <a:r>
              <a:rPr lang="fr-FR" sz="3500" dirty="0">
                <a:solidFill>
                  <a:schemeClr val="bg1"/>
                </a:solidFill>
                <a:latin typeface="Avenir LT Std 35 Light" pitchFamily="34" charset="0"/>
              </a:rPr>
              <a:t>Registre social virtuel</a:t>
            </a:r>
          </a:p>
        </p:txBody>
      </p:sp>
      <p:sp>
        <p:nvSpPr>
          <p:cNvPr id="4" name="TextBox 3"/>
          <p:cNvSpPr txBox="1"/>
          <p:nvPr/>
        </p:nvSpPr>
        <p:spPr>
          <a:xfrm>
            <a:off x="0" y="1384300"/>
            <a:ext cx="1573110" cy="4339650"/>
          </a:xfrm>
          <a:prstGeom prst="rect">
            <a:avLst/>
          </a:prstGeom>
          <a:noFill/>
        </p:spPr>
        <p:txBody>
          <a:bodyPr wrap="square" rtlCol="0">
            <a:spAutoFit/>
          </a:bodyPr>
          <a:lstStyle/>
          <a:p>
            <a:pPr algn="r"/>
            <a:r>
              <a:rPr lang="fr-FR" sz="2200" b="1" dirty="0">
                <a:solidFill>
                  <a:schemeClr val="tx1">
                    <a:lumMod val="75000"/>
                    <a:lumOff val="25000"/>
                  </a:schemeClr>
                </a:solidFill>
                <a:latin typeface="Avenir LT Std 35 Light" pitchFamily="34" charset="0"/>
              </a:rPr>
              <a:t>Quoi?</a:t>
            </a:r>
          </a:p>
          <a:p>
            <a:pPr algn="r"/>
            <a:endParaRPr lang="fr-FR" sz="2200" b="1" dirty="0">
              <a:solidFill>
                <a:schemeClr val="tx1">
                  <a:lumMod val="75000"/>
                  <a:lumOff val="25000"/>
                </a:schemeClr>
              </a:solidFill>
              <a:latin typeface="Avenir LT Std 35 Light" pitchFamily="34" charset="0"/>
            </a:endParaRPr>
          </a:p>
          <a:p>
            <a:pPr algn="r"/>
            <a:endParaRPr lang="fr-FR" sz="2000" b="1" dirty="0">
              <a:solidFill>
                <a:schemeClr val="tx1">
                  <a:lumMod val="75000"/>
                  <a:lumOff val="25000"/>
                </a:schemeClr>
              </a:solidFill>
              <a:latin typeface="Avenir LT Std 35 Light" pitchFamily="34" charset="0"/>
            </a:endParaRPr>
          </a:p>
          <a:p>
            <a:pPr algn="r"/>
            <a:endParaRPr lang="fr-FR" sz="2000" b="1" dirty="0">
              <a:solidFill>
                <a:schemeClr val="tx1">
                  <a:lumMod val="75000"/>
                  <a:lumOff val="25000"/>
                </a:schemeClr>
              </a:solidFill>
              <a:latin typeface="Avenir LT Std 35 Light" pitchFamily="34" charset="0"/>
            </a:endParaRPr>
          </a:p>
          <a:p>
            <a:pPr algn="r"/>
            <a:endParaRPr lang="fr-FR" sz="2000" b="1" dirty="0">
              <a:solidFill>
                <a:schemeClr val="tx1">
                  <a:lumMod val="75000"/>
                  <a:lumOff val="25000"/>
                </a:schemeClr>
              </a:solidFill>
              <a:latin typeface="Avenir LT Std 35 Light" pitchFamily="34" charset="0"/>
            </a:endParaRPr>
          </a:p>
          <a:p>
            <a:pPr algn="r"/>
            <a:endParaRPr lang="fr-FR" sz="2000" b="1" dirty="0">
              <a:solidFill>
                <a:schemeClr val="tx1">
                  <a:lumMod val="75000"/>
                  <a:lumOff val="25000"/>
                </a:schemeClr>
              </a:solidFill>
              <a:latin typeface="Avenir LT Std 35 Light" pitchFamily="34" charset="0"/>
            </a:endParaRPr>
          </a:p>
          <a:p>
            <a:pPr algn="r"/>
            <a:endParaRPr lang="fr-FR" sz="2000" b="1" dirty="0">
              <a:solidFill>
                <a:schemeClr val="tx1">
                  <a:lumMod val="75000"/>
                  <a:lumOff val="25000"/>
                </a:schemeClr>
              </a:solidFill>
              <a:latin typeface="Avenir LT Std 35 Light" pitchFamily="34" charset="0"/>
            </a:endParaRPr>
          </a:p>
          <a:p>
            <a:pPr algn="r"/>
            <a:endParaRPr lang="fr-FR" sz="2200" b="1" dirty="0">
              <a:solidFill>
                <a:schemeClr val="tx1">
                  <a:lumMod val="75000"/>
                  <a:lumOff val="25000"/>
                </a:schemeClr>
              </a:solidFill>
              <a:latin typeface="Avenir LT Std 35 Light" pitchFamily="34" charset="0"/>
            </a:endParaRPr>
          </a:p>
          <a:p>
            <a:pPr algn="r"/>
            <a:r>
              <a:rPr lang="fr-FR" sz="2200" b="1" dirty="0">
                <a:solidFill>
                  <a:schemeClr val="tx1">
                    <a:lumMod val="75000"/>
                    <a:lumOff val="25000"/>
                  </a:schemeClr>
                </a:solidFill>
                <a:latin typeface="Avenir LT Std 35 Light" pitchFamily="34" charset="0"/>
              </a:rPr>
              <a:t>Pourquoi?</a:t>
            </a:r>
          </a:p>
          <a:p>
            <a:pPr algn="r"/>
            <a:endParaRPr lang="fr-FR" sz="2200" b="1" dirty="0">
              <a:solidFill>
                <a:schemeClr val="tx1">
                  <a:lumMod val="75000"/>
                  <a:lumOff val="25000"/>
                </a:schemeClr>
              </a:solidFill>
              <a:latin typeface="Avenir LT Std 35 Light" pitchFamily="34" charset="0"/>
            </a:endParaRPr>
          </a:p>
          <a:p>
            <a:pPr algn="r"/>
            <a:endParaRPr lang="fr-FR" sz="2200" b="1" dirty="0">
              <a:solidFill>
                <a:schemeClr val="tx1">
                  <a:lumMod val="75000"/>
                  <a:lumOff val="25000"/>
                </a:schemeClr>
              </a:solidFill>
              <a:latin typeface="Avenir LT Std 35 Light" pitchFamily="34" charset="0"/>
            </a:endParaRPr>
          </a:p>
          <a:p>
            <a:pPr algn="r"/>
            <a:endParaRPr lang="fr-FR" sz="2200" b="1" dirty="0">
              <a:solidFill>
                <a:schemeClr val="tx1">
                  <a:lumMod val="75000"/>
                  <a:lumOff val="25000"/>
                </a:schemeClr>
              </a:solidFill>
              <a:latin typeface="Avenir LT Std 35 Light" pitchFamily="34" charset="0"/>
            </a:endParaRPr>
          </a:p>
          <a:p>
            <a:pPr algn="r"/>
            <a:r>
              <a:rPr lang="fr-FR" sz="2200" b="1" dirty="0">
                <a:solidFill>
                  <a:schemeClr val="tx1">
                    <a:lumMod val="75000"/>
                    <a:lumOff val="25000"/>
                  </a:schemeClr>
                </a:solidFill>
                <a:latin typeface="Avenir LT Std 35 Light" pitchFamily="34" charset="0"/>
              </a:rPr>
              <a:t>Comment?</a:t>
            </a:r>
            <a:endParaRPr lang="fr-FR" sz="2200" dirty="0">
              <a:solidFill>
                <a:schemeClr val="tx1">
                  <a:lumMod val="75000"/>
                  <a:lumOff val="25000"/>
                </a:schemeClr>
              </a:solidFill>
            </a:endParaRPr>
          </a:p>
        </p:txBody>
      </p:sp>
      <p:sp>
        <p:nvSpPr>
          <p:cNvPr id="5" name="TextBox 4"/>
          <p:cNvSpPr txBox="1"/>
          <p:nvPr/>
        </p:nvSpPr>
        <p:spPr>
          <a:xfrm>
            <a:off x="1779690" y="1371600"/>
            <a:ext cx="2590801" cy="2031325"/>
          </a:xfrm>
          <a:prstGeom prst="rect">
            <a:avLst/>
          </a:prstGeom>
          <a:noFill/>
        </p:spPr>
        <p:txBody>
          <a:bodyPr wrap="square" rtlCol="0">
            <a:spAutoFit/>
          </a:bodyPr>
          <a:lstStyle/>
          <a:p>
            <a:r>
              <a:rPr lang="fr-FR" dirty="0">
                <a:solidFill>
                  <a:schemeClr val="tx1">
                    <a:lumMod val="75000"/>
                    <a:lumOff val="25000"/>
                  </a:schemeClr>
                </a:solidFill>
                <a:latin typeface="Avenir LT Std 35 Light" pitchFamily="34" charset="0"/>
              </a:rPr>
              <a:t>Un registre (pas nécessairement physique) créé par l’interopérabilité des bases de données existantes via l’accès à des services Web</a:t>
            </a:r>
          </a:p>
        </p:txBody>
      </p:sp>
      <p:sp>
        <p:nvSpPr>
          <p:cNvPr id="6" name="TextBox 5"/>
          <p:cNvSpPr txBox="1"/>
          <p:nvPr/>
        </p:nvSpPr>
        <p:spPr>
          <a:xfrm>
            <a:off x="1762107" y="3934361"/>
            <a:ext cx="7045569" cy="1200329"/>
          </a:xfrm>
          <a:prstGeom prst="rect">
            <a:avLst/>
          </a:prstGeom>
          <a:noFill/>
        </p:spPr>
        <p:txBody>
          <a:bodyPr wrap="square" rtlCol="0">
            <a:spAutoFit/>
          </a:bodyPr>
          <a:lstStyle/>
          <a:p>
            <a:r>
              <a:rPr lang="fr-FR" dirty="0">
                <a:solidFill>
                  <a:schemeClr val="tx1">
                    <a:lumMod val="75000"/>
                    <a:lumOff val="25000"/>
                  </a:schemeClr>
                </a:solidFill>
                <a:latin typeface="Avenir LT Std 35 Light" pitchFamily="34" charset="0"/>
              </a:rPr>
              <a:t>Quand elle est liée au registre national d’identité et/ou au registre civil, cette approche peut fournir un aperçu général et complet (100% de la population), intersectoriel et « proactif » (liaison avec les événements du cycle de la vie) de la population d’un pays.</a:t>
            </a:r>
          </a:p>
        </p:txBody>
      </p:sp>
      <p:sp>
        <p:nvSpPr>
          <p:cNvPr id="7" name="TextBox 6"/>
          <p:cNvSpPr txBox="1"/>
          <p:nvPr/>
        </p:nvSpPr>
        <p:spPr>
          <a:xfrm>
            <a:off x="1779691" y="5257800"/>
            <a:ext cx="6934200" cy="1200329"/>
          </a:xfrm>
          <a:prstGeom prst="rect">
            <a:avLst/>
          </a:prstGeom>
          <a:noFill/>
        </p:spPr>
        <p:txBody>
          <a:bodyPr wrap="square" rtlCol="0">
            <a:spAutoFit/>
          </a:bodyPr>
          <a:lstStyle/>
          <a:p>
            <a:r>
              <a:rPr lang="fr-FR" dirty="0">
                <a:solidFill>
                  <a:schemeClr val="tx1">
                    <a:lumMod val="75000"/>
                    <a:lumOff val="25000"/>
                  </a:schemeClr>
                </a:solidFill>
                <a:latin typeface="Avenir LT Std 35 Light" pitchFamily="34" charset="0"/>
              </a:rPr>
              <a:t>Ces registres peuvent maintenir une structure « fédérée » des données (c.-à-d. interrogés en cas de besoin et pas stockés en un seul lieu). La détermination de l’admissibilité des populations ciblées requiert une collecte supplémentaire de données.</a:t>
            </a:r>
          </a:p>
        </p:txBody>
      </p:sp>
      <p:cxnSp>
        <p:nvCxnSpPr>
          <p:cNvPr id="10" name="Straight Connector 9"/>
          <p:cNvCxnSpPr/>
          <p:nvPr/>
        </p:nvCxnSpPr>
        <p:spPr>
          <a:xfrm>
            <a:off x="1676400" y="1447800"/>
            <a:ext cx="0" cy="502920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9" name="Picture 8" descr="A screenshot of a cell phone&#10;&#10;Description generated with very high confidence">
            <a:extLst>
              <a:ext uri="{FF2B5EF4-FFF2-40B4-BE49-F238E27FC236}">
                <a16:creationId xmlns:a16="http://schemas.microsoft.com/office/drawing/2014/main" id="{26D0E14B-7277-4805-B925-8B9651923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829570"/>
            <a:ext cx="4348663" cy="3065106"/>
          </a:xfrm>
          <a:prstGeom prst="rect">
            <a:avLst/>
          </a:prstGeom>
        </p:spPr>
      </p:pic>
    </p:spTree>
    <p:extLst>
      <p:ext uri="{BB962C8B-B14F-4D97-AF65-F5344CB8AC3E}">
        <p14:creationId xmlns:p14="http://schemas.microsoft.com/office/powerpoint/2010/main" val="1838006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hailand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2" y="-41564"/>
            <a:ext cx="1849582" cy="12567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thailand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918" y="-41564"/>
            <a:ext cx="1849582" cy="12567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thailand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5645" y="-39566"/>
            <a:ext cx="1849582" cy="12567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thailand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227" y="-39566"/>
            <a:ext cx="1849582" cy="12567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thailand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4418" y="-41564"/>
            <a:ext cx="1849582" cy="12567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anagement information 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818" y="2304503"/>
            <a:ext cx="2687782" cy="13597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61208" y="1341886"/>
            <a:ext cx="2667000" cy="830997"/>
          </a:xfrm>
          <a:prstGeom prst="rect">
            <a:avLst/>
          </a:prstGeom>
          <a:noFill/>
        </p:spPr>
        <p:txBody>
          <a:bodyPr wrap="square" rtlCol="0">
            <a:spAutoFit/>
          </a:bodyPr>
          <a:lstStyle/>
          <a:p>
            <a:pPr algn="ctr"/>
            <a:r>
              <a:rPr lang="fr-FR" sz="1600" b="1" dirty="0">
                <a:solidFill>
                  <a:schemeClr val="tx1">
                    <a:lumMod val="75000"/>
                    <a:lumOff val="25000"/>
                  </a:schemeClr>
                </a:solidFill>
                <a:latin typeface="Avenir LT Std 35 Light" pitchFamily="34" charset="0"/>
              </a:rPr>
              <a:t>REGISTRE NUMÉRIQUE: </a:t>
            </a:r>
            <a:r>
              <a:rPr lang="fr-FR" sz="1600" dirty="0">
                <a:solidFill>
                  <a:schemeClr val="tx1">
                    <a:lumMod val="75000"/>
                    <a:lumOff val="25000"/>
                  </a:schemeClr>
                </a:solidFill>
                <a:latin typeface="Avenir LT Std 35 Light" pitchFamily="34" charset="0"/>
              </a:rPr>
              <a:t>Registre national </a:t>
            </a:r>
            <a:br>
              <a:rPr lang="fr-FR" sz="1600" dirty="0">
                <a:solidFill>
                  <a:schemeClr val="tx1">
                    <a:lumMod val="75000"/>
                    <a:lumOff val="25000"/>
                  </a:schemeClr>
                </a:solidFill>
                <a:latin typeface="Avenir LT Std 35 Light" pitchFamily="34" charset="0"/>
              </a:rPr>
            </a:br>
            <a:r>
              <a:rPr lang="fr-FR" sz="1600" dirty="0">
                <a:solidFill>
                  <a:schemeClr val="tx1">
                    <a:lumMod val="75000"/>
                    <a:lumOff val="25000"/>
                  </a:schemeClr>
                </a:solidFill>
                <a:latin typeface="Avenir LT Std 35 Light" pitchFamily="34" charset="0"/>
              </a:rPr>
              <a:t>d’assurance maladie </a:t>
            </a:r>
          </a:p>
        </p:txBody>
      </p:sp>
      <p:sp>
        <p:nvSpPr>
          <p:cNvPr id="5" name="TextBox 4"/>
          <p:cNvSpPr txBox="1"/>
          <p:nvPr/>
        </p:nvSpPr>
        <p:spPr>
          <a:xfrm>
            <a:off x="4817918" y="1824333"/>
            <a:ext cx="2362200" cy="1077218"/>
          </a:xfrm>
          <a:prstGeom prst="rect">
            <a:avLst/>
          </a:prstGeom>
          <a:noFill/>
        </p:spPr>
        <p:txBody>
          <a:bodyPr wrap="square" rtlCol="0">
            <a:spAutoFit/>
          </a:bodyPr>
          <a:lstStyle/>
          <a:p>
            <a:r>
              <a:rPr lang="fr-FR" sz="1600" dirty="0">
                <a:solidFill>
                  <a:schemeClr val="tx1">
                    <a:lumMod val="75000"/>
                    <a:lumOff val="25000"/>
                  </a:schemeClr>
                </a:solidFill>
                <a:latin typeface="Avenir LT Std 35 Light" pitchFamily="34" charset="0"/>
              </a:rPr>
              <a:t>Fonctionnaires privés: </a:t>
            </a:r>
            <a:r>
              <a:rPr lang="fr-FR" sz="1600" b="1" dirty="0">
                <a:solidFill>
                  <a:schemeClr val="tx1">
                    <a:lumMod val="75000"/>
                    <a:lumOff val="25000"/>
                  </a:schemeClr>
                </a:solidFill>
                <a:latin typeface="Avenir LT Std 35 Light" pitchFamily="34" charset="0"/>
              </a:rPr>
              <a:t>RÉGIME D’ASSURANCE SOCIALE</a:t>
            </a:r>
          </a:p>
        </p:txBody>
      </p:sp>
      <p:sp>
        <p:nvSpPr>
          <p:cNvPr id="14" name="TextBox 13"/>
          <p:cNvSpPr txBox="1"/>
          <p:nvPr/>
        </p:nvSpPr>
        <p:spPr>
          <a:xfrm>
            <a:off x="4849090" y="2984354"/>
            <a:ext cx="2362200" cy="1477328"/>
          </a:xfrm>
          <a:prstGeom prst="rect">
            <a:avLst/>
          </a:prstGeom>
          <a:noFill/>
        </p:spPr>
        <p:txBody>
          <a:bodyPr wrap="square" rtlCol="0">
            <a:spAutoFit/>
          </a:bodyPr>
          <a:lstStyle/>
          <a:p>
            <a:r>
              <a:rPr lang="fr-FR" dirty="0">
                <a:solidFill>
                  <a:schemeClr val="tx1">
                    <a:lumMod val="75000"/>
                    <a:lumOff val="25000"/>
                  </a:schemeClr>
                </a:solidFill>
                <a:latin typeface="Avenir LT Std 35 Light" pitchFamily="34" charset="0"/>
              </a:rPr>
              <a:t>Fonctionnaires publics:</a:t>
            </a:r>
          </a:p>
          <a:p>
            <a:r>
              <a:rPr lang="fr-FR" b="1" dirty="0">
                <a:solidFill>
                  <a:schemeClr val="tx1">
                    <a:lumMod val="75000"/>
                    <a:lumOff val="25000"/>
                  </a:schemeClr>
                </a:solidFill>
                <a:latin typeface="Avenir LT Std 35 Light" pitchFamily="34" charset="0"/>
              </a:rPr>
              <a:t>RÉGIME D’ASSISTANCE SOCIALE</a:t>
            </a:r>
          </a:p>
        </p:txBody>
      </p:sp>
      <p:cxnSp>
        <p:nvCxnSpPr>
          <p:cNvPr id="12" name="Straight Arrow Connector 11"/>
          <p:cNvCxnSpPr>
            <a:stCxn id="5" idx="1"/>
          </p:cNvCxnSpPr>
          <p:nvPr/>
        </p:nvCxnSpPr>
        <p:spPr>
          <a:xfrm flipH="1">
            <a:off x="4267200" y="2362942"/>
            <a:ext cx="550718" cy="304058"/>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4" idx="1"/>
          </p:cNvCxnSpPr>
          <p:nvPr/>
        </p:nvCxnSpPr>
        <p:spPr>
          <a:xfrm flipH="1" flipV="1">
            <a:off x="4197930" y="3124205"/>
            <a:ext cx="651160" cy="598813"/>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030" idx="2"/>
          </p:cNvCxnSpPr>
          <p:nvPr/>
        </p:nvCxnSpPr>
        <p:spPr>
          <a:xfrm flipV="1">
            <a:off x="2694708" y="3664205"/>
            <a:ext cx="1" cy="794362"/>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8" name="Right Brace 17"/>
          <p:cNvSpPr/>
          <p:nvPr/>
        </p:nvSpPr>
        <p:spPr>
          <a:xfrm>
            <a:off x="7095259" y="1803550"/>
            <a:ext cx="398318" cy="2104133"/>
          </a:xfrm>
          <a:prstGeom prst="rightBrac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9" name="TextBox 18"/>
          <p:cNvSpPr txBox="1"/>
          <p:nvPr/>
        </p:nvSpPr>
        <p:spPr>
          <a:xfrm>
            <a:off x="7483186" y="2393952"/>
            <a:ext cx="1697182" cy="923330"/>
          </a:xfrm>
          <a:prstGeom prst="rect">
            <a:avLst/>
          </a:prstGeom>
          <a:noFill/>
        </p:spPr>
        <p:txBody>
          <a:bodyPr wrap="square" rtlCol="0">
            <a:spAutoFit/>
          </a:bodyPr>
          <a:lstStyle/>
          <a:p>
            <a:r>
              <a:rPr lang="fr-FR" b="1" dirty="0">
                <a:solidFill>
                  <a:schemeClr val="tx1">
                    <a:lumMod val="75000"/>
                    <a:lumOff val="25000"/>
                  </a:schemeClr>
                </a:solidFill>
                <a:latin typeface="Avenir LT Std 35 Light" pitchFamily="34" charset="0"/>
              </a:rPr>
              <a:t>ASSURANCE SOCIALE EXISTANTE</a:t>
            </a:r>
          </a:p>
        </p:txBody>
      </p:sp>
      <p:sp>
        <p:nvSpPr>
          <p:cNvPr id="21" name="TextBox 20"/>
          <p:cNvSpPr txBox="1"/>
          <p:nvPr/>
        </p:nvSpPr>
        <p:spPr>
          <a:xfrm>
            <a:off x="1066800" y="5791200"/>
            <a:ext cx="3200400" cy="1015663"/>
          </a:xfrm>
          <a:prstGeom prst="rect">
            <a:avLst/>
          </a:prstGeom>
          <a:noFill/>
        </p:spPr>
        <p:txBody>
          <a:bodyPr wrap="square" rtlCol="0">
            <a:spAutoFit/>
          </a:bodyPr>
          <a:lstStyle/>
          <a:p>
            <a:pPr algn="ctr"/>
            <a:r>
              <a:rPr lang="fr-FR" sz="2000" b="1" dirty="0">
                <a:solidFill>
                  <a:schemeClr val="tx1">
                    <a:lumMod val="75000"/>
                    <a:lumOff val="25000"/>
                  </a:schemeClr>
                </a:solidFill>
                <a:latin typeface="Avenir LT Std 35 Light" pitchFamily="34" charset="0"/>
              </a:rPr>
              <a:t>BASE DE DONNÉES DE LA POPULATION NATIONALE</a:t>
            </a:r>
          </a:p>
        </p:txBody>
      </p:sp>
      <p:sp>
        <p:nvSpPr>
          <p:cNvPr id="22" name="TextBox 21"/>
          <p:cNvSpPr txBox="1"/>
          <p:nvPr/>
        </p:nvSpPr>
        <p:spPr>
          <a:xfrm>
            <a:off x="1295400" y="3276600"/>
            <a:ext cx="2819400" cy="338554"/>
          </a:xfrm>
          <a:prstGeom prst="rect">
            <a:avLst/>
          </a:prstGeom>
          <a:noFill/>
        </p:spPr>
        <p:txBody>
          <a:bodyPr wrap="square" rtlCol="0">
            <a:spAutoFit/>
          </a:bodyPr>
          <a:lstStyle/>
          <a:p>
            <a:pPr algn="ctr"/>
            <a:r>
              <a:rPr lang="fr-FR" sz="1600" b="1" dirty="0">
                <a:solidFill>
                  <a:schemeClr val="bg1"/>
                </a:solidFill>
                <a:latin typeface="Avenir LT Std 35 Light" pitchFamily="34" charset="0"/>
              </a:rPr>
              <a:t>SIG INTEGRADO</a:t>
            </a:r>
          </a:p>
        </p:txBody>
      </p:sp>
      <p:pic>
        <p:nvPicPr>
          <p:cNvPr id="1026" name="Picture 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b="16031"/>
          <a:stretch/>
        </p:blipFill>
        <p:spPr bwMode="auto">
          <a:xfrm>
            <a:off x="1219200" y="4191000"/>
            <a:ext cx="2978730" cy="165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251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8382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itle 1"/>
          <p:cNvSpPr>
            <a:spLocks noGrp="1"/>
          </p:cNvSpPr>
          <p:nvPr>
            <p:ph type="title"/>
          </p:nvPr>
        </p:nvSpPr>
        <p:spPr>
          <a:xfrm>
            <a:off x="257905" y="0"/>
            <a:ext cx="8915400" cy="1143000"/>
          </a:xfrm>
        </p:spPr>
        <p:txBody>
          <a:bodyPr>
            <a:noAutofit/>
          </a:bodyPr>
          <a:lstStyle/>
          <a:p>
            <a:r>
              <a:rPr lang="fr-FR" sz="3000" dirty="0">
                <a:solidFill>
                  <a:schemeClr val="bg1"/>
                </a:solidFill>
                <a:latin typeface="Avenir LT Std 35 Light" pitchFamily="34" charset="0"/>
              </a:rPr>
              <a:t>Exemples d’intégration (vidéos)</a:t>
            </a:r>
            <a:br>
              <a:rPr lang="fr-FR" sz="3000" dirty="0"/>
            </a:br>
            <a:endParaRPr lang="fr-FR" sz="3000" dirty="0"/>
          </a:p>
        </p:txBody>
      </p:sp>
      <p:sp>
        <p:nvSpPr>
          <p:cNvPr id="3" name="TextBox 2"/>
          <p:cNvSpPr txBox="1"/>
          <p:nvPr/>
        </p:nvSpPr>
        <p:spPr>
          <a:xfrm>
            <a:off x="3352800" y="1371600"/>
            <a:ext cx="5562600" cy="6463309"/>
          </a:xfrm>
          <a:prstGeom prst="rect">
            <a:avLst/>
          </a:prstGeom>
          <a:noFill/>
        </p:spPr>
        <p:txBody>
          <a:bodyPr wrap="square" rtlCol="0">
            <a:spAutoFit/>
          </a:bodyPr>
          <a:lstStyle/>
          <a:p>
            <a:endParaRPr lang="fr-FR" u="sng" dirty="0">
              <a:hlinkClick r:id="rId3"/>
            </a:endParaRPr>
          </a:p>
          <a:p>
            <a:endParaRPr lang="fr-FR" u="sng" dirty="0">
              <a:solidFill>
                <a:srgbClr val="006600"/>
              </a:solidFill>
              <a:hlinkClick r:id="rId3"/>
            </a:endParaRPr>
          </a:p>
          <a:p>
            <a:r>
              <a:rPr lang="fr-FR" u="sng" dirty="0">
                <a:solidFill>
                  <a:srgbClr val="006600"/>
                </a:solidFill>
                <a:hlinkClick r:id="rId3"/>
              </a:rPr>
              <a:t>http://bdt.tnp2k.go.id/</a:t>
            </a:r>
            <a:r>
              <a:rPr lang="fr-FR" u="sng" dirty="0">
                <a:solidFill>
                  <a:srgbClr val="006600"/>
                </a:solidFill>
              </a:rPr>
              <a:t> </a:t>
            </a:r>
          </a:p>
          <a:p>
            <a:endParaRPr lang="fr-FR" u="sng" dirty="0">
              <a:solidFill>
                <a:srgbClr val="006600"/>
              </a:solidFill>
            </a:endParaRPr>
          </a:p>
          <a:p>
            <a:endParaRPr lang="fr-FR" dirty="0">
              <a:solidFill>
                <a:srgbClr val="006600"/>
              </a:solidFill>
            </a:endParaRPr>
          </a:p>
          <a:p>
            <a:endParaRPr lang="fr-FR" dirty="0">
              <a:solidFill>
                <a:srgbClr val="006600"/>
              </a:solidFill>
            </a:endParaRPr>
          </a:p>
          <a:p>
            <a:endParaRPr lang="fr-FR" u="sng" dirty="0">
              <a:solidFill>
                <a:srgbClr val="006600"/>
              </a:solidFill>
              <a:hlinkClick r:id="rId4"/>
            </a:endParaRPr>
          </a:p>
          <a:p>
            <a:r>
              <a:rPr lang="fr-FR" u="sng" dirty="0">
                <a:solidFill>
                  <a:srgbClr val="006600"/>
                </a:solidFill>
                <a:hlinkClick r:id="rId4"/>
              </a:rPr>
              <a:t>https://www.youtube.com/watch?v=S0dKtkpoL74&amp;feature=youtube</a:t>
            </a:r>
            <a:endParaRPr lang="fr-FR" u="sng" dirty="0">
              <a:solidFill>
                <a:srgbClr val="006600"/>
              </a:solidFill>
            </a:endParaRPr>
          </a:p>
          <a:p>
            <a:endParaRPr lang="fr-FR" u="sng" dirty="0">
              <a:solidFill>
                <a:srgbClr val="006600"/>
              </a:solidFill>
            </a:endParaRPr>
          </a:p>
          <a:p>
            <a:endParaRPr lang="fr-FR" u="sng" dirty="0">
              <a:solidFill>
                <a:srgbClr val="006600"/>
              </a:solidFill>
            </a:endParaRPr>
          </a:p>
          <a:p>
            <a:endParaRPr lang="fr-FR" u="sng" dirty="0">
              <a:solidFill>
                <a:srgbClr val="006600"/>
              </a:solidFill>
            </a:endParaRPr>
          </a:p>
          <a:p>
            <a:endParaRPr lang="fr-FR" u="sng" dirty="0">
              <a:solidFill>
                <a:srgbClr val="006600"/>
              </a:solidFill>
            </a:endParaRPr>
          </a:p>
          <a:p>
            <a:endParaRPr lang="fr-FR" u="sng" dirty="0">
              <a:solidFill>
                <a:srgbClr val="006600"/>
              </a:solidFill>
            </a:endParaRPr>
          </a:p>
          <a:p>
            <a:r>
              <a:rPr lang="fr-FR" u="sng" dirty="0">
                <a:solidFill>
                  <a:srgbClr val="006600"/>
                </a:solidFill>
                <a:hlinkClick r:id="rId5"/>
              </a:rPr>
              <a:t>https://www.youtube.com/watch?v=7ljnTFRi98w&amp;feature=youtube</a:t>
            </a:r>
            <a:endParaRPr lang="fr-FR" u="sng" dirty="0">
              <a:solidFill>
                <a:srgbClr val="006600"/>
              </a:solidFill>
            </a:endParaRPr>
          </a:p>
          <a:p>
            <a:endParaRPr lang="fr-FR" dirty="0"/>
          </a:p>
          <a:p>
            <a:endParaRPr lang="fr-FR" dirty="0"/>
          </a:p>
          <a:p>
            <a:endParaRPr lang="fr-FR" dirty="0"/>
          </a:p>
          <a:p>
            <a:endParaRPr lang="fr-FR" dirty="0"/>
          </a:p>
          <a:p>
            <a:endParaRPr lang="fr-FR" dirty="0"/>
          </a:p>
          <a:p>
            <a:endParaRPr lang="fr-FR" dirty="0"/>
          </a:p>
          <a:p>
            <a:endParaRPr lang="fr-FR" dirty="0"/>
          </a:p>
        </p:txBody>
      </p:sp>
      <p:pic>
        <p:nvPicPr>
          <p:cNvPr id="4" name="Picture 4" descr="Image result for kenyan flag h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2819400"/>
            <a:ext cx="2667000" cy="14810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Indonesian flag h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1143000"/>
            <a:ext cx="2667000" cy="13854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Turkish flag h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 y="4724401"/>
            <a:ext cx="2667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 y="1143000"/>
            <a:ext cx="2438400" cy="707886"/>
          </a:xfrm>
          <a:prstGeom prst="rect">
            <a:avLst/>
          </a:prstGeom>
          <a:noFill/>
        </p:spPr>
        <p:txBody>
          <a:bodyPr wrap="square" rtlCol="0">
            <a:spAutoFit/>
          </a:bodyPr>
          <a:lstStyle/>
          <a:p>
            <a:pPr algn="ctr"/>
            <a:r>
              <a:rPr lang="fr-FR" sz="2000" b="1" dirty="0">
                <a:solidFill>
                  <a:schemeClr val="bg1"/>
                </a:solidFill>
                <a:latin typeface="Avenir LT Std 35 Light" pitchFamily="34" charset="0"/>
              </a:rPr>
              <a:t>Registre social </a:t>
            </a:r>
            <a:br>
              <a:rPr lang="fr-FR" sz="2000" b="1" dirty="0">
                <a:solidFill>
                  <a:schemeClr val="bg1"/>
                </a:solidFill>
                <a:latin typeface="Avenir LT Std 35 Light" pitchFamily="34" charset="0"/>
              </a:rPr>
            </a:br>
            <a:r>
              <a:rPr lang="fr-FR" sz="2000" b="1" dirty="0">
                <a:solidFill>
                  <a:schemeClr val="bg1"/>
                </a:solidFill>
                <a:latin typeface="Avenir LT Std 35 Light" pitchFamily="34" charset="0"/>
              </a:rPr>
              <a:t>de l’Indonésie</a:t>
            </a:r>
          </a:p>
        </p:txBody>
      </p:sp>
      <p:sp>
        <p:nvSpPr>
          <p:cNvPr id="8" name="TextBox 7"/>
          <p:cNvSpPr txBox="1"/>
          <p:nvPr/>
        </p:nvSpPr>
        <p:spPr>
          <a:xfrm>
            <a:off x="381000" y="3352800"/>
            <a:ext cx="2438400" cy="461665"/>
          </a:xfrm>
          <a:prstGeom prst="rect">
            <a:avLst/>
          </a:prstGeom>
          <a:noFill/>
        </p:spPr>
        <p:txBody>
          <a:bodyPr wrap="square" rtlCol="0">
            <a:spAutoFit/>
          </a:bodyPr>
          <a:lstStyle/>
          <a:p>
            <a:pPr algn="ctr"/>
            <a:r>
              <a:rPr lang="fr-FR" sz="2000" b="1" dirty="0">
                <a:solidFill>
                  <a:schemeClr val="bg1"/>
                </a:solidFill>
                <a:latin typeface="Avenir LT Std 35 Light" pitchFamily="34" charset="0"/>
              </a:rPr>
              <a:t>Kenya</a:t>
            </a:r>
            <a:r>
              <a:rPr lang="fr-FR" sz="2400" b="1" dirty="0">
                <a:solidFill>
                  <a:schemeClr val="bg1"/>
                </a:solidFill>
                <a:latin typeface="Avenir LT Std 35 Light" pitchFamily="34" charset="0"/>
              </a:rPr>
              <a:t> </a:t>
            </a:r>
          </a:p>
        </p:txBody>
      </p:sp>
      <p:sp>
        <p:nvSpPr>
          <p:cNvPr id="9" name="TextBox 8"/>
          <p:cNvSpPr txBox="1"/>
          <p:nvPr/>
        </p:nvSpPr>
        <p:spPr>
          <a:xfrm>
            <a:off x="457200" y="5334000"/>
            <a:ext cx="2438400" cy="430887"/>
          </a:xfrm>
          <a:prstGeom prst="rect">
            <a:avLst/>
          </a:prstGeom>
          <a:noFill/>
        </p:spPr>
        <p:txBody>
          <a:bodyPr wrap="square" rtlCol="0">
            <a:spAutoFit/>
          </a:bodyPr>
          <a:lstStyle/>
          <a:p>
            <a:pPr algn="ctr"/>
            <a:r>
              <a:rPr lang="fr-FR" sz="2200" b="1" dirty="0">
                <a:solidFill>
                  <a:schemeClr val="bg1"/>
                </a:solidFill>
                <a:latin typeface="Avenir LT Std 35 Light" pitchFamily="34" charset="0"/>
              </a:rPr>
              <a:t>Turquie</a:t>
            </a:r>
            <a:endParaRPr lang="fr-FR" sz="2400" b="1" dirty="0">
              <a:latin typeface="Avenir LT Std 35 Light" pitchFamily="34" charset="0"/>
            </a:endParaRPr>
          </a:p>
        </p:txBody>
      </p:sp>
    </p:spTree>
    <p:extLst>
      <p:ext uri="{BB962C8B-B14F-4D97-AF65-F5344CB8AC3E}">
        <p14:creationId xmlns:p14="http://schemas.microsoft.com/office/powerpoint/2010/main" val="1750648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0668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itle 1"/>
          <p:cNvSpPr>
            <a:spLocks noGrp="1"/>
          </p:cNvSpPr>
          <p:nvPr>
            <p:ph type="title"/>
          </p:nvPr>
        </p:nvSpPr>
        <p:spPr>
          <a:xfrm>
            <a:off x="-2584" y="152400"/>
            <a:ext cx="9146583" cy="685800"/>
          </a:xfrm>
        </p:spPr>
        <p:txBody>
          <a:bodyPr>
            <a:noAutofit/>
          </a:bodyPr>
          <a:lstStyle/>
          <a:p>
            <a:r>
              <a:rPr lang="fr-FR" sz="2200" dirty="0">
                <a:solidFill>
                  <a:schemeClr val="bg1"/>
                </a:solidFill>
                <a:latin typeface="Avenir LT Std 35 Light" pitchFamily="34" charset="0"/>
              </a:rPr>
              <a:t>3 </a:t>
            </a:r>
            <a:r>
              <a:rPr lang="fr-FR" sz="2400" dirty="0">
                <a:solidFill>
                  <a:schemeClr val="bg1"/>
                </a:solidFill>
                <a:latin typeface="Avenir LT Std 35 Light" pitchFamily="34" charset="0"/>
              </a:rPr>
              <a:t>principales approches pour la mise au point d’un SIG</a:t>
            </a:r>
            <a:endParaRPr lang="fr-FR" sz="2200" dirty="0">
              <a:solidFill>
                <a:schemeClr val="bg1"/>
              </a:solidFill>
              <a:latin typeface="Avenir LT Std 35 Light" pitchFamily="34" charset="0"/>
            </a:endParaRPr>
          </a:p>
        </p:txBody>
      </p:sp>
      <p:pic>
        <p:nvPicPr>
          <p:cNvPr id="5" name="Picture 4" descr="A screenshot of a cell phone&#10;&#10;Description generated with high confidence">
            <a:extLst>
              <a:ext uri="{FF2B5EF4-FFF2-40B4-BE49-F238E27FC236}">
                <a16:creationId xmlns:a16="http://schemas.microsoft.com/office/drawing/2014/main" id="{587CB2AF-A2D8-4BCD-B6E1-4251FE182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859" y="1219200"/>
            <a:ext cx="7559695" cy="5328366"/>
          </a:xfrm>
          <a:prstGeom prst="rect">
            <a:avLst/>
          </a:prstGeom>
        </p:spPr>
      </p:pic>
    </p:spTree>
    <p:extLst>
      <p:ext uri="{BB962C8B-B14F-4D97-AF65-F5344CB8AC3E}">
        <p14:creationId xmlns:p14="http://schemas.microsoft.com/office/powerpoint/2010/main" val="3594749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6" name="Content Placeholder 2"/>
          <p:cNvSpPr txBox="1">
            <a:spLocks/>
          </p:cNvSpPr>
          <p:nvPr/>
        </p:nvSpPr>
        <p:spPr>
          <a:xfrm>
            <a:off x="3733800" y="990600"/>
            <a:ext cx="5410200" cy="500763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30000"/>
              </a:lnSpc>
              <a:buNone/>
            </a:pPr>
            <a:r>
              <a:rPr lang="fr-FR" sz="2400" dirty="0">
                <a:latin typeface="Avenir LT Std 35 Light" pitchFamily="34" charset="0"/>
              </a:rPr>
              <a:t>En adoptant une perspective future </a:t>
            </a:r>
            <a:br>
              <a:rPr lang="fr-FR" sz="2400" dirty="0">
                <a:latin typeface="Avenir LT Std 35 Light" pitchFamily="34" charset="0"/>
              </a:rPr>
            </a:br>
            <a:r>
              <a:rPr lang="fr-FR" sz="2400" dirty="0">
                <a:latin typeface="Avenir LT Std 35 Light" pitchFamily="34" charset="0"/>
              </a:rPr>
              <a:t>(où vous avez laissé vos notes hier, votre héritage et ce pour quoi vous aimeriez qu’on se souvienne de vous), envisagez votre situation actuelle comme si vous examiniez quelqu’un d’autre. Si vous deviez aider cette autre personne, que </a:t>
            </a:r>
            <a:br>
              <a:rPr lang="fr-FR" sz="2400" dirty="0">
                <a:latin typeface="Avenir LT Std 35 Light" pitchFamily="34" charset="0"/>
              </a:rPr>
            </a:br>
            <a:r>
              <a:rPr lang="fr-FR" sz="2400" dirty="0">
                <a:latin typeface="Avenir LT Std 35 Light" pitchFamily="34" charset="0"/>
              </a:rPr>
              <a:t>lui conseilleriez-vous ? Réfléchissez à ces conseils et notez-les. </a:t>
            </a:r>
          </a:p>
          <a:p>
            <a:pPr marL="0" lvl="0" indent="0">
              <a:lnSpc>
                <a:spcPct val="130000"/>
              </a:lnSpc>
              <a:buNone/>
            </a:pPr>
            <a:r>
              <a:rPr lang="fr-FR" sz="1600" dirty="0">
                <a:latin typeface="Avenir LT Std 35 Light" pitchFamily="34" charset="0"/>
              </a:rPr>
              <a:t>(Environ 4 min.)</a:t>
            </a:r>
          </a:p>
          <a:p>
            <a:pPr marL="0" lvl="0" indent="0">
              <a:lnSpc>
                <a:spcPct val="130000"/>
              </a:lnSpc>
              <a:buNone/>
            </a:pPr>
            <a:endParaRPr lang="fr-FR" sz="2900" dirty="0">
              <a:latin typeface="Avenir LT Std 35 Light" pitchFamily="34" charset="0"/>
            </a:endParaRPr>
          </a:p>
          <a:p>
            <a:pPr marL="0" lvl="0" indent="0">
              <a:lnSpc>
                <a:spcPct val="130000"/>
              </a:lnSpc>
              <a:buNone/>
            </a:pPr>
            <a:endParaRPr lang="fr-FR" sz="2900" dirty="0">
              <a:latin typeface="Avenir LT Std 35 Light" pitchFamily="34" charset="0"/>
            </a:endParaRPr>
          </a:p>
          <a:p>
            <a:endParaRPr lang="fr-FR" sz="3300" b="1" dirty="0">
              <a:latin typeface="Avenir LT Std 35 Light" pitchFamily="34" charset="0"/>
            </a:endParaRPr>
          </a:p>
        </p:txBody>
      </p:sp>
      <p:pic>
        <p:nvPicPr>
          <p:cNvPr id="1028"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796621"/>
            <a:ext cx="3792948" cy="324802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367351"/>
            <a:ext cx="91440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dirty="0">
                <a:solidFill>
                  <a:schemeClr val="bg1"/>
                </a:solidFill>
                <a:latin typeface="Avenir Medium"/>
                <a:cs typeface="Avenir Medium"/>
              </a:rPr>
              <a:t>Journal de bord de L&amp;T</a:t>
            </a:r>
          </a:p>
        </p:txBody>
      </p:sp>
      <p:sp>
        <p:nvSpPr>
          <p:cNvPr id="8" name="TextBox 9">
            <a:extLst>
              <a:ext uri="{FF2B5EF4-FFF2-40B4-BE49-F238E27FC236}">
                <a16:creationId xmlns:a16="http://schemas.microsoft.com/office/drawing/2014/main" id="{3BAFEE21-19DF-45E0-B670-522DFE6809ED}"/>
              </a:ext>
            </a:extLst>
          </p:cNvPr>
          <p:cNvSpPr txBox="1"/>
          <p:nvPr/>
        </p:nvSpPr>
        <p:spPr>
          <a:xfrm>
            <a:off x="1219200" y="6477955"/>
            <a:ext cx="73152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i="1" dirty="0">
                <a:latin typeface="Avenir" panose="020B0503020203020204" pitchFamily="34" charset="0"/>
                <a:cs typeface="Avenir Book"/>
              </a:rPr>
              <a:t>U Theory </a:t>
            </a:r>
            <a:r>
              <a:rPr lang="fr-FR" sz="1000" dirty="0">
                <a:latin typeface="Avenir" panose="020B0503020203020204" pitchFamily="34" charset="0"/>
                <a:cs typeface="Avenir Book"/>
              </a:rPr>
              <a:t>d’Otto Scharmer adaptée par Catherine Widrig Jenkins (IPK).</a:t>
            </a:r>
          </a:p>
        </p:txBody>
      </p:sp>
    </p:spTree>
    <p:extLst>
      <p:ext uri="{BB962C8B-B14F-4D97-AF65-F5344CB8AC3E}">
        <p14:creationId xmlns:p14="http://schemas.microsoft.com/office/powerpoint/2010/main" val="3660596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920"/>
            <a:ext cx="9144000" cy="6847353"/>
          </a:xfrm>
          <a:prstGeom prst="rect">
            <a:avLst/>
          </a:prstGeom>
        </p:spPr>
      </p:pic>
      <p:sp>
        <p:nvSpPr>
          <p:cNvPr id="5" name="Rectangle 4"/>
          <p:cNvSpPr/>
          <p:nvPr/>
        </p:nvSpPr>
        <p:spPr>
          <a:xfrm>
            <a:off x="0" y="0"/>
            <a:ext cx="9144000" cy="10668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6" name="Title 1"/>
          <p:cNvSpPr txBox="1">
            <a:spLocks/>
          </p:cNvSpPr>
          <p:nvPr/>
        </p:nvSpPr>
        <p:spPr>
          <a:xfrm>
            <a:off x="0" y="64478"/>
            <a:ext cx="91440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400" dirty="0">
                <a:solidFill>
                  <a:schemeClr val="bg1"/>
                </a:solidFill>
                <a:latin typeface="Avenir LT Std 35 Light" pitchFamily="34" charset="0"/>
              </a:rPr>
              <a:t>Couverture plus ou moins vaste de la population nationale </a:t>
            </a:r>
          </a:p>
          <a:p>
            <a:r>
              <a:rPr lang="fr-FR" sz="2400" dirty="0">
                <a:solidFill>
                  <a:schemeClr val="bg1"/>
                </a:solidFill>
                <a:latin typeface="Avenir LT Std 35 Light" pitchFamily="34" charset="0"/>
              </a:rPr>
              <a:t>par les registres sociaux virtuels, intégrés et virtuels</a:t>
            </a:r>
          </a:p>
        </p:txBody>
      </p:sp>
      <p:pic>
        <p:nvPicPr>
          <p:cNvPr id="6" name="Picture 5" descr="A close up of a logo&#10;&#10;Description generated with very high confidence">
            <a:extLst>
              <a:ext uri="{FF2B5EF4-FFF2-40B4-BE49-F238E27FC236}">
                <a16:creationId xmlns:a16="http://schemas.microsoft.com/office/drawing/2014/main" id="{71E2730B-7DED-49CD-A5E3-352F0DD77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89" y="676275"/>
            <a:ext cx="8667822" cy="6109416"/>
          </a:xfrm>
          <a:prstGeom prst="rect">
            <a:avLst/>
          </a:prstGeom>
        </p:spPr>
      </p:pic>
    </p:spTree>
    <p:extLst>
      <p:ext uri="{BB962C8B-B14F-4D97-AF65-F5344CB8AC3E}">
        <p14:creationId xmlns:p14="http://schemas.microsoft.com/office/powerpoint/2010/main" val="2118054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fr-FR"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76618" y="2154704"/>
            <a:ext cx="4572000" cy="1938992"/>
          </a:xfrm>
          <a:prstGeom prst="rect">
            <a:avLst/>
          </a:prstGeom>
          <a:noFill/>
        </p:spPr>
        <p:txBody>
          <a:bodyPr wrap="square" rtlCol="0">
            <a:spAutoFit/>
          </a:bodyPr>
          <a:lstStyle/>
          <a:p>
            <a:pPr algn="ctr"/>
            <a:r>
              <a:rPr lang="fr-FR" sz="4000" dirty="0">
                <a:solidFill>
                  <a:schemeClr val="bg1"/>
                </a:solidFill>
                <a:latin typeface="Avenir Book"/>
                <a:cs typeface="Avenir Book"/>
              </a:rPr>
              <a:t>Quelques questions sur les registres intégrés</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3617120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7353"/>
          </a:xfrm>
          <a:prstGeom prst="rect">
            <a:avLst/>
          </a:prstGeom>
        </p:spPr>
      </p:pic>
      <p:sp>
        <p:nvSpPr>
          <p:cNvPr id="5" name="Rectangle 4"/>
          <p:cNvSpPr/>
          <p:nvPr/>
        </p:nvSpPr>
        <p:spPr>
          <a:xfrm>
            <a:off x="0" y="0"/>
            <a:ext cx="9144000" cy="56388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dirty="0"/>
          </a:p>
        </p:txBody>
      </p:sp>
      <p:sp>
        <p:nvSpPr>
          <p:cNvPr id="16" name="Title 1"/>
          <p:cNvSpPr txBox="1">
            <a:spLocks/>
          </p:cNvSpPr>
          <p:nvPr/>
        </p:nvSpPr>
        <p:spPr>
          <a:xfrm>
            <a:off x="304800" y="489439"/>
            <a:ext cx="8839200" cy="465992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arenR"/>
            </a:pPr>
            <a:r>
              <a:rPr lang="fr-FR" sz="2900" dirty="0">
                <a:solidFill>
                  <a:schemeClr val="bg1"/>
                </a:solidFill>
                <a:latin typeface="Avenir LT Std 35 Light" pitchFamily="34" charset="0"/>
              </a:rPr>
              <a:t>Si un pays n’enregistre que 40% de sa population, quelles peuvent être les conséquences?</a:t>
            </a:r>
          </a:p>
          <a:p>
            <a:pPr marL="457200" indent="-457200" algn="l">
              <a:buAutoNum type="arabicParenR"/>
            </a:pPr>
            <a:endParaRPr lang="fr-FR" sz="2900" dirty="0">
              <a:solidFill>
                <a:schemeClr val="bg1"/>
              </a:solidFill>
              <a:latin typeface="Avenir LT Std 35 Light" pitchFamily="34" charset="0"/>
            </a:endParaRPr>
          </a:p>
          <a:p>
            <a:pPr marL="457200" indent="-457200" algn="l">
              <a:buAutoNum type="arabicParenR"/>
            </a:pPr>
            <a:r>
              <a:rPr lang="fr-FR" sz="2900" dirty="0">
                <a:solidFill>
                  <a:schemeClr val="bg1"/>
                </a:solidFill>
                <a:latin typeface="Avenir LT Std 35 Light" pitchFamily="34" charset="0"/>
              </a:rPr>
              <a:t>Les Registres intégrés de bénéficiaires ne possèdent </a:t>
            </a:r>
            <a:br>
              <a:rPr lang="fr-FR" sz="2900" dirty="0">
                <a:solidFill>
                  <a:schemeClr val="bg1"/>
                </a:solidFill>
                <a:latin typeface="Avenir LT Std 35 Light" pitchFamily="34" charset="0"/>
              </a:rPr>
            </a:br>
            <a:r>
              <a:rPr lang="fr-FR" sz="2900" dirty="0">
                <a:solidFill>
                  <a:schemeClr val="bg1"/>
                </a:solidFill>
                <a:latin typeface="Avenir LT Std 35 Light" pitchFamily="34" charset="0"/>
              </a:rPr>
              <a:t>de données que sur les bénéficiaires inscrits. </a:t>
            </a:r>
            <a:br>
              <a:rPr lang="fr-FR" sz="2900" dirty="0">
                <a:solidFill>
                  <a:schemeClr val="bg1"/>
                </a:solidFill>
                <a:latin typeface="Avenir LT Std 35 Light" pitchFamily="34" charset="0"/>
              </a:rPr>
            </a:br>
            <a:r>
              <a:rPr lang="fr-FR" sz="2900" dirty="0">
                <a:solidFill>
                  <a:schemeClr val="bg1"/>
                </a:solidFill>
                <a:latin typeface="Avenir LT Std 35 Light" pitchFamily="34" charset="0"/>
              </a:rPr>
              <a:t>Qu’est-ce que cela signifie?</a:t>
            </a:r>
          </a:p>
          <a:p>
            <a:pPr marL="457200" indent="-457200" algn="l">
              <a:buAutoNum type="arabicParenR"/>
            </a:pPr>
            <a:endParaRPr lang="fr-FR" sz="2900" dirty="0">
              <a:solidFill>
                <a:schemeClr val="bg1"/>
              </a:solidFill>
              <a:latin typeface="Avenir LT Std 35 Light" pitchFamily="34" charset="0"/>
            </a:endParaRPr>
          </a:p>
          <a:p>
            <a:pPr marL="457200" indent="-457200" algn="l">
              <a:buAutoNum type="arabicParenR"/>
            </a:pPr>
            <a:r>
              <a:rPr lang="fr-FR" sz="2900" dirty="0">
                <a:solidFill>
                  <a:schemeClr val="bg1"/>
                </a:solidFill>
                <a:latin typeface="Avenir LT Std 35 Light" pitchFamily="34" charset="0"/>
              </a:rPr>
              <a:t>Si les registres sociaux virtuels ne reposent que sur </a:t>
            </a:r>
            <a:br>
              <a:rPr lang="fr-FR" sz="2900" dirty="0">
                <a:solidFill>
                  <a:schemeClr val="bg1"/>
                </a:solidFill>
                <a:latin typeface="Avenir LT Std 35 Light" pitchFamily="34" charset="0"/>
              </a:rPr>
            </a:br>
            <a:r>
              <a:rPr lang="fr-FR" sz="2900" dirty="0">
                <a:solidFill>
                  <a:schemeClr val="bg1"/>
                </a:solidFill>
                <a:latin typeface="Avenir LT Std 35 Light" pitchFamily="34" charset="0"/>
              </a:rPr>
              <a:t>des données existantes, quelles sont leurs limites?</a:t>
            </a:r>
          </a:p>
        </p:txBody>
      </p:sp>
    </p:spTree>
    <p:extLst>
      <p:ext uri="{BB962C8B-B14F-4D97-AF65-F5344CB8AC3E}">
        <p14:creationId xmlns:p14="http://schemas.microsoft.com/office/powerpoint/2010/main" val="3115022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72000" y="2133600"/>
            <a:ext cx="4572000" cy="2308324"/>
          </a:xfrm>
          <a:prstGeom prst="rect">
            <a:avLst/>
          </a:prstGeom>
          <a:noFill/>
        </p:spPr>
        <p:txBody>
          <a:bodyPr wrap="square" rtlCol="0">
            <a:spAutoFit/>
          </a:bodyPr>
          <a:lstStyle/>
          <a:p>
            <a:pPr algn="ctr"/>
            <a:r>
              <a:rPr lang="en-US" sz="4800" dirty="0">
                <a:solidFill>
                  <a:schemeClr val="bg1"/>
                </a:solidFill>
                <a:latin typeface="Avenir Book"/>
                <a:cs typeface="Avenir Book"/>
              </a:rPr>
              <a:t>What’s working well and what’s not?</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838200"/>
            <a:ext cx="4572000" cy="4572000"/>
          </a:xfrm>
          <a:prstGeom prst="rect">
            <a:avLst/>
          </a:prstGeom>
        </p:spPr>
      </p:pic>
      <p:pic>
        <p:nvPicPr>
          <p:cNvPr id="9" name="Picture 8">
            <a:extLst>
              <a:ext uri="{FF2B5EF4-FFF2-40B4-BE49-F238E27FC236}">
                <a16:creationId xmlns:a16="http://schemas.microsoft.com/office/drawing/2014/main" id="{98E1C371-97F4-4AFD-A720-963A38E323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8538" y="838201"/>
            <a:ext cx="3241677" cy="4568806"/>
          </a:xfrm>
          <a:prstGeom prst="rect">
            <a:avLst/>
          </a:prstGeom>
        </p:spPr>
      </p:pic>
    </p:spTree>
    <p:extLst>
      <p:ext uri="{BB962C8B-B14F-4D97-AF65-F5344CB8AC3E}">
        <p14:creationId xmlns:p14="http://schemas.microsoft.com/office/powerpoint/2010/main" val="1041646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5" name="Picture 4" descr="A screenshot of a cell phone&#10;&#10;Description generated with very high confidence">
            <a:extLst>
              <a:ext uri="{FF2B5EF4-FFF2-40B4-BE49-F238E27FC236}">
                <a16:creationId xmlns:a16="http://schemas.microsoft.com/office/drawing/2014/main" id="{FC4C64AB-EC8E-4B45-B669-46B9F2EAF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304800"/>
            <a:ext cx="3785462" cy="5335215"/>
          </a:xfrm>
          <a:prstGeom prst="rect">
            <a:avLst/>
          </a:prstGeom>
        </p:spPr>
      </p:pic>
      <p:pic>
        <p:nvPicPr>
          <p:cNvPr id="8" name="Picture 7">
            <a:extLst>
              <a:ext uri="{FF2B5EF4-FFF2-40B4-BE49-F238E27FC236}">
                <a16:creationId xmlns:a16="http://schemas.microsoft.com/office/drawing/2014/main" id="{2074FADC-2F73-4CD3-BB7F-E9CE85C09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295275"/>
            <a:ext cx="3785462" cy="5335215"/>
          </a:xfrm>
          <a:prstGeom prst="rect">
            <a:avLst/>
          </a:prstGeom>
        </p:spPr>
      </p:pic>
    </p:spTree>
    <p:extLst>
      <p:ext uri="{BB962C8B-B14F-4D97-AF65-F5344CB8AC3E}">
        <p14:creationId xmlns:p14="http://schemas.microsoft.com/office/powerpoint/2010/main" val="1369504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5" name="Picture 4">
            <a:extLst>
              <a:ext uri="{FF2B5EF4-FFF2-40B4-BE49-F238E27FC236}">
                <a16:creationId xmlns:a16="http://schemas.microsoft.com/office/drawing/2014/main" id="{E842F4DE-5C31-4E4F-A125-A909DA387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381000"/>
            <a:ext cx="3785462" cy="5335215"/>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C5D0186D-B234-4429-A889-C41332A769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8938" y="380999"/>
            <a:ext cx="3785462" cy="5335215"/>
          </a:xfrm>
          <a:prstGeom prst="rect">
            <a:avLst/>
          </a:prstGeom>
        </p:spPr>
      </p:pic>
    </p:spTree>
    <p:extLst>
      <p:ext uri="{BB962C8B-B14F-4D97-AF65-F5344CB8AC3E}">
        <p14:creationId xmlns:p14="http://schemas.microsoft.com/office/powerpoint/2010/main" val="2688502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3" name="Picture 2" descr="A screenshot of a cell phone&#10;&#10;Description generated with very high confidence">
            <a:extLst>
              <a:ext uri="{FF2B5EF4-FFF2-40B4-BE49-F238E27FC236}">
                <a16:creationId xmlns:a16="http://schemas.microsoft.com/office/drawing/2014/main" id="{B919859F-4D0F-4513-888F-607126F49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381000"/>
            <a:ext cx="3785462" cy="5335215"/>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DC54D486-9290-4D3A-9E3F-565436BDA0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6669" y="380999"/>
            <a:ext cx="3785462" cy="5335215"/>
          </a:xfrm>
          <a:prstGeom prst="rect">
            <a:avLst/>
          </a:prstGeom>
        </p:spPr>
      </p:pic>
    </p:spTree>
    <p:extLst>
      <p:ext uri="{BB962C8B-B14F-4D97-AF65-F5344CB8AC3E}">
        <p14:creationId xmlns:p14="http://schemas.microsoft.com/office/powerpoint/2010/main" val="538839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590800" y="914400"/>
            <a:ext cx="4105276" cy="3952876"/>
          </a:xfrm>
          <a:prstGeom prst="rect">
            <a:avLst/>
          </a:prstGeom>
        </p:spPr>
      </p:pic>
      <p:sp>
        <p:nvSpPr>
          <p:cNvPr id="6" name="TextBox 5"/>
          <p:cNvSpPr txBox="1"/>
          <p:nvPr/>
        </p:nvSpPr>
        <p:spPr>
          <a:xfrm>
            <a:off x="0" y="5486400"/>
            <a:ext cx="9144000" cy="1077218"/>
          </a:xfrm>
          <a:prstGeom prst="rect">
            <a:avLst/>
          </a:prstGeom>
          <a:solidFill>
            <a:schemeClr val="accent5">
              <a:lumMod val="50000"/>
            </a:schemeClr>
          </a:solidFill>
        </p:spPr>
        <p:txBody>
          <a:bodyPr wrap="square" rtlCol="0">
            <a:spAutoFit/>
          </a:bodyPr>
          <a:lstStyle/>
          <a:p>
            <a:pPr algn="ctr"/>
            <a:r>
              <a:rPr lang="fr-FR" sz="3200" b="1" dirty="0">
                <a:solidFill>
                  <a:schemeClr val="bg1"/>
                </a:solidFill>
              </a:rPr>
              <a:t>Gestion intégrée des données et informations </a:t>
            </a:r>
          </a:p>
          <a:p>
            <a:pPr algn="ctr"/>
            <a:r>
              <a:rPr lang="fr-FR" sz="3200" b="1" dirty="0">
                <a:solidFill>
                  <a:schemeClr val="bg1"/>
                </a:solidFill>
              </a:rPr>
              <a:t>pour la PS (Exposé, 2ème partie)</a:t>
            </a:r>
            <a:endParaRPr lang="fr-FR" sz="3200" b="1" dirty="0">
              <a:solidFill>
                <a:schemeClr val="bg1"/>
              </a:solidFill>
              <a:latin typeface="Avenir LT Std 35 Light" pitchFamily="34" charset="0"/>
            </a:endParaRPr>
          </a:p>
        </p:txBody>
      </p:sp>
    </p:spTree>
    <p:extLst>
      <p:ext uri="{BB962C8B-B14F-4D97-AF65-F5344CB8AC3E}">
        <p14:creationId xmlns:p14="http://schemas.microsoft.com/office/powerpoint/2010/main" val="293346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5" name="Rectangle 4"/>
          <p:cNvSpPr/>
          <p:nvPr/>
        </p:nvSpPr>
        <p:spPr>
          <a:xfrm>
            <a:off x="6629400" y="-56305"/>
            <a:ext cx="2502568" cy="5695105"/>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TextBox 5"/>
          <p:cNvSpPr txBox="1"/>
          <p:nvPr/>
        </p:nvSpPr>
        <p:spPr>
          <a:xfrm>
            <a:off x="6750821" y="1689270"/>
            <a:ext cx="2502568" cy="3108543"/>
          </a:xfrm>
          <a:prstGeom prst="rect">
            <a:avLst/>
          </a:prstGeom>
          <a:noFill/>
        </p:spPr>
        <p:txBody>
          <a:bodyPr wrap="square" rtlCol="0">
            <a:spAutoFit/>
          </a:bodyPr>
          <a:lstStyle/>
          <a:p>
            <a:r>
              <a:rPr lang="fr-FR" sz="2700" dirty="0">
                <a:solidFill>
                  <a:schemeClr val="bg1"/>
                </a:solidFill>
              </a:rPr>
              <a:t>Nous avons parlé d’un « </a:t>
            </a:r>
            <a:r>
              <a:rPr lang="fr-FR" sz="2700" b="1" dirty="0">
                <a:solidFill>
                  <a:schemeClr val="bg1"/>
                </a:solidFill>
              </a:rPr>
              <a:t>référentiel </a:t>
            </a:r>
            <a:br>
              <a:rPr lang="fr-FR" sz="2700" b="1" dirty="0">
                <a:solidFill>
                  <a:schemeClr val="bg1"/>
                </a:solidFill>
              </a:rPr>
            </a:br>
            <a:r>
              <a:rPr lang="fr-FR" sz="2700" b="1" dirty="0">
                <a:solidFill>
                  <a:schemeClr val="bg1"/>
                </a:solidFill>
              </a:rPr>
              <a:t>de données</a:t>
            </a:r>
            <a:r>
              <a:rPr lang="fr-FR" sz="2700" dirty="0">
                <a:solidFill>
                  <a:schemeClr val="bg1"/>
                </a:solidFill>
              </a:rPr>
              <a:t> »…</a:t>
            </a:r>
            <a:br>
              <a:rPr lang="fr-FR" sz="2700" dirty="0">
                <a:solidFill>
                  <a:schemeClr val="bg1"/>
                </a:solidFill>
              </a:rPr>
            </a:br>
            <a:r>
              <a:rPr lang="fr-FR" sz="2700" dirty="0">
                <a:solidFill>
                  <a:schemeClr val="bg1"/>
                </a:solidFill>
              </a:rPr>
              <a:t>Les variations affectent les résultats!</a:t>
            </a:r>
          </a:p>
        </p:txBody>
      </p:sp>
      <p:pic>
        <p:nvPicPr>
          <p:cNvPr id="19" name="Picture 18"/>
          <p:cNvPicPr>
            <a:picLocks noChangeAspect="1"/>
          </p:cNvPicPr>
          <p:nvPr/>
        </p:nvPicPr>
        <p:blipFill>
          <a:blip r:embed="rId4">
            <a:duotone>
              <a:schemeClr val="accent3">
                <a:shade val="45000"/>
                <a:satMod val="135000"/>
              </a:schemeClr>
              <a:prstClr val="white"/>
            </a:duotone>
          </a:blip>
          <a:stretch>
            <a:fillRect/>
          </a:stretch>
        </p:blipFill>
        <p:spPr>
          <a:xfrm>
            <a:off x="2808229" y="266208"/>
            <a:ext cx="803935" cy="748730"/>
          </a:xfrm>
          <a:prstGeom prst="rect">
            <a:avLst/>
          </a:prstGeom>
        </p:spPr>
      </p:pic>
      <p:pic>
        <p:nvPicPr>
          <p:cNvPr id="20" name="Picture 19"/>
          <p:cNvPicPr>
            <a:picLocks noChangeAspect="1"/>
          </p:cNvPicPr>
          <p:nvPr/>
        </p:nvPicPr>
        <p:blipFill>
          <a:blip r:embed="rId5">
            <a:duotone>
              <a:schemeClr val="accent3">
                <a:shade val="45000"/>
                <a:satMod val="135000"/>
              </a:schemeClr>
              <a:prstClr val="white"/>
            </a:duotone>
          </a:blip>
          <a:stretch>
            <a:fillRect/>
          </a:stretch>
        </p:blipFill>
        <p:spPr>
          <a:xfrm>
            <a:off x="762000" y="189501"/>
            <a:ext cx="904650" cy="904650"/>
          </a:xfrm>
          <a:prstGeom prst="rect">
            <a:avLst/>
          </a:prstGeom>
        </p:spPr>
      </p:pic>
      <p:pic>
        <p:nvPicPr>
          <p:cNvPr id="21" name="Picture 20"/>
          <p:cNvPicPr>
            <a:picLocks noChangeAspect="1"/>
          </p:cNvPicPr>
          <p:nvPr/>
        </p:nvPicPr>
        <p:blipFill rotWithShape="1">
          <a:blip r:embed="rId6">
            <a:duotone>
              <a:schemeClr val="accent3">
                <a:shade val="45000"/>
                <a:satMod val="135000"/>
              </a:schemeClr>
              <a:prstClr val="white"/>
            </a:duotone>
          </a:blip>
          <a:srcRect b="10897"/>
          <a:stretch/>
        </p:blipFill>
        <p:spPr>
          <a:xfrm>
            <a:off x="4644642" y="124842"/>
            <a:ext cx="973574" cy="927447"/>
          </a:xfrm>
          <a:prstGeom prst="rect">
            <a:avLst/>
          </a:prstGeom>
        </p:spPr>
      </p:pic>
      <p:sp>
        <p:nvSpPr>
          <p:cNvPr id="22" name="Rectangle 21"/>
          <p:cNvSpPr/>
          <p:nvPr/>
        </p:nvSpPr>
        <p:spPr>
          <a:xfrm>
            <a:off x="2285088" y="1092036"/>
            <a:ext cx="1785005" cy="1200329"/>
          </a:xfrm>
          <a:prstGeom prst="rect">
            <a:avLst/>
          </a:prstGeom>
        </p:spPr>
        <p:txBody>
          <a:bodyPr wrap="square">
            <a:spAutoFit/>
          </a:bodyPr>
          <a:lstStyle/>
          <a:p>
            <a:pPr algn="ctr">
              <a:spcBef>
                <a:spcPts val="600"/>
              </a:spcBef>
              <a:buClr>
                <a:schemeClr val="bg2"/>
              </a:buClr>
              <a:buSzPct val="80000"/>
            </a:pPr>
            <a:r>
              <a:rPr lang="fr-FR" b="1" dirty="0"/>
              <a:t>Comment</a:t>
            </a:r>
            <a:r>
              <a:rPr lang="fr-FR" dirty="0"/>
              <a:t> les données sont récoltées et actualisées</a:t>
            </a:r>
          </a:p>
        </p:txBody>
      </p:sp>
      <p:sp>
        <p:nvSpPr>
          <p:cNvPr id="23" name="Rectangle 22"/>
          <p:cNvSpPr/>
          <p:nvPr/>
        </p:nvSpPr>
        <p:spPr>
          <a:xfrm>
            <a:off x="81745" y="1105448"/>
            <a:ext cx="2222713" cy="923330"/>
          </a:xfrm>
          <a:prstGeom prst="rect">
            <a:avLst/>
          </a:prstGeom>
        </p:spPr>
        <p:txBody>
          <a:bodyPr wrap="square">
            <a:spAutoFit/>
          </a:bodyPr>
          <a:lstStyle/>
          <a:p>
            <a:pPr algn="ctr">
              <a:spcBef>
                <a:spcPts val="600"/>
              </a:spcBef>
              <a:buClr>
                <a:schemeClr val="bg2"/>
              </a:buClr>
              <a:buSzPct val="80000"/>
            </a:pPr>
            <a:r>
              <a:rPr lang="fr-FR" b="1" dirty="0"/>
              <a:t>Quel %</a:t>
            </a:r>
            <a:r>
              <a:rPr lang="fr-FR" dirty="0"/>
              <a:t> de la population est couverte</a:t>
            </a:r>
          </a:p>
        </p:txBody>
      </p:sp>
      <p:sp>
        <p:nvSpPr>
          <p:cNvPr id="24" name="Rectangle 23"/>
          <p:cNvSpPr/>
          <p:nvPr/>
        </p:nvSpPr>
        <p:spPr>
          <a:xfrm>
            <a:off x="4216771" y="1096209"/>
            <a:ext cx="1982406" cy="923330"/>
          </a:xfrm>
          <a:prstGeom prst="rect">
            <a:avLst/>
          </a:prstGeom>
        </p:spPr>
        <p:txBody>
          <a:bodyPr wrap="square">
            <a:spAutoFit/>
          </a:bodyPr>
          <a:lstStyle/>
          <a:p>
            <a:pPr algn="ctr">
              <a:spcBef>
                <a:spcPts val="600"/>
              </a:spcBef>
              <a:buClr>
                <a:schemeClr val="bg2"/>
              </a:buClr>
              <a:buSzPct val="80000"/>
            </a:pPr>
            <a:r>
              <a:rPr lang="fr-FR" b="1" dirty="0"/>
              <a:t>À qui </a:t>
            </a:r>
            <a:r>
              <a:rPr lang="fr-FR" dirty="0"/>
              <a:t>sont les données collectées et stockées</a:t>
            </a:r>
          </a:p>
        </p:txBody>
      </p:sp>
      <p:sp>
        <p:nvSpPr>
          <p:cNvPr id="25" name="Rectangle 24"/>
          <p:cNvSpPr/>
          <p:nvPr/>
        </p:nvSpPr>
        <p:spPr>
          <a:xfrm>
            <a:off x="138041" y="3302097"/>
            <a:ext cx="2061791" cy="923330"/>
          </a:xfrm>
          <a:prstGeom prst="rect">
            <a:avLst/>
          </a:prstGeom>
        </p:spPr>
        <p:txBody>
          <a:bodyPr wrap="square">
            <a:spAutoFit/>
          </a:bodyPr>
          <a:lstStyle/>
          <a:p>
            <a:pPr algn="ctr">
              <a:spcBef>
                <a:spcPts val="600"/>
              </a:spcBef>
              <a:buClr>
                <a:schemeClr val="bg2"/>
              </a:buClr>
              <a:buSzPct val="80000"/>
            </a:pPr>
            <a:r>
              <a:rPr lang="fr-FR" b="1" dirty="0"/>
              <a:t>Quelles données </a:t>
            </a:r>
            <a:r>
              <a:rPr lang="fr-FR" dirty="0"/>
              <a:t>sont collectées et stockées</a:t>
            </a:r>
          </a:p>
        </p:txBody>
      </p:sp>
      <p:pic>
        <p:nvPicPr>
          <p:cNvPr id="26" name="Picture 25"/>
          <p:cNvPicPr>
            <a:picLocks noChangeAspect="1"/>
          </p:cNvPicPr>
          <p:nvPr/>
        </p:nvPicPr>
        <p:blipFill>
          <a:blip r:embed="rId7">
            <a:duotone>
              <a:schemeClr val="accent3">
                <a:shade val="45000"/>
                <a:satMod val="135000"/>
              </a:schemeClr>
              <a:prstClr val="white"/>
            </a:duotone>
          </a:blip>
          <a:stretch>
            <a:fillRect/>
          </a:stretch>
        </p:blipFill>
        <p:spPr>
          <a:xfrm>
            <a:off x="685316" y="2352752"/>
            <a:ext cx="839196" cy="839196"/>
          </a:xfrm>
          <a:prstGeom prst="rect">
            <a:avLst/>
          </a:prstGeom>
        </p:spPr>
      </p:pic>
      <p:sp>
        <p:nvSpPr>
          <p:cNvPr id="27" name="Rectangle 26"/>
          <p:cNvSpPr/>
          <p:nvPr/>
        </p:nvSpPr>
        <p:spPr>
          <a:xfrm>
            <a:off x="2304458" y="3302097"/>
            <a:ext cx="1835697" cy="1200329"/>
          </a:xfrm>
          <a:prstGeom prst="rect">
            <a:avLst/>
          </a:prstGeom>
        </p:spPr>
        <p:txBody>
          <a:bodyPr wrap="square">
            <a:spAutoFit/>
          </a:bodyPr>
          <a:lstStyle/>
          <a:p>
            <a:pPr algn="ctr">
              <a:spcBef>
                <a:spcPts val="600"/>
              </a:spcBef>
              <a:buClr>
                <a:schemeClr val="bg2"/>
              </a:buClr>
              <a:buSzPct val="80000"/>
            </a:pPr>
            <a:r>
              <a:rPr lang="fr-FR" dirty="0"/>
              <a:t>Quelles autres </a:t>
            </a:r>
            <a:r>
              <a:rPr lang="fr-FR" b="1" dirty="0"/>
              <a:t>sources de données </a:t>
            </a:r>
            <a:r>
              <a:rPr lang="fr-FR" dirty="0"/>
              <a:t>sont utilisées</a:t>
            </a:r>
          </a:p>
        </p:txBody>
      </p:sp>
      <p:pic>
        <p:nvPicPr>
          <p:cNvPr id="28" name="Picture 10" descr="Image result for database integrate icon black"/>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15309" y="2285332"/>
            <a:ext cx="924561" cy="92456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4230092" y="3291516"/>
            <a:ext cx="2051720" cy="1200329"/>
          </a:xfrm>
          <a:prstGeom prst="rect">
            <a:avLst/>
          </a:prstGeom>
        </p:spPr>
        <p:txBody>
          <a:bodyPr wrap="square">
            <a:spAutoFit/>
          </a:bodyPr>
          <a:lstStyle/>
          <a:p>
            <a:pPr algn="ctr">
              <a:spcBef>
                <a:spcPts val="600"/>
              </a:spcBef>
              <a:buClr>
                <a:schemeClr val="bg2"/>
              </a:buClr>
              <a:buSzPct val="80000"/>
            </a:pPr>
            <a:r>
              <a:rPr lang="fr-FR" dirty="0"/>
              <a:t>Comment les données sont </a:t>
            </a:r>
            <a:r>
              <a:rPr lang="fr-FR" b="1" dirty="0"/>
              <a:t>validées et stockées</a:t>
            </a:r>
          </a:p>
        </p:txBody>
      </p:sp>
      <p:pic>
        <p:nvPicPr>
          <p:cNvPr id="30" name="Picture 29"/>
          <p:cNvPicPr>
            <a:picLocks noChangeAspect="1"/>
          </p:cNvPicPr>
          <p:nvPr/>
        </p:nvPicPr>
        <p:blipFill>
          <a:blip r:embed="rId9">
            <a:duotone>
              <a:schemeClr val="accent3">
                <a:shade val="45000"/>
                <a:satMod val="135000"/>
              </a:schemeClr>
              <a:prstClr val="white"/>
            </a:duotone>
          </a:blip>
          <a:stretch>
            <a:fillRect/>
          </a:stretch>
        </p:blipFill>
        <p:spPr>
          <a:xfrm>
            <a:off x="4734471" y="2140870"/>
            <a:ext cx="862785" cy="902002"/>
          </a:xfrm>
          <a:prstGeom prst="rect">
            <a:avLst/>
          </a:prstGeom>
        </p:spPr>
      </p:pic>
      <p:sp>
        <p:nvSpPr>
          <p:cNvPr id="31" name="Rectangle 30"/>
          <p:cNvSpPr/>
          <p:nvPr/>
        </p:nvSpPr>
        <p:spPr>
          <a:xfrm>
            <a:off x="-168368" y="5388231"/>
            <a:ext cx="4012895" cy="646331"/>
          </a:xfrm>
          <a:prstGeom prst="rect">
            <a:avLst/>
          </a:prstGeom>
        </p:spPr>
        <p:txBody>
          <a:bodyPr wrap="square">
            <a:spAutoFit/>
          </a:bodyPr>
          <a:lstStyle/>
          <a:p>
            <a:pPr algn="ctr">
              <a:spcBef>
                <a:spcPts val="600"/>
              </a:spcBef>
              <a:buClr>
                <a:schemeClr val="bg2"/>
              </a:buClr>
              <a:buSzPct val="80000"/>
            </a:pPr>
            <a:r>
              <a:rPr lang="fr-FR" dirty="0"/>
              <a:t>Qui est </a:t>
            </a:r>
            <a:r>
              <a:rPr lang="fr-FR" b="1" dirty="0"/>
              <a:t>responsable </a:t>
            </a:r>
            <a:r>
              <a:rPr lang="fr-FR" dirty="0"/>
              <a:t>de la collecte, du stockage et de la gestion des données</a:t>
            </a:r>
          </a:p>
        </p:txBody>
      </p:sp>
      <p:pic>
        <p:nvPicPr>
          <p:cNvPr id="32" name="Picture 31"/>
          <p:cNvPicPr>
            <a:picLocks noChangeAspect="1"/>
          </p:cNvPicPr>
          <p:nvPr/>
        </p:nvPicPr>
        <p:blipFill>
          <a:blip r:embed="rId10">
            <a:duotone>
              <a:schemeClr val="accent3">
                <a:shade val="45000"/>
                <a:satMod val="135000"/>
              </a:schemeClr>
              <a:prstClr val="white"/>
            </a:duotone>
          </a:blip>
          <a:stretch>
            <a:fillRect/>
          </a:stretch>
        </p:blipFill>
        <p:spPr>
          <a:xfrm>
            <a:off x="1486023" y="4569810"/>
            <a:ext cx="939856" cy="704892"/>
          </a:xfrm>
          <a:prstGeom prst="rect">
            <a:avLst/>
          </a:prstGeom>
        </p:spPr>
      </p:pic>
      <p:sp>
        <p:nvSpPr>
          <p:cNvPr id="33" name="Rectangle 32"/>
          <p:cNvSpPr/>
          <p:nvPr/>
        </p:nvSpPr>
        <p:spPr>
          <a:xfrm>
            <a:off x="3429000" y="5397242"/>
            <a:ext cx="3290565" cy="646331"/>
          </a:xfrm>
          <a:prstGeom prst="rect">
            <a:avLst/>
          </a:prstGeom>
        </p:spPr>
        <p:txBody>
          <a:bodyPr wrap="square">
            <a:spAutoFit/>
          </a:bodyPr>
          <a:lstStyle/>
          <a:p>
            <a:pPr algn="ctr">
              <a:spcBef>
                <a:spcPts val="600"/>
              </a:spcBef>
              <a:buClr>
                <a:schemeClr val="bg2"/>
              </a:buClr>
              <a:buSzPct val="80000"/>
            </a:pPr>
            <a:r>
              <a:rPr lang="fr-FR" dirty="0"/>
              <a:t>Niveau garanti de </a:t>
            </a:r>
            <a:r>
              <a:rPr lang="fr-FR" b="1" dirty="0"/>
              <a:t>sécurité/</a:t>
            </a:r>
            <a:br>
              <a:rPr lang="fr-FR" b="1" dirty="0"/>
            </a:br>
            <a:r>
              <a:rPr lang="fr-FR" b="1" dirty="0"/>
              <a:t>confidentialité des données</a:t>
            </a:r>
          </a:p>
        </p:txBody>
      </p:sp>
      <p:pic>
        <p:nvPicPr>
          <p:cNvPr id="34" name="Picture 33"/>
          <p:cNvPicPr>
            <a:picLocks noChangeAspect="1"/>
          </p:cNvPicPr>
          <p:nvPr/>
        </p:nvPicPr>
        <p:blipFill>
          <a:blip r:embed="rId11">
            <a:duotone>
              <a:schemeClr val="accent3">
                <a:shade val="45000"/>
                <a:satMod val="135000"/>
              </a:schemeClr>
              <a:prstClr val="white"/>
            </a:duotone>
          </a:blip>
          <a:stretch>
            <a:fillRect/>
          </a:stretch>
        </p:blipFill>
        <p:spPr>
          <a:xfrm>
            <a:off x="4644642" y="4366926"/>
            <a:ext cx="968415" cy="968415"/>
          </a:xfrm>
          <a:prstGeom prst="rect">
            <a:avLst/>
          </a:prstGeom>
        </p:spPr>
      </p:pic>
    </p:spTree>
    <p:extLst>
      <p:ext uri="{BB962C8B-B14F-4D97-AF65-F5344CB8AC3E}">
        <p14:creationId xmlns:p14="http://schemas.microsoft.com/office/powerpoint/2010/main" val="242776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7" grpId="0"/>
      <p:bldP spid="29" grpId="0"/>
      <p:bldP spid="31" grpId="0"/>
      <p:bldP spid="3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5" name="Rectangle 4"/>
          <p:cNvSpPr/>
          <p:nvPr/>
        </p:nvSpPr>
        <p:spPr>
          <a:xfrm>
            <a:off x="6629400" y="-56305"/>
            <a:ext cx="2502568" cy="5695105"/>
          </a:xfrm>
          <a:prstGeom prst="rect">
            <a:avLst/>
          </a:prstGeom>
          <a:solidFill>
            <a:srgbClr val="99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TextBox 5"/>
          <p:cNvSpPr txBox="1"/>
          <p:nvPr/>
        </p:nvSpPr>
        <p:spPr>
          <a:xfrm>
            <a:off x="6784472" y="1693964"/>
            <a:ext cx="2502568" cy="1477328"/>
          </a:xfrm>
          <a:prstGeom prst="rect">
            <a:avLst/>
          </a:prstGeom>
          <a:noFill/>
        </p:spPr>
        <p:txBody>
          <a:bodyPr wrap="square" rtlCol="0">
            <a:spAutoFit/>
          </a:bodyPr>
          <a:lstStyle/>
          <a:p>
            <a:r>
              <a:rPr lang="fr-FR" sz="3000" dirty="0">
                <a:solidFill>
                  <a:schemeClr val="bg1"/>
                </a:solidFill>
              </a:rPr>
              <a:t>…aussi applicable au « </a:t>
            </a:r>
            <a:r>
              <a:rPr lang="fr-FR" sz="3000" b="1" dirty="0">
                <a:solidFill>
                  <a:schemeClr val="bg1"/>
                </a:solidFill>
              </a:rPr>
              <a:t>logiciel</a:t>
            </a:r>
            <a:r>
              <a:rPr lang="fr-FR" sz="3000" dirty="0">
                <a:solidFill>
                  <a:schemeClr val="bg1"/>
                </a:solidFill>
              </a:rPr>
              <a:t> »! </a:t>
            </a:r>
          </a:p>
        </p:txBody>
      </p:sp>
      <p:sp>
        <p:nvSpPr>
          <p:cNvPr id="35" name="Rectangle 34"/>
          <p:cNvSpPr/>
          <p:nvPr/>
        </p:nvSpPr>
        <p:spPr>
          <a:xfrm>
            <a:off x="2639777" y="1829766"/>
            <a:ext cx="3721865" cy="923330"/>
          </a:xfrm>
          <a:prstGeom prst="rect">
            <a:avLst/>
          </a:prstGeom>
        </p:spPr>
        <p:txBody>
          <a:bodyPr wrap="square">
            <a:spAutoFit/>
          </a:bodyPr>
          <a:lstStyle/>
          <a:p>
            <a:pPr algn="ctr">
              <a:spcBef>
                <a:spcPts val="600"/>
              </a:spcBef>
              <a:buClr>
                <a:schemeClr val="bg2"/>
              </a:buClr>
              <a:buSzPct val="80000"/>
            </a:pPr>
            <a:r>
              <a:rPr lang="fr-FR" dirty="0"/>
              <a:t>Accords et protocoles de </a:t>
            </a:r>
            <a:r>
              <a:rPr lang="fr-FR" b="1" dirty="0"/>
              <a:t>partage </a:t>
            </a:r>
            <a:br>
              <a:rPr lang="fr-FR" b="1" dirty="0"/>
            </a:br>
            <a:r>
              <a:rPr lang="fr-FR" b="1" dirty="0"/>
              <a:t>des données, </a:t>
            </a:r>
            <a:r>
              <a:rPr lang="fr-FR" dirty="0"/>
              <a:t>en particulier </a:t>
            </a:r>
            <a:br>
              <a:rPr lang="fr-FR" dirty="0"/>
            </a:br>
            <a:r>
              <a:rPr lang="fr-FR" dirty="0"/>
              <a:t>au niveau local</a:t>
            </a:r>
          </a:p>
        </p:txBody>
      </p:sp>
      <p:pic>
        <p:nvPicPr>
          <p:cNvPr id="36" name="Picture 35"/>
          <p:cNvPicPr>
            <a:picLocks noChangeAspect="1"/>
          </p:cNvPicPr>
          <p:nvPr/>
        </p:nvPicPr>
        <p:blipFill>
          <a:blip r:embed="rId4">
            <a:duotone>
              <a:schemeClr val="accent2">
                <a:shade val="45000"/>
                <a:satMod val="135000"/>
              </a:schemeClr>
              <a:prstClr val="white"/>
            </a:duotone>
          </a:blip>
          <a:stretch>
            <a:fillRect/>
          </a:stretch>
        </p:blipFill>
        <p:spPr>
          <a:xfrm>
            <a:off x="3864165" y="375338"/>
            <a:ext cx="1380152" cy="1380152"/>
          </a:xfrm>
          <a:prstGeom prst="rect">
            <a:avLst/>
          </a:prstGeom>
        </p:spPr>
      </p:pic>
      <p:pic>
        <p:nvPicPr>
          <p:cNvPr id="1026" name="Picture 2" descr="Image result for interoperability"/>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4009" y="390949"/>
            <a:ext cx="1579662" cy="1321758"/>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259361" y="1817737"/>
            <a:ext cx="2163459" cy="646331"/>
          </a:xfrm>
          <a:prstGeom prst="rect">
            <a:avLst/>
          </a:prstGeom>
        </p:spPr>
        <p:txBody>
          <a:bodyPr wrap="square">
            <a:spAutoFit/>
          </a:bodyPr>
          <a:lstStyle/>
          <a:p>
            <a:pPr algn="ctr">
              <a:spcBef>
                <a:spcPts val="600"/>
              </a:spcBef>
              <a:buClr>
                <a:schemeClr val="bg2"/>
              </a:buClr>
              <a:buSzPct val="80000"/>
            </a:pPr>
            <a:r>
              <a:rPr lang="fr-FR" b="1" dirty="0"/>
              <a:t>Interopérabilité... </a:t>
            </a:r>
            <a:r>
              <a:rPr lang="fr-FR" dirty="0"/>
              <a:t>(avec quoi?)</a:t>
            </a:r>
          </a:p>
        </p:txBody>
      </p:sp>
      <p:sp>
        <p:nvSpPr>
          <p:cNvPr id="38" name="Rectangle 37"/>
          <p:cNvSpPr/>
          <p:nvPr/>
        </p:nvSpPr>
        <p:spPr>
          <a:xfrm>
            <a:off x="2182897" y="4610898"/>
            <a:ext cx="2381839" cy="923330"/>
          </a:xfrm>
          <a:prstGeom prst="rect">
            <a:avLst/>
          </a:prstGeom>
        </p:spPr>
        <p:txBody>
          <a:bodyPr wrap="square">
            <a:spAutoFit/>
          </a:bodyPr>
          <a:lstStyle/>
          <a:p>
            <a:pPr algn="ctr">
              <a:spcBef>
                <a:spcPts val="600"/>
              </a:spcBef>
              <a:buClr>
                <a:schemeClr val="bg2"/>
              </a:buClr>
              <a:buSzPct val="80000"/>
            </a:pPr>
            <a:r>
              <a:rPr lang="fr-FR" dirty="0"/>
              <a:t>Accent mis sur la </a:t>
            </a:r>
            <a:r>
              <a:rPr lang="fr-FR" b="1" dirty="0"/>
              <a:t>gestion intégrée </a:t>
            </a:r>
            <a:br>
              <a:rPr lang="fr-FR" b="1" dirty="0"/>
            </a:br>
            <a:r>
              <a:rPr lang="fr-FR" b="1" dirty="0"/>
              <a:t>du programme</a:t>
            </a:r>
          </a:p>
        </p:txBody>
      </p:sp>
      <p:sp>
        <p:nvSpPr>
          <p:cNvPr id="39" name="Rectangle 38"/>
          <p:cNvSpPr/>
          <p:nvPr/>
        </p:nvSpPr>
        <p:spPr>
          <a:xfrm>
            <a:off x="159603" y="4419600"/>
            <a:ext cx="2023294" cy="1200329"/>
          </a:xfrm>
          <a:prstGeom prst="rect">
            <a:avLst/>
          </a:prstGeom>
        </p:spPr>
        <p:txBody>
          <a:bodyPr wrap="square">
            <a:spAutoFit/>
          </a:bodyPr>
          <a:lstStyle/>
          <a:p>
            <a:pPr algn="ctr">
              <a:spcBef>
                <a:spcPts val="600"/>
              </a:spcBef>
              <a:buClr>
                <a:schemeClr val="bg2"/>
              </a:buClr>
              <a:buSzPct val="80000"/>
            </a:pPr>
            <a:r>
              <a:rPr lang="fr-FR" dirty="0"/>
              <a:t>Accent mis sur le « </a:t>
            </a:r>
            <a:r>
              <a:rPr lang="fr-FR" b="1" dirty="0"/>
              <a:t>classification » ou « qualification » </a:t>
            </a:r>
            <a:r>
              <a:rPr lang="fr-FR" dirty="0"/>
              <a:t> des ménages</a:t>
            </a:r>
          </a:p>
        </p:txBody>
      </p:sp>
      <p:sp>
        <p:nvSpPr>
          <p:cNvPr id="40" name="Rectangle 39"/>
          <p:cNvSpPr/>
          <p:nvPr/>
        </p:nvSpPr>
        <p:spPr>
          <a:xfrm>
            <a:off x="4618600" y="4641194"/>
            <a:ext cx="2023500" cy="1200329"/>
          </a:xfrm>
          <a:prstGeom prst="rect">
            <a:avLst/>
          </a:prstGeom>
        </p:spPr>
        <p:txBody>
          <a:bodyPr wrap="square">
            <a:spAutoFit/>
          </a:bodyPr>
          <a:lstStyle/>
          <a:p>
            <a:pPr algn="ctr">
              <a:spcBef>
                <a:spcPts val="600"/>
              </a:spcBef>
              <a:buClr>
                <a:schemeClr val="bg2"/>
              </a:buClr>
              <a:buSzPct val="80000"/>
            </a:pPr>
            <a:r>
              <a:rPr lang="fr-FR" dirty="0"/>
              <a:t>Accent mis sur </a:t>
            </a:r>
            <a:br>
              <a:rPr lang="fr-FR" dirty="0"/>
            </a:br>
            <a:r>
              <a:rPr lang="fr-FR" b="1" dirty="0"/>
              <a:t>le S&amp;E, la planification, </a:t>
            </a:r>
            <a:br>
              <a:rPr lang="fr-FR" b="1" dirty="0"/>
            </a:br>
            <a:r>
              <a:rPr lang="fr-FR" b="1" dirty="0"/>
              <a:t>les rapports</a:t>
            </a:r>
            <a:r>
              <a:rPr lang="fr-FR" dirty="0"/>
              <a:t>, etc.</a:t>
            </a:r>
          </a:p>
        </p:txBody>
      </p:sp>
      <p:pic>
        <p:nvPicPr>
          <p:cNvPr id="8" name="Picture 7"/>
          <p:cNvPicPr>
            <a:picLocks noChangeAspect="1"/>
          </p:cNvPicPr>
          <p:nvPr/>
        </p:nvPicPr>
        <p:blipFill>
          <a:blip r:embed="rId6">
            <a:duotone>
              <a:schemeClr val="accent2">
                <a:shade val="45000"/>
                <a:satMod val="135000"/>
              </a:schemeClr>
              <a:prstClr val="white"/>
            </a:duotone>
          </a:blip>
          <a:stretch>
            <a:fillRect/>
          </a:stretch>
        </p:blipFill>
        <p:spPr>
          <a:xfrm>
            <a:off x="225089" y="2992311"/>
            <a:ext cx="1527512" cy="1527512"/>
          </a:xfrm>
          <a:prstGeom prst="rect">
            <a:avLst/>
          </a:prstGeom>
        </p:spPr>
      </p:pic>
      <p:pic>
        <p:nvPicPr>
          <p:cNvPr id="10" name="Picture 9"/>
          <p:cNvPicPr>
            <a:picLocks noChangeAspect="1"/>
          </p:cNvPicPr>
          <p:nvPr/>
        </p:nvPicPr>
        <p:blipFill>
          <a:blip r:embed="rId7">
            <a:duotone>
              <a:schemeClr val="accent2">
                <a:shade val="45000"/>
                <a:satMod val="135000"/>
              </a:schemeClr>
              <a:prstClr val="white"/>
            </a:duotone>
          </a:blip>
          <a:stretch>
            <a:fillRect/>
          </a:stretch>
        </p:blipFill>
        <p:spPr>
          <a:xfrm>
            <a:off x="2422820" y="3155992"/>
            <a:ext cx="1710852" cy="1200150"/>
          </a:xfrm>
          <a:prstGeom prst="rect">
            <a:avLst/>
          </a:prstGeom>
        </p:spPr>
      </p:pic>
      <p:pic>
        <p:nvPicPr>
          <p:cNvPr id="12" name="Picture 11"/>
          <p:cNvPicPr>
            <a:picLocks noChangeAspect="1"/>
          </p:cNvPicPr>
          <p:nvPr/>
        </p:nvPicPr>
        <p:blipFill>
          <a:blip r:embed="rId8">
            <a:duotone>
              <a:schemeClr val="accent2">
                <a:shade val="45000"/>
                <a:satMod val="135000"/>
              </a:schemeClr>
              <a:prstClr val="white"/>
            </a:duotone>
          </a:blip>
          <a:stretch>
            <a:fillRect/>
          </a:stretch>
        </p:blipFill>
        <p:spPr>
          <a:xfrm>
            <a:off x="4668089" y="3402732"/>
            <a:ext cx="1661815" cy="1035709"/>
          </a:xfrm>
          <a:prstGeom prst="rect">
            <a:avLst/>
          </a:prstGeom>
        </p:spPr>
      </p:pic>
    </p:spTree>
    <p:extLst>
      <p:ext uri="{BB962C8B-B14F-4D97-AF65-F5344CB8AC3E}">
        <p14:creationId xmlns:p14="http://schemas.microsoft.com/office/powerpoint/2010/main" val="67610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408" y="-1"/>
            <a:ext cx="9360408" cy="6841269"/>
          </a:xfrm>
          <a:prstGeom prst="rect">
            <a:avLst/>
          </a:prstGeom>
        </p:spPr>
      </p:pic>
      <p:sp>
        <p:nvSpPr>
          <p:cNvPr id="4" name="Title 1"/>
          <p:cNvSpPr txBox="1">
            <a:spLocks/>
          </p:cNvSpPr>
          <p:nvPr/>
        </p:nvSpPr>
        <p:spPr>
          <a:xfrm>
            <a:off x="848257" y="381000"/>
            <a:ext cx="7447486" cy="86916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dirty="0">
                <a:solidFill>
                  <a:schemeClr val="bg1"/>
                </a:solidFill>
                <a:latin typeface="Avenir Medium"/>
                <a:cs typeface="Avenir Medium"/>
              </a:rPr>
              <a:t>Journal de bord de L&amp;T</a:t>
            </a:r>
          </a:p>
        </p:txBody>
      </p:sp>
      <p:sp>
        <p:nvSpPr>
          <p:cNvPr id="6" name="Content Placeholder 2"/>
          <p:cNvSpPr txBox="1">
            <a:spLocks/>
          </p:cNvSpPr>
          <p:nvPr/>
        </p:nvSpPr>
        <p:spPr>
          <a:xfrm>
            <a:off x="228600" y="830739"/>
            <a:ext cx="8534400" cy="3360261"/>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70000"/>
              </a:lnSpc>
              <a:buNone/>
            </a:pPr>
            <a:r>
              <a:rPr lang="fr-FR" sz="2800" dirty="0">
                <a:latin typeface="Avenir Book" charset="0"/>
                <a:ea typeface="Avenir Book" charset="0"/>
                <a:cs typeface="Avenir Book" charset="0"/>
              </a:rPr>
              <a:t>Revenez au présent et demandez-vous ce que vous aimeriez créer. Quelles sont votre vision et votre intention pour les 3-5 prochaines années, sur le plan personnel et professionnel ? Quelles bases essentielles souhaitez-vous poser dans votre vie professionnelle ? Décrivez avec autant de détails que possible les images et éléments </a:t>
            </a:r>
            <a:br>
              <a:rPr lang="fr-FR" sz="2800" dirty="0">
                <a:latin typeface="Avenir Book" charset="0"/>
                <a:ea typeface="Avenir Book" charset="0"/>
                <a:cs typeface="Avenir Book" charset="0"/>
              </a:rPr>
            </a:br>
            <a:r>
              <a:rPr lang="fr-FR" sz="2800" dirty="0">
                <a:latin typeface="Avenir Book" charset="0"/>
                <a:ea typeface="Avenir Book" charset="0"/>
                <a:cs typeface="Avenir Book" charset="0"/>
              </a:rPr>
              <a:t>qui vous viennent à l’esprit. </a:t>
            </a:r>
          </a:p>
          <a:p>
            <a:pPr marL="0" indent="0">
              <a:lnSpc>
                <a:spcPct val="170000"/>
              </a:lnSpc>
              <a:buNone/>
            </a:pPr>
            <a:r>
              <a:rPr lang="fr-FR" sz="2300" dirty="0">
                <a:latin typeface="Avenir Book" charset="0"/>
                <a:ea typeface="Avenir Book" charset="0"/>
                <a:cs typeface="Avenir Book" charset="0"/>
              </a:rPr>
              <a:t>(Environ 4 min.)</a:t>
            </a:r>
            <a:endParaRPr lang="fr-FR" sz="2300" b="1" dirty="0"/>
          </a:p>
          <a:p>
            <a:pPr marL="0" indent="0" algn="r">
              <a:buNone/>
            </a:pPr>
            <a:endParaRPr lang="fr-FR" sz="4000" dirty="0">
              <a:latin typeface="Avenir LT Std 35 Light" pitchFamily="34" charset="0"/>
            </a:endParaRPr>
          </a:p>
          <a:p>
            <a:endParaRPr lang="fr-FR" sz="5500" b="1" dirty="0"/>
          </a:p>
        </p:txBody>
      </p:sp>
      <p:pic>
        <p:nvPicPr>
          <p:cNvPr id="2050" name="Picture 2" descr="Image result for vision"/>
          <p:cNvPicPr>
            <a:picLocks noChangeAspect="1" noChangeArrowheads="1"/>
          </p:cNvPicPr>
          <p:nvPr/>
        </p:nvPicPr>
        <p:blipFill rotWithShape="1">
          <a:blip r:embed="rId4">
            <a:extLst>
              <a:ext uri="{28A0092B-C50C-407E-A947-70E740481C1C}">
                <a14:useLocalDpi xmlns:a14="http://schemas.microsoft.com/office/drawing/2010/main" val="0"/>
              </a:ext>
            </a:extLst>
          </a:blip>
          <a:srcRect t="11157" b="13239"/>
          <a:stretch/>
        </p:blipFill>
        <p:spPr bwMode="auto">
          <a:xfrm>
            <a:off x="2057400" y="3819561"/>
            <a:ext cx="5732462" cy="20056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id="{C02A9F5B-E259-4620-BDEB-391E2B193439}"/>
              </a:ext>
            </a:extLst>
          </p:cNvPr>
          <p:cNvSpPr txBox="1"/>
          <p:nvPr/>
        </p:nvSpPr>
        <p:spPr>
          <a:xfrm>
            <a:off x="980543" y="6477955"/>
            <a:ext cx="73152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i="1" dirty="0">
                <a:latin typeface="Avenir" panose="020B0503020203020204" pitchFamily="34" charset="0"/>
                <a:cs typeface="Avenir Book"/>
              </a:rPr>
              <a:t>U Theory </a:t>
            </a:r>
            <a:r>
              <a:rPr lang="fr-FR" sz="1000" dirty="0">
                <a:latin typeface="Avenir" panose="020B0503020203020204" pitchFamily="34" charset="0"/>
                <a:cs typeface="Avenir Book"/>
              </a:rPr>
              <a:t>d’Otto Scharmer adaptée par Catherine Widrig Jenkins (IPK).</a:t>
            </a:r>
          </a:p>
        </p:txBody>
      </p:sp>
    </p:spTree>
    <p:extLst>
      <p:ext uri="{BB962C8B-B14F-4D97-AF65-F5344CB8AC3E}">
        <p14:creationId xmlns:p14="http://schemas.microsoft.com/office/powerpoint/2010/main" val="3509012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124200" y="4876800"/>
            <a:ext cx="2819400" cy="1734353"/>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lumMod val="50000"/>
                </a:schemeClr>
              </a:solidFill>
            </a:endParaRPr>
          </a:p>
        </p:txBody>
      </p:sp>
      <p:sp>
        <p:nvSpPr>
          <p:cNvPr id="20" name="Rectangle 19"/>
          <p:cNvSpPr/>
          <p:nvPr/>
        </p:nvSpPr>
        <p:spPr>
          <a:xfrm>
            <a:off x="228600" y="228600"/>
            <a:ext cx="2819400" cy="1734353"/>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lumMod val="50000"/>
                </a:schemeClr>
              </a:solidFill>
            </a:endParaRPr>
          </a:p>
        </p:txBody>
      </p:sp>
      <p:sp>
        <p:nvSpPr>
          <p:cNvPr id="2" name="Rectangle 1"/>
          <p:cNvSpPr/>
          <p:nvPr/>
        </p:nvSpPr>
        <p:spPr>
          <a:xfrm>
            <a:off x="1658622" y="2819400"/>
            <a:ext cx="6266178" cy="1200329"/>
          </a:xfrm>
          <a:prstGeom prst="rect">
            <a:avLst/>
          </a:prstGeom>
        </p:spPr>
        <p:txBody>
          <a:bodyPr wrap="square">
            <a:spAutoFit/>
          </a:bodyPr>
          <a:lstStyle/>
          <a:p>
            <a:pPr algn="ctr"/>
            <a:r>
              <a:rPr lang="fr-FR" sz="2400" b="1" dirty="0">
                <a:solidFill>
                  <a:schemeClr val="tx1">
                    <a:lumMod val="75000"/>
                    <a:lumOff val="25000"/>
                  </a:schemeClr>
                </a:solidFill>
                <a:latin typeface="Avenir LT Std 35 Light" pitchFamily="34" charset="0"/>
              </a:rPr>
              <a:t>Mise en œuvre pour intégration </a:t>
            </a:r>
            <a:br>
              <a:rPr lang="fr-FR" sz="2400" b="1" dirty="0">
                <a:solidFill>
                  <a:schemeClr val="tx1">
                    <a:lumMod val="75000"/>
                    <a:lumOff val="25000"/>
                  </a:schemeClr>
                </a:solidFill>
                <a:latin typeface="Avenir LT Std 35 Light" pitchFamily="34" charset="0"/>
              </a:rPr>
            </a:br>
            <a:r>
              <a:rPr lang="fr-FR" sz="2400" b="1" dirty="0">
                <a:solidFill>
                  <a:schemeClr val="tx1">
                    <a:lumMod val="75000"/>
                    <a:lumOff val="25000"/>
                  </a:schemeClr>
                </a:solidFill>
                <a:latin typeface="Avenir LT Std 35 Light" pitchFamily="34" charset="0"/>
              </a:rPr>
              <a:t>intégrale (en utilisant dans l’idéal </a:t>
            </a:r>
            <a:br>
              <a:rPr lang="fr-FR" sz="2400" b="1" dirty="0">
                <a:solidFill>
                  <a:schemeClr val="tx1">
                    <a:lumMod val="75000"/>
                    <a:lumOff val="25000"/>
                  </a:schemeClr>
                </a:solidFill>
                <a:latin typeface="Avenir LT Std 35 Light" pitchFamily="34" charset="0"/>
              </a:rPr>
            </a:br>
            <a:r>
              <a:rPr lang="fr-FR" sz="2400" b="1" dirty="0">
                <a:solidFill>
                  <a:schemeClr val="tx1">
                    <a:lumMod val="75000"/>
                    <a:lumOff val="25000"/>
                  </a:schemeClr>
                </a:solidFill>
                <a:latin typeface="Avenir LT Std 35 Light" pitchFamily="34" charset="0"/>
              </a:rPr>
              <a:t>un </a:t>
            </a:r>
            <a:r>
              <a:rPr lang="fr-FR" sz="2400" b="1" dirty="0">
                <a:solidFill>
                  <a:srgbClr val="336600"/>
                </a:solidFill>
                <a:latin typeface="Avenir LT Std 35 Light" pitchFamily="34" charset="0"/>
              </a:rPr>
              <a:t>identifiant unique!</a:t>
            </a:r>
            <a:r>
              <a:rPr lang="fr-FR" sz="2400" b="1" dirty="0">
                <a:solidFill>
                  <a:schemeClr val="tx1">
                    <a:lumMod val="75000"/>
                    <a:lumOff val="25000"/>
                  </a:schemeClr>
                </a:solidFill>
                <a:latin typeface="Avenir LT Std 35 Light" pitchFamily="34" charset="0"/>
              </a:rPr>
              <a:t>) </a:t>
            </a:r>
            <a:endParaRPr lang="fr-FR" sz="2400" b="1" dirty="0">
              <a:solidFill>
                <a:schemeClr val="tx1">
                  <a:lumMod val="75000"/>
                  <a:lumOff val="25000"/>
                </a:schemeClr>
              </a:solidFill>
            </a:endParaRPr>
          </a:p>
        </p:txBody>
      </p:sp>
      <p:cxnSp>
        <p:nvCxnSpPr>
          <p:cNvPr id="4" name="Straight Arrow Connector 3"/>
          <p:cNvCxnSpPr/>
          <p:nvPr/>
        </p:nvCxnSpPr>
        <p:spPr>
          <a:xfrm flipH="1" flipV="1">
            <a:off x="3124200" y="2057400"/>
            <a:ext cx="1371600" cy="762001"/>
          </a:xfrm>
          <a:prstGeom prst="straightConnector1">
            <a:avLst/>
          </a:prstGeom>
          <a:ln w="3810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a:off x="4648200" y="4169122"/>
            <a:ext cx="0" cy="631478"/>
          </a:xfrm>
          <a:prstGeom prst="straightConnector1">
            <a:avLst/>
          </a:prstGeom>
          <a:ln w="3810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8600" y="609600"/>
            <a:ext cx="2819400" cy="830997"/>
          </a:xfrm>
          <a:prstGeom prst="rect">
            <a:avLst/>
          </a:prstGeom>
          <a:noFill/>
        </p:spPr>
        <p:txBody>
          <a:bodyPr wrap="square" rtlCol="0">
            <a:spAutoFit/>
          </a:bodyPr>
          <a:lstStyle/>
          <a:p>
            <a:pPr algn="ctr"/>
            <a:r>
              <a:rPr lang="fr-FR" sz="1600" dirty="0">
                <a:solidFill>
                  <a:schemeClr val="bg1"/>
                </a:solidFill>
                <a:latin typeface="Avenir LT Std 35 Light" pitchFamily="34" charset="0"/>
              </a:rPr>
              <a:t>Tous les SIG de programme d’</a:t>
            </a:r>
            <a:r>
              <a:rPr lang="fr-FR" sz="1600" b="1" dirty="0">
                <a:solidFill>
                  <a:schemeClr val="bg1"/>
                </a:solidFill>
                <a:latin typeface="Avenir LT Std 35 Light" pitchFamily="34" charset="0"/>
              </a:rPr>
              <a:t>assistance sociale </a:t>
            </a:r>
            <a:r>
              <a:rPr lang="fr-FR" sz="1600" dirty="0">
                <a:solidFill>
                  <a:schemeClr val="bg1"/>
                </a:solidFill>
                <a:latin typeface="Avenir LT Std 35 Light" pitchFamily="34" charset="0"/>
              </a:rPr>
              <a:t>et les bases de données connexes</a:t>
            </a:r>
          </a:p>
        </p:txBody>
      </p:sp>
      <p:sp>
        <p:nvSpPr>
          <p:cNvPr id="13" name="Rectangle 12"/>
          <p:cNvSpPr/>
          <p:nvPr/>
        </p:nvSpPr>
        <p:spPr>
          <a:xfrm>
            <a:off x="6096000" y="228600"/>
            <a:ext cx="2819400" cy="1734353"/>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lumMod val="50000"/>
                </a:schemeClr>
              </a:solidFill>
            </a:endParaRPr>
          </a:p>
        </p:txBody>
      </p:sp>
      <p:sp>
        <p:nvSpPr>
          <p:cNvPr id="14" name="TextBox 13"/>
          <p:cNvSpPr txBox="1"/>
          <p:nvPr/>
        </p:nvSpPr>
        <p:spPr>
          <a:xfrm>
            <a:off x="6096000" y="762000"/>
            <a:ext cx="2819400" cy="830997"/>
          </a:xfrm>
          <a:prstGeom prst="rect">
            <a:avLst/>
          </a:prstGeom>
          <a:noFill/>
        </p:spPr>
        <p:txBody>
          <a:bodyPr wrap="square" rtlCol="0">
            <a:spAutoFit/>
          </a:bodyPr>
          <a:lstStyle/>
          <a:p>
            <a:pPr algn="ctr"/>
            <a:r>
              <a:rPr lang="fr-FR" sz="1600" dirty="0">
                <a:solidFill>
                  <a:schemeClr val="bg1"/>
                </a:solidFill>
                <a:latin typeface="Avenir LT Std 35 Light" pitchFamily="34" charset="0"/>
              </a:rPr>
              <a:t> SIG de l’</a:t>
            </a:r>
            <a:r>
              <a:rPr lang="fr-FR" sz="1600" b="1" dirty="0">
                <a:solidFill>
                  <a:schemeClr val="bg1"/>
                </a:solidFill>
                <a:latin typeface="Avenir LT Std 35 Light" pitchFamily="34" charset="0"/>
              </a:rPr>
              <a:t>assurance sociale </a:t>
            </a:r>
            <a:r>
              <a:rPr lang="fr-FR" sz="1600" dirty="0">
                <a:solidFill>
                  <a:schemeClr val="bg1"/>
                </a:solidFill>
                <a:latin typeface="Avenir LT Std 35 Light" pitchFamily="34" charset="0"/>
              </a:rPr>
              <a:t>et bases de données connexes</a:t>
            </a:r>
          </a:p>
        </p:txBody>
      </p:sp>
      <p:sp>
        <p:nvSpPr>
          <p:cNvPr id="16" name="TextBox 15"/>
          <p:cNvSpPr txBox="1"/>
          <p:nvPr/>
        </p:nvSpPr>
        <p:spPr>
          <a:xfrm>
            <a:off x="3129951" y="5341203"/>
            <a:ext cx="2819400" cy="830997"/>
          </a:xfrm>
          <a:prstGeom prst="rect">
            <a:avLst/>
          </a:prstGeom>
          <a:noFill/>
        </p:spPr>
        <p:txBody>
          <a:bodyPr wrap="square" rtlCol="0">
            <a:spAutoFit/>
          </a:bodyPr>
          <a:lstStyle/>
          <a:p>
            <a:pPr algn="ctr"/>
            <a:r>
              <a:rPr lang="fr-FR" sz="1600" dirty="0">
                <a:solidFill>
                  <a:schemeClr val="bg1"/>
                </a:solidFill>
                <a:latin typeface="Avenir LT Std 35 Light" pitchFamily="34" charset="0"/>
              </a:rPr>
              <a:t>Tous les autres </a:t>
            </a:r>
            <a:r>
              <a:rPr lang="fr-FR" sz="1600" b="1" dirty="0">
                <a:solidFill>
                  <a:schemeClr val="bg1"/>
                </a:solidFill>
                <a:latin typeface="Avenir LT Std 35 Light" pitchFamily="34" charset="0"/>
              </a:rPr>
              <a:t>SIG publics pertinent </a:t>
            </a:r>
            <a:r>
              <a:rPr lang="fr-FR" sz="1600" dirty="0">
                <a:solidFill>
                  <a:schemeClr val="bg1"/>
                </a:solidFill>
                <a:latin typeface="Avenir LT Std 35 Light" pitchFamily="34" charset="0"/>
              </a:rPr>
              <a:t>et les bases de données connexes</a:t>
            </a:r>
          </a:p>
        </p:txBody>
      </p:sp>
      <p:sp>
        <p:nvSpPr>
          <p:cNvPr id="17" name="AutoShape 6" descr="Image result for civil registry"/>
          <p:cNvSpPr>
            <a:spLocks noChangeAspect="1" noChangeArrowheads="1"/>
          </p:cNvSpPr>
          <p:nvPr/>
        </p:nvSpPr>
        <p:spPr bwMode="auto">
          <a:xfrm>
            <a:off x="155575" y="-623888"/>
            <a:ext cx="4552950" cy="1314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8" name="AutoShape 8" descr="Image result for civil registry"/>
          <p:cNvSpPr>
            <a:spLocks noChangeAspect="1" noChangeArrowheads="1"/>
          </p:cNvSpPr>
          <p:nvPr/>
        </p:nvSpPr>
        <p:spPr bwMode="auto">
          <a:xfrm>
            <a:off x="307975" y="-471488"/>
            <a:ext cx="4552950" cy="1314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9" name="AutoShape 10" descr="Image result for civil registry"/>
          <p:cNvSpPr>
            <a:spLocks noChangeAspect="1" noChangeArrowheads="1"/>
          </p:cNvSpPr>
          <p:nvPr/>
        </p:nvSpPr>
        <p:spPr bwMode="auto">
          <a:xfrm>
            <a:off x="460375" y="-319088"/>
            <a:ext cx="4552950" cy="1314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1036" name="Picture 12" descr="Image result for civil registr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584"/>
          <a:stretch/>
        </p:blipFill>
        <p:spPr bwMode="auto">
          <a:xfrm>
            <a:off x="6324600" y="5088632"/>
            <a:ext cx="2299416" cy="50790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tax author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5943600"/>
            <a:ext cx="2299416" cy="493436"/>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flipV="1">
            <a:off x="4648200" y="1981201"/>
            <a:ext cx="1371600" cy="838199"/>
          </a:xfrm>
          <a:prstGeom prst="straightConnector1">
            <a:avLst/>
          </a:prstGeom>
          <a:ln w="3810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Content Placeholder 2"/>
          <p:cNvSpPr txBox="1">
            <a:spLocks/>
          </p:cNvSpPr>
          <p:nvPr/>
        </p:nvSpPr>
        <p:spPr>
          <a:xfrm>
            <a:off x="142040" y="1821597"/>
            <a:ext cx="1962706" cy="4695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fr-FR" sz="1800" dirty="0">
              <a:solidFill>
                <a:srgbClr val="006600"/>
              </a:solidFill>
              <a:latin typeface="Avenir Heavy Oblique"/>
              <a:cs typeface="Avenir Heavy Oblique"/>
            </a:endParaRPr>
          </a:p>
          <a:p>
            <a:pPr marL="0" indent="0" algn="ctr">
              <a:buNone/>
            </a:pPr>
            <a:r>
              <a:rPr lang="fr-FR" sz="1800" dirty="0">
                <a:solidFill>
                  <a:srgbClr val="006600"/>
                </a:solidFill>
                <a:latin typeface="Avenir Heavy Oblique"/>
                <a:cs typeface="Avenir Heavy Oblique"/>
              </a:rPr>
              <a:t>Le flux de données possible doit être bilatéral </a:t>
            </a:r>
            <a:br>
              <a:rPr lang="fr-FR" sz="1800" dirty="0">
                <a:solidFill>
                  <a:srgbClr val="006600"/>
                </a:solidFill>
                <a:latin typeface="Avenir Heavy Oblique"/>
                <a:cs typeface="Avenir Heavy Oblique"/>
              </a:rPr>
            </a:br>
            <a:r>
              <a:rPr lang="fr-FR" sz="1800" dirty="0">
                <a:solidFill>
                  <a:srgbClr val="006600"/>
                </a:solidFill>
                <a:latin typeface="Avenir Heavy Oblique"/>
                <a:cs typeface="Avenir Heavy Oblique"/>
              </a:rPr>
              <a:t>et permettre l’accès d’utilisateurs clés</a:t>
            </a:r>
            <a:r>
              <a:rPr lang="fr-FR" sz="1800" b="1" i="1" dirty="0">
                <a:solidFill>
                  <a:srgbClr val="006600"/>
                </a:solidFill>
              </a:rPr>
              <a:t>!</a:t>
            </a:r>
          </a:p>
        </p:txBody>
      </p:sp>
      <p:sp>
        <p:nvSpPr>
          <p:cNvPr id="24" name="Right Arrow 23"/>
          <p:cNvSpPr/>
          <p:nvPr/>
        </p:nvSpPr>
        <p:spPr>
          <a:xfrm rot="10800000">
            <a:off x="1998476" y="3203527"/>
            <a:ext cx="450850" cy="464100"/>
          </a:xfrm>
          <a:prstGeom prst="rightArrow">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Right Arrow 24"/>
          <p:cNvSpPr/>
          <p:nvPr/>
        </p:nvSpPr>
        <p:spPr>
          <a:xfrm>
            <a:off x="7092950" y="3188346"/>
            <a:ext cx="450850" cy="46410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Content Placeholder 2"/>
          <p:cNvSpPr txBox="1">
            <a:spLocks/>
          </p:cNvSpPr>
          <p:nvPr/>
        </p:nvSpPr>
        <p:spPr>
          <a:xfrm>
            <a:off x="7543801" y="2032000"/>
            <a:ext cx="1600200" cy="2743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fr-FR" sz="1800" b="1" dirty="0">
              <a:solidFill>
                <a:srgbClr val="00B050"/>
              </a:solidFill>
            </a:endParaRPr>
          </a:p>
          <a:p>
            <a:pPr marL="0" indent="0" algn="ctr">
              <a:buNone/>
            </a:pPr>
            <a:r>
              <a:rPr lang="fr-FR" sz="1800" dirty="0">
                <a:solidFill>
                  <a:srgbClr val="990000"/>
                </a:solidFill>
                <a:latin typeface="Avenir Heavy Oblique"/>
                <a:cs typeface="Avenir Heavy Oblique"/>
              </a:rPr>
              <a:t>Besoin d’un budget garantissant la sécurité et la confidentialité des données</a:t>
            </a:r>
            <a:endParaRPr lang="fr-FR" sz="1800" b="1" dirty="0">
              <a:solidFill>
                <a:srgbClr val="00B050"/>
              </a:solidFill>
            </a:endParaRPr>
          </a:p>
        </p:txBody>
      </p:sp>
    </p:spTree>
    <p:extLst>
      <p:ext uri="{BB962C8B-B14F-4D97-AF65-F5344CB8AC3E}">
        <p14:creationId xmlns:p14="http://schemas.microsoft.com/office/powerpoint/2010/main" val="3733001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2" name="TextBox 1"/>
          <p:cNvSpPr txBox="1"/>
          <p:nvPr/>
        </p:nvSpPr>
        <p:spPr>
          <a:xfrm>
            <a:off x="754522" y="5979907"/>
            <a:ext cx="7696200" cy="523220"/>
          </a:xfrm>
          <a:prstGeom prst="rect">
            <a:avLst/>
          </a:prstGeom>
          <a:noFill/>
        </p:spPr>
        <p:txBody>
          <a:bodyPr wrap="square" rtlCol="0">
            <a:spAutoFit/>
          </a:bodyPr>
          <a:lstStyle/>
          <a:p>
            <a:r>
              <a:rPr lang="fr-FR" sz="2800" dirty="0">
                <a:solidFill>
                  <a:schemeClr val="bg1"/>
                </a:solidFill>
                <a:latin typeface="Avenir LT Std 35 Light" pitchFamily="34" charset="0"/>
              </a:rPr>
              <a:t>Avantages opérationnels</a:t>
            </a:r>
          </a:p>
        </p:txBody>
      </p:sp>
      <p:pic>
        <p:nvPicPr>
          <p:cNvPr id="7" name="Picture 6"/>
          <p:cNvPicPr>
            <a:picLocks noChangeAspect="1"/>
          </p:cNvPicPr>
          <p:nvPr/>
        </p:nvPicPr>
        <p:blipFill>
          <a:blip r:embed="rId4"/>
          <a:stretch>
            <a:fillRect/>
          </a:stretch>
        </p:blipFill>
        <p:spPr>
          <a:xfrm>
            <a:off x="5688948" y="1143000"/>
            <a:ext cx="3429000" cy="3429000"/>
          </a:xfrm>
          <a:prstGeom prst="rect">
            <a:avLst/>
          </a:prstGeom>
        </p:spPr>
      </p:pic>
      <p:pic>
        <p:nvPicPr>
          <p:cNvPr id="5" name="Picture 4" descr="A picture containing outdoor object&#10;&#10;Description generated with high confidence">
            <a:extLst>
              <a:ext uri="{FF2B5EF4-FFF2-40B4-BE49-F238E27FC236}">
                <a16:creationId xmlns:a16="http://schemas.microsoft.com/office/drawing/2014/main" id="{52DEB42B-1975-43C9-8459-4C407C3D0E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99" y="322676"/>
            <a:ext cx="5266508" cy="5437182"/>
          </a:xfrm>
          <a:prstGeom prst="rect">
            <a:avLst/>
          </a:prstGeom>
        </p:spPr>
      </p:pic>
    </p:spTree>
    <p:extLst>
      <p:ext uri="{BB962C8B-B14F-4D97-AF65-F5344CB8AC3E}">
        <p14:creationId xmlns:p14="http://schemas.microsoft.com/office/powerpoint/2010/main" val="3908301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2" name="TextBox 1"/>
          <p:cNvSpPr txBox="1"/>
          <p:nvPr/>
        </p:nvSpPr>
        <p:spPr>
          <a:xfrm>
            <a:off x="754522" y="5979907"/>
            <a:ext cx="7696200" cy="523220"/>
          </a:xfrm>
          <a:prstGeom prst="rect">
            <a:avLst/>
          </a:prstGeom>
          <a:noFill/>
        </p:spPr>
        <p:txBody>
          <a:bodyPr wrap="square" rtlCol="0">
            <a:spAutoFit/>
          </a:bodyPr>
          <a:lstStyle/>
          <a:p>
            <a:r>
              <a:rPr lang="fr-FR" sz="2800" dirty="0">
                <a:solidFill>
                  <a:schemeClr val="bg1"/>
                </a:solidFill>
                <a:latin typeface="Avenir LT Std 35 Light" pitchFamily="34" charset="0"/>
              </a:rPr>
              <a:t>Avantages opérationnels</a:t>
            </a:r>
          </a:p>
        </p:txBody>
      </p:sp>
      <p:pic>
        <p:nvPicPr>
          <p:cNvPr id="5" name="Picture 4" descr="A screenshot of a cell phone&#10;&#10;Description generated with high confidence">
            <a:extLst>
              <a:ext uri="{FF2B5EF4-FFF2-40B4-BE49-F238E27FC236}">
                <a16:creationId xmlns:a16="http://schemas.microsoft.com/office/drawing/2014/main" id="{2BA23153-CE73-485C-92EA-5D646A69D5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664" y="533400"/>
            <a:ext cx="8609916" cy="4913656"/>
          </a:xfrm>
          <a:prstGeom prst="rect">
            <a:avLst/>
          </a:prstGeom>
        </p:spPr>
      </p:pic>
    </p:spTree>
    <p:extLst>
      <p:ext uri="{BB962C8B-B14F-4D97-AF65-F5344CB8AC3E}">
        <p14:creationId xmlns:p14="http://schemas.microsoft.com/office/powerpoint/2010/main" val="3232256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2" name="TextBox 1"/>
          <p:cNvSpPr txBox="1"/>
          <p:nvPr/>
        </p:nvSpPr>
        <p:spPr>
          <a:xfrm>
            <a:off x="754522" y="5979907"/>
            <a:ext cx="7696200" cy="523220"/>
          </a:xfrm>
          <a:prstGeom prst="rect">
            <a:avLst/>
          </a:prstGeom>
          <a:noFill/>
        </p:spPr>
        <p:txBody>
          <a:bodyPr wrap="square" rtlCol="0">
            <a:spAutoFit/>
          </a:bodyPr>
          <a:lstStyle/>
          <a:p>
            <a:r>
              <a:rPr lang="fr-FR" sz="2800" dirty="0">
                <a:solidFill>
                  <a:schemeClr val="bg1"/>
                </a:solidFill>
                <a:latin typeface="Avenir LT Std 35 Light" pitchFamily="34" charset="0"/>
              </a:rPr>
              <a:t>Avantages au niveau des politiques</a:t>
            </a:r>
          </a:p>
        </p:txBody>
      </p:sp>
      <p:pic>
        <p:nvPicPr>
          <p:cNvPr id="6" name="Picture 5"/>
          <p:cNvPicPr>
            <a:picLocks noChangeAspect="1"/>
          </p:cNvPicPr>
          <p:nvPr/>
        </p:nvPicPr>
        <p:blipFill>
          <a:blip r:embed="rId4"/>
          <a:stretch>
            <a:fillRect/>
          </a:stretch>
        </p:blipFill>
        <p:spPr>
          <a:xfrm>
            <a:off x="5704114" y="1143000"/>
            <a:ext cx="3429000" cy="3429000"/>
          </a:xfrm>
          <a:prstGeom prst="rect">
            <a:avLst/>
          </a:prstGeom>
        </p:spPr>
      </p:pic>
      <p:pic>
        <p:nvPicPr>
          <p:cNvPr id="5" name="Picture 4" descr="A picture containing sitting, indoor&#10;&#10;Description generated with high confidence">
            <a:extLst>
              <a:ext uri="{FF2B5EF4-FFF2-40B4-BE49-F238E27FC236}">
                <a16:creationId xmlns:a16="http://schemas.microsoft.com/office/drawing/2014/main" id="{0CB0A633-49DC-454B-ACDE-3200715BB0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354873"/>
            <a:ext cx="4888588" cy="5424991"/>
          </a:xfrm>
          <a:prstGeom prst="rect">
            <a:avLst/>
          </a:prstGeom>
        </p:spPr>
      </p:pic>
    </p:spTree>
    <p:extLst>
      <p:ext uri="{BB962C8B-B14F-4D97-AF65-F5344CB8AC3E}">
        <p14:creationId xmlns:p14="http://schemas.microsoft.com/office/powerpoint/2010/main" val="31228274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2" name="TextBox 1"/>
          <p:cNvSpPr txBox="1"/>
          <p:nvPr/>
        </p:nvSpPr>
        <p:spPr>
          <a:xfrm>
            <a:off x="754522" y="5979907"/>
            <a:ext cx="7696200" cy="523220"/>
          </a:xfrm>
          <a:prstGeom prst="rect">
            <a:avLst/>
          </a:prstGeom>
          <a:noFill/>
        </p:spPr>
        <p:txBody>
          <a:bodyPr wrap="square" rtlCol="0">
            <a:spAutoFit/>
          </a:bodyPr>
          <a:lstStyle/>
          <a:p>
            <a:r>
              <a:rPr lang="fr-FR" sz="2800" dirty="0">
                <a:solidFill>
                  <a:schemeClr val="bg1"/>
                </a:solidFill>
                <a:latin typeface="Avenir LT Std 35 Light" pitchFamily="34" charset="0"/>
              </a:rPr>
              <a:t>Avantages au niveau des politiques</a:t>
            </a:r>
          </a:p>
        </p:txBody>
      </p:sp>
      <p:pic>
        <p:nvPicPr>
          <p:cNvPr id="5" name="Picture 4" descr="A screenshot of a cell phone&#10;&#10;Description generated with high confidence">
            <a:extLst>
              <a:ext uri="{FF2B5EF4-FFF2-40B4-BE49-F238E27FC236}">
                <a16:creationId xmlns:a16="http://schemas.microsoft.com/office/drawing/2014/main" id="{CC16DEF5-BB5C-4C6A-9607-68CD4C4D3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082" y="354873"/>
            <a:ext cx="8467080" cy="5091690"/>
          </a:xfrm>
          <a:prstGeom prst="rect">
            <a:avLst/>
          </a:prstGeom>
        </p:spPr>
      </p:pic>
    </p:spTree>
    <p:extLst>
      <p:ext uri="{BB962C8B-B14F-4D97-AF65-F5344CB8AC3E}">
        <p14:creationId xmlns:p14="http://schemas.microsoft.com/office/powerpoint/2010/main" val="766863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4" name="TextBox 3"/>
          <p:cNvSpPr txBox="1"/>
          <p:nvPr/>
        </p:nvSpPr>
        <p:spPr>
          <a:xfrm>
            <a:off x="342900" y="1143000"/>
            <a:ext cx="8458200" cy="4801314"/>
          </a:xfrm>
          <a:prstGeom prst="rect">
            <a:avLst/>
          </a:prstGeom>
          <a:noFill/>
        </p:spPr>
        <p:txBody>
          <a:bodyPr wrap="square" rtlCol="0">
            <a:spAutoFit/>
          </a:bodyPr>
          <a:lstStyle/>
          <a:p>
            <a:pPr marL="457200" indent="-457200">
              <a:buFont typeface="+mj-lt"/>
              <a:buAutoNum type="arabicPeriod"/>
            </a:pPr>
            <a:r>
              <a:rPr lang="fr-FR" sz="1900" dirty="0">
                <a:latin typeface="Avenir LT Std 35 Light" pitchFamily="34" charset="0"/>
              </a:rPr>
              <a:t>En théorie, plus l’interconnectivité est grande, plus les gains d’efficacité et d’efficience seront élevés dans la prestation de services.</a:t>
            </a:r>
          </a:p>
          <a:p>
            <a:pPr marL="457200" indent="-457200">
              <a:buFont typeface="+mj-lt"/>
              <a:buAutoNum type="arabicPeriod"/>
            </a:pPr>
            <a:endParaRPr lang="fr-FR" sz="1900" dirty="0">
              <a:latin typeface="Avenir LT Std 35 Light" pitchFamily="34" charset="0"/>
            </a:endParaRPr>
          </a:p>
          <a:p>
            <a:pPr marL="457200" indent="-457200">
              <a:buFont typeface="+mj-lt"/>
              <a:buAutoNum type="arabicPeriod"/>
            </a:pPr>
            <a:r>
              <a:rPr lang="fr-FR" sz="1900" dirty="0">
                <a:latin typeface="Avenir LT Std 35 Light" pitchFamily="34" charset="0"/>
              </a:rPr>
              <a:t>La clé réside toutefois au niveau de la coordination et de l’interopérabilité atteint, et non dans la création d’un système ou d’une base de données immenses servant tous les objectifs.</a:t>
            </a:r>
          </a:p>
          <a:p>
            <a:pPr marL="457200" indent="-457200">
              <a:buFont typeface="+mj-lt"/>
              <a:buAutoNum type="arabicPeriod"/>
            </a:pPr>
            <a:endParaRPr lang="fr-FR" sz="1900" b="1" dirty="0">
              <a:latin typeface="Avenir LT Std 35 Light" pitchFamily="34" charset="0"/>
            </a:endParaRPr>
          </a:p>
          <a:p>
            <a:pPr marL="457200" indent="-457200">
              <a:buFont typeface="+mj-lt"/>
              <a:buAutoNum type="arabicPeriod"/>
            </a:pPr>
            <a:r>
              <a:rPr lang="fr-FR" sz="1900" dirty="0">
                <a:latin typeface="Avenir LT Std 35 Light" pitchFamily="34" charset="0"/>
              </a:rPr>
              <a:t>Pour choisir une approche, il faut principalement se demander: </a:t>
            </a:r>
          </a:p>
          <a:p>
            <a:pPr>
              <a:lnSpc>
                <a:spcPct val="150000"/>
              </a:lnSpc>
            </a:pPr>
            <a:r>
              <a:rPr lang="fr-FR" sz="1900" dirty="0">
                <a:latin typeface="Avenir LT Std 35 Light" pitchFamily="34" charset="0"/>
              </a:rPr>
              <a:t>	a) répond-elle aux besoins et objectifs du pays?</a:t>
            </a:r>
          </a:p>
          <a:p>
            <a:pPr>
              <a:lnSpc>
                <a:spcPct val="150000"/>
              </a:lnSpc>
            </a:pPr>
            <a:r>
              <a:rPr lang="fr-FR" sz="1900" dirty="0">
                <a:latin typeface="Avenir LT Std 35 Light" pitchFamily="34" charset="0"/>
              </a:rPr>
              <a:t>	b) Est-elle axée sur la promotion des objectifs sociaux?</a:t>
            </a:r>
          </a:p>
          <a:p>
            <a:pPr>
              <a:lnSpc>
                <a:spcPct val="150000"/>
              </a:lnSpc>
            </a:pPr>
            <a:r>
              <a:rPr lang="fr-FR" sz="1900" dirty="0">
                <a:latin typeface="Avenir LT Std 35 Light" pitchFamily="34" charset="0"/>
              </a:rPr>
              <a:t>	c) Est-elle adaptée à son contexte? </a:t>
            </a:r>
          </a:p>
          <a:p>
            <a:pPr>
              <a:lnSpc>
                <a:spcPct val="150000"/>
              </a:lnSpc>
            </a:pPr>
            <a:r>
              <a:rPr lang="fr-FR" sz="1900" dirty="0">
                <a:latin typeface="Avenir LT Std 35 Light" pitchFamily="34" charset="0"/>
              </a:rPr>
              <a:t>	d) Est-elle abordable et viable?</a:t>
            </a:r>
          </a:p>
          <a:p>
            <a:endParaRPr lang="fr-FR" sz="2000" dirty="0">
              <a:latin typeface="Avenir LT Std 35 Light" pitchFamily="34" charset="0"/>
            </a:endParaRPr>
          </a:p>
          <a:p>
            <a:pPr marL="228600" indent="-228600">
              <a:buAutoNum type="alphaLcParenR"/>
            </a:pPr>
            <a:endParaRPr lang="fr-FR" sz="2000" dirty="0">
              <a:latin typeface="Avenir LT Std 35 Light" pitchFamily="34" charset="0"/>
            </a:endParaRPr>
          </a:p>
        </p:txBody>
      </p:sp>
      <p:sp>
        <p:nvSpPr>
          <p:cNvPr id="5" name="Rectangle 4"/>
          <p:cNvSpPr/>
          <p:nvPr/>
        </p:nvSpPr>
        <p:spPr>
          <a:xfrm>
            <a:off x="-9832" y="234003"/>
            <a:ext cx="9144000" cy="5592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TextBox 5"/>
          <p:cNvSpPr txBox="1"/>
          <p:nvPr/>
        </p:nvSpPr>
        <p:spPr>
          <a:xfrm>
            <a:off x="529244" y="160263"/>
            <a:ext cx="7243156" cy="707886"/>
          </a:xfrm>
          <a:prstGeom prst="rect">
            <a:avLst/>
          </a:prstGeom>
          <a:noFill/>
        </p:spPr>
        <p:txBody>
          <a:bodyPr wrap="square" rtlCol="0">
            <a:spAutoFit/>
          </a:bodyPr>
          <a:lstStyle/>
          <a:p>
            <a:r>
              <a:rPr lang="fr-FR" sz="4000" dirty="0">
                <a:solidFill>
                  <a:schemeClr val="bg1"/>
                </a:solidFill>
              </a:rPr>
              <a:t>Principaux points à retenir:</a:t>
            </a:r>
          </a:p>
        </p:txBody>
      </p:sp>
    </p:spTree>
    <p:extLst>
      <p:ext uri="{BB962C8B-B14F-4D97-AF65-F5344CB8AC3E}">
        <p14:creationId xmlns:p14="http://schemas.microsoft.com/office/powerpoint/2010/main" val="12387812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8382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 name="Title 1"/>
          <p:cNvSpPr txBox="1">
            <a:spLocks/>
          </p:cNvSpPr>
          <p:nvPr/>
        </p:nvSpPr>
        <p:spPr>
          <a:xfrm>
            <a:off x="0" y="152400"/>
            <a:ext cx="9144000" cy="5715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500" b="1" dirty="0">
                <a:solidFill>
                  <a:schemeClr val="bg1"/>
                </a:solidFill>
                <a:latin typeface="Avenir LT Std 35 Light" pitchFamily="34" charset="0"/>
              </a:rPr>
              <a:t>Intégration complète ou non? Telle est la question…</a:t>
            </a:r>
            <a:r>
              <a:rPr lang="fr-FR" sz="3000" b="1" dirty="0">
                <a:solidFill>
                  <a:schemeClr val="bg1"/>
                </a:solidFill>
                <a:latin typeface="Avenir LT Std 35 Light" pitchFamily="34" charset="0"/>
              </a:rPr>
              <a:t>. </a:t>
            </a:r>
          </a:p>
        </p:txBody>
      </p:sp>
      <p:pic>
        <p:nvPicPr>
          <p:cNvPr id="1026" name="Picture 2" descr="Image result for budgeting 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39801"/>
            <a:ext cx="2590800" cy="17251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ational policy"/>
          <p:cNvPicPr>
            <a:picLocks noChangeAspect="1" noChangeArrowheads="1"/>
          </p:cNvPicPr>
          <p:nvPr/>
        </p:nvPicPr>
        <p:blipFill rotWithShape="1">
          <a:blip r:embed="rId4">
            <a:extLst>
              <a:ext uri="{28A0092B-C50C-407E-A947-70E740481C1C}">
                <a14:useLocalDpi xmlns:a14="http://schemas.microsoft.com/office/drawing/2010/main" val="0"/>
              </a:ext>
            </a:extLst>
          </a:blip>
          <a:srcRect t="33313" b="20415"/>
          <a:stretch/>
        </p:blipFill>
        <p:spPr bwMode="auto">
          <a:xfrm>
            <a:off x="3352799" y="930893"/>
            <a:ext cx="2847975" cy="16748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ational i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880537"/>
            <a:ext cx="2464906" cy="16604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taf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3611" y="3617844"/>
            <a:ext cx="3054060" cy="11053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governance"/>
          <p:cNvPicPr>
            <a:picLocks noChangeAspect="1" noChangeArrowheads="1"/>
          </p:cNvPicPr>
          <p:nvPr/>
        </p:nvPicPr>
        <p:blipFill rotWithShape="1">
          <a:blip r:embed="rId7">
            <a:extLst>
              <a:ext uri="{28A0092B-C50C-407E-A947-70E740481C1C}">
                <a14:useLocalDpi xmlns:a14="http://schemas.microsoft.com/office/drawing/2010/main" val="0"/>
              </a:ext>
            </a:extLst>
          </a:blip>
          <a:srcRect l="21114" t="19328" r="16243" b="28697"/>
          <a:stretch/>
        </p:blipFill>
        <p:spPr bwMode="auto">
          <a:xfrm>
            <a:off x="67399" y="3124229"/>
            <a:ext cx="3330141" cy="83817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data securit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00774" y="4877184"/>
            <a:ext cx="2386074" cy="12571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omputer hardwar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06696" y="4876801"/>
            <a:ext cx="1971214" cy="12246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399" y="2688824"/>
            <a:ext cx="2590800" cy="307777"/>
          </a:xfrm>
          <a:prstGeom prst="rect">
            <a:avLst/>
          </a:prstGeom>
          <a:noFill/>
        </p:spPr>
        <p:txBody>
          <a:bodyPr wrap="square" rtlCol="0">
            <a:spAutoFit/>
          </a:bodyPr>
          <a:lstStyle/>
          <a:p>
            <a:pPr algn="ctr"/>
            <a:r>
              <a:rPr lang="fr-FR" sz="1400" b="1" dirty="0"/>
              <a:t>Disposons-nous d’un budget?</a:t>
            </a:r>
          </a:p>
        </p:txBody>
      </p:sp>
      <p:sp>
        <p:nvSpPr>
          <p:cNvPr id="12" name="TextBox 11"/>
          <p:cNvSpPr txBox="1"/>
          <p:nvPr/>
        </p:nvSpPr>
        <p:spPr>
          <a:xfrm>
            <a:off x="3344329" y="2645173"/>
            <a:ext cx="2929472" cy="738664"/>
          </a:xfrm>
          <a:prstGeom prst="rect">
            <a:avLst/>
          </a:prstGeom>
          <a:noFill/>
        </p:spPr>
        <p:txBody>
          <a:bodyPr wrap="square" rtlCol="0">
            <a:spAutoFit/>
          </a:bodyPr>
          <a:lstStyle/>
          <a:p>
            <a:pPr algn="ctr"/>
            <a:r>
              <a:rPr lang="fr-FR" sz="1400" b="1" dirty="0"/>
              <a:t>L’intégration complète </a:t>
            </a:r>
            <a:br>
              <a:rPr lang="fr-FR" sz="1400" b="1" dirty="0"/>
            </a:br>
            <a:r>
              <a:rPr lang="fr-FR" sz="1400" b="1" dirty="0"/>
              <a:t>est-elle appuyée au niveau </a:t>
            </a:r>
            <a:br>
              <a:rPr lang="fr-FR" sz="1400" b="1" dirty="0"/>
            </a:br>
            <a:r>
              <a:rPr lang="fr-FR" sz="1400" b="1" dirty="0"/>
              <a:t>de la politique nationale? </a:t>
            </a:r>
          </a:p>
        </p:txBody>
      </p:sp>
      <p:sp>
        <p:nvSpPr>
          <p:cNvPr id="13" name="TextBox 12"/>
          <p:cNvSpPr txBox="1"/>
          <p:nvPr/>
        </p:nvSpPr>
        <p:spPr>
          <a:xfrm>
            <a:off x="6273801" y="2540626"/>
            <a:ext cx="2929472" cy="954107"/>
          </a:xfrm>
          <a:prstGeom prst="rect">
            <a:avLst/>
          </a:prstGeom>
          <a:noFill/>
        </p:spPr>
        <p:txBody>
          <a:bodyPr wrap="square" rtlCol="0">
            <a:spAutoFit/>
          </a:bodyPr>
          <a:lstStyle/>
          <a:p>
            <a:pPr algn="ctr"/>
            <a:r>
              <a:rPr lang="fr-FR" sz="1400" b="1" dirty="0"/>
              <a:t>Disposons-nous d’un système d’identification unique? </a:t>
            </a:r>
            <a:br>
              <a:rPr lang="fr-FR" sz="1400" b="1" dirty="0"/>
            </a:br>
            <a:r>
              <a:rPr lang="fr-FR" sz="1400" b="1" dirty="0"/>
              <a:t>Si oui, combien de personnes </a:t>
            </a:r>
            <a:br>
              <a:rPr lang="fr-FR" sz="1400" b="1" dirty="0"/>
            </a:br>
            <a:r>
              <a:rPr lang="fr-FR" sz="1400" b="1" dirty="0"/>
              <a:t>sont-elles couvertes? </a:t>
            </a:r>
          </a:p>
        </p:txBody>
      </p:sp>
      <p:sp>
        <p:nvSpPr>
          <p:cNvPr id="14" name="TextBox 13"/>
          <p:cNvSpPr txBox="1"/>
          <p:nvPr/>
        </p:nvSpPr>
        <p:spPr>
          <a:xfrm>
            <a:off x="133866" y="3946940"/>
            <a:ext cx="3389867" cy="523220"/>
          </a:xfrm>
          <a:prstGeom prst="rect">
            <a:avLst/>
          </a:prstGeom>
          <a:noFill/>
        </p:spPr>
        <p:txBody>
          <a:bodyPr wrap="square" rtlCol="0">
            <a:spAutoFit/>
          </a:bodyPr>
          <a:lstStyle/>
          <a:p>
            <a:pPr algn="ctr"/>
            <a:r>
              <a:rPr lang="fr-FR" sz="1400" b="1" dirty="0"/>
              <a:t>Disposons-nous d’une gouvernance forte</a:t>
            </a:r>
            <a:br>
              <a:rPr lang="fr-FR" sz="1400" b="1" dirty="0"/>
            </a:br>
            <a:r>
              <a:rPr lang="fr-FR" sz="1400" b="1" dirty="0"/>
              <a:t>et d’accords entre les parties prenantes?</a:t>
            </a:r>
          </a:p>
        </p:txBody>
      </p:sp>
      <p:sp>
        <p:nvSpPr>
          <p:cNvPr id="4" name="TextBox 3"/>
          <p:cNvSpPr txBox="1"/>
          <p:nvPr/>
        </p:nvSpPr>
        <p:spPr>
          <a:xfrm>
            <a:off x="6629002" y="3715211"/>
            <a:ext cx="2371469" cy="923330"/>
          </a:xfrm>
          <a:prstGeom prst="rect">
            <a:avLst/>
          </a:prstGeom>
          <a:noFill/>
        </p:spPr>
        <p:txBody>
          <a:bodyPr wrap="square" rtlCol="0">
            <a:spAutoFit/>
          </a:bodyPr>
          <a:lstStyle/>
          <a:p>
            <a:r>
              <a:rPr lang="fr-FR" b="1" dirty="0"/>
              <a:t>Disposons-nous </a:t>
            </a:r>
            <a:br>
              <a:rPr lang="fr-FR" b="1" dirty="0"/>
            </a:br>
            <a:r>
              <a:rPr lang="fr-FR" b="1" dirty="0"/>
              <a:t>d’un personnel formé et expérimenté?</a:t>
            </a:r>
          </a:p>
        </p:txBody>
      </p:sp>
      <p:sp>
        <p:nvSpPr>
          <p:cNvPr id="16" name="TextBox 15"/>
          <p:cNvSpPr txBox="1"/>
          <p:nvPr/>
        </p:nvSpPr>
        <p:spPr>
          <a:xfrm>
            <a:off x="133866" y="4920334"/>
            <a:ext cx="1858841" cy="1169551"/>
          </a:xfrm>
          <a:prstGeom prst="rect">
            <a:avLst/>
          </a:prstGeom>
          <a:noFill/>
        </p:spPr>
        <p:txBody>
          <a:bodyPr wrap="square" rtlCol="0">
            <a:spAutoFit/>
          </a:bodyPr>
          <a:lstStyle/>
          <a:p>
            <a:pPr algn="r"/>
            <a:r>
              <a:rPr lang="fr-FR" sz="1400" b="1" dirty="0"/>
              <a:t>Disposons-nous des ressources adéquates en matière de matériel, logiciel et télécommunications?</a:t>
            </a:r>
          </a:p>
        </p:txBody>
      </p:sp>
      <p:sp>
        <p:nvSpPr>
          <p:cNvPr id="17" name="TextBox 16"/>
          <p:cNvSpPr txBox="1"/>
          <p:nvPr/>
        </p:nvSpPr>
        <p:spPr>
          <a:xfrm>
            <a:off x="4519056" y="4866149"/>
            <a:ext cx="1445419" cy="1384995"/>
          </a:xfrm>
          <a:prstGeom prst="rect">
            <a:avLst/>
          </a:prstGeom>
          <a:noFill/>
        </p:spPr>
        <p:txBody>
          <a:bodyPr wrap="square" rtlCol="0">
            <a:spAutoFit/>
          </a:bodyPr>
          <a:lstStyle/>
          <a:p>
            <a:pPr algn="r"/>
            <a:r>
              <a:rPr lang="fr-FR" sz="1400" b="1" dirty="0"/>
              <a:t>Existe-t-il une législation garantissant la confidentialité et la sécurité des données?</a:t>
            </a:r>
          </a:p>
        </p:txBody>
      </p:sp>
      <p:sp>
        <p:nvSpPr>
          <p:cNvPr id="5" name="TextBox 4">
            <a:extLst>
              <a:ext uri="{FF2B5EF4-FFF2-40B4-BE49-F238E27FC236}">
                <a16:creationId xmlns:a16="http://schemas.microsoft.com/office/drawing/2014/main" id="{9BA67574-D941-4490-A610-81148C408EA9}"/>
              </a:ext>
            </a:extLst>
          </p:cNvPr>
          <p:cNvSpPr txBox="1"/>
          <p:nvPr/>
        </p:nvSpPr>
        <p:spPr>
          <a:xfrm>
            <a:off x="1817913" y="6400800"/>
            <a:ext cx="5867400" cy="369332"/>
          </a:xfrm>
          <a:prstGeom prst="rect">
            <a:avLst/>
          </a:prstGeom>
          <a:noFill/>
        </p:spPr>
        <p:txBody>
          <a:bodyPr wrap="square" rtlCol="0">
            <a:spAutoFit/>
          </a:bodyPr>
          <a:lstStyle/>
          <a:p>
            <a:pPr algn="ctr"/>
            <a:r>
              <a:rPr lang="fr-FR" b="1" dirty="0"/>
              <a:t>Les données seront stockées dans votre pays?</a:t>
            </a:r>
          </a:p>
        </p:txBody>
      </p:sp>
    </p:spTree>
    <p:extLst>
      <p:ext uri="{BB962C8B-B14F-4D97-AF65-F5344CB8AC3E}">
        <p14:creationId xmlns:p14="http://schemas.microsoft.com/office/powerpoint/2010/main" val="2124720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295400"/>
            <a:ext cx="6629400" cy="369332"/>
          </a:xfrm>
          <a:prstGeom prst="rect">
            <a:avLst/>
          </a:prstGeom>
          <a:noFill/>
        </p:spPr>
        <p:txBody>
          <a:bodyPr wrap="square" rtlCol="0">
            <a:spAutoFit/>
          </a:bodyPr>
          <a:lstStyle/>
          <a:p>
            <a:r>
              <a:rPr lang="fr-FR" dirty="0"/>
              <a:t>Analogy for full integration </a:t>
            </a:r>
          </a:p>
        </p:txBody>
      </p:sp>
      <p:sp>
        <p:nvSpPr>
          <p:cNvPr id="6" name="Rectangle 5"/>
          <p:cNvSpPr/>
          <p:nvPr/>
        </p:nvSpPr>
        <p:spPr>
          <a:xfrm>
            <a:off x="0" y="0"/>
            <a:ext cx="9144000" cy="68580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dirty="0"/>
          </a:p>
        </p:txBody>
      </p:sp>
      <p:sp>
        <p:nvSpPr>
          <p:cNvPr id="4" name="TextBox 3"/>
          <p:cNvSpPr txBox="1"/>
          <p:nvPr/>
        </p:nvSpPr>
        <p:spPr>
          <a:xfrm>
            <a:off x="609600" y="609600"/>
            <a:ext cx="7772400" cy="523220"/>
          </a:xfrm>
          <a:prstGeom prst="rect">
            <a:avLst/>
          </a:prstGeom>
          <a:noFill/>
        </p:spPr>
        <p:txBody>
          <a:bodyPr wrap="square" rtlCol="0">
            <a:spAutoFit/>
          </a:bodyPr>
          <a:lstStyle/>
          <a:p>
            <a:pPr algn="ctr"/>
            <a:r>
              <a:rPr lang="fr-FR" sz="2800" dirty="0">
                <a:solidFill>
                  <a:schemeClr val="bg1"/>
                </a:solidFill>
                <a:latin typeface="Avenir LT Std 35 Light" pitchFamily="34" charset="0"/>
              </a:rPr>
              <a:t>Enseignements clés sur les SIG</a:t>
            </a:r>
          </a:p>
        </p:txBody>
      </p:sp>
      <p:pic>
        <p:nvPicPr>
          <p:cNvPr id="7" name="Picture 6"/>
          <p:cNvPicPr>
            <a:picLocks noChangeAspect="1"/>
          </p:cNvPicPr>
          <p:nvPr/>
        </p:nvPicPr>
        <p:blipFill>
          <a:blip r:embed="rId3"/>
          <a:stretch>
            <a:fillRect/>
          </a:stretch>
        </p:blipFill>
        <p:spPr>
          <a:xfrm>
            <a:off x="546898" y="1633210"/>
            <a:ext cx="3480188" cy="4724400"/>
          </a:xfrm>
          <a:prstGeom prst="rect">
            <a:avLst/>
          </a:prstGeom>
        </p:spPr>
      </p:pic>
      <p:sp>
        <p:nvSpPr>
          <p:cNvPr id="8" name="TextBox 7">
            <a:extLst>
              <a:ext uri="{FF2B5EF4-FFF2-40B4-BE49-F238E27FC236}">
                <a16:creationId xmlns:a16="http://schemas.microsoft.com/office/drawing/2014/main" id="{84F0FA85-6B9A-3C46-AE69-80AF5C1549D6}"/>
              </a:ext>
            </a:extLst>
          </p:cNvPr>
          <p:cNvSpPr txBox="1"/>
          <p:nvPr/>
        </p:nvSpPr>
        <p:spPr>
          <a:xfrm>
            <a:off x="4712804" y="1742420"/>
            <a:ext cx="4457700" cy="4031873"/>
          </a:xfrm>
          <a:prstGeom prst="rect">
            <a:avLst/>
          </a:prstGeom>
          <a:noFill/>
        </p:spPr>
        <p:txBody>
          <a:bodyPr wrap="square" rtlCol="0">
            <a:spAutoFit/>
          </a:bodyPr>
          <a:lstStyle/>
          <a:p>
            <a:r>
              <a:rPr lang="fr-FR" sz="3200" dirty="0">
                <a:solidFill>
                  <a:schemeClr val="bg1"/>
                </a:solidFill>
              </a:rPr>
              <a:t>Qu’avez-vous appris </a:t>
            </a:r>
            <a:br>
              <a:rPr lang="fr-FR" sz="3200" dirty="0">
                <a:solidFill>
                  <a:schemeClr val="bg1"/>
                </a:solidFill>
              </a:rPr>
            </a:br>
            <a:r>
              <a:rPr lang="fr-FR" sz="3200" dirty="0">
                <a:solidFill>
                  <a:schemeClr val="bg1"/>
                </a:solidFill>
              </a:rPr>
              <a:t>de nouveau?</a:t>
            </a:r>
          </a:p>
          <a:p>
            <a:endParaRPr lang="fr-FR" sz="3200" dirty="0">
              <a:solidFill>
                <a:schemeClr val="bg1"/>
              </a:solidFill>
            </a:endParaRPr>
          </a:p>
          <a:p>
            <a:r>
              <a:rPr lang="fr-FR" sz="3200" dirty="0">
                <a:solidFill>
                  <a:schemeClr val="bg1"/>
                </a:solidFill>
              </a:rPr>
              <a:t>Votre façon de voir les choses a-t-elle évolué?</a:t>
            </a:r>
          </a:p>
          <a:p>
            <a:endParaRPr lang="fr-FR" sz="3200" dirty="0">
              <a:solidFill>
                <a:schemeClr val="bg1"/>
              </a:solidFill>
            </a:endParaRPr>
          </a:p>
          <a:p>
            <a:r>
              <a:rPr lang="fr-FR" sz="3200" dirty="0">
                <a:solidFill>
                  <a:schemeClr val="bg1"/>
                </a:solidFill>
              </a:rPr>
              <a:t>Que feriez-vous différemment à présent?</a:t>
            </a:r>
          </a:p>
        </p:txBody>
      </p:sp>
    </p:spTree>
    <p:extLst>
      <p:ext uri="{BB962C8B-B14F-4D97-AF65-F5344CB8AC3E}">
        <p14:creationId xmlns:p14="http://schemas.microsoft.com/office/powerpoint/2010/main" val="2739764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590800" y="914400"/>
            <a:ext cx="4105276" cy="3952876"/>
          </a:xfrm>
          <a:prstGeom prst="rect">
            <a:avLst/>
          </a:prstGeom>
        </p:spPr>
      </p:pic>
      <p:sp>
        <p:nvSpPr>
          <p:cNvPr id="6" name="TextBox 5"/>
          <p:cNvSpPr txBox="1"/>
          <p:nvPr/>
        </p:nvSpPr>
        <p:spPr>
          <a:xfrm>
            <a:off x="0" y="5486400"/>
            <a:ext cx="9144000" cy="830997"/>
          </a:xfrm>
          <a:prstGeom prst="rect">
            <a:avLst/>
          </a:prstGeom>
          <a:solidFill>
            <a:schemeClr val="accent5">
              <a:lumMod val="50000"/>
            </a:schemeClr>
          </a:solidFill>
        </p:spPr>
        <p:txBody>
          <a:bodyPr wrap="square" rtlCol="0">
            <a:spAutoFit/>
          </a:bodyPr>
          <a:lstStyle/>
          <a:p>
            <a:pPr algn="ctr"/>
            <a:r>
              <a:rPr lang="fr-FR" sz="2400" b="1" dirty="0">
                <a:solidFill>
                  <a:schemeClr val="bg1"/>
                </a:solidFill>
              </a:rPr>
              <a:t>JOUR 4 – Séance de l’après-midi</a:t>
            </a:r>
          </a:p>
          <a:p>
            <a:pPr algn="ctr"/>
            <a:r>
              <a:rPr lang="fr-FR" sz="2400" b="1" dirty="0">
                <a:solidFill>
                  <a:schemeClr val="bg1"/>
                </a:solidFill>
              </a:rPr>
              <a:t>FINANCEMENT de la PS</a:t>
            </a:r>
            <a:endParaRPr lang="fr-FR" sz="2400" b="1" dirty="0">
              <a:solidFill>
                <a:schemeClr val="bg1"/>
              </a:solidFill>
              <a:latin typeface="Avenir LT Std 35 Light" pitchFamily="34" charset="0"/>
            </a:endParaRPr>
          </a:p>
        </p:txBody>
      </p:sp>
    </p:spTree>
    <p:extLst>
      <p:ext uri="{BB962C8B-B14F-4D97-AF65-F5344CB8AC3E}">
        <p14:creationId xmlns:p14="http://schemas.microsoft.com/office/powerpoint/2010/main" val="26482021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55958" y="2743200"/>
            <a:ext cx="4572000" cy="1292662"/>
          </a:xfrm>
          <a:prstGeom prst="rect">
            <a:avLst/>
          </a:prstGeom>
          <a:noFill/>
        </p:spPr>
        <p:txBody>
          <a:bodyPr wrap="square" rtlCol="0">
            <a:spAutoFit/>
          </a:bodyPr>
          <a:lstStyle/>
          <a:p>
            <a:pPr algn="ctr"/>
            <a:r>
              <a:rPr lang="fr-FR" sz="3900" dirty="0">
                <a:solidFill>
                  <a:schemeClr val="bg1"/>
                </a:solidFill>
                <a:latin typeface="Avenir Book"/>
                <a:cs typeface="Avenir Book"/>
              </a:rPr>
              <a:t>« Sceptiques </a:t>
            </a:r>
            <a:br>
              <a:rPr lang="fr-FR" sz="3900" dirty="0">
                <a:solidFill>
                  <a:schemeClr val="bg1"/>
                </a:solidFill>
                <a:latin typeface="Avenir Book"/>
                <a:cs typeface="Avenir Book"/>
              </a:rPr>
            </a:br>
            <a:r>
              <a:rPr lang="fr-FR" sz="3900" dirty="0">
                <a:solidFill>
                  <a:schemeClr val="bg1"/>
                </a:solidFill>
                <a:latin typeface="Avenir Book"/>
                <a:cs typeface="Avenir Book"/>
              </a:rPr>
              <a:t>et convaincus »</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358744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8100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dirty="0">
                <a:solidFill>
                  <a:schemeClr val="bg1"/>
                </a:solidFill>
                <a:latin typeface="Avenir Medium"/>
                <a:cs typeface="Avenir Medium"/>
              </a:rPr>
              <a:t>Journal de bord de L&amp;T</a:t>
            </a:r>
          </a:p>
        </p:txBody>
      </p:sp>
      <p:sp>
        <p:nvSpPr>
          <p:cNvPr id="6" name="Content Placeholder 2"/>
          <p:cNvSpPr txBox="1">
            <a:spLocks/>
          </p:cNvSpPr>
          <p:nvPr/>
        </p:nvSpPr>
        <p:spPr>
          <a:xfrm>
            <a:off x="4038600" y="1192510"/>
            <a:ext cx="4876800" cy="467489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50000"/>
              </a:lnSpc>
              <a:buNone/>
            </a:pPr>
            <a:r>
              <a:rPr lang="fr-FR" sz="2400" dirty="0">
                <a:latin typeface="Avenir LT Std 35 Light" pitchFamily="34" charset="0"/>
              </a:rPr>
              <a:t>À quoi devriez-vous renoncer pour donner corps à votre vision ? </a:t>
            </a:r>
          </a:p>
          <a:p>
            <a:pPr marL="0" lvl="0" indent="0">
              <a:lnSpc>
                <a:spcPct val="150000"/>
              </a:lnSpc>
              <a:buNone/>
            </a:pPr>
            <a:r>
              <a:rPr lang="fr-FR" sz="2400" dirty="0">
                <a:latin typeface="Avenir LT Std 35 Light" pitchFamily="34" charset="0"/>
              </a:rPr>
              <a:t>Quels éléments appartenant au passé devez-vous laisser partir ? </a:t>
            </a:r>
          </a:p>
          <a:p>
            <a:pPr marL="0" lvl="0" indent="0">
              <a:lnSpc>
                <a:spcPct val="150000"/>
              </a:lnSpc>
              <a:buNone/>
            </a:pPr>
            <a:r>
              <a:rPr lang="fr-FR" sz="2400" dirty="0">
                <a:latin typeface="Avenir LT Std 35 Light" pitchFamily="34" charset="0"/>
              </a:rPr>
              <a:t>De quelles habitudes (comportements, façons de penser, etc.) devez-vous vous débarrasser ? </a:t>
            </a:r>
          </a:p>
          <a:p>
            <a:pPr marL="0" lvl="0" indent="0">
              <a:lnSpc>
                <a:spcPct val="150000"/>
              </a:lnSpc>
              <a:buNone/>
            </a:pPr>
            <a:r>
              <a:rPr lang="fr-FR" sz="1700" dirty="0">
                <a:latin typeface="Avenir LT Std 35 Light" pitchFamily="34" charset="0"/>
              </a:rPr>
              <a:t>(Environ 3 min.)</a:t>
            </a:r>
          </a:p>
        </p:txBody>
      </p:sp>
      <p:pic>
        <p:nvPicPr>
          <p:cNvPr id="1026" name="Picture 2" descr="Image result for release ballo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066800"/>
            <a:ext cx="2895600" cy="43148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id="{12576873-9415-4976-AB8B-A43FC9519B18}"/>
              </a:ext>
            </a:extLst>
          </p:cNvPr>
          <p:cNvSpPr txBox="1"/>
          <p:nvPr/>
        </p:nvSpPr>
        <p:spPr>
          <a:xfrm>
            <a:off x="1219200" y="6477955"/>
            <a:ext cx="73152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i="1" dirty="0">
                <a:latin typeface="Avenir" panose="020B0503020203020204" pitchFamily="34" charset="0"/>
                <a:cs typeface="Avenir Book"/>
              </a:rPr>
              <a:t>U Theory </a:t>
            </a:r>
            <a:r>
              <a:rPr lang="fr-FR" sz="1000" dirty="0">
                <a:latin typeface="Avenir" panose="020B0503020203020204" pitchFamily="34" charset="0"/>
                <a:cs typeface="Avenir Book"/>
              </a:rPr>
              <a:t>d’Otto Scharmer adaptée par Catherine Widrig Jenkins (IPK).</a:t>
            </a:r>
          </a:p>
        </p:txBody>
      </p:sp>
    </p:spTree>
    <p:extLst>
      <p:ext uri="{BB962C8B-B14F-4D97-AF65-F5344CB8AC3E}">
        <p14:creationId xmlns:p14="http://schemas.microsoft.com/office/powerpoint/2010/main" val="4199763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6" name="Content Placeholder 2"/>
          <p:cNvSpPr txBox="1">
            <a:spLocks/>
          </p:cNvSpPr>
          <p:nvPr/>
        </p:nvSpPr>
        <p:spPr>
          <a:xfrm>
            <a:off x="114300" y="1066800"/>
            <a:ext cx="8915400" cy="149524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2400" dirty="0">
                <a:latin typeface="Avenir Oblique"/>
                <a:cs typeface="Avenir Oblique"/>
              </a:rPr>
              <a:t>« La protection sociale constitue une dépense, mais aussi un investissement ; le ministère des Finances doit donc revoir à la hausse son budget destiné à la redistribution. »</a:t>
            </a:r>
            <a:endParaRPr lang="fr-FR" sz="2400" i="1" dirty="0"/>
          </a:p>
          <a:p>
            <a:endParaRPr lang="fr-FR" sz="2400" dirty="0"/>
          </a:p>
          <a:p>
            <a:endParaRPr lang="fr-FR" sz="2400" dirty="0"/>
          </a:p>
          <a:p>
            <a:endParaRPr lang="fr-FR" sz="2400" b="1" dirty="0"/>
          </a:p>
          <a:p>
            <a:endParaRPr lang="fr-FR" sz="2400" b="1" dirty="0"/>
          </a:p>
          <a:p>
            <a:endParaRPr lang="fr-FR" sz="2400" b="1" dirty="0"/>
          </a:p>
        </p:txBody>
      </p:sp>
      <p:pic>
        <p:nvPicPr>
          <p:cNvPr id="614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66584"/>
            <a:ext cx="9144000" cy="3791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2792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6" name="Content Placeholder 2"/>
          <p:cNvSpPr txBox="1">
            <a:spLocks/>
          </p:cNvSpPr>
          <p:nvPr/>
        </p:nvSpPr>
        <p:spPr>
          <a:xfrm>
            <a:off x="0" y="914400"/>
            <a:ext cx="9144000" cy="198954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4000" dirty="0">
                <a:latin typeface="Avenir Book"/>
                <a:cs typeface="Avenir Book"/>
              </a:rPr>
              <a:t>Vous avez dit:</a:t>
            </a:r>
          </a:p>
          <a:p>
            <a:pPr marL="0" indent="0" algn="ctr">
              <a:buNone/>
            </a:pPr>
            <a:r>
              <a:rPr lang="fr-FR" sz="4000" dirty="0">
                <a:latin typeface="Avenir Book"/>
                <a:cs typeface="Avenir Book"/>
              </a:rPr>
              <a:t>« </a:t>
            </a:r>
            <a:r>
              <a:rPr lang="fr-FR" sz="4000" b="1" dirty="0">
                <a:latin typeface="Avenir Book"/>
                <a:cs typeface="Avenir Book"/>
              </a:rPr>
              <a:t>MANQUE DE RESSOURCES! »</a:t>
            </a:r>
          </a:p>
          <a:p>
            <a:endParaRPr lang="fr-FR" b="1" dirty="0"/>
          </a:p>
          <a:p>
            <a:endParaRPr lang="fr-FR" b="1" dirty="0"/>
          </a:p>
        </p:txBody>
      </p:sp>
      <p:pic>
        <p:nvPicPr>
          <p:cNvPr id="7170" name="Picture 2" descr="Image result for resour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14600"/>
            <a:ext cx="9144000" cy="300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0343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What should we be looking at?</a:t>
            </a:r>
          </a:p>
        </p:txBody>
      </p:sp>
      <p:sp>
        <p:nvSpPr>
          <p:cNvPr id="7" name="Rectangle 6"/>
          <p:cNvSpPr/>
          <p:nvPr/>
        </p:nvSpPr>
        <p:spPr>
          <a:xfrm>
            <a:off x="3624584" y="3244334"/>
            <a:ext cx="184666" cy="369332"/>
          </a:xfrm>
          <a:prstGeom prst="rect">
            <a:avLst/>
          </a:prstGeom>
        </p:spPr>
        <p:txBody>
          <a:bodyPr wrap="none">
            <a:spAutoFit/>
          </a:bodyPr>
          <a:lstStyle/>
          <a:p>
            <a:endParaRPr lang="en-ZA" b="1" dirty="0"/>
          </a:p>
        </p:txBody>
      </p:sp>
      <p:sp>
        <p:nvSpPr>
          <p:cNvPr id="9" name="Rectangle 8"/>
          <p:cNvSpPr/>
          <p:nvPr/>
        </p:nvSpPr>
        <p:spPr>
          <a:xfrm>
            <a:off x="0" y="0"/>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48698761"/>
              </p:ext>
            </p:extLst>
          </p:nvPr>
        </p:nvGraphicFramePr>
        <p:xfrm>
          <a:off x="0" y="76200"/>
          <a:ext cx="9144000" cy="6493125"/>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7010400">
                  <a:extLst>
                    <a:ext uri="{9D8B030D-6E8A-4147-A177-3AD203B41FA5}">
                      <a16:colId xmlns:a16="http://schemas.microsoft.com/office/drawing/2014/main" val="20001"/>
                    </a:ext>
                  </a:extLst>
                </a:gridCol>
              </a:tblGrid>
              <a:tr h="540942">
                <a:tc gridSpan="2">
                  <a:txBody>
                    <a:bodyPr/>
                    <a:lstStyle/>
                    <a:p>
                      <a:pPr algn="ctr"/>
                      <a:r>
                        <a:rPr lang="fr-FR" sz="1600" noProof="0" dirty="0">
                          <a:latin typeface="Avenir Book"/>
                          <a:cs typeface="Avenir Book"/>
                        </a:rPr>
                        <a:t>Que devons-nous regarder?</a:t>
                      </a:r>
                    </a:p>
                  </a:txBody>
                  <a:tcPr marT="140400">
                    <a:solidFill>
                      <a:srgbClr val="336600"/>
                    </a:solidFill>
                  </a:tcPr>
                </a:tc>
                <a:tc hMerge="1">
                  <a:txBody>
                    <a:bodyPr/>
                    <a:lstStyle/>
                    <a:p>
                      <a:endParaRPr lang="en-ZA" dirty="0"/>
                    </a:p>
                  </a:txBody>
                  <a:tcPr/>
                </a:tc>
                <a:extLst>
                  <a:ext uri="{0D108BD9-81ED-4DB2-BD59-A6C34878D82A}">
                    <a16:rowId xmlns:a16="http://schemas.microsoft.com/office/drawing/2014/main" val="10000"/>
                  </a:ext>
                </a:extLst>
              </a:tr>
              <a:tr h="343863">
                <a:tc>
                  <a:txBody>
                    <a:bodyPr/>
                    <a:lstStyle/>
                    <a:p>
                      <a:r>
                        <a:rPr lang="fr-FR" sz="1600" b="1" noProof="0" dirty="0">
                          <a:latin typeface="Avenir Book"/>
                        </a:rPr>
                        <a:t>Dépense totale</a:t>
                      </a:r>
                    </a:p>
                  </a:txBody>
                  <a:tcPr>
                    <a:solidFill>
                      <a:srgbClr val="336600">
                        <a:alpha val="80000"/>
                      </a:srgbClr>
                    </a:solidFill>
                  </a:tcPr>
                </a:tc>
                <a:tc>
                  <a:txBody>
                    <a:bodyPr/>
                    <a:lstStyle/>
                    <a:p>
                      <a:r>
                        <a:rPr lang="fr-FR" sz="1600" b="1" noProof="0" dirty="0">
                          <a:latin typeface="Avenir Book"/>
                        </a:rPr>
                        <a:t>Dépenses de prestations + coûts administratifs + autres dépenses</a:t>
                      </a:r>
                    </a:p>
                  </a:txBody>
                  <a:tcPr>
                    <a:solidFill>
                      <a:srgbClr val="336600">
                        <a:alpha val="80000"/>
                      </a:srgbClr>
                    </a:solidFill>
                  </a:tcPr>
                </a:tc>
                <a:extLst>
                  <a:ext uri="{0D108BD9-81ED-4DB2-BD59-A6C34878D82A}">
                    <a16:rowId xmlns:a16="http://schemas.microsoft.com/office/drawing/2014/main" val="10001"/>
                  </a:ext>
                </a:extLst>
              </a:tr>
              <a:tr h="514940">
                <a:tc>
                  <a:txBody>
                    <a:bodyPr/>
                    <a:lstStyle/>
                    <a:p>
                      <a:r>
                        <a:rPr lang="fr-FR" sz="1600" noProof="0" dirty="0">
                          <a:latin typeface="Avenir Book"/>
                        </a:rPr>
                        <a:t>Prestation</a:t>
                      </a:r>
                    </a:p>
                  </a:txBody>
                  <a:tcPr>
                    <a:solidFill>
                      <a:schemeClr val="accent3">
                        <a:lumMod val="40000"/>
                        <a:lumOff val="60000"/>
                      </a:schemeClr>
                    </a:solidFill>
                  </a:tcPr>
                </a:tc>
                <a:tc>
                  <a:txBody>
                    <a:bodyPr/>
                    <a:lstStyle/>
                    <a:p>
                      <a:r>
                        <a:rPr lang="fr-FR" sz="1600" noProof="0" dirty="0">
                          <a:latin typeface="Avenir Book"/>
                        </a:rPr>
                        <a:t>Transfert</a:t>
                      </a:r>
                      <a:r>
                        <a:rPr lang="fr-FR" sz="1600" baseline="0" noProof="0" dirty="0">
                          <a:latin typeface="Avenir Book"/>
                        </a:rPr>
                        <a:t> (monétaire ou en nature) fourni à un individu ou à un ménage </a:t>
                      </a:r>
                      <a:br>
                        <a:rPr lang="fr-FR" sz="1600" baseline="0" noProof="0" dirty="0">
                          <a:latin typeface="Avenir Book"/>
                        </a:rPr>
                      </a:br>
                      <a:r>
                        <a:rPr lang="fr-FR" sz="1600" baseline="0" noProof="0" dirty="0">
                          <a:latin typeface="Avenir Book"/>
                        </a:rPr>
                        <a:t>en vertu d’un droit ou pour répondre à un besoin</a:t>
                      </a:r>
                      <a:endParaRPr lang="fr-FR" sz="1600" noProof="0" dirty="0">
                        <a:latin typeface="Avenir Book"/>
                      </a:endParaRPr>
                    </a:p>
                  </a:txBody>
                  <a:tcPr>
                    <a:solidFill>
                      <a:schemeClr val="accent3">
                        <a:lumMod val="40000"/>
                        <a:lumOff val="60000"/>
                      </a:schemeClr>
                    </a:solidFill>
                  </a:tcPr>
                </a:tc>
                <a:extLst>
                  <a:ext uri="{0D108BD9-81ED-4DB2-BD59-A6C34878D82A}">
                    <a16:rowId xmlns:a16="http://schemas.microsoft.com/office/drawing/2014/main" val="10002"/>
                  </a:ext>
                </a:extLst>
              </a:tr>
              <a:tr h="756893">
                <a:tc>
                  <a:txBody>
                    <a:bodyPr/>
                    <a:lstStyle/>
                    <a:p>
                      <a:r>
                        <a:rPr lang="fr-FR" sz="1600" noProof="0" dirty="0">
                          <a:latin typeface="Avenir Book"/>
                        </a:rPr>
                        <a:t>Coûts administratifs</a:t>
                      </a:r>
                    </a:p>
                  </a:txBody>
                  <a:tcPr>
                    <a:solidFill>
                      <a:schemeClr val="accent3">
                        <a:lumMod val="40000"/>
                        <a:lumOff val="60000"/>
                      </a:schemeClr>
                    </a:solidFill>
                  </a:tcPr>
                </a:tc>
                <a:tc>
                  <a:txBody>
                    <a:bodyPr/>
                    <a:lstStyle/>
                    <a:p>
                      <a:r>
                        <a:rPr lang="fr-FR" sz="1600" noProof="0" dirty="0">
                          <a:latin typeface="Avenir Book"/>
                        </a:rPr>
                        <a:t>Toute dépense de gestion et d’administration occasionnée par le régime directement responsable de la fourniture des prestations de protection sociale, comme les salaires ou coûts d’entretien des bureaux</a:t>
                      </a:r>
                    </a:p>
                  </a:txBody>
                  <a:tcPr>
                    <a:solidFill>
                      <a:schemeClr val="accent3">
                        <a:lumMod val="40000"/>
                        <a:lumOff val="60000"/>
                      </a:schemeClr>
                    </a:solidFill>
                  </a:tcPr>
                </a:tc>
                <a:extLst>
                  <a:ext uri="{0D108BD9-81ED-4DB2-BD59-A6C34878D82A}">
                    <a16:rowId xmlns:a16="http://schemas.microsoft.com/office/drawing/2014/main" val="10003"/>
                  </a:ext>
                </a:extLst>
              </a:tr>
              <a:tr h="521033">
                <a:tc>
                  <a:txBody>
                    <a:bodyPr/>
                    <a:lstStyle/>
                    <a:p>
                      <a:r>
                        <a:rPr lang="fr-FR" sz="1600" noProof="0" dirty="0">
                          <a:latin typeface="Avenir Book"/>
                        </a:rPr>
                        <a:t>Autres dépenses</a:t>
                      </a:r>
                    </a:p>
                  </a:txBody>
                  <a:tcPr>
                    <a:solidFill>
                      <a:schemeClr val="accent3">
                        <a:lumMod val="40000"/>
                        <a:lumOff val="60000"/>
                      </a:schemeClr>
                    </a:solidFill>
                  </a:tcPr>
                </a:tc>
                <a:tc>
                  <a:txBody>
                    <a:bodyPr/>
                    <a:lstStyle/>
                    <a:p>
                      <a:r>
                        <a:rPr lang="fr-FR" sz="1600" noProof="0" dirty="0">
                          <a:latin typeface="Avenir Book"/>
                        </a:rPr>
                        <a:t>Toutes les dépenses diverses des régimes de protection sociale, </a:t>
                      </a:r>
                      <a:br>
                        <a:rPr lang="fr-FR" sz="1600" noProof="0" dirty="0">
                          <a:latin typeface="Avenir Book"/>
                        </a:rPr>
                      </a:br>
                      <a:r>
                        <a:rPr lang="fr-FR" sz="1600" noProof="0" dirty="0">
                          <a:latin typeface="Avenir Book"/>
                        </a:rPr>
                        <a:t>comme les intérêts sur les crédits, l’impôt sur le revenu et autres </a:t>
                      </a:r>
                      <a:br>
                        <a:rPr lang="fr-FR" sz="1600" noProof="0" dirty="0">
                          <a:latin typeface="Avenir Book"/>
                        </a:rPr>
                      </a:br>
                      <a:r>
                        <a:rPr lang="fr-FR" sz="1600" noProof="0" dirty="0">
                          <a:latin typeface="Avenir Book"/>
                        </a:rPr>
                        <a:t>dépenses non recensées</a:t>
                      </a:r>
                    </a:p>
                  </a:txBody>
                  <a:tcPr>
                    <a:solidFill>
                      <a:schemeClr val="accent3">
                        <a:lumMod val="40000"/>
                        <a:lumOff val="60000"/>
                      </a:schemeClr>
                    </a:solidFill>
                  </a:tcPr>
                </a:tc>
                <a:extLst>
                  <a:ext uri="{0D108BD9-81ED-4DB2-BD59-A6C34878D82A}">
                    <a16:rowId xmlns:a16="http://schemas.microsoft.com/office/drawing/2014/main" val="10004"/>
                  </a:ext>
                </a:extLst>
              </a:tr>
              <a:tr h="514940">
                <a:tc>
                  <a:txBody>
                    <a:bodyPr/>
                    <a:lstStyle/>
                    <a:p>
                      <a:r>
                        <a:rPr lang="fr-FR" sz="1600" b="1" noProof="0" dirty="0">
                          <a:latin typeface="Avenir Book"/>
                        </a:rPr>
                        <a:t>Recette totale</a:t>
                      </a:r>
                    </a:p>
                  </a:txBody>
                  <a:tcPr>
                    <a:solidFill>
                      <a:srgbClr val="336600">
                        <a:alpha val="80000"/>
                      </a:srgbClr>
                    </a:solidFill>
                  </a:tcPr>
                </a:tc>
                <a:tc>
                  <a:txBody>
                    <a:bodyPr/>
                    <a:lstStyle/>
                    <a:p>
                      <a:r>
                        <a:rPr lang="fr-FR" sz="1600" b="1" noProof="0" dirty="0">
                          <a:latin typeface="Avenir Book"/>
                        </a:rPr>
                        <a:t>Contributions générales du gouvernement (dont impôts pré-affectés et revenus généraux) et budget appuyé par les bailleurs</a:t>
                      </a:r>
                    </a:p>
                  </a:txBody>
                  <a:tcPr>
                    <a:solidFill>
                      <a:srgbClr val="336600">
                        <a:alpha val="80000"/>
                      </a:srgbClr>
                    </a:solidFill>
                  </a:tcPr>
                </a:tc>
                <a:extLst>
                  <a:ext uri="{0D108BD9-81ED-4DB2-BD59-A6C34878D82A}">
                    <a16:rowId xmlns:a16="http://schemas.microsoft.com/office/drawing/2014/main" val="10005"/>
                  </a:ext>
                </a:extLst>
              </a:tr>
              <a:tr h="863250">
                <a:tc>
                  <a:txBody>
                    <a:bodyPr/>
                    <a:lstStyle/>
                    <a:p>
                      <a:r>
                        <a:rPr lang="fr-FR" sz="1600" noProof="0" dirty="0">
                          <a:latin typeface="Avenir Book"/>
                        </a:rPr>
                        <a:t>Contribution générale du gouvernement</a:t>
                      </a:r>
                    </a:p>
                  </a:txBody>
                  <a:tcPr>
                    <a:solidFill>
                      <a:schemeClr val="accent3">
                        <a:lumMod val="40000"/>
                        <a:lumOff val="60000"/>
                        <a:alpha val="80000"/>
                      </a:schemeClr>
                    </a:solidFill>
                  </a:tcPr>
                </a:tc>
                <a:tc>
                  <a:txBody>
                    <a:bodyPr/>
                    <a:lstStyle/>
                    <a:p>
                      <a:r>
                        <a:rPr lang="fr-FR" sz="1600" noProof="0" dirty="0">
                          <a:latin typeface="Avenir Book"/>
                        </a:rPr>
                        <a:t>Contribution du gouvernement au financement du coût des biens </a:t>
                      </a:r>
                      <a:br>
                        <a:rPr lang="fr-FR" sz="1600" noProof="0" dirty="0">
                          <a:latin typeface="Avenir Book"/>
                        </a:rPr>
                      </a:br>
                      <a:r>
                        <a:rPr lang="fr-FR" sz="1600" noProof="0" dirty="0">
                          <a:latin typeface="Avenir Book"/>
                        </a:rPr>
                        <a:t>et services fournis par le gouvernement aux personnes protégées </a:t>
                      </a:r>
                      <a:br>
                        <a:rPr lang="fr-FR" sz="1600" noProof="0" dirty="0">
                          <a:latin typeface="Avenir Book"/>
                        </a:rPr>
                      </a:br>
                      <a:r>
                        <a:rPr lang="fr-FR" sz="1600" noProof="0" dirty="0">
                          <a:latin typeface="Avenir Book"/>
                        </a:rPr>
                        <a:t>sous la forme de prestations universelles ou fondées sur l’évaluation</a:t>
                      </a:r>
                      <a:br>
                        <a:rPr lang="fr-FR" sz="1600" noProof="0" dirty="0">
                          <a:latin typeface="Avenir Book"/>
                        </a:rPr>
                      </a:br>
                      <a:r>
                        <a:rPr lang="fr-FR" sz="1600" noProof="0" dirty="0">
                          <a:latin typeface="Avenir Book"/>
                        </a:rPr>
                        <a:t>des ressources</a:t>
                      </a:r>
                    </a:p>
                  </a:txBody>
                  <a:tcPr>
                    <a:solidFill>
                      <a:schemeClr val="accent3">
                        <a:lumMod val="40000"/>
                        <a:lumOff val="60000"/>
                        <a:alpha val="80000"/>
                      </a:schemeClr>
                    </a:solidFill>
                  </a:tcPr>
                </a:tc>
                <a:extLst>
                  <a:ext uri="{0D108BD9-81ED-4DB2-BD59-A6C34878D82A}">
                    <a16:rowId xmlns:a16="http://schemas.microsoft.com/office/drawing/2014/main" val="10006"/>
                  </a:ext>
                </a:extLst>
              </a:tr>
              <a:tr h="514940">
                <a:tc>
                  <a:txBody>
                    <a:bodyPr/>
                    <a:lstStyle/>
                    <a:p>
                      <a:r>
                        <a:rPr lang="fr-FR" sz="1600" noProof="0" dirty="0">
                          <a:latin typeface="Avenir Book"/>
                        </a:rPr>
                        <a:t>Impôts pré-affectés</a:t>
                      </a:r>
                    </a:p>
                  </a:txBody>
                  <a:tcPr>
                    <a:solidFill>
                      <a:schemeClr val="accent3">
                        <a:lumMod val="40000"/>
                        <a:lumOff val="60000"/>
                        <a:alpha val="80000"/>
                      </a:schemeClr>
                    </a:solidFill>
                  </a:tcPr>
                </a:tc>
                <a:tc>
                  <a:txBody>
                    <a:bodyPr/>
                    <a:lstStyle/>
                    <a:p>
                      <a:r>
                        <a:rPr lang="fr-FR" sz="1600" noProof="0" dirty="0">
                          <a:latin typeface="Avenir Book"/>
                        </a:rPr>
                        <a:t>Il s’agit d’une sous-catégorie de la précédente: taxes et impôts expressément levés pour financer des prestations précises</a:t>
                      </a:r>
                    </a:p>
                  </a:txBody>
                  <a:tcPr>
                    <a:solidFill>
                      <a:schemeClr val="accent3">
                        <a:lumMod val="40000"/>
                        <a:lumOff val="60000"/>
                        <a:alpha val="80000"/>
                      </a:schemeClr>
                    </a:solidFill>
                  </a:tcPr>
                </a:tc>
                <a:extLst>
                  <a:ext uri="{0D108BD9-81ED-4DB2-BD59-A6C34878D82A}">
                    <a16:rowId xmlns:a16="http://schemas.microsoft.com/office/drawing/2014/main" val="10007"/>
                  </a:ext>
                </a:extLst>
              </a:tr>
              <a:tr h="514940">
                <a:tc>
                  <a:txBody>
                    <a:bodyPr/>
                    <a:lstStyle/>
                    <a:p>
                      <a:r>
                        <a:rPr lang="fr-FR" sz="1600" noProof="0" dirty="0">
                          <a:latin typeface="Avenir Book"/>
                        </a:rPr>
                        <a:t>Appui ou don de bailleurs</a:t>
                      </a:r>
                    </a:p>
                  </a:txBody>
                  <a:tcPr>
                    <a:solidFill>
                      <a:schemeClr val="accent3">
                        <a:lumMod val="40000"/>
                        <a:lumOff val="60000"/>
                        <a:alpha val="80000"/>
                      </a:schemeClr>
                    </a:solidFill>
                  </a:tcPr>
                </a:tc>
                <a:tc>
                  <a:txBody>
                    <a:bodyPr/>
                    <a:lstStyle/>
                    <a:p>
                      <a:r>
                        <a:rPr lang="fr-FR" sz="1600" baseline="0" noProof="0" dirty="0">
                          <a:latin typeface="Avenir Book"/>
                        </a:rPr>
                        <a:t>Dans les pays où il constitue une part importante de l’appui à l’administration ou aux prestations</a:t>
                      </a:r>
                    </a:p>
                  </a:txBody>
                  <a:tcPr>
                    <a:solidFill>
                      <a:schemeClr val="accent3">
                        <a:lumMod val="40000"/>
                        <a:lumOff val="60000"/>
                        <a:alpha val="80000"/>
                      </a:schemeClr>
                    </a:solidFill>
                  </a:tcPr>
                </a:tc>
                <a:extLst>
                  <a:ext uri="{0D108BD9-81ED-4DB2-BD59-A6C34878D82A}">
                    <a16:rowId xmlns:a16="http://schemas.microsoft.com/office/drawing/2014/main" val="10008"/>
                  </a:ext>
                </a:extLst>
              </a:tr>
              <a:tr h="514940">
                <a:tc>
                  <a:txBody>
                    <a:bodyPr/>
                    <a:lstStyle/>
                    <a:p>
                      <a:r>
                        <a:rPr lang="fr-FR" sz="1600" noProof="0" dirty="0">
                          <a:latin typeface="Avenir Book"/>
                        </a:rPr>
                        <a:t>Autres recettes</a:t>
                      </a:r>
                    </a:p>
                  </a:txBody>
                  <a:tcPr>
                    <a:solidFill>
                      <a:schemeClr val="accent3">
                        <a:lumMod val="40000"/>
                        <a:lumOff val="60000"/>
                        <a:alpha val="80000"/>
                      </a:schemeClr>
                    </a:solidFill>
                  </a:tcPr>
                </a:tc>
                <a:tc>
                  <a:txBody>
                    <a:bodyPr/>
                    <a:lstStyle/>
                    <a:p>
                      <a:r>
                        <a:rPr lang="fr-FR" sz="1600" noProof="0" dirty="0">
                          <a:latin typeface="Avenir Book"/>
                        </a:rPr>
                        <a:t>Les intérêts ou revenus de dépôts, demandes d’indemnisation et autres recettes non recensées</a:t>
                      </a:r>
                    </a:p>
                  </a:txBody>
                  <a:tcPr>
                    <a:solidFill>
                      <a:schemeClr val="accent3">
                        <a:lumMod val="40000"/>
                        <a:lumOff val="60000"/>
                        <a:alpha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938657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bg1"/>
                </a:solidFill>
                <a:latin typeface="Avenir LT Std 35 Light" pitchFamily="34" charset="0"/>
              </a:rPr>
              <a:t>Outil important!</a:t>
            </a:r>
          </a:p>
        </p:txBody>
      </p:sp>
      <p:sp>
        <p:nvSpPr>
          <p:cNvPr id="6" name="TextBox 5"/>
          <p:cNvSpPr txBox="1"/>
          <p:nvPr/>
        </p:nvSpPr>
        <p:spPr>
          <a:xfrm>
            <a:off x="0" y="987792"/>
            <a:ext cx="9144000" cy="553998"/>
          </a:xfrm>
          <a:prstGeom prst="rect">
            <a:avLst/>
          </a:prstGeom>
          <a:noFill/>
        </p:spPr>
        <p:txBody>
          <a:bodyPr wrap="square" rtlCol="0">
            <a:spAutoFit/>
          </a:bodyPr>
          <a:lstStyle/>
          <a:p>
            <a:pPr algn="ctr"/>
            <a:r>
              <a:rPr lang="fr-FR" sz="3000" dirty="0">
                <a:latin typeface="Avenir Book"/>
              </a:rPr>
              <a:t>https://ispatools.org/core-diagnostic-instrument/</a:t>
            </a:r>
          </a:p>
        </p:txBody>
      </p:sp>
      <p:pic>
        <p:nvPicPr>
          <p:cNvPr id="5" name="Picture 4" descr="A screenshot of a cell phone&#10;&#10;Description generated with very high confidence">
            <a:extLst>
              <a:ext uri="{FF2B5EF4-FFF2-40B4-BE49-F238E27FC236}">
                <a16:creationId xmlns:a16="http://schemas.microsoft.com/office/drawing/2014/main" id="{0CE7B5B2-A335-41B1-B168-BE52D99C0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743" y="1729443"/>
            <a:ext cx="8770513" cy="4111788"/>
          </a:xfrm>
          <a:prstGeom prst="rect">
            <a:avLst/>
          </a:prstGeom>
        </p:spPr>
      </p:pic>
    </p:spTree>
    <p:extLst>
      <p:ext uri="{BB962C8B-B14F-4D97-AF65-F5344CB8AC3E}">
        <p14:creationId xmlns:p14="http://schemas.microsoft.com/office/powerpoint/2010/main" val="196998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bg1"/>
                </a:solidFill>
                <a:latin typeface="Avenir LT Std 35 Light" pitchFamily="34" charset="0"/>
              </a:rPr>
              <a:t>Combien les pays dépensent-ils en PS?</a:t>
            </a:r>
          </a:p>
        </p:txBody>
      </p:sp>
      <p:sp>
        <p:nvSpPr>
          <p:cNvPr id="6" name="Content Placeholder 2"/>
          <p:cNvSpPr txBox="1">
            <a:spLocks/>
          </p:cNvSpPr>
          <p:nvPr/>
        </p:nvSpPr>
        <p:spPr>
          <a:xfrm>
            <a:off x="902208" y="1310958"/>
            <a:ext cx="8241792" cy="501540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600" dirty="0">
                <a:latin typeface="Avenir Book"/>
                <a:cs typeface="Avenir Book"/>
              </a:rPr>
              <a:t>Moyenne simple du PIB allouée à la PS: </a:t>
            </a:r>
          </a:p>
          <a:p>
            <a:pPr marL="0" indent="0">
              <a:buNone/>
            </a:pPr>
            <a:r>
              <a:rPr lang="fr-FR" sz="2600" b="1" dirty="0">
                <a:latin typeface="Avenir Book"/>
                <a:cs typeface="Avenir Book"/>
              </a:rPr>
              <a:t>    En moyenne 11%. </a:t>
            </a:r>
          </a:p>
          <a:p>
            <a:pPr marL="0" indent="0">
              <a:buNone/>
            </a:pPr>
            <a:endParaRPr lang="fr-FR" sz="2600" b="1" dirty="0">
              <a:latin typeface="Avenir Book"/>
              <a:cs typeface="Avenir Book"/>
            </a:endParaRPr>
          </a:p>
          <a:p>
            <a:r>
              <a:rPr lang="fr-FR" sz="2600" dirty="0">
                <a:latin typeface="Avenir Book"/>
                <a:cs typeface="Avenir Book"/>
              </a:rPr>
              <a:t>Pondérée par rapport à la population: </a:t>
            </a:r>
          </a:p>
          <a:p>
            <a:pPr marL="0" indent="0">
              <a:buNone/>
            </a:pPr>
            <a:r>
              <a:rPr lang="fr-FR" sz="2600" b="1" dirty="0">
                <a:latin typeface="Avenir Book"/>
                <a:cs typeface="Avenir Book"/>
              </a:rPr>
              <a:t>    8,4 % du PIB. </a:t>
            </a:r>
          </a:p>
          <a:p>
            <a:pPr marL="0" indent="0">
              <a:buNone/>
            </a:pPr>
            <a:endParaRPr lang="fr-FR" sz="2600" b="1" dirty="0">
              <a:latin typeface="Avenir Book"/>
              <a:cs typeface="Avenir Book"/>
            </a:endParaRPr>
          </a:p>
          <a:p>
            <a:r>
              <a:rPr lang="fr-FR" sz="2600" dirty="0">
                <a:latin typeface="Avenir Book"/>
                <a:cs typeface="Avenir Book"/>
              </a:rPr>
              <a:t>En Afrique subsaharienne? </a:t>
            </a:r>
          </a:p>
          <a:p>
            <a:pPr marL="0" indent="0">
              <a:buNone/>
            </a:pPr>
            <a:r>
              <a:rPr lang="fr-FR" sz="2600" b="1" dirty="0">
                <a:latin typeface="Avenir Book"/>
                <a:cs typeface="Avenir Book"/>
              </a:rPr>
              <a:t>    1,7% du PIB </a:t>
            </a:r>
            <a:r>
              <a:rPr lang="fr-FR" sz="2600" dirty="0">
                <a:latin typeface="Avenir Book"/>
                <a:cs typeface="Avenir Book"/>
              </a:rPr>
              <a:t>en moyenne à la protection sociale </a:t>
            </a:r>
            <a:br>
              <a:rPr lang="fr-FR" sz="2600" dirty="0">
                <a:latin typeface="Avenir Book"/>
                <a:cs typeface="Avenir Book"/>
              </a:rPr>
            </a:br>
            <a:r>
              <a:rPr lang="fr-FR" sz="2600" dirty="0">
                <a:latin typeface="Avenir Book"/>
                <a:cs typeface="Avenir Book"/>
              </a:rPr>
              <a:t>    non contributive</a:t>
            </a:r>
            <a:endParaRPr lang="fr-FR" sz="2600" b="1" dirty="0"/>
          </a:p>
        </p:txBody>
      </p:sp>
    </p:spTree>
    <p:extLst>
      <p:ext uri="{BB962C8B-B14F-4D97-AF65-F5344CB8AC3E}">
        <p14:creationId xmlns:p14="http://schemas.microsoft.com/office/powerpoint/2010/main" val="40850191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154952-BAA0-403F-A723-B92E65B9E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986"/>
            <a:ext cx="8839200" cy="6430028"/>
          </a:xfrm>
          <a:prstGeom prst="rect">
            <a:avLst/>
          </a:prstGeom>
        </p:spPr>
      </p:pic>
      <p:sp>
        <p:nvSpPr>
          <p:cNvPr id="3" name="Rectangle 2">
            <a:extLst>
              <a:ext uri="{FF2B5EF4-FFF2-40B4-BE49-F238E27FC236}">
                <a16:creationId xmlns:a16="http://schemas.microsoft.com/office/drawing/2014/main" id="{7190F475-B6DD-437C-A73C-0E5629BEE812}"/>
              </a:ext>
            </a:extLst>
          </p:cNvPr>
          <p:cNvSpPr/>
          <p:nvPr/>
        </p:nvSpPr>
        <p:spPr>
          <a:xfrm>
            <a:off x="0" y="0"/>
            <a:ext cx="3810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TextBox 5">
            <a:extLst>
              <a:ext uri="{FF2B5EF4-FFF2-40B4-BE49-F238E27FC236}">
                <a16:creationId xmlns:a16="http://schemas.microsoft.com/office/drawing/2014/main" id="{DDD1BAE7-48E4-406D-9A7C-EE3C74A5857D}"/>
              </a:ext>
            </a:extLst>
          </p:cNvPr>
          <p:cNvSpPr txBox="1"/>
          <p:nvPr/>
        </p:nvSpPr>
        <p:spPr>
          <a:xfrm>
            <a:off x="247650" y="920621"/>
            <a:ext cx="3314700" cy="4524315"/>
          </a:xfrm>
          <a:prstGeom prst="rect">
            <a:avLst/>
          </a:prstGeom>
          <a:noFill/>
        </p:spPr>
        <p:txBody>
          <a:bodyPr wrap="square" rtlCol="0">
            <a:spAutoFit/>
          </a:bodyPr>
          <a:lstStyle/>
          <a:p>
            <a:pPr algn="ctr"/>
            <a:r>
              <a:rPr lang="fr-FR" sz="3200" dirty="0">
                <a:solidFill>
                  <a:schemeClr val="bg1"/>
                </a:solidFill>
                <a:latin typeface="Avenir Medium" panose="02000603020000020003" pitchFamily="2" charset="0"/>
                <a:cs typeface="Avenir Book"/>
              </a:rPr>
              <a:t>Dépenses non contributives </a:t>
            </a:r>
            <a:br>
              <a:rPr lang="fr-FR" sz="3200" dirty="0">
                <a:solidFill>
                  <a:schemeClr val="bg1"/>
                </a:solidFill>
                <a:latin typeface="Avenir Medium" panose="02000603020000020003" pitchFamily="2" charset="0"/>
                <a:cs typeface="Avenir Book"/>
              </a:rPr>
            </a:br>
            <a:r>
              <a:rPr lang="fr-FR" sz="3200" dirty="0">
                <a:solidFill>
                  <a:schemeClr val="bg1"/>
                </a:solidFill>
                <a:latin typeface="Avenir Medium" panose="02000603020000020003" pitchFamily="2" charset="0"/>
                <a:cs typeface="Avenir Book"/>
              </a:rPr>
              <a:t>en Afrique subsaharienne...</a:t>
            </a:r>
          </a:p>
          <a:p>
            <a:pPr algn="ctr"/>
            <a:r>
              <a:rPr lang="fr-FR" sz="3200" dirty="0">
                <a:solidFill>
                  <a:schemeClr val="bg1"/>
                </a:solidFill>
                <a:latin typeface="Avenir Medium" panose="02000603020000020003" pitchFamily="2" charset="0"/>
                <a:cs typeface="Avenir Book"/>
              </a:rPr>
              <a:t> </a:t>
            </a:r>
            <a:br>
              <a:rPr lang="fr-FR" sz="3200" dirty="0">
                <a:solidFill>
                  <a:schemeClr val="bg1"/>
                </a:solidFill>
                <a:latin typeface="Avenir Medium" panose="02000603020000020003" pitchFamily="2" charset="0"/>
                <a:cs typeface="Avenir Book"/>
              </a:rPr>
            </a:br>
            <a:r>
              <a:rPr lang="fr-FR" sz="3200" dirty="0">
                <a:solidFill>
                  <a:schemeClr val="bg1"/>
                </a:solidFill>
                <a:latin typeface="Avenir Medium" panose="02000603020000020003" pitchFamily="2" charset="0"/>
                <a:cs typeface="Avenir Book"/>
              </a:rPr>
              <a:t>Qui est qui?</a:t>
            </a:r>
          </a:p>
          <a:p>
            <a:pPr algn="ctr"/>
            <a:r>
              <a:rPr lang="fr-FR" sz="3200" dirty="0">
                <a:solidFill>
                  <a:schemeClr val="bg1"/>
                </a:solidFill>
                <a:latin typeface="Avenir Medium" panose="02000603020000020003" pitchFamily="2" charset="0"/>
                <a:cs typeface="Avenir Book"/>
              </a:rPr>
              <a:t> </a:t>
            </a:r>
          </a:p>
          <a:p>
            <a:pPr algn="ctr"/>
            <a:r>
              <a:rPr lang="fr-FR" sz="3200" dirty="0">
                <a:solidFill>
                  <a:schemeClr val="bg1"/>
                </a:solidFill>
                <a:latin typeface="Avenir Medium" panose="02000603020000020003" pitchFamily="2" charset="0"/>
                <a:cs typeface="Avenir Book"/>
              </a:rPr>
              <a:t>Qui se trouvent au sommet?</a:t>
            </a:r>
          </a:p>
        </p:txBody>
      </p:sp>
    </p:spTree>
    <p:extLst>
      <p:ext uri="{BB962C8B-B14F-4D97-AF65-F5344CB8AC3E}">
        <p14:creationId xmlns:p14="http://schemas.microsoft.com/office/powerpoint/2010/main" val="24318034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a:solidFill>
                  <a:schemeClr val="bg1"/>
                </a:solidFill>
                <a:latin typeface="Avenir LT Std 35 Light" pitchFamily="34" charset="0"/>
              </a:rPr>
              <a:t>What should we be looking at?</a:t>
            </a:r>
            <a:endParaRPr lang="en-ZA" sz="2800" b="1" dirty="0">
              <a:solidFill>
                <a:schemeClr val="bg1"/>
              </a:solidFill>
              <a:latin typeface="Avenir LT Std 35 Light" pitchFamily="34" charset="0"/>
            </a:endParaRPr>
          </a:p>
        </p:txBody>
      </p:sp>
      <p:pic>
        <p:nvPicPr>
          <p:cNvPr id="7" name="Picture 6">
            <a:extLst>
              <a:ext uri="{FF2B5EF4-FFF2-40B4-BE49-F238E27FC236}">
                <a16:creationId xmlns:a16="http://schemas.microsoft.com/office/drawing/2014/main" id="{98A5ADA2-705E-4B8F-A87E-862FE71FF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7" y="374750"/>
            <a:ext cx="8543925" cy="6008032"/>
          </a:xfrm>
          <a:prstGeom prst="rect">
            <a:avLst/>
          </a:prstGeom>
        </p:spPr>
      </p:pic>
    </p:spTree>
    <p:extLst>
      <p:ext uri="{BB962C8B-B14F-4D97-AF65-F5344CB8AC3E}">
        <p14:creationId xmlns:p14="http://schemas.microsoft.com/office/powerpoint/2010/main" val="10658804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bg1"/>
                </a:solidFill>
                <a:latin typeface="Avenir LT Std 35 Light" pitchFamily="34" charset="0"/>
              </a:rPr>
              <a:t>De quoi dépend ce classement?</a:t>
            </a:r>
          </a:p>
        </p:txBody>
      </p:sp>
      <p:sp>
        <p:nvSpPr>
          <p:cNvPr id="6" name="Content Placeholder 2"/>
          <p:cNvSpPr txBox="1">
            <a:spLocks/>
          </p:cNvSpPr>
          <p:nvPr/>
        </p:nvSpPr>
        <p:spPr>
          <a:xfrm>
            <a:off x="76200" y="544899"/>
            <a:ext cx="8851392" cy="5015408"/>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fr-FR" sz="4400" dirty="0"/>
          </a:p>
          <a:p>
            <a:pPr marL="0" indent="0" algn="ctr">
              <a:buNone/>
            </a:pPr>
            <a:r>
              <a:rPr lang="fr-FR" sz="4200" dirty="0">
                <a:latin typeface="Avenir Book"/>
                <a:cs typeface="Avenir Book"/>
              </a:rPr>
              <a:t>L’investissement dans la PS (et donc la couverture, etc.). dépend avant tout de la volonté politique et sociale.</a:t>
            </a:r>
          </a:p>
          <a:p>
            <a:pPr algn="ctr"/>
            <a:endParaRPr lang="fr-FR" b="1" dirty="0"/>
          </a:p>
          <a:p>
            <a:pPr marL="0" indent="0" algn="ctr">
              <a:buNone/>
            </a:pPr>
            <a:r>
              <a:rPr lang="fr-FR" sz="4900" b="1" dirty="0">
                <a:solidFill>
                  <a:srgbClr val="990000"/>
                </a:solidFill>
                <a:latin typeface="Avenir Heavy"/>
                <a:cs typeface="Avenir Heavy"/>
              </a:rPr>
              <a:t>Relève de l’espace politique </a:t>
            </a:r>
          </a:p>
          <a:p>
            <a:pPr marL="0" indent="0" algn="ctr">
              <a:buNone/>
            </a:pPr>
            <a:r>
              <a:rPr lang="fr-FR" sz="4900" b="1" dirty="0">
                <a:solidFill>
                  <a:srgbClr val="990000"/>
                </a:solidFill>
                <a:latin typeface="Avenir Heavy"/>
                <a:cs typeface="Avenir Heavy"/>
              </a:rPr>
              <a:t>et non de l’espace budgétaire</a:t>
            </a:r>
          </a:p>
        </p:txBody>
      </p:sp>
    </p:spTree>
    <p:extLst>
      <p:ext uri="{BB962C8B-B14F-4D97-AF65-F5344CB8AC3E}">
        <p14:creationId xmlns:p14="http://schemas.microsoft.com/office/powerpoint/2010/main" val="20723166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tree fallen over in 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5" y="0"/>
            <a:ext cx="9231798" cy="68896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857" y="609600"/>
            <a:ext cx="9284057" cy="1015663"/>
          </a:xfrm>
          <a:prstGeom prst="rect">
            <a:avLst/>
          </a:prstGeom>
          <a:solidFill>
            <a:schemeClr val="bg1"/>
          </a:solidFill>
          <a:ln>
            <a:noFill/>
          </a:ln>
        </p:spPr>
        <p:txBody>
          <a:bodyPr wrap="square" rtlCol="0">
            <a:spAutoFit/>
          </a:bodyPr>
          <a:lstStyle/>
          <a:p>
            <a:pPr algn="ctr"/>
            <a:r>
              <a:rPr lang="fr-FR" sz="3000" dirty="0">
                <a:solidFill>
                  <a:schemeClr val="accent3">
                    <a:lumMod val="50000"/>
                  </a:schemeClr>
                </a:solidFill>
                <a:latin typeface="Avenir Book"/>
                <a:cs typeface="Avenir Book"/>
              </a:rPr>
              <a:t>« un arbre qui meurt fait beaucoup plus de bruit qu’une forêt entière en train de pousser. »</a:t>
            </a:r>
          </a:p>
        </p:txBody>
      </p:sp>
    </p:spTree>
    <p:extLst>
      <p:ext uri="{BB962C8B-B14F-4D97-AF65-F5344CB8AC3E}">
        <p14:creationId xmlns:p14="http://schemas.microsoft.com/office/powerpoint/2010/main" val="26978541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bg1"/>
                </a:solidFill>
                <a:latin typeface="Avenir LT Std 35 Light" pitchFamily="34" charset="0"/>
              </a:rPr>
              <a:t>Comment combattre cette tendance?</a:t>
            </a:r>
          </a:p>
        </p:txBody>
      </p:sp>
      <p:sp>
        <p:nvSpPr>
          <p:cNvPr id="6" name="Content Placeholder 2"/>
          <p:cNvSpPr txBox="1">
            <a:spLocks/>
          </p:cNvSpPr>
          <p:nvPr/>
        </p:nvSpPr>
        <p:spPr>
          <a:xfrm>
            <a:off x="304800" y="1825861"/>
            <a:ext cx="3810000" cy="1984139"/>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2600" dirty="0">
                <a:latin typeface="Avenir Book"/>
              </a:rPr>
              <a:t>Constitution de coalitions de réforme (ONG, groupes de réflexion, composantes juridiques, </a:t>
            </a:r>
            <a:br>
              <a:rPr lang="fr-FR" sz="2600" dirty="0">
                <a:latin typeface="Avenir Book"/>
              </a:rPr>
            </a:br>
            <a:r>
              <a:rPr lang="fr-FR" sz="2600" dirty="0">
                <a:latin typeface="Avenir Book"/>
              </a:rPr>
              <a:t>médias, etc.).</a:t>
            </a:r>
            <a:endParaRPr lang="fr-FR" sz="2600" b="1" dirty="0">
              <a:latin typeface="Avenir Book"/>
            </a:endParaRPr>
          </a:p>
          <a:p>
            <a:endParaRPr lang="fr-FR" sz="2600" b="1" dirty="0"/>
          </a:p>
          <a:p>
            <a:endParaRPr lang="fr-FR" sz="2600" b="1" dirty="0"/>
          </a:p>
        </p:txBody>
      </p:sp>
      <p:sp>
        <p:nvSpPr>
          <p:cNvPr id="8" name="TextBox 7"/>
          <p:cNvSpPr txBox="1"/>
          <p:nvPr/>
        </p:nvSpPr>
        <p:spPr>
          <a:xfrm>
            <a:off x="0" y="4038600"/>
            <a:ext cx="4267200" cy="461665"/>
          </a:xfrm>
          <a:prstGeom prst="rect">
            <a:avLst/>
          </a:prstGeom>
          <a:noFill/>
        </p:spPr>
        <p:txBody>
          <a:bodyPr wrap="square" rtlCol="0">
            <a:spAutoFit/>
          </a:bodyPr>
          <a:lstStyle/>
          <a:p>
            <a:pPr algn="ctr"/>
            <a:r>
              <a:rPr lang="fr-FR" sz="2400" dirty="0">
                <a:latin typeface="Avenir Book"/>
              </a:rPr>
              <a:t>Par ex.: Afrique du Sud</a:t>
            </a:r>
          </a:p>
        </p:txBody>
      </p:sp>
      <p:pic>
        <p:nvPicPr>
          <p:cNvPr id="2050" name="Picture 2" descr="The Up-And-Coming Music Legends"/>
          <p:cNvPicPr>
            <a:picLocks noChangeAspect="1" noChangeArrowheads="1"/>
          </p:cNvPicPr>
          <p:nvPr/>
        </p:nvPicPr>
        <p:blipFill rotWithShape="1">
          <a:blip r:embed="rId4">
            <a:extLst>
              <a:ext uri="{28A0092B-C50C-407E-A947-70E740481C1C}">
                <a14:useLocalDpi xmlns:a14="http://schemas.microsoft.com/office/drawing/2010/main" val="0"/>
              </a:ext>
            </a:extLst>
          </a:blip>
          <a:srcRect l="12595" t="23710" r="10590" b="5193"/>
          <a:stretch/>
        </p:blipFill>
        <p:spPr bwMode="auto">
          <a:xfrm>
            <a:off x="4301948" y="1143000"/>
            <a:ext cx="4870704" cy="452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378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78164"/>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dirty="0">
                <a:solidFill>
                  <a:schemeClr val="bg1"/>
                </a:solidFill>
                <a:latin typeface="Avenir Medium"/>
                <a:cs typeface="Avenir Medium"/>
              </a:rPr>
              <a:t>Journal de bord de L&amp;T</a:t>
            </a:r>
          </a:p>
        </p:txBody>
      </p:sp>
      <p:sp>
        <p:nvSpPr>
          <p:cNvPr id="6" name="Content Placeholder 2"/>
          <p:cNvSpPr txBox="1">
            <a:spLocks/>
          </p:cNvSpPr>
          <p:nvPr/>
        </p:nvSpPr>
        <p:spPr>
          <a:xfrm>
            <a:off x="4648200" y="884313"/>
            <a:ext cx="4191000" cy="4724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50000"/>
              </a:lnSpc>
              <a:buNone/>
            </a:pPr>
            <a:r>
              <a:rPr lang="fr-FR" sz="2350" dirty="0">
                <a:latin typeface="Avenir LT Std 35 Light" pitchFamily="34" charset="0"/>
              </a:rPr>
              <a:t>Dans votre environnement actuel, où se trouvent les graines d’avenir que vous souhaitez semer ? Où voyez-vous votre future renaissance ? </a:t>
            </a:r>
          </a:p>
          <a:p>
            <a:pPr marL="0" lvl="0" indent="0">
              <a:lnSpc>
                <a:spcPct val="150000"/>
              </a:lnSpc>
              <a:buNone/>
            </a:pPr>
            <a:r>
              <a:rPr lang="fr-FR" sz="1600" dirty="0">
                <a:latin typeface="Avenir LT Std 35 Light" pitchFamily="34" charset="0"/>
              </a:rPr>
              <a:t>(Environ 3 min.)</a:t>
            </a:r>
            <a:endParaRPr lang="fr-FR" sz="1600" b="1" dirty="0">
              <a:latin typeface="Avenir LT Std 35 Light" pitchFamily="34" charset="0"/>
            </a:endParaRPr>
          </a:p>
          <a:p>
            <a:endParaRPr lang="fr-FR" sz="2400" b="1" dirty="0">
              <a:solidFill>
                <a:schemeClr val="bg1"/>
              </a:solidFill>
              <a:latin typeface="Avenir LT Std 35 Light" pitchFamily="34" charset="0"/>
            </a:endParaRPr>
          </a:p>
        </p:txBody>
      </p:sp>
      <p:pic>
        <p:nvPicPr>
          <p:cNvPr id="4098" name="Picture 2" descr="Image result for dandelion seeds"/>
          <p:cNvPicPr>
            <a:picLocks noChangeAspect="1" noChangeArrowheads="1"/>
          </p:cNvPicPr>
          <p:nvPr/>
        </p:nvPicPr>
        <p:blipFill rotWithShape="1">
          <a:blip r:embed="rId4">
            <a:extLst>
              <a:ext uri="{28A0092B-C50C-407E-A947-70E740481C1C}">
                <a14:useLocalDpi xmlns:a14="http://schemas.microsoft.com/office/drawing/2010/main" val="0"/>
              </a:ext>
            </a:extLst>
          </a:blip>
          <a:srcRect l="6571" t="4541" r="50736" b="19733"/>
          <a:stretch/>
        </p:blipFill>
        <p:spPr bwMode="auto">
          <a:xfrm>
            <a:off x="945781" y="1143000"/>
            <a:ext cx="3473819" cy="43141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id="{78A40036-0651-4C63-905B-D9A94B9C18DD}"/>
              </a:ext>
            </a:extLst>
          </p:cNvPr>
          <p:cNvSpPr txBox="1"/>
          <p:nvPr/>
        </p:nvSpPr>
        <p:spPr>
          <a:xfrm>
            <a:off x="1219200" y="6477955"/>
            <a:ext cx="73152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i="1" dirty="0">
                <a:latin typeface="Avenir" panose="020B0503020203020204" pitchFamily="34" charset="0"/>
                <a:cs typeface="Avenir Book"/>
              </a:rPr>
              <a:t>U Theory </a:t>
            </a:r>
            <a:r>
              <a:rPr lang="fr-FR" sz="1000" dirty="0">
                <a:latin typeface="Avenir" panose="020B0503020203020204" pitchFamily="34" charset="0"/>
                <a:cs typeface="Avenir Book"/>
              </a:rPr>
              <a:t>d’Otto Scharmer adaptée par Catherine Widrig Jenkins (IPK).</a:t>
            </a:r>
          </a:p>
        </p:txBody>
      </p:sp>
    </p:spTree>
    <p:extLst>
      <p:ext uri="{BB962C8B-B14F-4D97-AF65-F5344CB8AC3E}">
        <p14:creationId xmlns:p14="http://schemas.microsoft.com/office/powerpoint/2010/main" val="42260740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253"/>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bg1"/>
                </a:solidFill>
                <a:latin typeface="Avenir LT Std 35 Light" pitchFamily="34" charset="0"/>
              </a:rPr>
              <a:t>Comment combattre cette tendance?</a:t>
            </a:r>
          </a:p>
        </p:txBody>
      </p:sp>
      <p:sp>
        <p:nvSpPr>
          <p:cNvPr id="6" name="Content Placeholder 2"/>
          <p:cNvSpPr txBox="1">
            <a:spLocks/>
          </p:cNvSpPr>
          <p:nvPr/>
        </p:nvSpPr>
        <p:spPr>
          <a:xfrm>
            <a:off x="217846" y="891381"/>
            <a:ext cx="8851392" cy="48021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2000" dirty="0"/>
              <a:t> </a:t>
            </a:r>
            <a:r>
              <a:rPr lang="fr-FR" sz="2000" dirty="0">
                <a:latin typeface="Avenir Book"/>
              </a:rPr>
              <a:t>Voir la PS comme un investissement</a:t>
            </a:r>
            <a:endParaRPr lang="fr-FR" sz="2000" b="1" dirty="0"/>
          </a:p>
        </p:txBody>
      </p:sp>
      <p:pic>
        <p:nvPicPr>
          <p:cNvPr id="5" name="Picture 4" descr="A screenshot of a computer&#10;&#10;Description generated with very high confidence">
            <a:extLst>
              <a:ext uri="{FF2B5EF4-FFF2-40B4-BE49-F238E27FC236}">
                <a16:creationId xmlns:a16="http://schemas.microsoft.com/office/drawing/2014/main" id="{01B3DDFF-2089-4573-8134-070A2BFAD6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864" y="1389185"/>
            <a:ext cx="6652271" cy="4459015"/>
          </a:xfrm>
          <a:prstGeom prst="rect">
            <a:avLst/>
          </a:prstGeom>
        </p:spPr>
      </p:pic>
    </p:spTree>
    <p:extLst>
      <p:ext uri="{BB962C8B-B14F-4D97-AF65-F5344CB8AC3E}">
        <p14:creationId xmlns:p14="http://schemas.microsoft.com/office/powerpoint/2010/main" val="6346282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bg1"/>
                </a:solidFill>
                <a:latin typeface="Avenir LT Std 35 Light" pitchFamily="34" charset="0"/>
              </a:rPr>
              <a:t>Comment combattre cette tendance?</a:t>
            </a:r>
          </a:p>
        </p:txBody>
      </p:sp>
      <p:sp>
        <p:nvSpPr>
          <p:cNvPr id="6" name="Content Placeholder 2"/>
          <p:cNvSpPr txBox="1">
            <a:spLocks/>
          </p:cNvSpPr>
          <p:nvPr/>
        </p:nvSpPr>
        <p:spPr>
          <a:xfrm>
            <a:off x="216408" y="990600"/>
            <a:ext cx="8851392" cy="501540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3000" dirty="0">
                <a:latin typeface="Avenir Book"/>
                <a:cs typeface="Avenir Book"/>
              </a:rPr>
              <a:t>Tendances démographiques… et </a:t>
            </a:r>
            <a:r>
              <a:rPr lang="fr-FR" sz="3000" dirty="0">
                <a:latin typeface="Avenir Book"/>
                <a:cs typeface="Avenir Book"/>
                <a:hlinkClick r:id="rId4"/>
              </a:rPr>
              <a:t>dividende</a:t>
            </a:r>
            <a:endParaRPr lang="fr-FR" sz="3000" b="1" dirty="0">
              <a:latin typeface="Avenir Book"/>
              <a:cs typeface="Avenir Book"/>
            </a:endParaRPr>
          </a:p>
          <a:p>
            <a:endParaRPr lang="fr-FR" b="1" dirty="0"/>
          </a:p>
          <a:p>
            <a:endParaRPr lang="fr-FR" b="1" dirty="0"/>
          </a:p>
        </p:txBody>
      </p:sp>
      <p:sp>
        <p:nvSpPr>
          <p:cNvPr id="8" name="TextBox 7"/>
          <p:cNvSpPr txBox="1"/>
          <p:nvPr/>
        </p:nvSpPr>
        <p:spPr>
          <a:xfrm>
            <a:off x="381000" y="2438400"/>
            <a:ext cx="2374393" cy="1938992"/>
          </a:xfrm>
          <a:prstGeom prst="rect">
            <a:avLst/>
          </a:prstGeom>
          <a:noFill/>
        </p:spPr>
        <p:txBody>
          <a:bodyPr wrap="square" rtlCol="0">
            <a:spAutoFit/>
          </a:bodyPr>
          <a:lstStyle/>
          <a:p>
            <a:r>
              <a:rPr lang="fr-FR" sz="3000" dirty="0">
                <a:latin typeface="Avenir Book"/>
                <a:cs typeface="Avenir Book"/>
              </a:rPr>
              <a:t>Rapport population active/non active</a:t>
            </a:r>
          </a:p>
        </p:txBody>
      </p:sp>
      <p:pic>
        <p:nvPicPr>
          <p:cNvPr id="10" name="Picture 9" descr="A close up of a map&#10;&#10;Description generated with high confidence">
            <a:extLst>
              <a:ext uri="{FF2B5EF4-FFF2-40B4-BE49-F238E27FC236}">
                <a16:creationId xmlns:a16="http://schemas.microsoft.com/office/drawing/2014/main" id="{4BCED9C9-E175-41F6-B8C1-B087F36572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2441" y="1533883"/>
            <a:ext cx="5998799" cy="4333517"/>
          </a:xfrm>
          <a:prstGeom prst="rect">
            <a:avLst/>
          </a:prstGeom>
        </p:spPr>
      </p:pic>
    </p:spTree>
    <p:extLst>
      <p:ext uri="{BB962C8B-B14F-4D97-AF65-F5344CB8AC3E}">
        <p14:creationId xmlns:p14="http://schemas.microsoft.com/office/powerpoint/2010/main" val="23351697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bg1"/>
                </a:solidFill>
                <a:latin typeface="Avenir LT Std 35 Light" pitchFamily="34" charset="0"/>
              </a:rPr>
              <a:t>Comment combattre cette tendance?</a:t>
            </a:r>
          </a:p>
        </p:txBody>
      </p:sp>
      <p:sp>
        <p:nvSpPr>
          <p:cNvPr id="6" name="Content Placeholder 2"/>
          <p:cNvSpPr txBox="1">
            <a:spLocks/>
          </p:cNvSpPr>
          <p:nvPr/>
        </p:nvSpPr>
        <p:spPr>
          <a:xfrm>
            <a:off x="216408" y="990600"/>
            <a:ext cx="8851392" cy="501540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3000" dirty="0">
                <a:latin typeface="Avenir Book"/>
                <a:cs typeface="Avenir Book"/>
              </a:rPr>
              <a:t>Introduction progressive de la PS</a:t>
            </a:r>
            <a:endParaRPr lang="fr-FR" sz="3000" b="1" dirty="0">
              <a:latin typeface="Avenir Book"/>
              <a:cs typeface="Avenir Book"/>
            </a:endParaRPr>
          </a:p>
          <a:p>
            <a:endParaRPr lang="fr-FR" b="1" dirty="0"/>
          </a:p>
          <a:p>
            <a:endParaRPr lang="fr-FR" b="1" dirty="0"/>
          </a:p>
        </p:txBody>
      </p:sp>
      <p:sp>
        <p:nvSpPr>
          <p:cNvPr id="8" name="TextBox 7"/>
          <p:cNvSpPr txBox="1"/>
          <p:nvPr/>
        </p:nvSpPr>
        <p:spPr>
          <a:xfrm>
            <a:off x="315018" y="2438400"/>
            <a:ext cx="2374393" cy="1569660"/>
          </a:xfrm>
          <a:prstGeom prst="rect">
            <a:avLst/>
          </a:prstGeom>
          <a:noFill/>
        </p:spPr>
        <p:txBody>
          <a:bodyPr wrap="square" rtlCol="0">
            <a:spAutoFit/>
          </a:bodyPr>
          <a:lstStyle/>
          <a:p>
            <a:r>
              <a:rPr lang="fr-FR" sz="3200" dirty="0">
                <a:latin typeface="Avenir Book"/>
                <a:cs typeface="Avenir Book"/>
              </a:rPr>
              <a:t>Namibie:</a:t>
            </a:r>
          </a:p>
          <a:p>
            <a:r>
              <a:rPr lang="fr-FR" sz="3200" dirty="0">
                <a:latin typeface="Avenir Book"/>
                <a:cs typeface="Avenir Book"/>
              </a:rPr>
              <a:t>tranches d’âge</a:t>
            </a: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5590" y="1828800"/>
            <a:ext cx="5661210" cy="4038600"/>
          </a:xfrm>
          <a:prstGeom prst="rect">
            <a:avLst/>
          </a:prstGeom>
          <a:noFill/>
          <a:ln>
            <a:noFill/>
          </a:ln>
        </p:spPr>
      </p:pic>
    </p:spTree>
    <p:extLst>
      <p:ext uri="{BB962C8B-B14F-4D97-AF65-F5344CB8AC3E}">
        <p14:creationId xmlns:p14="http://schemas.microsoft.com/office/powerpoint/2010/main" val="10748261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bg1"/>
                </a:solidFill>
                <a:latin typeface="Avenir LT Std 35 Light" pitchFamily="34" charset="0"/>
              </a:rPr>
              <a:t>Comment combattre cette tendance?</a:t>
            </a:r>
          </a:p>
        </p:txBody>
      </p:sp>
      <p:sp>
        <p:nvSpPr>
          <p:cNvPr id="6" name="Content Placeholder 2"/>
          <p:cNvSpPr txBox="1">
            <a:spLocks/>
          </p:cNvSpPr>
          <p:nvPr/>
        </p:nvSpPr>
        <p:spPr>
          <a:xfrm>
            <a:off x="216408" y="990600"/>
            <a:ext cx="8851392" cy="5334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sz="3000" dirty="0">
                <a:latin typeface="Avenir Book"/>
                <a:cs typeface="Avenir Book"/>
              </a:rPr>
              <a:t>Coûts administratifs au fil du temps</a:t>
            </a:r>
          </a:p>
        </p:txBody>
      </p:sp>
      <p:sp>
        <p:nvSpPr>
          <p:cNvPr id="8" name="TextBox 7"/>
          <p:cNvSpPr txBox="1"/>
          <p:nvPr/>
        </p:nvSpPr>
        <p:spPr>
          <a:xfrm>
            <a:off x="457200" y="2514600"/>
            <a:ext cx="3962400" cy="2785378"/>
          </a:xfrm>
          <a:prstGeom prst="rect">
            <a:avLst/>
          </a:prstGeom>
          <a:noFill/>
        </p:spPr>
        <p:txBody>
          <a:bodyPr wrap="square" rtlCol="0">
            <a:spAutoFit/>
          </a:bodyPr>
          <a:lstStyle/>
          <a:p>
            <a:r>
              <a:rPr lang="fr-FR" sz="2500" dirty="0">
                <a:latin typeface="Avenir Book"/>
                <a:cs typeface="Avenir Book"/>
              </a:rPr>
              <a:t>Par ex.: Rapport coût/transfert et coût administratif</a:t>
            </a:r>
            <a:br>
              <a:rPr lang="fr-FR" sz="2500" dirty="0">
                <a:latin typeface="Avenir Book"/>
                <a:cs typeface="Avenir Book"/>
              </a:rPr>
            </a:br>
            <a:r>
              <a:rPr lang="fr-FR" sz="2500" dirty="0">
                <a:latin typeface="Avenir Book"/>
                <a:cs typeface="Avenir Book"/>
              </a:rPr>
              <a:t>par bénéficiaire…</a:t>
            </a:r>
          </a:p>
          <a:p>
            <a:r>
              <a:rPr lang="fr-FR" sz="2500" dirty="0">
                <a:latin typeface="Avenir Book"/>
                <a:cs typeface="Avenir Book"/>
              </a:rPr>
              <a:t>Ça dépend! De la taille, de la maturité, du contexte, etc.</a:t>
            </a:r>
          </a:p>
        </p:txBody>
      </p:sp>
      <p:pic>
        <p:nvPicPr>
          <p:cNvPr id="5" name="Picture 4" descr="A map with text&#10;&#10;Description generated with high confidence">
            <a:extLst>
              <a:ext uri="{FF2B5EF4-FFF2-40B4-BE49-F238E27FC236}">
                <a16:creationId xmlns:a16="http://schemas.microsoft.com/office/drawing/2014/main" id="{AC8F54C2-226C-4431-A06F-B9C423C8A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5513" y="1558022"/>
            <a:ext cx="4511287" cy="4163521"/>
          </a:xfrm>
          <a:prstGeom prst="rect">
            <a:avLst/>
          </a:prstGeom>
        </p:spPr>
      </p:pic>
    </p:spTree>
    <p:extLst>
      <p:ext uri="{BB962C8B-B14F-4D97-AF65-F5344CB8AC3E}">
        <p14:creationId xmlns:p14="http://schemas.microsoft.com/office/powerpoint/2010/main" val="15551195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bg1"/>
                </a:solidFill>
                <a:latin typeface="Avenir LT Std 35 Light" pitchFamily="34" charset="0"/>
              </a:rPr>
              <a:t>Outils de gouvernance financière?</a:t>
            </a:r>
          </a:p>
        </p:txBody>
      </p:sp>
      <p:sp>
        <p:nvSpPr>
          <p:cNvPr id="6" name="Content Placeholder 2"/>
          <p:cNvSpPr txBox="1">
            <a:spLocks/>
          </p:cNvSpPr>
          <p:nvPr/>
        </p:nvSpPr>
        <p:spPr>
          <a:xfrm>
            <a:off x="216408" y="990600"/>
            <a:ext cx="8851392" cy="501540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4400" dirty="0"/>
          </a:p>
          <a:p>
            <a:r>
              <a:rPr lang="fr-FR" dirty="0">
                <a:latin typeface="Avenir Book"/>
                <a:cs typeface="Avenir Book"/>
              </a:rPr>
              <a:t>Budget social</a:t>
            </a:r>
          </a:p>
          <a:p>
            <a:endParaRPr lang="fr-FR" dirty="0">
              <a:latin typeface="Avenir Book"/>
              <a:cs typeface="Avenir Book"/>
            </a:endParaRPr>
          </a:p>
          <a:p>
            <a:endParaRPr lang="fr-FR" dirty="0">
              <a:latin typeface="Avenir Book"/>
              <a:cs typeface="Avenir Book"/>
            </a:endParaRPr>
          </a:p>
          <a:p>
            <a:pPr marL="0" indent="0">
              <a:buNone/>
            </a:pPr>
            <a:endParaRPr lang="fr-FR" dirty="0">
              <a:latin typeface="Avenir Book"/>
              <a:cs typeface="Avenir Book"/>
            </a:endParaRPr>
          </a:p>
          <a:p>
            <a:r>
              <a:rPr lang="fr-FR" dirty="0">
                <a:latin typeface="Avenir Book"/>
                <a:cs typeface="Avenir Book"/>
              </a:rPr>
              <a:t>Micro-simulations</a:t>
            </a:r>
          </a:p>
          <a:p>
            <a:endParaRPr lang="fr-FR" b="1" dirty="0"/>
          </a:p>
        </p:txBody>
      </p:sp>
      <p:pic>
        <p:nvPicPr>
          <p:cNvPr id="5" name="Picture 4"/>
          <p:cNvPicPr>
            <a:picLocks noChangeAspect="1"/>
          </p:cNvPicPr>
          <p:nvPr/>
        </p:nvPicPr>
        <p:blipFill>
          <a:blip r:embed="rId4"/>
          <a:stretch>
            <a:fillRect/>
          </a:stretch>
        </p:blipFill>
        <p:spPr>
          <a:xfrm>
            <a:off x="5333999" y="1501458"/>
            <a:ext cx="3442039" cy="1927542"/>
          </a:xfrm>
          <a:prstGeom prst="rect">
            <a:avLst/>
          </a:prstGeom>
        </p:spPr>
      </p:pic>
      <p:pic>
        <p:nvPicPr>
          <p:cNvPr id="1026" name="Picture 2" descr="Image result for microsimulations">
            <a:extLst>
              <a:ext uri="{FF2B5EF4-FFF2-40B4-BE49-F238E27FC236}">
                <a16:creationId xmlns:a16="http://schemas.microsoft.com/office/drawing/2014/main" id="{BD77195D-FD7B-4518-9489-1E925A1CE0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208" y="3442138"/>
            <a:ext cx="3962400" cy="240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5683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bg1"/>
                </a:solidFill>
                <a:latin typeface="Avenir LT Std 35 Light" pitchFamily="34" charset="0"/>
              </a:rPr>
              <a:t>La taille du « gâteau » est-elle fixe?</a:t>
            </a:r>
          </a:p>
        </p:txBody>
      </p:sp>
      <p:sp>
        <p:nvSpPr>
          <p:cNvPr id="6" name="Content Placeholder 2"/>
          <p:cNvSpPr txBox="1">
            <a:spLocks/>
          </p:cNvSpPr>
          <p:nvPr/>
        </p:nvSpPr>
        <p:spPr>
          <a:xfrm>
            <a:off x="457200" y="2070546"/>
            <a:ext cx="4343400" cy="341585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800" b="1" dirty="0">
                <a:latin typeface="Avenir Heavy"/>
                <a:cs typeface="Avenir Heavy"/>
              </a:rPr>
              <a:t>Mobilisation de recettes</a:t>
            </a:r>
          </a:p>
          <a:p>
            <a:pPr marL="0" indent="0">
              <a:buNone/>
            </a:pPr>
            <a:r>
              <a:rPr lang="fr-FR" sz="2800" dirty="0">
                <a:latin typeface="Avenir Book"/>
                <a:cs typeface="Avenir Book"/>
              </a:rPr>
              <a:t>Recettes fiscales</a:t>
            </a:r>
          </a:p>
          <a:p>
            <a:pPr marL="0" indent="0">
              <a:buNone/>
            </a:pPr>
            <a:r>
              <a:rPr lang="fr-FR" sz="2800" dirty="0">
                <a:latin typeface="Avenir Book"/>
                <a:cs typeface="Avenir Book"/>
              </a:rPr>
              <a:t>Recettes non fiscales (bénéfices, frais, etc.)</a:t>
            </a:r>
          </a:p>
          <a:p>
            <a:pPr marL="0" indent="0">
              <a:buNone/>
            </a:pPr>
            <a:r>
              <a:rPr lang="fr-FR" sz="2800" dirty="0">
                <a:latin typeface="Avenir Book"/>
                <a:cs typeface="Avenir Book"/>
              </a:rPr>
              <a:t>Prêts</a:t>
            </a:r>
          </a:p>
          <a:p>
            <a:pPr marL="0" indent="0">
              <a:buNone/>
            </a:pPr>
            <a:r>
              <a:rPr lang="fr-FR" sz="2800" dirty="0">
                <a:latin typeface="Avenir Book"/>
                <a:cs typeface="Avenir Book"/>
              </a:rPr>
              <a:t>Dons </a:t>
            </a:r>
          </a:p>
        </p:txBody>
      </p:sp>
      <p:sp>
        <p:nvSpPr>
          <p:cNvPr id="3" name="Right Brace 2"/>
          <p:cNvSpPr/>
          <p:nvPr/>
        </p:nvSpPr>
        <p:spPr>
          <a:xfrm>
            <a:off x="4787900" y="2133600"/>
            <a:ext cx="838200" cy="2743200"/>
          </a:xfrm>
          <a:prstGeom prst="rightBrace">
            <a:avLst/>
          </a:prstGeom>
          <a:ln w="76200">
            <a:solidFill>
              <a:srgbClr val="00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aphicFrame>
        <p:nvGraphicFramePr>
          <p:cNvPr id="9" name="Chart 8"/>
          <p:cNvGraphicFramePr/>
          <p:nvPr>
            <p:extLst>
              <p:ext uri="{D42A27DB-BD31-4B8C-83A1-F6EECF244321}">
                <p14:modId xmlns:p14="http://schemas.microsoft.com/office/powerpoint/2010/main" val="999438831"/>
              </p:ext>
            </p:extLst>
          </p:nvPr>
        </p:nvGraphicFramePr>
        <p:xfrm>
          <a:off x="5638800" y="1828800"/>
          <a:ext cx="3317748" cy="32664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458915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55958" y="1648010"/>
            <a:ext cx="4572000" cy="3170099"/>
          </a:xfrm>
          <a:prstGeom prst="rect">
            <a:avLst/>
          </a:prstGeom>
          <a:noFill/>
        </p:spPr>
        <p:txBody>
          <a:bodyPr wrap="square" rtlCol="0">
            <a:spAutoFit/>
          </a:bodyPr>
          <a:lstStyle/>
          <a:p>
            <a:pPr algn="ctr"/>
            <a:r>
              <a:rPr lang="fr-FR" sz="4000" dirty="0">
                <a:solidFill>
                  <a:schemeClr val="bg1"/>
                </a:solidFill>
                <a:latin typeface="Avenir Book"/>
                <a:cs typeface="Avenir Book"/>
              </a:rPr>
              <a:t>Activité </a:t>
            </a:r>
            <a:br>
              <a:rPr lang="fr-FR" sz="4000" dirty="0">
                <a:solidFill>
                  <a:schemeClr val="bg1"/>
                </a:solidFill>
                <a:latin typeface="Avenir Book"/>
                <a:cs typeface="Avenir Book"/>
              </a:rPr>
            </a:br>
            <a:r>
              <a:rPr lang="fr-FR" sz="4000" dirty="0">
                <a:solidFill>
                  <a:schemeClr val="bg1"/>
                </a:solidFill>
                <a:latin typeface="Avenir Book"/>
                <a:cs typeface="Avenir Book"/>
              </a:rPr>
              <a:t>« Triple A »: augmenter l’enveloppe budgétaire</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4127905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228600" y="350520"/>
            <a:ext cx="84582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bg1"/>
                </a:solidFill>
                <a:latin typeface="Avenir LT Std 35 Light" pitchFamily="34" charset="0"/>
              </a:rPr>
              <a:t>Activité: augmenter l’enveloppe budgétaire</a:t>
            </a:r>
          </a:p>
        </p:txBody>
      </p:sp>
      <p:sp>
        <p:nvSpPr>
          <p:cNvPr id="12" name="Oval 11"/>
          <p:cNvSpPr/>
          <p:nvPr/>
        </p:nvSpPr>
        <p:spPr>
          <a:xfrm>
            <a:off x="2819400" y="1447800"/>
            <a:ext cx="2895600" cy="2971800"/>
          </a:xfrm>
          <a:prstGeom prst="ellipse">
            <a:avLst/>
          </a:prstGeom>
          <a:noFill/>
          <a:ln w="38100" cmpd="sng">
            <a:solidFill>
              <a:srgbClr val="1025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Oval 12"/>
          <p:cNvSpPr/>
          <p:nvPr/>
        </p:nvSpPr>
        <p:spPr>
          <a:xfrm>
            <a:off x="3810000" y="2971800"/>
            <a:ext cx="2895600" cy="2971800"/>
          </a:xfrm>
          <a:prstGeom prst="ellipse">
            <a:avLst/>
          </a:prstGeom>
          <a:noFill/>
          <a:ln w="38100" cmpd="sng">
            <a:solidFill>
              <a:srgbClr val="1025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Oval 13"/>
          <p:cNvSpPr/>
          <p:nvPr/>
        </p:nvSpPr>
        <p:spPr>
          <a:xfrm>
            <a:off x="1944358" y="2971800"/>
            <a:ext cx="2895600" cy="2971800"/>
          </a:xfrm>
          <a:prstGeom prst="ellipse">
            <a:avLst/>
          </a:prstGeom>
          <a:noFill/>
          <a:ln w="38100" cmpd="sng">
            <a:solidFill>
              <a:srgbClr val="1025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TextBox 14"/>
          <p:cNvSpPr txBox="1"/>
          <p:nvPr/>
        </p:nvSpPr>
        <p:spPr>
          <a:xfrm>
            <a:off x="3352800" y="2235369"/>
            <a:ext cx="1828800" cy="338554"/>
          </a:xfrm>
          <a:prstGeom prst="rect">
            <a:avLst/>
          </a:prstGeom>
          <a:noFill/>
        </p:spPr>
        <p:txBody>
          <a:bodyPr wrap="square" rtlCol="0">
            <a:spAutoFit/>
          </a:bodyPr>
          <a:lstStyle/>
          <a:p>
            <a:pPr algn="ctr"/>
            <a:r>
              <a:rPr lang="fr-FR" sz="1600" dirty="0">
                <a:latin typeface="Avenir Medium"/>
                <a:cs typeface="Avenir Medium"/>
              </a:rPr>
              <a:t>ACCEPTATION</a:t>
            </a:r>
          </a:p>
        </p:txBody>
      </p:sp>
      <p:sp>
        <p:nvSpPr>
          <p:cNvPr id="16" name="TextBox 15"/>
          <p:cNvSpPr txBox="1"/>
          <p:nvPr/>
        </p:nvSpPr>
        <p:spPr>
          <a:xfrm>
            <a:off x="2210314" y="4761087"/>
            <a:ext cx="1828800" cy="338554"/>
          </a:xfrm>
          <a:prstGeom prst="rect">
            <a:avLst/>
          </a:prstGeom>
          <a:noFill/>
        </p:spPr>
        <p:txBody>
          <a:bodyPr wrap="square" rtlCol="0">
            <a:spAutoFit/>
          </a:bodyPr>
          <a:lstStyle/>
          <a:p>
            <a:r>
              <a:rPr lang="fr-FR" sz="1600" dirty="0">
                <a:latin typeface="Avenir Medium"/>
                <a:cs typeface="Avenir Medium"/>
              </a:rPr>
              <a:t>AUTORITÉ</a:t>
            </a:r>
          </a:p>
        </p:txBody>
      </p:sp>
      <p:sp>
        <p:nvSpPr>
          <p:cNvPr id="17" name="TextBox 16"/>
          <p:cNvSpPr txBox="1"/>
          <p:nvPr/>
        </p:nvSpPr>
        <p:spPr>
          <a:xfrm>
            <a:off x="4862867" y="4800600"/>
            <a:ext cx="1828800" cy="338554"/>
          </a:xfrm>
          <a:prstGeom prst="rect">
            <a:avLst/>
          </a:prstGeom>
          <a:noFill/>
        </p:spPr>
        <p:txBody>
          <a:bodyPr wrap="square" rtlCol="0">
            <a:spAutoFit/>
          </a:bodyPr>
          <a:lstStyle/>
          <a:p>
            <a:r>
              <a:rPr lang="fr-FR" sz="1600" dirty="0">
                <a:latin typeface="Avenir Medium"/>
                <a:cs typeface="Avenir Medium"/>
              </a:rPr>
              <a:t>APTITUDE</a:t>
            </a:r>
          </a:p>
        </p:txBody>
      </p:sp>
      <p:sp>
        <p:nvSpPr>
          <p:cNvPr id="19" name="TextBox 18"/>
          <p:cNvSpPr txBox="1"/>
          <p:nvPr/>
        </p:nvSpPr>
        <p:spPr>
          <a:xfrm>
            <a:off x="3048000" y="3657600"/>
            <a:ext cx="2514600" cy="461665"/>
          </a:xfrm>
          <a:prstGeom prst="rect">
            <a:avLst/>
          </a:prstGeom>
          <a:noFill/>
        </p:spPr>
        <p:txBody>
          <a:bodyPr wrap="square" rtlCol="0">
            <a:spAutoFit/>
          </a:bodyPr>
          <a:lstStyle/>
          <a:p>
            <a:pPr algn="ctr"/>
            <a:r>
              <a:rPr lang="fr-FR" sz="2400" b="1" dirty="0">
                <a:solidFill>
                  <a:srgbClr val="990000"/>
                </a:solidFill>
                <a:latin typeface="Avenir Heavy"/>
                <a:cs typeface="Avenir Heavy"/>
              </a:rPr>
              <a:t>ATTEIGNABLE</a:t>
            </a:r>
          </a:p>
        </p:txBody>
      </p:sp>
      <p:grpSp>
        <p:nvGrpSpPr>
          <p:cNvPr id="18" name="Group 17">
            <a:extLst>
              <a:ext uri="{FF2B5EF4-FFF2-40B4-BE49-F238E27FC236}">
                <a16:creationId xmlns:a16="http://schemas.microsoft.com/office/drawing/2014/main" id="{6701791C-9207-4A7E-BCC8-678247BC8D0D}"/>
              </a:ext>
            </a:extLst>
          </p:cNvPr>
          <p:cNvGrpSpPr/>
          <p:nvPr/>
        </p:nvGrpSpPr>
        <p:grpSpPr>
          <a:xfrm>
            <a:off x="99988" y="2345845"/>
            <a:ext cx="2530841" cy="2272940"/>
            <a:chOff x="1114425" y="3281198"/>
            <a:chExt cx="1792241" cy="1002128"/>
          </a:xfrm>
        </p:grpSpPr>
        <p:sp>
          <p:nvSpPr>
            <p:cNvPr id="20" name="Rectangle 19">
              <a:extLst>
                <a:ext uri="{FF2B5EF4-FFF2-40B4-BE49-F238E27FC236}">
                  <a16:creationId xmlns:a16="http://schemas.microsoft.com/office/drawing/2014/main" id="{888727AB-013B-4C88-A4F1-D2C990A87251}"/>
                </a:ext>
              </a:extLst>
            </p:cNvPr>
            <p:cNvSpPr/>
            <p:nvPr/>
          </p:nvSpPr>
          <p:spPr>
            <a:xfrm>
              <a:off x="1114425" y="3281198"/>
              <a:ext cx="1714500" cy="100212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dirty="0"/>
            </a:p>
          </p:txBody>
        </p:sp>
        <p:sp>
          <p:nvSpPr>
            <p:cNvPr id="21" name="Rectangle 20">
              <a:extLst>
                <a:ext uri="{FF2B5EF4-FFF2-40B4-BE49-F238E27FC236}">
                  <a16:creationId xmlns:a16="http://schemas.microsoft.com/office/drawing/2014/main" id="{513F5E4E-EA6F-4A80-9BB3-9EB2F6FD2545}"/>
                </a:ext>
              </a:extLst>
            </p:cNvPr>
            <p:cNvSpPr/>
            <p:nvPr/>
          </p:nvSpPr>
          <p:spPr>
            <a:xfrm>
              <a:off x="1123194" y="3323815"/>
              <a:ext cx="1783472" cy="800614"/>
            </a:xfrm>
            <a:prstGeom prst="rect">
              <a:avLst/>
            </a:prstGeom>
          </p:spPr>
          <p:txBody>
            <a:bodyPr wrap="square">
              <a:spAutoFit/>
            </a:bodyPr>
            <a:lstStyle/>
            <a:p>
              <a:r>
                <a:rPr lang="fr-FR" sz="1400" b="1" dirty="0">
                  <a:solidFill>
                    <a:schemeClr val="bg1"/>
                  </a:solidFill>
                  <a:latin typeface="Avenir Book"/>
                  <a:cs typeface="Avenir Book"/>
                </a:rPr>
                <a:t>AUTORITÉ</a:t>
              </a:r>
            </a:p>
            <a:p>
              <a:endParaRPr lang="fr-FR" sz="1400" b="1" dirty="0">
                <a:solidFill>
                  <a:schemeClr val="bg1"/>
                </a:solidFill>
                <a:latin typeface="Avenir Book"/>
                <a:cs typeface="Avenir Book"/>
              </a:endParaRPr>
            </a:p>
            <a:p>
              <a:r>
                <a:rPr lang="fr-FR" sz="1400" b="1" dirty="0">
                  <a:solidFill>
                    <a:schemeClr val="bg1"/>
                  </a:solidFill>
                  <a:latin typeface="Avenir Book"/>
                  <a:cs typeface="Avenir Book"/>
                </a:rPr>
                <a:t>Disposons-nous de l’AUTORITÉ pour procéder </a:t>
              </a:r>
              <a:br>
                <a:rPr lang="fr-FR" sz="1400" b="1" dirty="0">
                  <a:solidFill>
                    <a:schemeClr val="bg1"/>
                  </a:solidFill>
                  <a:latin typeface="Avenir Book"/>
                  <a:cs typeface="Avenir Book"/>
                </a:rPr>
              </a:br>
              <a:r>
                <a:rPr lang="fr-FR" sz="1400" b="1" dirty="0">
                  <a:solidFill>
                    <a:schemeClr val="bg1"/>
                  </a:solidFill>
                  <a:latin typeface="Avenir Book"/>
                  <a:cs typeface="Avenir Book"/>
                </a:rPr>
                <a:t>à ce changement ou </a:t>
              </a:r>
              <a:br>
                <a:rPr lang="fr-FR" sz="1400" b="1" dirty="0">
                  <a:solidFill>
                    <a:schemeClr val="bg1"/>
                  </a:solidFill>
                  <a:latin typeface="Avenir Book"/>
                  <a:cs typeface="Avenir Book"/>
                </a:rPr>
              </a:br>
              <a:r>
                <a:rPr lang="fr-FR" sz="1400" b="1" dirty="0">
                  <a:solidFill>
                    <a:schemeClr val="bg1"/>
                  </a:solidFill>
                  <a:latin typeface="Avenir Book"/>
                  <a:cs typeface="Avenir Book"/>
                </a:rPr>
                <a:t>devons-nous demander une autorisation supplémentaire </a:t>
              </a:r>
              <a:br>
                <a:rPr lang="fr-FR" sz="1400" b="1" dirty="0">
                  <a:solidFill>
                    <a:schemeClr val="bg1"/>
                  </a:solidFill>
                  <a:latin typeface="Avenir Book"/>
                  <a:cs typeface="Avenir Book"/>
                </a:rPr>
              </a:br>
              <a:r>
                <a:rPr lang="fr-FR" sz="1400" b="1" dirty="0">
                  <a:solidFill>
                    <a:schemeClr val="bg1"/>
                  </a:solidFill>
                  <a:latin typeface="Avenir Book"/>
                  <a:cs typeface="Avenir Book"/>
                </a:rPr>
                <a:t>à d’autres institutions?</a:t>
              </a:r>
            </a:p>
          </p:txBody>
        </p:sp>
      </p:grpSp>
      <p:grpSp>
        <p:nvGrpSpPr>
          <p:cNvPr id="23" name="Group 22">
            <a:extLst>
              <a:ext uri="{FF2B5EF4-FFF2-40B4-BE49-F238E27FC236}">
                <a16:creationId xmlns:a16="http://schemas.microsoft.com/office/drawing/2014/main" id="{D7A04837-6053-4964-9D13-5BF40138D767}"/>
              </a:ext>
            </a:extLst>
          </p:cNvPr>
          <p:cNvGrpSpPr/>
          <p:nvPr/>
        </p:nvGrpSpPr>
        <p:grpSpPr>
          <a:xfrm>
            <a:off x="5418466" y="1611293"/>
            <a:ext cx="2864179" cy="1335584"/>
            <a:chOff x="5057775" y="1780132"/>
            <a:chExt cx="2343150" cy="770238"/>
          </a:xfrm>
        </p:grpSpPr>
        <p:sp>
          <p:nvSpPr>
            <p:cNvPr id="24" name="Rectangle 23">
              <a:extLst>
                <a:ext uri="{FF2B5EF4-FFF2-40B4-BE49-F238E27FC236}">
                  <a16:creationId xmlns:a16="http://schemas.microsoft.com/office/drawing/2014/main" id="{D42FAF36-0411-46AA-BB75-F02D61086F82}"/>
                </a:ext>
              </a:extLst>
            </p:cNvPr>
            <p:cNvSpPr/>
            <p:nvPr/>
          </p:nvSpPr>
          <p:spPr>
            <a:xfrm>
              <a:off x="5057775" y="1780132"/>
              <a:ext cx="2343150" cy="77023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dirty="0"/>
            </a:p>
          </p:txBody>
        </p:sp>
        <p:sp>
          <p:nvSpPr>
            <p:cNvPr id="25" name="Rectangle 24">
              <a:extLst>
                <a:ext uri="{FF2B5EF4-FFF2-40B4-BE49-F238E27FC236}">
                  <a16:creationId xmlns:a16="http://schemas.microsoft.com/office/drawing/2014/main" id="{4413095A-7018-4D67-8D8A-62288C9B895C}"/>
                </a:ext>
              </a:extLst>
            </p:cNvPr>
            <p:cNvSpPr/>
            <p:nvPr/>
          </p:nvSpPr>
          <p:spPr>
            <a:xfrm>
              <a:off x="5174041" y="1819809"/>
              <a:ext cx="2226884" cy="674486"/>
            </a:xfrm>
            <a:prstGeom prst="rect">
              <a:avLst/>
            </a:prstGeom>
          </p:spPr>
          <p:txBody>
            <a:bodyPr wrap="square">
              <a:spAutoFit/>
            </a:bodyPr>
            <a:lstStyle/>
            <a:p>
              <a:r>
                <a:rPr lang="fr-FR" sz="1400" b="1" dirty="0">
                  <a:solidFill>
                    <a:schemeClr val="bg1"/>
                  </a:solidFill>
                  <a:latin typeface="Avenir Book"/>
                  <a:cs typeface="Avenir Heavy"/>
                </a:rPr>
                <a:t>ACCEPTATION</a:t>
              </a:r>
            </a:p>
            <a:p>
              <a:endParaRPr lang="fr-FR" sz="1400" b="1" dirty="0">
                <a:solidFill>
                  <a:schemeClr val="bg1"/>
                </a:solidFill>
                <a:latin typeface="Avenir Book"/>
                <a:cs typeface="Avenir Heavy"/>
              </a:endParaRPr>
            </a:p>
            <a:p>
              <a:r>
                <a:rPr lang="fr-FR" sz="1400" b="1" dirty="0">
                  <a:solidFill>
                    <a:schemeClr val="bg1"/>
                  </a:solidFill>
                  <a:latin typeface="Avenir Book"/>
                  <a:cs typeface="Avenir Heavy"/>
                </a:rPr>
                <a:t>Ce changement sera-t-il jugé ACCEPTABLE par le public et d’autres institutions?</a:t>
              </a:r>
            </a:p>
          </p:txBody>
        </p:sp>
      </p:grpSp>
      <p:sp>
        <p:nvSpPr>
          <p:cNvPr id="26" name="Rectangle 25">
            <a:extLst>
              <a:ext uri="{FF2B5EF4-FFF2-40B4-BE49-F238E27FC236}">
                <a16:creationId xmlns:a16="http://schemas.microsoft.com/office/drawing/2014/main" id="{AFC76318-3FEC-4CB1-A464-473CE8F8F992}"/>
              </a:ext>
            </a:extLst>
          </p:cNvPr>
          <p:cNvSpPr/>
          <p:nvPr/>
        </p:nvSpPr>
        <p:spPr>
          <a:xfrm>
            <a:off x="6331059" y="3733800"/>
            <a:ext cx="2499166" cy="1815882"/>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dirty="0"/>
          </a:p>
        </p:txBody>
      </p:sp>
      <p:sp>
        <p:nvSpPr>
          <p:cNvPr id="27" name="Rectangle 26">
            <a:extLst>
              <a:ext uri="{FF2B5EF4-FFF2-40B4-BE49-F238E27FC236}">
                <a16:creationId xmlns:a16="http://schemas.microsoft.com/office/drawing/2014/main" id="{25A40282-53D6-42FF-B20B-1DD919ECEE3D}"/>
              </a:ext>
            </a:extLst>
          </p:cNvPr>
          <p:cNvSpPr/>
          <p:nvPr/>
        </p:nvSpPr>
        <p:spPr>
          <a:xfrm>
            <a:off x="6412245" y="3642215"/>
            <a:ext cx="2217026" cy="1815882"/>
          </a:xfrm>
          <a:prstGeom prst="rect">
            <a:avLst/>
          </a:prstGeom>
        </p:spPr>
        <p:txBody>
          <a:bodyPr wrap="square">
            <a:spAutoFit/>
          </a:bodyPr>
          <a:lstStyle/>
          <a:p>
            <a:endParaRPr lang="fr-FR" sz="1400" b="1" dirty="0">
              <a:solidFill>
                <a:schemeClr val="bg1"/>
              </a:solidFill>
              <a:latin typeface="Avenir Heavy"/>
              <a:cs typeface="Avenir Heavy"/>
            </a:endParaRPr>
          </a:p>
          <a:p>
            <a:r>
              <a:rPr lang="fr-FR" sz="1400" b="1" dirty="0">
                <a:solidFill>
                  <a:schemeClr val="bg1"/>
                </a:solidFill>
                <a:latin typeface="Avenir Heavy"/>
                <a:cs typeface="Avenir Heavy"/>
              </a:rPr>
              <a:t>APTITUDE</a:t>
            </a:r>
          </a:p>
          <a:p>
            <a:endParaRPr lang="fr-FR" sz="1400" b="1" dirty="0">
              <a:solidFill>
                <a:schemeClr val="bg1"/>
              </a:solidFill>
              <a:latin typeface="Avenir Heavy"/>
              <a:cs typeface="Avenir Heavy"/>
            </a:endParaRPr>
          </a:p>
          <a:p>
            <a:r>
              <a:rPr lang="fr-FR" sz="1400" b="1" dirty="0">
                <a:solidFill>
                  <a:schemeClr val="bg1"/>
                </a:solidFill>
                <a:latin typeface="Avenir Book"/>
                <a:cs typeface="Avenir Heavy"/>
              </a:rPr>
              <a:t>Disposons-nous des ressources/capacités, etc., nous rendant </a:t>
            </a:r>
            <a:br>
              <a:rPr lang="fr-FR" sz="1400" b="1" dirty="0">
                <a:solidFill>
                  <a:schemeClr val="bg1"/>
                </a:solidFill>
                <a:latin typeface="Avenir Book"/>
                <a:cs typeface="Avenir Heavy"/>
              </a:rPr>
            </a:br>
            <a:r>
              <a:rPr lang="fr-FR" sz="1400" b="1" dirty="0">
                <a:solidFill>
                  <a:schemeClr val="bg1"/>
                </a:solidFill>
                <a:latin typeface="Avenir Book"/>
                <a:cs typeface="Avenir Heavy"/>
              </a:rPr>
              <a:t>APTES à procéder </a:t>
            </a:r>
            <a:br>
              <a:rPr lang="fr-FR" sz="1400" b="1" dirty="0">
                <a:solidFill>
                  <a:schemeClr val="bg1"/>
                </a:solidFill>
                <a:latin typeface="Avenir Book"/>
                <a:cs typeface="Avenir Heavy"/>
              </a:rPr>
            </a:br>
            <a:r>
              <a:rPr lang="fr-FR" sz="1400" b="1" dirty="0">
                <a:solidFill>
                  <a:schemeClr val="bg1"/>
                </a:solidFill>
                <a:latin typeface="Avenir Book"/>
                <a:cs typeface="Avenir Heavy"/>
              </a:rPr>
              <a:t>à ce changement?</a:t>
            </a:r>
          </a:p>
        </p:txBody>
      </p:sp>
    </p:spTree>
    <p:extLst>
      <p:ext uri="{BB962C8B-B14F-4D97-AF65-F5344CB8AC3E}">
        <p14:creationId xmlns:p14="http://schemas.microsoft.com/office/powerpoint/2010/main" val="24826709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55958" y="2768660"/>
            <a:ext cx="4572000" cy="1323439"/>
          </a:xfrm>
          <a:prstGeom prst="rect">
            <a:avLst/>
          </a:prstGeom>
          <a:noFill/>
        </p:spPr>
        <p:txBody>
          <a:bodyPr wrap="square" rtlCol="0">
            <a:spAutoFit/>
          </a:bodyPr>
          <a:lstStyle/>
          <a:p>
            <a:pPr algn="ctr"/>
            <a:r>
              <a:rPr lang="fr-FR" sz="4000" dirty="0">
                <a:solidFill>
                  <a:schemeClr val="bg1"/>
                </a:solidFill>
                <a:latin typeface="Avenir Book"/>
                <a:cs typeface="Avenir Book"/>
              </a:rPr>
              <a:t>Quelle est l’essence?</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30048592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pic>
        <p:nvPicPr>
          <p:cNvPr id="10242" name="Picture 2" descr="Image result for budget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2999" y="2133600"/>
            <a:ext cx="4117827" cy="274320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35942" y="1371600"/>
            <a:ext cx="4536058" cy="4267200"/>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400" dirty="0">
                <a:latin typeface="Avenir Book"/>
                <a:cs typeface="Avenir Book"/>
              </a:rPr>
              <a:t>Lisez la section 3 du Document consacré au financement (pages 31-36, programmation et procédure budgétaires) </a:t>
            </a:r>
            <a:r>
              <a:rPr lang="fr-FR" sz="2000" dirty="0">
                <a:latin typeface="Avenir Book"/>
                <a:cs typeface="Avenir Book"/>
              </a:rPr>
              <a:t>(10 min.)</a:t>
            </a:r>
          </a:p>
          <a:p>
            <a:endParaRPr lang="fr-FR" sz="1600" dirty="0">
              <a:latin typeface="Avenir Book"/>
              <a:cs typeface="Avenir Book"/>
            </a:endParaRPr>
          </a:p>
          <a:p>
            <a:r>
              <a:rPr lang="fr-FR" sz="2400" dirty="0">
                <a:latin typeface="Avenir Book"/>
                <a:cs typeface="Avenir Book"/>
              </a:rPr>
              <a:t>Commencez par rédiger un résumé de 32-40 mots condensant l’essence du texte. </a:t>
            </a:r>
            <a:r>
              <a:rPr lang="fr-FR" sz="1800" dirty="0">
                <a:latin typeface="Avenir Book"/>
                <a:cs typeface="Avenir Book"/>
              </a:rPr>
              <a:t>(7 min.)</a:t>
            </a:r>
          </a:p>
          <a:p>
            <a:endParaRPr lang="fr-FR" sz="1800" dirty="0">
              <a:latin typeface="Avenir Book"/>
              <a:cs typeface="Avenir Book"/>
            </a:endParaRPr>
          </a:p>
          <a:p>
            <a:r>
              <a:rPr lang="fr-FR" sz="2200" dirty="0">
                <a:latin typeface="Avenir Book"/>
              </a:rPr>
              <a:t>Réduire ensuite</a:t>
            </a:r>
            <a:r>
              <a:rPr lang="fr-FR" sz="2400" dirty="0">
                <a:latin typeface="Avenir Book"/>
                <a:cs typeface="Avenir Book"/>
              </a:rPr>
              <a:t> ce résumé à </a:t>
            </a:r>
            <a:br>
              <a:rPr lang="fr-FR" sz="2400" dirty="0">
                <a:latin typeface="Avenir Book"/>
                <a:cs typeface="Avenir Book"/>
              </a:rPr>
            </a:br>
            <a:r>
              <a:rPr lang="fr-FR" sz="2400" dirty="0">
                <a:latin typeface="Avenir Book"/>
                <a:cs typeface="Avenir Book"/>
              </a:rPr>
              <a:t>16-20 mots. </a:t>
            </a:r>
            <a:r>
              <a:rPr lang="fr-FR" sz="1800" dirty="0">
                <a:latin typeface="Avenir Book"/>
                <a:cs typeface="Avenir Book"/>
              </a:rPr>
              <a:t>(3 min.)</a:t>
            </a:r>
          </a:p>
        </p:txBody>
      </p:sp>
      <p:sp>
        <p:nvSpPr>
          <p:cNvPr id="7" name="Rectangle 6"/>
          <p:cNvSpPr/>
          <p:nvPr/>
        </p:nvSpPr>
        <p:spPr>
          <a:xfrm>
            <a:off x="0" y="0"/>
            <a:ext cx="9144000" cy="12192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TextBox 2"/>
          <p:cNvSpPr txBox="1"/>
          <p:nvPr/>
        </p:nvSpPr>
        <p:spPr>
          <a:xfrm>
            <a:off x="0" y="48882"/>
            <a:ext cx="8915400" cy="1077218"/>
          </a:xfrm>
          <a:prstGeom prst="rect">
            <a:avLst/>
          </a:prstGeom>
          <a:noFill/>
        </p:spPr>
        <p:txBody>
          <a:bodyPr wrap="square" rtlCol="0">
            <a:spAutoFit/>
          </a:bodyPr>
          <a:lstStyle/>
          <a:p>
            <a:pPr algn="ctr"/>
            <a:r>
              <a:rPr lang="fr-FR" sz="3200" dirty="0">
                <a:solidFill>
                  <a:schemeClr val="bg1"/>
                </a:solidFill>
              </a:rPr>
              <a:t>Activité: quelle est l’essence de la programmation et du processus budgétaires?</a:t>
            </a:r>
          </a:p>
        </p:txBody>
      </p:sp>
    </p:spTree>
    <p:extLst>
      <p:ext uri="{BB962C8B-B14F-4D97-AF65-F5344CB8AC3E}">
        <p14:creationId xmlns:p14="http://schemas.microsoft.com/office/powerpoint/2010/main" val="2994873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4384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3" name="TextBox 2"/>
          <p:cNvSpPr txBox="1"/>
          <p:nvPr/>
        </p:nvSpPr>
        <p:spPr>
          <a:xfrm>
            <a:off x="304800" y="457200"/>
            <a:ext cx="8534400" cy="5647700"/>
          </a:xfrm>
          <a:prstGeom prst="rect">
            <a:avLst/>
          </a:prstGeom>
          <a:noFill/>
        </p:spPr>
        <p:txBody>
          <a:bodyPr wrap="square" rtlCol="0">
            <a:spAutoFit/>
          </a:bodyPr>
          <a:lstStyle/>
          <a:p>
            <a:pPr algn="ctr"/>
            <a:r>
              <a:rPr lang="fr-FR" sz="3200" dirty="0">
                <a:solidFill>
                  <a:schemeClr val="bg1"/>
                </a:solidFill>
                <a:latin typeface="Avenir Book"/>
                <a:cs typeface="Avenir Book"/>
              </a:rPr>
              <a:t>Qu’est-ce qu’un système d’information pour la gestion (SIG) dans le contexte des programmes de protection sociale?</a:t>
            </a:r>
          </a:p>
          <a:p>
            <a:pPr algn="ctr"/>
            <a:endParaRPr lang="fr-FR" sz="3200" dirty="0">
              <a:solidFill>
                <a:schemeClr val="bg1"/>
              </a:solidFill>
              <a:latin typeface="Avenir Book"/>
              <a:cs typeface="Avenir Book"/>
            </a:endParaRPr>
          </a:p>
          <a:p>
            <a:endParaRPr lang="fr-FR" sz="3500" dirty="0">
              <a:latin typeface="Avenir LT Std 35 Light" pitchFamily="34" charset="0"/>
            </a:endParaRPr>
          </a:p>
          <a:p>
            <a:pPr algn="ctr"/>
            <a:r>
              <a:rPr lang="fr-FR" sz="3000" dirty="0">
                <a:solidFill>
                  <a:schemeClr val="tx1">
                    <a:lumMod val="85000"/>
                    <a:lumOff val="15000"/>
                  </a:schemeClr>
                </a:solidFill>
                <a:latin typeface="Avenir LT Std 35 Light" pitchFamily="34" charset="0"/>
                <a:cs typeface="Avenir Book"/>
              </a:rPr>
              <a:t>C’est un système qui puise des données dans la base de données d’un programme (ou parfois dans plusieurs bases de données différentes) et les transforme en informations susceptibles d’être utilisées pour une gestion efficace et efficiente.</a:t>
            </a:r>
            <a:endParaRPr lang="fr-FR" sz="3000" dirty="0">
              <a:latin typeface="Avenir Book"/>
              <a:cs typeface="Avenir Book"/>
            </a:endParaRPr>
          </a:p>
          <a:p>
            <a:endParaRPr lang="fr-FR" dirty="0"/>
          </a:p>
        </p:txBody>
      </p:sp>
    </p:spTree>
    <p:extLst>
      <p:ext uri="{BB962C8B-B14F-4D97-AF65-F5344CB8AC3E}">
        <p14:creationId xmlns:p14="http://schemas.microsoft.com/office/powerpoint/2010/main" val="11594491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bg1"/>
                </a:solidFill>
                <a:latin typeface="Avenir LT Std 35 Light" pitchFamily="34" charset="0"/>
              </a:rPr>
              <a:t>Programmation budgétaire</a:t>
            </a:r>
          </a:p>
        </p:txBody>
      </p:sp>
      <p:sp>
        <p:nvSpPr>
          <p:cNvPr id="8" name="TextBox 7"/>
          <p:cNvSpPr txBox="1"/>
          <p:nvPr/>
        </p:nvSpPr>
        <p:spPr>
          <a:xfrm>
            <a:off x="6655614" y="1526163"/>
            <a:ext cx="2839128" cy="954107"/>
          </a:xfrm>
          <a:prstGeom prst="rect">
            <a:avLst/>
          </a:prstGeom>
          <a:noFill/>
        </p:spPr>
        <p:txBody>
          <a:bodyPr wrap="square" rtlCol="0">
            <a:spAutoFit/>
          </a:bodyPr>
          <a:lstStyle/>
          <a:p>
            <a:pPr algn="ctr"/>
            <a:r>
              <a:rPr lang="fr-FR" sz="2800" dirty="0">
                <a:solidFill>
                  <a:srgbClr val="800000"/>
                </a:solidFill>
                <a:latin typeface="Avenir Book"/>
                <a:cs typeface="Avenir Book"/>
              </a:rPr>
              <a:t>Rituel de façade?</a:t>
            </a:r>
          </a:p>
        </p:txBody>
      </p:sp>
      <p:sp>
        <p:nvSpPr>
          <p:cNvPr id="9" name="Right Brace 8"/>
          <p:cNvSpPr/>
          <p:nvPr/>
        </p:nvSpPr>
        <p:spPr>
          <a:xfrm rot="19814142">
            <a:off x="7006528" y="852533"/>
            <a:ext cx="507980" cy="4004654"/>
          </a:xfrm>
          <a:prstGeom prst="rightBrace">
            <a:avLst>
              <a:gd name="adj1" fmla="val 8333"/>
              <a:gd name="adj2" fmla="val 50036"/>
            </a:avLst>
          </a:prstGeom>
          <a:ln w="76200">
            <a:solidFill>
              <a:srgbClr val="8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5" name="Rounded Rectangle 4"/>
          <p:cNvSpPr/>
          <p:nvPr/>
        </p:nvSpPr>
        <p:spPr>
          <a:xfrm>
            <a:off x="304800" y="1219200"/>
            <a:ext cx="1371600" cy="1066800"/>
          </a:xfrm>
          <a:prstGeom prst="roundRect">
            <a:avLst/>
          </a:prstGeom>
          <a:solidFill>
            <a:srgbClr val="10253F"/>
          </a:solidFill>
          <a:ln w="28575" cmpd="sng">
            <a:solidFill>
              <a:srgbClr val="1025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Rectangle 5"/>
          <p:cNvSpPr/>
          <p:nvPr/>
        </p:nvSpPr>
        <p:spPr>
          <a:xfrm>
            <a:off x="1676400" y="1066800"/>
            <a:ext cx="4572000" cy="1600438"/>
          </a:xfrm>
          <a:prstGeom prst="rect">
            <a:avLst/>
          </a:prstGeom>
        </p:spPr>
        <p:txBody>
          <a:bodyPr>
            <a:spAutoFit/>
          </a:bodyPr>
          <a:lstStyle/>
          <a:p>
            <a:pPr marL="285750" indent="-285750">
              <a:buFont typeface="Arial"/>
              <a:buChar char="•"/>
            </a:pPr>
            <a:r>
              <a:rPr lang="fr-FR" sz="1400" dirty="0">
                <a:latin typeface="Avenir Heavy"/>
                <a:cs typeface="Avenir Heavy"/>
              </a:rPr>
              <a:t>Aspects: </a:t>
            </a:r>
            <a:r>
              <a:rPr lang="fr-FR" sz="1400" dirty="0">
                <a:latin typeface="Avenir Book" panose="02000503020000020003" pitchFamily="2" charset="0"/>
                <a:cs typeface="Avenir Heavy"/>
              </a:rPr>
              <a:t>Préparation du budget: budgets capitaux, cadres de dépenses à moyen terme, liaison des budgets à la politique,  programme et budgétisation des performances</a:t>
            </a:r>
            <a:endParaRPr lang="fr-FR" sz="1400" dirty="0">
              <a:latin typeface="Avenir Book" panose="02000503020000020003" pitchFamily="2" charset="0"/>
              <a:cs typeface="Avenir Book"/>
            </a:endParaRPr>
          </a:p>
          <a:p>
            <a:pPr marL="285750" indent="-285750">
              <a:buFont typeface="Arial"/>
              <a:buChar char="•"/>
            </a:pPr>
            <a:r>
              <a:rPr lang="fr-FR" sz="1400" dirty="0">
                <a:latin typeface="Avenir Heavy" panose="020B0703020203020204" pitchFamily="34" charset="0"/>
                <a:cs typeface="Avenir Heavy"/>
              </a:rPr>
              <a:t>Acteurs: </a:t>
            </a:r>
            <a:r>
              <a:rPr lang="fr-FR" sz="1400" dirty="0">
                <a:latin typeface="Avenir Book" panose="02000503020000020003" pitchFamily="2" charset="0"/>
                <a:cs typeface="Avenir Heavy"/>
              </a:rPr>
              <a:t>Conseil des ministres, ministère </a:t>
            </a:r>
            <a:br>
              <a:rPr lang="fr-FR" sz="1400" dirty="0">
                <a:latin typeface="Avenir Book" panose="02000503020000020003" pitchFamily="2" charset="0"/>
                <a:cs typeface="Avenir Heavy"/>
              </a:rPr>
            </a:br>
            <a:r>
              <a:rPr lang="fr-FR" sz="1400" dirty="0">
                <a:latin typeface="Avenir Book" panose="02000503020000020003" pitchFamily="2" charset="0"/>
                <a:cs typeface="Avenir Heavy"/>
              </a:rPr>
              <a:t>des Finances, organismes engageant des dépenses, législatures</a:t>
            </a:r>
            <a:endParaRPr lang="fr-FR" sz="1400" dirty="0">
              <a:latin typeface="Avenir Book" panose="02000503020000020003" pitchFamily="2" charset="0"/>
              <a:cs typeface="Avenir Book"/>
            </a:endParaRPr>
          </a:p>
        </p:txBody>
      </p:sp>
      <p:sp>
        <p:nvSpPr>
          <p:cNvPr id="7" name="TextBox 6"/>
          <p:cNvSpPr txBox="1"/>
          <p:nvPr/>
        </p:nvSpPr>
        <p:spPr>
          <a:xfrm>
            <a:off x="304800" y="1447800"/>
            <a:ext cx="1384541" cy="646331"/>
          </a:xfrm>
          <a:prstGeom prst="rect">
            <a:avLst/>
          </a:prstGeom>
          <a:noFill/>
        </p:spPr>
        <p:txBody>
          <a:bodyPr wrap="square" rtlCol="0">
            <a:spAutoFit/>
          </a:bodyPr>
          <a:lstStyle/>
          <a:p>
            <a:pPr algn="ctr"/>
            <a:r>
              <a:rPr lang="fr-FR" sz="1200" dirty="0">
                <a:solidFill>
                  <a:schemeClr val="bg1"/>
                </a:solidFill>
                <a:latin typeface="Avenir Medium"/>
                <a:cs typeface="Avenir Medium"/>
              </a:rPr>
              <a:t>Formulation du budget</a:t>
            </a:r>
          </a:p>
          <a:p>
            <a:pPr algn="ctr"/>
            <a:r>
              <a:rPr lang="fr-FR" sz="1200" dirty="0">
                <a:solidFill>
                  <a:schemeClr val="bg1"/>
                </a:solidFill>
                <a:latin typeface="Avenir Medium"/>
                <a:cs typeface="Avenir Medium"/>
              </a:rPr>
              <a:t> (Exercice-1)</a:t>
            </a:r>
          </a:p>
        </p:txBody>
      </p:sp>
      <p:sp>
        <p:nvSpPr>
          <p:cNvPr id="10" name="Rounded Rectangle 9"/>
          <p:cNvSpPr/>
          <p:nvPr/>
        </p:nvSpPr>
        <p:spPr>
          <a:xfrm>
            <a:off x="1219200" y="2667000"/>
            <a:ext cx="1371600" cy="990600"/>
          </a:xfrm>
          <a:prstGeom prst="roundRect">
            <a:avLst/>
          </a:prstGeom>
          <a:solidFill>
            <a:srgbClr val="10253F"/>
          </a:solidFill>
          <a:ln w="28575" cmpd="sng">
            <a:solidFill>
              <a:srgbClr val="1025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TextBox 10"/>
          <p:cNvSpPr txBox="1"/>
          <p:nvPr/>
        </p:nvSpPr>
        <p:spPr>
          <a:xfrm>
            <a:off x="1219200" y="2858869"/>
            <a:ext cx="1384541" cy="646331"/>
          </a:xfrm>
          <a:prstGeom prst="rect">
            <a:avLst/>
          </a:prstGeom>
          <a:noFill/>
        </p:spPr>
        <p:txBody>
          <a:bodyPr wrap="square" rtlCol="0">
            <a:spAutoFit/>
          </a:bodyPr>
          <a:lstStyle/>
          <a:p>
            <a:pPr algn="ctr"/>
            <a:r>
              <a:rPr lang="fr-FR" sz="1200" dirty="0">
                <a:solidFill>
                  <a:schemeClr val="bg1"/>
                </a:solidFill>
                <a:latin typeface="Avenir Medium"/>
                <a:cs typeface="Avenir Medium"/>
              </a:rPr>
              <a:t>EXÉCUTION DU BUDGET</a:t>
            </a:r>
          </a:p>
          <a:p>
            <a:pPr algn="ctr"/>
            <a:r>
              <a:rPr lang="fr-FR" sz="1200" dirty="0">
                <a:solidFill>
                  <a:schemeClr val="bg1"/>
                </a:solidFill>
                <a:latin typeface="Avenir Medium"/>
                <a:cs typeface="Avenir Medium"/>
              </a:rPr>
              <a:t> (Exercice)</a:t>
            </a:r>
          </a:p>
        </p:txBody>
      </p:sp>
      <p:sp>
        <p:nvSpPr>
          <p:cNvPr id="12" name="Rectangle 11"/>
          <p:cNvSpPr/>
          <p:nvPr/>
        </p:nvSpPr>
        <p:spPr>
          <a:xfrm>
            <a:off x="2743199" y="2667000"/>
            <a:ext cx="4724401" cy="1169551"/>
          </a:xfrm>
          <a:prstGeom prst="rect">
            <a:avLst/>
          </a:prstGeom>
        </p:spPr>
        <p:txBody>
          <a:bodyPr wrap="square">
            <a:spAutoFit/>
          </a:bodyPr>
          <a:lstStyle/>
          <a:p>
            <a:pPr marL="285750" indent="-285750">
              <a:buFont typeface="Arial"/>
              <a:buChar char="•"/>
            </a:pPr>
            <a:r>
              <a:rPr lang="fr-FR" sz="1400" dirty="0">
                <a:latin typeface="Avenir Heavy"/>
                <a:cs typeface="Avenir Heavy"/>
              </a:rPr>
              <a:t>Aspects : </a:t>
            </a:r>
            <a:r>
              <a:rPr lang="fr-FR" sz="1400" dirty="0">
                <a:latin typeface="Avenir Book" panose="02000503020000020003" pitchFamily="2" charset="0"/>
                <a:cs typeface="Avenir Heavy"/>
              </a:rPr>
              <a:t>gestion des fonds et des engagements, ajustement, personnel, acquisition, transferts, contrôle interne</a:t>
            </a:r>
            <a:endParaRPr lang="fr-FR" sz="1400" dirty="0">
              <a:latin typeface="Avenir Book" panose="02000503020000020003" pitchFamily="2" charset="0"/>
              <a:cs typeface="Avenir Book"/>
            </a:endParaRPr>
          </a:p>
          <a:p>
            <a:pPr marL="285750" indent="-285750">
              <a:buFont typeface="Arial"/>
              <a:buChar char="•"/>
            </a:pPr>
            <a:r>
              <a:rPr lang="fr-FR" sz="1400" dirty="0">
                <a:latin typeface="Avenir Heavy" panose="020B0703020203020204" pitchFamily="34" charset="0"/>
                <a:cs typeface="Avenir Heavy"/>
              </a:rPr>
              <a:t>Acteurs </a:t>
            </a:r>
            <a:r>
              <a:rPr lang="fr-FR" sz="1400" dirty="0">
                <a:latin typeface="Avenir Book" panose="02000503020000020003" pitchFamily="2" charset="0"/>
                <a:cs typeface="Avenir Book"/>
              </a:rPr>
              <a:t>: </a:t>
            </a:r>
            <a:r>
              <a:rPr lang="fr-FR" sz="1400" dirty="0">
                <a:latin typeface="Avenir Book" panose="02000503020000020003" pitchFamily="2" charset="0"/>
                <a:cs typeface="Avenir Heavy"/>
              </a:rPr>
              <a:t>Ministère des Finances, organismes engageant des dépenses </a:t>
            </a:r>
            <a:endParaRPr lang="fr-FR" sz="1400" dirty="0">
              <a:latin typeface="Avenir Book" panose="02000503020000020003" pitchFamily="2" charset="0"/>
              <a:cs typeface="Avenir Book"/>
            </a:endParaRPr>
          </a:p>
        </p:txBody>
      </p:sp>
      <p:sp>
        <p:nvSpPr>
          <p:cNvPr id="13" name="Rounded Rectangle 12"/>
          <p:cNvSpPr/>
          <p:nvPr/>
        </p:nvSpPr>
        <p:spPr>
          <a:xfrm>
            <a:off x="2362200" y="3810000"/>
            <a:ext cx="1371600" cy="990600"/>
          </a:xfrm>
          <a:prstGeom prst="roundRect">
            <a:avLst/>
          </a:prstGeom>
          <a:solidFill>
            <a:srgbClr val="10253F"/>
          </a:solidFill>
          <a:ln w="28575" cmpd="sng">
            <a:solidFill>
              <a:srgbClr val="1025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TextBox 13"/>
          <p:cNvSpPr txBox="1"/>
          <p:nvPr/>
        </p:nvSpPr>
        <p:spPr>
          <a:xfrm>
            <a:off x="2324100" y="4038600"/>
            <a:ext cx="1447800" cy="646331"/>
          </a:xfrm>
          <a:prstGeom prst="rect">
            <a:avLst/>
          </a:prstGeom>
          <a:noFill/>
        </p:spPr>
        <p:txBody>
          <a:bodyPr wrap="square" rtlCol="0">
            <a:spAutoFit/>
          </a:bodyPr>
          <a:lstStyle/>
          <a:p>
            <a:pPr algn="ctr"/>
            <a:r>
              <a:rPr lang="fr-FR" sz="1200" dirty="0">
                <a:solidFill>
                  <a:schemeClr val="bg1"/>
                </a:solidFill>
                <a:latin typeface="Avenir Medium"/>
                <a:cs typeface="Avenir Medium"/>
              </a:rPr>
              <a:t>COMPTABILITÉ ET RAPPORTS</a:t>
            </a:r>
          </a:p>
          <a:p>
            <a:pPr algn="ctr"/>
            <a:r>
              <a:rPr lang="fr-FR" sz="1200" dirty="0">
                <a:solidFill>
                  <a:schemeClr val="bg1"/>
                </a:solidFill>
                <a:latin typeface="Avenir Medium"/>
                <a:cs typeface="Avenir Medium"/>
              </a:rPr>
              <a:t> (Exercice)</a:t>
            </a:r>
          </a:p>
        </p:txBody>
      </p:sp>
      <p:sp>
        <p:nvSpPr>
          <p:cNvPr id="15" name="Rectangle 14"/>
          <p:cNvSpPr/>
          <p:nvPr/>
        </p:nvSpPr>
        <p:spPr>
          <a:xfrm>
            <a:off x="3810000" y="3810000"/>
            <a:ext cx="3836214" cy="954107"/>
          </a:xfrm>
          <a:prstGeom prst="rect">
            <a:avLst/>
          </a:prstGeom>
        </p:spPr>
        <p:txBody>
          <a:bodyPr wrap="square">
            <a:spAutoFit/>
          </a:bodyPr>
          <a:lstStyle/>
          <a:p>
            <a:pPr marL="285750" indent="-285750">
              <a:buFont typeface="Arial"/>
              <a:buChar char="•"/>
            </a:pPr>
            <a:r>
              <a:rPr lang="fr-FR" sz="1400" dirty="0">
                <a:latin typeface="Avenir Heavy"/>
                <a:cs typeface="Avenir Heavy"/>
              </a:rPr>
              <a:t>Aspects </a:t>
            </a:r>
            <a:r>
              <a:rPr lang="fr-FR" sz="1400" dirty="0">
                <a:latin typeface="Avenir Book"/>
                <a:cs typeface="Avenir Book"/>
              </a:rPr>
              <a:t>: Comptabilité, rapports, supervision du budget</a:t>
            </a:r>
          </a:p>
          <a:p>
            <a:pPr marL="285750" indent="-285750">
              <a:buFont typeface="Arial"/>
              <a:buChar char="•"/>
            </a:pPr>
            <a:r>
              <a:rPr lang="fr-FR" sz="1400" dirty="0">
                <a:latin typeface="Avenir Heavy" panose="020B0703020203020204" pitchFamily="34" charset="0"/>
                <a:cs typeface="Avenir Heavy"/>
              </a:rPr>
              <a:t>Acteurs </a:t>
            </a:r>
            <a:r>
              <a:rPr lang="fr-FR" sz="1400" dirty="0">
                <a:latin typeface="Avenir Book"/>
                <a:cs typeface="Avenir Book"/>
              </a:rPr>
              <a:t>: </a:t>
            </a:r>
            <a:r>
              <a:rPr lang="fr-FR" sz="1400" dirty="0">
                <a:latin typeface="Avenir Book" panose="02000503020000020003" pitchFamily="2" charset="0"/>
                <a:cs typeface="Avenir Heavy"/>
              </a:rPr>
              <a:t>Ministère des Finances, organismes engageant des dépenses </a:t>
            </a:r>
            <a:endParaRPr lang="fr-FR" sz="1400" dirty="0">
              <a:latin typeface="Avenir Book" panose="02000503020000020003" pitchFamily="2" charset="0"/>
              <a:cs typeface="Avenir Book"/>
            </a:endParaRPr>
          </a:p>
        </p:txBody>
      </p:sp>
      <p:sp>
        <p:nvSpPr>
          <p:cNvPr id="16" name="Rounded Rectangle 15"/>
          <p:cNvSpPr/>
          <p:nvPr/>
        </p:nvSpPr>
        <p:spPr>
          <a:xfrm>
            <a:off x="3581400" y="4953000"/>
            <a:ext cx="1371600" cy="914400"/>
          </a:xfrm>
          <a:prstGeom prst="roundRect">
            <a:avLst/>
          </a:prstGeom>
          <a:solidFill>
            <a:srgbClr val="10253F"/>
          </a:solidFill>
          <a:ln w="28575" cmpd="sng">
            <a:solidFill>
              <a:srgbClr val="1025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TextBox 16"/>
          <p:cNvSpPr txBox="1"/>
          <p:nvPr/>
        </p:nvSpPr>
        <p:spPr>
          <a:xfrm>
            <a:off x="3543300" y="5105400"/>
            <a:ext cx="1447800" cy="646331"/>
          </a:xfrm>
          <a:prstGeom prst="rect">
            <a:avLst/>
          </a:prstGeom>
          <a:noFill/>
        </p:spPr>
        <p:txBody>
          <a:bodyPr wrap="square" rtlCol="0">
            <a:spAutoFit/>
          </a:bodyPr>
          <a:lstStyle/>
          <a:p>
            <a:pPr algn="ctr"/>
            <a:r>
              <a:rPr lang="fr-FR" sz="1200" dirty="0">
                <a:solidFill>
                  <a:schemeClr val="bg1"/>
                </a:solidFill>
                <a:latin typeface="Avenir Medium"/>
                <a:cs typeface="Avenir Medium"/>
              </a:rPr>
              <a:t>COMPTABILITÉ ET RAPPORTS</a:t>
            </a:r>
          </a:p>
          <a:p>
            <a:pPr algn="ctr"/>
            <a:r>
              <a:rPr lang="fr-FR" sz="1200">
                <a:solidFill>
                  <a:schemeClr val="bg1"/>
                </a:solidFill>
                <a:latin typeface="Avenir Medium"/>
                <a:cs typeface="Avenir Medium"/>
              </a:rPr>
              <a:t> (Exercice)</a:t>
            </a:r>
            <a:endParaRPr lang="fr-FR" sz="1200" dirty="0">
              <a:solidFill>
                <a:schemeClr val="bg1"/>
              </a:solidFill>
              <a:latin typeface="Avenir Medium"/>
              <a:cs typeface="Avenir Medium"/>
            </a:endParaRPr>
          </a:p>
        </p:txBody>
      </p:sp>
      <p:sp>
        <p:nvSpPr>
          <p:cNvPr id="18" name="Rectangle 17"/>
          <p:cNvSpPr/>
          <p:nvPr/>
        </p:nvSpPr>
        <p:spPr>
          <a:xfrm>
            <a:off x="5029200" y="4876800"/>
            <a:ext cx="3962400" cy="1169551"/>
          </a:xfrm>
          <a:prstGeom prst="rect">
            <a:avLst/>
          </a:prstGeom>
        </p:spPr>
        <p:txBody>
          <a:bodyPr wrap="square">
            <a:spAutoFit/>
          </a:bodyPr>
          <a:lstStyle/>
          <a:p>
            <a:pPr marL="285750" indent="-285750">
              <a:buFont typeface="Arial"/>
              <a:buChar char="•"/>
            </a:pPr>
            <a:r>
              <a:rPr lang="fr-FR" sz="1400" dirty="0">
                <a:latin typeface="Avenir Heavy"/>
                <a:cs typeface="Avenir Heavy"/>
              </a:rPr>
              <a:t>Aspects : </a:t>
            </a:r>
            <a:r>
              <a:rPr lang="fr-FR" sz="1400" dirty="0">
                <a:latin typeface="Avenir Book"/>
                <a:cs typeface="Avenir Book"/>
              </a:rPr>
              <a:t>Audit, examen législatif, </a:t>
            </a:r>
            <a:br>
              <a:rPr lang="fr-FR" sz="1400" dirty="0">
                <a:latin typeface="Avenir Book"/>
                <a:cs typeface="Avenir Book"/>
              </a:rPr>
            </a:br>
            <a:r>
              <a:rPr lang="fr-FR" sz="1400" dirty="0">
                <a:latin typeface="Avenir Book"/>
                <a:cs typeface="Avenir Book"/>
              </a:rPr>
              <a:t>réforme juridique</a:t>
            </a:r>
          </a:p>
          <a:p>
            <a:pPr marL="285750" indent="-285750">
              <a:buFont typeface="Arial"/>
              <a:buChar char="•"/>
            </a:pPr>
            <a:r>
              <a:rPr lang="fr-FR" sz="1400" dirty="0">
                <a:latin typeface="Avenir Heavy" panose="020B0703020203020204" pitchFamily="34" charset="0"/>
                <a:cs typeface="Avenir Heavy"/>
              </a:rPr>
              <a:t>Acteurs </a:t>
            </a:r>
            <a:r>
              <a:rPr lang="fr-FR" sz="1400" dirty="0">
                <a:latin typeface="Avenir Book"/>
                <a:cs typeface="Avenir Book"/>
              </a:rPr>
              <a:t>: </a:t>
            </a:r>
            <a:r>
              <a:rPr lang="fr-FR" sz="1400" dirty="0">
                <a:latin typeface="Avenir Book" panose="02000503020000020003" pitchFamily="2" charset="0"/>
                <a:cs typeface="Avenir Heavy"/>
              </a:rPr>
              <a:t>Ministère des Finances, organismes engageant des dépenses </a:t>
            </a:r>
            <a:br>
              <a:rPr lang="fr-FR" sz="1400" dirty="0">
                <a:latin typeface="Avenir Book" panose="02000503020000020003" pitchFamily="2" charset="0"/>
                <a:cs typeface="Avenir Heavy"/>
              </a:rPr>
            </a:br>
            <a:r>
              <a:rPr lang="fr-FR" sz="1400" dirty="0">
                <a:latin typeface="Avenir Book" panose="02000503020000020003" pitchFamily="2" charset="0"/>
                <a:cs typeface="Avenir Heavy"/>
              </a:rPr>
              <a:t>et auditeur interne</a:t>
            </a:r>
            <a:endParaRPr lang="fr-FR" sz="1400" dirty="0">
              <a:latin typeface="Avenir Book" panose="02000503020000020003" pitchFamily="2" charset="0"/>
              <a:cs typeface="Avenir Book"/>
            </a:endParaRPr>
          </a:p>
        </p:txBody>
      </p:sp>
      <p:sp>
        <p:nvSpPr>
          <p:cNvPr id="19" name="Bent Arrow 18"/>
          <p:cNvSpPr/>
          <p:nvPr/>
        </p:nvSpPr>
        <p:spPr>
          <a:xfrm flipV="1">
            <a:off x="304800" y="2362200"/>
            <a:ext cx="762000" cy="990600"/>
          </a:xfrm>
          <a:prstGeom prst="bentArrow">
            <a:avLst/>
          </a:prstGeom>
          <a:solidFill>
            <a:srgbClr val="33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tx1"/>
              </a:solidFill>
            </a:endParaRPr>
          </a:p>
        </p:txBody>
      </p:sp>
      <p:sp>
        <p:nvSpPr>
          <p:cNvPr id="20" name="Bent Arrow 19"/>
          <p:cNvSpPr/>
          <p:nvPr/>
        </p:nvSpPr>
        <p:spPr>
          <a:xfrm flipV="1">
            <a:off x="1295400" y="3733800"/>
            <a:ext cx="762000" cy="990600"/>
          </a:xfrm>
          <a:prstGeom prst="bentArrow">
            <a:avLst>
              <a:gd name="adj1" fmla="val 25000"/>
              <a:gd name="adj2" fmla="val 26158"/>
              <a:gd name="adj3" fmla="val 25000"/>
              <a:gd name="adj4" fmla="val 43750"/>
            </a:avLst>
          </a:prstGeom>
          <a:solidFill>
            <a:srgbClr val="33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tx1"/>
              </a:solidFill>
            </a:endParaRPr>
          </a:p>
        </p:txBody>
      </p:sp>
      <p:sp>
        <p:nvSpPr>
          <p:cNvPr id="21" name="Bent Arrow 20"/>
          <p:cNvSpPr/>
          <p:nvPr/>
        </p:nvSpPr>
        <p:spPr>
          <a:xfrm flipV="1">
            <a:off x="2362200" y="4876800"/>
            <a:ext cx="762000" cy="990600"/>
          </a:xfrm>
          <a:prstGeom prst="bentArrow">
            <a:avLst/>
          </a:prstGeom>
          <a:solidFill>
            <a:srgbClr val="33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42398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295400"/>
            <a:ext cx="6629400" cy="369332"/>
          </a:xfrm>
          <a:prstGeom prst="rect">
            <a:avLst/>
          </a:prstGeom>
          <a:noFill/>
        </p:spPr>
        <p:txBody>
          <a:bodyPr wrap="square" rtlCol="0">
            <a:spAutoFit/>
          </a:bodyPr>
          <a:lstStyle/>
          <a:p>
            <a:r>
              <a:rPr lang="fr-FR" dirty="0"/>
              <a:t>Analogy for full integration </a:t>
            </a:r>
          </a:p>
        </p:txBody>
      </p:sp>
      <p:sp>
        <p:nvSpPr>
          <p:cNvPr id="6" name="Rectangle 5"/>
          <p:cNvSpPr/>
          <p:nvPr/>
        </p:nvSpPr>
        <p:spPr>
          <a:xfrm>
            <a:off x="0" y="0"/>
            <a:ext cx="9144000" cy="68580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dirty="0"/>
          </a:p>
        </p:txBody>
      </p:sp>
      <p:sp>
        <p:nvSpPr>
          <p:cNvPr id="4" name="TextBox 3"/>
          <p:cNvSpPr txBox="1"/>
          <p:nvPr/>
        </p:nvSpPr>
        <p:spPr>
          <a:xfrm>
            <a:off x="609600" y="609600"/>
            <a:ext cx="7772400" cy="523220"/>
          </a:xfrm>
          <a:prstGeom prst="rect">
            <a:avLst/>
          </a:prstGeom>
          <a:noFill/>
        </p:spPr>
        <p:txBody>
          <a:bodyPr wrap="square" rtlCol="0">
            <a:spAutoFit/>
          </a:bodyPr>
          <a:lstStyle/>
          <a:p>
            <a:pPr algn="ctr"/>
            <a:r>
              <a:rPr lang="fr-FR" sz="2800" dirty="0">
                <a:solidFill>
                  <a:schemeClr val="bg1"/>
                </a:solidFill>
                <a:latin typeface="Avenir LT Std 35 Light" pitchFamily="34" charset="0"/>
              </a:rPr>
              <a:t>Enseignements clés sur le financement</a:t>
            </a:r>
          </a:p>
        </p:txBody>
      </p:sp>
      <p:pic>
        <p:nvPicPr>
          <p:cNvPr id="7" name="Picture 6"/>
          <p:cNvPicPr>
            <a:picLocks noChangeAspect="1"/>
          </p:cNvPicPr>
          <p:nvPr/>
        </p:nvPicPr>
        <p:blipFill>
          <a:blip r:embed="rId3"/>
          <a:stretch>
            <a:fillRect/>
          </a:stretch>
        </p:blipFill>
        <p:spPr>
          <a:xfrm>
            <a:off x="546898" y="1633210"/>
            <a:ext cx="3480188" cy="4724400"/>
          </a:xfrm>
          <a:prstGeom prst="rect">
            <a:avLst/>
          </a:prstGeom>
        </p:spPr>
      </p:pic>
      <p:sp>
        <p:nvSpPr>
          <p:cNvPr id="8" name="TextBox 7">
            <a:extLst>
              <a:ext uri="{FF2B5EF4-FFF2-40B4-BE49-F238E27FC236}">
                <a16:creationId xmlns:a16="http://schemas.microsoft.com/office/drawing/2014/main" id="{84F0FA85-6B9A-3C46-AE69-80AF5C1549D6}"/>
              </a:ext>
            </a:extLst>
          </p:cNvPr>
          <p:cNvSpPr txBox="1"/>
          <p:nvPr/>
        </p:nvSpPr>
        <p:spPr>
          <a:xfrm>
            <a:off x="4712804" y="1742420"/>
            <a:ext cx="4457700" cy="4031873"/>
          </a:xfrm>
          <a:prstGeom prst="rect">
            <a:avLst/>
          </a:prstGeom>
          <a:noFill/>
        </p:spPr>
        <p:txBody>
          <a:bodyPr wrap="square" rtlCol="0">
            <a:spAutoFit/>
          </a:bodyPr>
          <a:lstStyle/>
          <a:p>
            <a:r>
              <a:rPr lang="fr-FR" sz="3200" dirty="0">
                <a:solidFill>
                  <a:schemeClr val="bg1"/>
                </a:solidFill>
              </a:rPr>
              <a:t>Qu’avez-vous appris </a:t>
            </a:r>
            <a:br>
              <a:rPr lang="fr-FR" sz="3200" dirty="0">
                <a:solidFill>
                  <a:schemeClr val="bg1"/>
                </a:solidFill>
              </a:rPr>
            </a:br>
            <a:r>
              <a:rPr lang="fr-FR" sz="3200" dirty="0">
                <a:solidFill>
                  <a:schemeClr val="bg1"/>
                </a:solidFill>
              </a:rPr>
              <a:t>de nouveau?</a:t>
            </a:r>
          </a:p>
          <a:p>
            <a:endParaRPr lang="fr-FR" sz="3200" dirty="0">
              <a:solidFill>
                <a:schemeClr val="bg1"/>
              </a:solidFill>
            </a:endParaRPr>
          </a:p>
          <a:p>
            <a:r>
              <a:rPr lang="fr-FR" sz="3200" dirty="0">
                <a:solidFill>
                  <a:schemeClr val="bg1"/>
                </a:solidFill>
              </a:rPr>
              <a:t>Votre façon de voir les choses a-t-elle évolué?</a:t>
            </a:r>
          </a:p>
          <a:p>
            <a:endParaRPr lang="fr-FR" sz="3200" dirty="0">
              <a:solidFill>
                <a:schemeClr val="bg1"/>
              </a:solidFill>
            </a:endParaRPr>
          </a:p>
          <a:p>
            <a:r>
              <a:rPr lang="fr-FR" sz="3200" dirty="0">
                <a:solidFill>
                  <a:schemeClr val="bg1"/>
                </a:solidFill>
              </a:rPr>
              <a:t>Que feriez-vous différemment à présent?</a:t>
            </a:r>
          </a:p>
        </p:txBody>
      </p:sp>
    </p:spTree>
    <p:extLst>
      <p:ext uri="{BB962C8B-B14F-4D97-AF65-F5344CB8AC3E}">
        <p14:creationId xmlns:p14="http://schemas.microsoft.com/office/powerpoint/2010/main" val="24836751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295400"/>
            <a:ext cx="6629400" cy="369332"/>
          </a:xfrm>
          <a:prstGeom prst="rect">
            <a:avLst/>
          </a:prstGeom>
          <a:noFill/>
        </p:spPr>
        <p:txBody>
          <a:bodyPr wrap="square" rtlCol="0">
            <a:spAutoFit/>
          </a:bodyPr>
          <a:lstStyle/>
          <a:p>
            <a:r>
              <a:rPr lang="en-ZA" dirty="0"/>
              <a:t>Analogy for full integration </a:t>
            </a:r>
          </a:p>
        </p:txBody>
      </p:sp>
      <p:pic>
        <p:nvPicPr>
          <p:cNvPr id="3"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l="3566" r="7896"/>
          <a:stretch>
            <a:fillRect/>
          </a:stretch>
        </p:blipFill>
        <p:spPr bwMode="auto">
          <a:xfrm>
            <a:off x="0" y="-5556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9600" y="348068"/>
            <a:ext cx="7772400" cy="584775"/>
          </a:xfrm>
          <a:prstGeom prst="rect">
            <a:avLst/>
          </a:prstGeom>
          <a:noFill/>
        </p:spPr>
        <p:txBody>
          <a:bodyPr wrap="square" rtlCol="0">
            <a:spAutoFit/>
          </a:bodyPr>
          <a:lstStyle/>
          <a:p>
            <a:pPr algn="ctr"/>
            <a:r>
              <a:rPr lang="fr-FR" sz="3200" b="1" dirty="0">
                <a:solidFill>
                  <a:schemeClr val="bg1"/>
                </a:solidFill>
                <a:latin typeface="Avenir LT Std 35 Light" pitchFamily="34" charset="0"/>
              </a:rPr>
              <a:t>Clôture du Jour 4</a:t>
            </a:r>
          </a:p>
        </p:txBody>
      </p:sp>
    </p:spTree>
    <p:extLst>
      <p:ext uri="{BB962C8B-B14F-4D97-AF65-F5344CB8AC3E}">
        <p14:creationId xmlns:p14="http://schemas.microsoft.com/office/powerpoint/2010/main" val="4249679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p:txBody>
          <a:bodyPr/>
          <a:lstStyle/>
          <a:p>
            <a:pPr algn="ctr"/>
            <a:r>
              <a:rPr lang="fr-FR" dirty="0">
                <a:latin typeface="Arial" charset="0"/>
                <a:cs typeface="Arial" charset="0"/>
                <a:sym typeface="Arial" charset="0"/>
              </a:rPr>
              <a:t>© 2014 Oxford Policy Management Ltd</a:t>
            </a:r>
          </a:p>
        </p:txBody>
      </p:sp>
      <p:sp>
        <p:nvSpPr>
          <p:cNvPr id="8" name="AutoShape 2" descr="http://also.kottke.org/misc/images/jan-banning.jpg"/>
          <p:cNvSpPr>
            <a:spLocks noChangeAspect="1" noChangeArrowheads="1"/>
          </p:cNvSpPr>
          <p:nvPr/>
        </p:nvSpPr>
        <p:spPr bwMode="auto">
          <a:xfrm>
            <a:off x="155575" y="-1790700"/>
            <a:ext cx="37528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9" name="TextBox 8"/>
          <p:cNvSpPr txBox="1"/>
          <p:nvPr/>
        </p:nvSpPr>
        <p:spPr>
          <a:xfrm>
            <a:off x="6927508" y="2803120"/>
            <a:ext cx="1676400" cy="553998"/>
          </a:xfrm>
          <a:prstGeom prst="rect">
            <a:avLst/>
          </a:prstGeom>
          <a:noFill/>
        </p:spPr>
        <p:txBody>
          <a:bodyPr wrap="square" rtlCol="0">
            <a:spAutoFit/>
          </a:bodyPr>
          <a:lstStyle/>
          <a:p>
            <a:pPr algn="ctr"/>
            <a:r>
              <a:rPr lang="fr-FR" sz="3000" dirty="0">
                <a:solidFill>
                  <a:schemeClr val="tx1">
                    <a:lumMod val="85000"/>
                    <a:lumOff val="15000"/>
                  </a:schemeClr>
                </a:solidFill>
                <a:latin typeface="Avenir LT Std 35 Light" pitchFamily="34" charset="0"/>
                <a:cs typeface="Avenir Book"/>
              </a:rPr>
              <a:t>À éviter!</a:t>
            </a:r>
            <a:endParaRPr lang="fr-FR" dirty="0"/>
          </a:p>
        </p:txBody>
      </p:sp>
      <p:pic>
        <p:nvPicPr>
          <p:cNvPr id="7" name="Picture 6"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96559"/>
            <a:ext cx="9144000" cy="1551377"/>
          </a:xfrm>
          <a:prstGeom prst="rect">
            <a:avLst/>
          </a:prstGeom>
        </p:spPr>
      </p:pic>
      <p:pic>
        <p:nvPicPr>
          <p:cNvPr id="3" name="Picture 2">
            <a:extLst>
              <a:ext uri="{FF2B5EF4-FFF2-40B4-BE49-F238E27FC236}">
                <a16:creationId xmlns:a16="http://schemas.microsoft.com/office/drawing/2014/main" id="{3E70C966-3E19-4AD9-9A25-BF31919E6FFD}"/>
              </a:ext>
            </a:extLst>
          </p:cNvPr>
          <p:cNvPicPr>
            <a:picLocks noChangeAspect="1"/>
          </p:cNvPicPr>
          <p:nvPr/>
        </p:nvPicPr>
        <p:blipFill>
          <a:blip r:embed="rId4"/>
          <a:stretch>
            <a:fillRect/>
          </a:stretch>
        </p:blipFill>
        <p:spPr>
          <a:xfrm>
            <a:off x="155575" y="531902"/>
            <a:ext cx="6616358" cy="4961030"/>
          </a:xfrm>
          <a:prstGeom prst="rect">
            <a:avLst/>
          </a:prstGeom>
        </p:spPr>
      </p:pic>
    </p:spTree>
    <p:extLst>
      <p:ext uri="{BB962C8B-B14F-4D97-AF65-F5344CB8AC3E}">
        <p14:creationId xmlns:p14="http://schemas.microsoft.com/office/powerpoint/2010/main" val="1737355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23207</TotalTime>
  <Words>6255</Words>
  <Application>Microsoft Office PowerPoint</Application>
  <PresentationFormat>On-screen Show (4:3)</PresentationFormat>
  <Paragraphs>867</Paragraphs>
  <Slides>82</Slides>
  <Notes>82</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82</vt:i4>
      </vt:variant>
    </vt:vector>
  </HeadingPairs>
  <TitlesOfParts>
    <vt:vector size="97" baseType="lpstr">
      <vt:lpstr>MS Mincho</vt:lpstr>
      <vt:lpstr>Arial</vt:lpstr>
      <vt:lpstr>Avenir</vt:lpstr>
      <vt:lpstr>Avenir Book</vt:lpstr>
      <vt:lpstr>Avenir Heavy</vt:lpstr>
      <vt:lpstr>Avenir Heavy Oblique</vt:lpstr>
      <vt:lpstr>Avenir LT Std 35 Light</vt:lpstr>
      <vt:lpstr>Avenir Medium</vt:lpstr>
      <vt:lpstr>Avenir Oblique</vt:lpstr>
      <vt:lpstr>Calibri</vt:lpstr>
      <vt:lpstr>Courier New</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principales approches de la mise au point  d’un référentiel intégré de données</vt:lpstr>
      <vt:lpstr>PowerPoint Presentation</vt:lpstr>
      <vt:lpstr>PowerPoint Presentation</vt:lpstr>
      <vt:lpstr>PowerPoint Presentation</vt:lpstr>
      <vt:lpstr>PowerPoint Presentation</vt:lpstr>
      <vt:lpstr>PowerPoint Presentation</vt:lpstr>
      <vt:lpstr>Registre social</vt:lpstr>
      <vt:lpstr>PowerPoint Presentation</vt:lpstr>
      <vt:lpstr>Registre social virtuel</vt:lpstr>
      <vt:lpstr>PowerPoint Presentation</vt:lpstr>
      <vt:lpstr>Exemples d’intégration (vidéos) </vt:lpstr>
      <vt:lpstr>3 principales approches pour la mise au point d’un SIG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dc:creator>
  <cp:lastModifiedBy>Diana Reiko Tutiya Oya Sawyer</cp:lastModifiedBy>
  <cp:revision>813</cp:revision>
  <cp:lastPrinted>2018-03-13T14:27:49Z</cp:lastPrinted>
  <dcterms:created xsi:type="dcterms:W3CDTF">2006-08-16T00:00:00Z</dcterms:created>
  <dcterms:modified xsi:type="dcterms:W3CDTF">2018-08-13T16:25:45Z</dcterms:modified>
</cp:coreProperties>
</file>