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8.xml" ContentType="application/vnd.openxmlformats-officedocument.presentationml.notesSlide+xml"/>
  <Override PartName="/ppt/charts/chart2.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340" r:id="rId3"/>
    <p:sldId id="410" r:id="rId4"/>
    <p:sldId id="423" r:id="rId5"/>
    <p:sldId id="424" r:id="rId6"/>
    <p:sldId id="425" r:id="rId7"/>
    <p:sldId id="426" r:id="rId8"/>
    <p:sldId id="352" r:id="rId9"/>
    <p:sldId id="437" r:id="rId10"/>
    <p:sldId id="354" r:id="rId11"/>
    <p:sldId id="355" r:id="rId12"/>
    <p:sldId id="372" r:id="rId13"/>
    <p:sldId id="357" r:id="rId14"/>
    <p:sldId id="358" r:id="rId15"/>
    <p:sldId id="356" r:id="rId16"/>
    <p:sldId id="370" r:id="rId17"/>
    <p:sldId id="371" r:id="rId18"/>
    <p:sldId id="360" r:id="rId19"/>
    <p:sldId id="361" r:id="rId20"/>
    <p:sldId id="362" r:id="rId21"/>
    <p:sldId id="363" r:id="rId22"/>
    <p:sldId id="364" r:id="rId23"/>
    <p:sldId id="365" r:id="rId24"/>
    <p:sldId id="366" r:id="rId25"/>
    <p:sldId id="367" r:id="rId26"/>
    <p:sldId id="432" r:id="rId27"/>
    <p:sldId id="446" r:id="rId28"/>
    <p:sldId id="445" r:id="rId29"/>
    <p:sldId id="375" r:id="rId30"/>
    <p:sldId id="376" r:id="rId31"/>
    <p:sldId id="377" r:id="rId32"/>
    <p:sldId id="380" r:id="rId33"/>
    <p:sldId id="379" r:id="rId34"/>
    <p:sldId id="381" r:id="rId35"/>
    <p:sldId id="385" r:id="rId36"/>
    <p:sldId id="383" r:id="rId37"/>
    <p:sldId id="384" r:id="rId38"/>
    <p:sldId id="386" r:id="rId39"/>
    <p:sldId id="387" r:id="rId40"/>
    <p:sldId id="388" r:id="rId41"/>
    <p:sldId id="389" r:id="rId42"/>
    <p:sldId id="447" r:id="rId43"/>
    <p:sldId id="391" r:id="rId44"/>
    <p:sldId id="418" r:id="rId45"/>
    <p:sldId id="419" r:id="rId46"/>
    <p:sldId id="420" r:id="rId47"/>
    <p:sldId id="421" r:id="rId48"/>
    <p:sldId id="422" r:id="rId49"/>
    <p:sldId id="433" r:id="rId50"/>
    <p:sldId id="434" r:id="rId51"/>
    <p:sldId id="435" r:id="rId52"/>
    <p:sldId id="400" r:id="rId53"/>
    <p:sldId id="405" r:id="rId54"/>
    <p:sldId id="406" r:id="rId55"/>
    <p:sldId id="404" r:id="rId56"/>
    <p:sldId id="407" r:id="rId57"/>
    <p:sldId id="436" r:id="rId58"/>
    <p:sldId id="444" r:id="rId59"/>
    <p:sldId id="439" r:id="rId60"/>
    <p:sldId id="310" r:id="rId61"/>
    <p:sldId id="348" r:id="rId62"/>
    <p:sldId id="343" r:id="rId63"/>
    <p:sldId id="323" r:id="rId64"/>
    <p:sldId id="326" r:id="rId65"/>
    <p:sldId id="330" r:id="rId66"/>
    <p:sldId id="327" r:id="rId67"/>
    <p:sldId id="331" r:id="rId68"/>
    <p:sldId id="328" r:id="rId69"/>
    <p:sldId id="329" r:id="rId70"/>
    <p:sldId id="430" r:id="rId71"/>
    <p:sldId id="338" r:id="rId72"/>
    <p:sldId id="332" r:id="rId73"/>
    <p:sldId id="334" r:id="rId74"/>
    <p:sldId id="335" r:id="rId75"/>
    <p:sldId id="336" r:id="rId76"/>
    <p:sldId id="337" r:id="rId77"/>
    <p:sldId id="345" r:id="rId78"/>
    <p:sldId id="349" r:id="rId79"/>
    <p:sldId id="443" r:id="rId80"/>
    <p:sldId id="351" r:id="rId81"/>
    <p:sldId id="346" r:id="rId82"/>
    <p:sldId id="344" r:id="rId83"/>
    <p:sldId id="441" r:id="rId84"/>
    <p:sldId id="288" r:id="rId8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ntina" initials="N" lastIdx="5" clrIdx="0">
    <p:extLst/>
  </p:cmAuthor>
  <p:cmAuthor id="2" name="Catherine Widrig Jenkins"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336699"/>
    <a:srgbClr val="FFCC00"/>
    <a:srgbClr val="10253F"/>
    <a:srgbClr val="003399"/>
    <a:srgbClr val="006600"/>
    <a:srgbClr val="336600"/>
    <a:srgbClr val="9A6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p:restoredTop sz="66945" autoAdjust="0"/>
  </p:normalViewPr>
  <p:slideViewPr>
    <p:cSldViewPr>
      <p:cViewPr varScale="1">
        <p:scale>
          <a:sx n="45" d="100"/>
          <a:sy n="45" d="100"/>
        </p:scale>
        <p:origin x="2168"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1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Krzysztof\Dropbox\CRUZER\Jobs\retrainingpackagesocialprotection\Sheet_1_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Krzysztof\Dropbox\CRUZER\Jobs\retrainingpackagesocialprotection\Sheet_1_data.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3238005603456"/>
          <c:y val="3.4120042099295998E-2"/>
          <c:w val="0.66076549220970004"/>
          <c:h val="0.92707210411180097"/>
        </c:manualLayout>
      </c:layout>
      <c:barChart>
        <c:barDir val="bar"/>
        <c:grouping val="clustered"/>
        <c:varyColors val="0"/>
        <c:ser>
          <c:idx val="0"/>
          <c:order val="0"/>
          <c:spPr>
            <a:solidFill>
              <a:srgbClr val="10253F"/>
            </a:solidFill>
            <a:ln>
              <a:noFill/>
            </a:ln>
            <a:effectLst/>
          </c:spPr>
          <c:invertIfNegative val="0"/>
          <c:dPt>
            <c:idx val="4"/>
            <c:invertIfNegative val="0"/>
            <c:bubble3D val="0"/>
            <c:extLst>
              <c:ext xmlns:c16="http://schemas.microsoft.com/office/drawing/2014/chart" uri="{C3380CC4-5D6E-409C-BE32-E72D297353CC}">
                <c16:uniqueId val="{00000001-98AB-4E37-82D8-D85C0BDDBA05}"/>
              </c:ext>
            </c:extLst>
          </c:dPt>
          <c:dPt>
            <c:idx val="18"/>
            <c:invertIfNegative val="0"/>
            <c:bubble3D val="0"/>
            <c:extLst>
              <c:ext xmlns:c16="http://schemas.microsoft.com/office/drawing/2014/chart" uri="{C3380CC4-5D6E-409C-BE32-E72D297353CC}">
                <c16:uniqueId val="{00000003-98AB-4E37-82D8-D85C0BDDBA05}"/>
              </c:ext>
            </c:extLst>
          </c:dPt>
          <c:cat>
            <c:strRef>
              <c:f>All!$A$1:$A$31</c:f>
              <c:strCache>
                <c:ptCount val="31"/>
                <c:pt idx="0">
                  <c:v>Sudan 2013</c:v>
                </c:pt>
                <c:pt idx="1">
                  <c:v>Senegal 2011</c:v>
                </c:pt>
                <c:pt idx="2">
                  <c:v>Egypt, Arab Rep. 2010</c:v>
                </c:pt>
                <c:pt idx="3">
                  <c:v>Cameroon 2010</c:v>
                </c:pt>
                <c:pt idx="4">
                  <c:v>Tanzania 2009</c:v>
                </c:pt>
                <c:pt idx="5">
                  <c:v>Nigeria 2014</c:v>
                </c:pt>
                <c:pt idx="6">
                  <c:v>Benin 2010</c:v>
                </c:pt>
                <c:pt idx="7">
                  <c:v>Ghana 2013</c:v>
                </c:pt>
                <c:pt idx="8">
                  <c:v>Zambia 2011</c:v>
                </c:pt>
                <c:pt idx="9">
                  <c:v>Tunisia 2013</c:v>
                </c:pt>
                <c:pt idx="10">
                  <c:v>Togo 2010</c:v>
                </c:pt>
                <c:pt idx="11">
                  <c:v>Gambia, The 2010</c:v>
                </c:pt>
                <c:pt idx="12">
                  <c:v>Uganda 2014</c:v>
                </c:pt>
                <c:pt idx="13">
                  <c:v>Madagascar 2010</c:v>
                </c:pt>
                <c:pt idx="14">
                  <c:v>Ethiopia 2013</c:v>
                </c:pt>
                <c:pt idx="15">
                  <c:v>Mozambique 2010</c:v>
                </c:pt>
                <c:pt idx="16">
                  <c:v>Low income 2008-2014</c:v>
                </c:pt>
                <c:pt idx="17">
                  <c:v>Niger 2008</c:v>
                </c:pt>
                <c:pt idx="18">
                  <c:v>Sub-Saharan Africa (all income levels) 2008-2014</c:v>
                </c:pt>
                <c:pt idx="19">
                  <c:v>Swaziland 2010</c:v>
                </c:pt>
                <c:pt idx="20">
                  <c:v>Rwanda 2014</c:v>
                </c:pt>
                <c:pt idx="21">
                  <c:v>Liberia 2011</c:v>
                </c:pt>
                <c:pt idx="22">
                  <c:v>Morocco 2009</c:v>
                </c:pt>
                <c:pt idx="23">
                  <c:v>Eritrea 2008</c:v>
                </c:pt>
                <c:pt idx="24">
                  <c:v>Kenya 2014</c:v>
                </c:pt>
                <c:pt idx="25">
                  <c:v>Namibia 2014</c:v>
                </c:pt>
                <c:pt idx="26">
                  <c:v>Mauritius 2009</c:v>
                </c:pt>
                <c:pt idx="27">
                  <c:v>South Africa 2013</c:v>
                </c:pt>
                <c:pt idx="28">
                  <c:v>Burundi 2012</c:v>
                </c:pt>
                <c:pt idx="29">
                  <c:v>Sierra Leone 2011</c:v>
                </c:pt>
                <c:pt idx="30">
                  <c:v>Lesotho 2010</c:v>
                </c:pt>
              </c:strCache>
            </c:strRef>
          </c:cat>
          <c:val>
            <c:numRef>
              <c:f>All!$B$1:$B$31</c:f>
              <c:numCache>
                <c:formatCode>0.0</c:formatCode>
                <c:ptCount val="31"/>
                <c:pt idx="0">
                  <c:v>8.0919995999999994E-2</c:v>
                </c:pt>
                <c:pt idx="1">
                  <c:v>0.11174000100000001</c:v>
                </c:pt>
                <c:pt idx="2">
                  <c:v>0.17000000200000001</c:v>
                </c:pt>
                <c:pt idx="3">
                  <c:v>0.22088000199999999</c:v>
                </c:pt>
                <c:pt idx="4">
                  <c:v>0.289660007</c:v>
                </c:pt>
                <c:pt idx="5">
                  <c:v>0.30333000399999999</c:v>
                </c:pt>
                <c:pt idx="6">
                  <c:v>0.31753998999999999</c:v>
                </c:pt>
                <c:pt idx="7">
                  <c:v>0.42655998499999997</c:v>
                </c:pt>
                <c:pt idx="8">
                  <c:v>0.52907997399999995</c:v>
                </c:pt>
                <c:pt idx="9">
                  <c:v>0.55112999699999998</c:v>
                </c:pt>
                <c:pt idx="10">
                  <c:v>0.59707003800000003</c:v>
                </c:pt>
                <c:pt idx="11">
                  <c:v>1</c:v>
                </c:pt>
                <c:pt idx="12">
                  <c:v>1.022469997</c:v>
                </c:pt>
                <c:pt idx="13">
                  <c:v>1.1000000240000001</c:v>
                </c:pt>
                <c:pt idx="14">
                  <c:v>1.134360075</c:v>
                </c:pt>
                <c:pt idx="15">
                  <c:v>1.286350012</c:v>
                </c:pt>
                <c:pt idx="16">
                  <c:v>1.4740005730000001</c:v>
                </c:pt>
                <c:pt idx="17">
                  <c:v>1.6200300459999999</c:v>
                </c:pt>
                <c:pt idx="18">
                  <c:v>1.654482722</c:v>
                </c:pt>
                <c:pt idx="19">
                  <c:v>2.0690598489999998</c:v>
                </c:pt>
                <c:pt idx="20">
                  <c:v>2.1444599630000001</c:v>
                </c:pt>
                <c:pt idx="21">
                  <c:v>2.21152997</c:v>
                </c:pt>
                <c:pt idx="22">
                  <c:v>2.3473000530000001</c:v>
                </c:pt>
                <c:pt idx="23">
                  <c:v>2.5</c:v>
                </c:pt>
                <c:pt idx="24">
                  <c:v>2.733249902999999</c:v>
                </c:pt>
                <c:pt idx="25">
                  <c:v>3.0184001920000001</c:v>
                </c:pt>
                <c:pt idx="26">
                  <c:v>3.3382799629999989</c:v>
                </c:pt>
                <c:pt idx="27">
                  <c:v>3.505520105</c:v>
                </c:pt>
                <c:pt idx="28">
                  <c:v>4.2133202550000002</c:v>
                </c:pt>
                <c:pt idx="29">
                  <c:v>4.8324999809999998</c:v>
                </c:pt>
                <c:pt idx="30">
                  <c:v>6.576189995</c:v>
                </c:pt>
              </c:numCache>
            </c:numRef>
          </c:val>
          <c:extLst>
            <c:ext xmlns:c16="http://schemas.microsoft.com/office/drawing/2014/chart" uri="{C3380CC4-5D6E-409C-BE32-E72D297353CC}">
              <c16:uniqueId val="{00000004-98AB-4E37-82D8-D85C0BDDBA05}"/>
            </c:ext>
          </c:extLst>
        </c:ser>
        <c:dLbls>
          <c:showLegendKey val="0"/>
          <c:showVal val="0"/>
          <c:showCatName val="0"/>
          <c:showSerName val="0"/>
          <c:showPercent val="0"/>
          <c:showBubbleSize val="0"/>
        </c:dLbls>
        <c:gapWidth val="182"/>
        <c:axId val="-30718208"/>
        <c:axId val="-30715888"/>
      </c:barChart>
      <c:catAx>
        <c:axId val="-30718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Book"/>
                <a:ea typeface="+mn-ea"/>
                <a:cs typeface="+mn-cs"/>
              </a:defRPr>
            </a:pPr>
            <a:endParaRPr lang="en-US"/>
          </a:p>
        </c:txPr>
        <c:crossAx val="-30715888"/>
        <c:crosses val="autoZero"/>
        <c:auto val="1"/>
        <c:lblAlgn val="ctr"/>
        <c:lblOffset val="100"/>
        <c:noMultiLvlLbl val="0"/>
      </c:catAx>
      <c:valAx>
        <c:axId val="-307158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venir Book"/>
                <a:ea typeface="+mn-ea"/>
                <a:cs typeface="+mn-cs"/>
              </a:defRPr>
            </a:pPr>
            <a:endParaRPr lang="en-US"/>
          </a:p>
        </c:txPr>
        <c:crossAx val="-3071820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823661380902802"/>
          <c:y val="3.4120042099295998E-2"/>
          <c:w val="0.65644423725480205"/>
          <c:h val="0.92707210411180097"/>
        </c:manualLayout>
      </c:layout>
      <c:barChart>
        <c:barDir val="bar"/>
        <c:grouping val="clustered"/>
        <c:varyColors val="0"/>
        <c:ser>
          <c:idx val="0"/>
          <c:order val="0"/>
          <c:spPr>
            <a:solidFill>
              <a:srgbClr val="10253F"/>
            </a:solidFill>
            <a:ln>
              <a:noFill/>
            </a:ln>
            <a:effectLst/>
          </c:spPr>
          <c:invertIfNegative val="0"/>
          <c:dPt>
            <c:idx val="4"/>
            <c:invertIfNegative val="0"/>
            <c:bubble3D val="0"/>
            <c:extLst>
              <c:ext xmlns:c16="http://schemas.microsoft.com/office/drawing/2014/chart" uri="{C3380CC4-5D6E-409C-BE32-E72D297353CC}">
                <c16:uniqueId val="{00000001-F243-43A3-92BF-C458F992E510}"/>
              </c:ext>
            </c:extLst>
          </c:dPt>
          <c:dPt>
            <c:idx val="18"/>
            <c:invertIfNegative val="0"/>
            <c:bubble3D val="0"/>
            <c:spPr>
              <a:solidFill>
                <a:srgbClr val="800000"/>
              </a:solidFill>
              <a:ln>
                <a:noFill/>
              </a:ln>
              <a:effectLst/>
            </c:spPr>
            <c:extLst>
              <c:ext xmlns:c16="http://schemas.microsoft.com/office/drawing/2014/chart" uri="{C3380CC4-5D6E-409C-BE32-E72D297353CC}">
                <c16:uniqueId val="{00000003-F243-43A3-92BF-C458F992E510}"/>
              </c:ext>
            </c:extLst>
          </c:dPt>
          <c:cat>
            <c:strRef>
              <c:f>All!$A$1:$A$31</c:f>
              <c:strCache>
                <c:ptCount val="31"/>
                <c:pt idx="0">
                  <c:v>Sudan 2013</c:v>
                </c:pt>
                <c:pt idx="1">
                  <c:v>Senegal 2011</c:v>
                </c:pt>
                <c:pt idx="2">
                  <c:v>Egypt, Arab Rep. 2010</c:v>
                </c:pt>
                <c:pt idx="3">
                  <c:v>Cameroon 2010</c:v>
                </c:pt>
                <c:pt idx="4">
                  <c:v>Tanzania 2009</c:v>
                </c:pt>
                <c:pt idx="5">
                  <c:v>Nigeria 2014</c:v>
                </c:pt>
                <c:pt idx="6">
                  <c:v>Benin 2010</c:v>
                </c:pt>
                <c:pt idx="7">
                  <c:v>Ghana 2013</c:v>
                </c:pt>
                <c:pt idx="8">
                  <c:v>Zambia 2011</c:v>
                </c:pt>
                <c:pt idx="9">
                  <c:v>Tunisia 2013</c:v>
                </c:pt>
                <c:pt idx="10">
                  <c:v>Togo 2010</c:v>
                </c:pt>
                <c:pt idx="11">
                  <c:v>Gambia, The 2010</c:v>
                </c:pt>
                <c:pt idx="12">
                  <c:v>Uganda 2014</c:v>
                </c:pt>
                <c:pt idx="13">
                  <c:v>Madagascar 2010</c:v>
                </c:pt>
                <c:pt idx="14">
                  <c:v>Ethiopia 2013</c:v>
                </c:pt>
                <c:pt idx="15">
                  <c:v>Mozambique 2010</c:v>
                </c:pt>
                <c:pt idx="16">
                  <c:v>Low income 2008-2014</c:v>
                </c:pt>
                <c:pt idx="17">
                  <c:v>Niger 2008</c:v>
                </c:pt>
                <c:pt idx="18">
                  <c:v>Sub-Saharan Africa (all income levels) 2008-2014</c:v>
                </c:pt>
                <c:pt idx="19">
                  <c:v>Swaziland 2010</c:v>
                </c:pt>
                <c:pt idx="20">
                  <c:v>Rwanda 2014</c:v>
                </c:pt>
                <c:pt idx="21">
                  <c:v>Liberia 2011</c:v>
                </c:pt>
                <c:pt idx="22">
                  <c:v>Morocco 2009</c:v>
                </c:pt>
                <c:pt idx="23">
                  <c:v>Eritrea 2008</c:v>
                </c:pt>
                <c:pt idx="24">
                  <c:v>Kenya 2014</c:v>
                </c:pt>
                <c:pt idx="25">
                  <c:v>Namibia 2014</c:v>
                </c:pt>
                <c:pt idx="26">
                  <c:v>Mauritius 2009</c:v>
                </c:pt>
                <c:pt idx="27">
                  <c:v>South Africa 2013</c:v>
                </c:pt>
                <c:pt idx="28">
                  <c:v>Burundi 2012</c:v>
                </c:pt>
                <c:pt idx="29">
                  <c:v>Sierra Leone 2011</c:v>
                </c:pt>
                <c:pt idx="30">
                  <c:v>Lesotho 2010</c:v>
                </c:pt>
              </c:strCache>
            </c:strRef>
          </c:cat>
          <c:val>
            <c:numRef>
              <c:f>All!$B$1:$B$31</c:f>
              <c:numCache>
                <c:formatCode>0.0</c:formatCode>
                <c:ptCount val="31"/>
                <c:pt idx="0">
                  <c:v>8.0919995999999994E-2</c:v>
                </c:pt>
                <c:pt idx="1">
                  <c:v>0.11174000100000001</c:v>
                </c:pt>
                <c:pt idx="2">
                  <c:v>0.17000000200000001</c:v>
                </c:pt>
                <c:pt idx="3">
                  <c:v>0.22088000199999999</c:v>
                </c:pt>
                <c:pt idx="4">
                  <c:v>0.289660007</c:v>
                </c:pt>
                <c:pt idx="5">
                  <c:v>0.30333000399999999</c:v>
                </c:pt>
                <c:pt idx="6">
                  <c:v>0.31753998999999999</c:v>
                </c:pt>
                <c:pt idx="7">
                  <c:v>0.42655998499999997</c:v>
                </c:pt>
                <c:pt idx="8">
                  <c:v>0.52907997399999995</c:v>
                </c:pt>
                <c:pt idx="9">
                  <c:v>0.55112999699999998</c:v>
                </c:pt>
                <c:pt idx="10">
                  <c:v>0.59707003800000003</c:v>
                </c:pt>
                <c:pt idx="11">
                  <c:v>1</c:v>
                </c:pt>
                <c:pt idx="12">
                  <c:v>1.022469997</c:v>
                </c:pt>
                <c:pt idx="13">
                  <c:v>1.1000000240000001</c:v>
                </c:pt>
                <c:pt idx="14">
                  <c:v>1.134360075</c:v>
                </c:pt>
                <c:pt idx="15">
                  <c:v>1.286350012</c:v>
                </c:pt>
                <c:pt idx="16">
                  <c:v>1.4740005730000001</c:v>
                </c:pt>
                <c:pt idx="17">
                  <c:v>1.6200300459999999</c:v>
                </c:pt>
                <c:pt idx="18">
                  <c:v>1.654482722</c:v>
                </c:pt>
                <c:pt idx="19">
                  <c:v>2.0690598489999998</c:v>
                </c:pt>
                <c:pt idx="20">
                  <c:v>2.1444599630000001</c:v>
                </c:pt>
                <c:pt idx="21">
                  <c:v>2.21152997</c:v>
                </c:pt>
                <c:pt idx="22">
                  <c:v>2.3473000530000001</c:v>
                </c:pt>
                <c:pt idx="23">
                  <c:v>2.5</c:v>
                </c:pt>
                <c:pt idx="24">
                  <c:v>2.733249902999999</c:v>
                </c:pt>
                <c:pt idx="25">
                  <c:v>3.0184001920000001</c:v>
                </c:pt>
                <c:pt idx="26">
                  <c:v>3.3382799629999989</c:v>
                </c:pt>
                <c:pt idx="27">
                  <c:v>3.505520105</c:v>
                </c:pt>
                <c:pt idx="28">
                  <c:v>4.2133202550000002</c:v>
                </c:pt>
                <c:pt idx="29">
                  <c:v>4.8324999809999998</c:v>
                </c:pt>
                <c:pt idx="30">
                  <c:v>6.576189995</c:v>
                </c:pt>
              </c:numCache>
            </c:numRef>
          </c:val>
          <c:extLst>
            <c:ext xmlns:c16="http://schemas.microsoft.com/office/drawing/2014/chart" uri="{C3380CC4-5D6E-409C-BE32-E72D297353CC}">
              <c16:uniqueId val="{00000004-F243-43A3-92BF-C458F992E510}"/>
            </c:ext>
          </c:extLst>
        </c:ser>
        <c:dLbls>
          <c:showLegendKey val="0"/>
          <c:showVal val="0"/>
          <c:showCatName val="0"/>
          <c:showSerName val="0"/>
          <c:showPercent val="0"/>
          <c:showBubbleSize val="0"/>
        </c:dLbls>
        <c:gapWidth val="182"/>
        <c:axId val="-30309456"/>
        <c:axId val="-30399664"/>
      </c:barChart>
      <c:catAx>
        <c:axId val="-30309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venir Book"/>
                <a:ea typeface="+mn-ea"/>
                <a:cs typeface="+mn-cs"/>
              </a:defRPr>
            </a:pPr>
            <a:endParaRPr lang="en-US"/>
          </a:p>
        </c:txPr>
        <c:crossAx val="-30399664"/>
        <c:crosses val="autoZero"/>
        <c:auto val="1"/>
        <c:lblAlgn val="ctr"/>
        <c:lblOffset val="100"/>
        <c:noMultiLvlLbl val="0"/>
      </c:catAx>
      <c:valAx>
        <c:axId val="-303996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venir Book"/>
                <a:ea typeface="+mn-ea"/>
                <a:cs typeface="+mn-cs"/>
              </a:defRPr>
            </a:pPr>
            <a:endParaRPr lang="en-US"/>
          </a:p>
        </c:txPr>
        <c:crossAx val="-3030945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10253F"/>
              </a:solidFill>
              <a:ln w="19050">
                <a:solidFill>
                  <a:schemeClr val="lt1"/>
                </a:solidFill>
              </a:ln>
              <a:effectLst/>
            </c:spPr>
            <c:extLst>
              <c:ext xmlns:c16="http://schemas.microsoft.com/office/drawing/2014/chart" uri="{C3380CC4-5D6E-409C-BE32-E72D297353CC}">
                <c16:uniqueId val="{00000001-8EFF-4BEA-8A7A-889C2EEF0C00}"/>
              </c:ext>
            </c:extLst>
          </c:dPt>
          <c:dPt>
            <c:idx val="1"/>
            <c:bubble3D val="0"/>
            <c:spPr>
              <a:solidFill>
                <a:srgbClr val="990000"/>
              </a:solidFill>
              <a:ln w="19050">
                <a:solidFill>
                  <a:schemeClr val="lt1"/>
                </a:solidFill>
              </a:ln>
              <a:effectLst/>
            </c:spPr>
            <c:extLst>
              <c:ext xmlns:c16="http://schemas.microsoft.com/office/drawing/2014/chart" uri="{C3380CC4-5D6E-409C-BE32-E72D297353CC}">
                <c16:uniqueId val="{00000003-8EFF-4BEA-8A7A-889C2EEF0C00}"/>
              </c:ext>
            </c:extLst>
          </c:dPt>
          <c:dPt>
            <c:idx val="2"/>
            <c:bubble3D val="0"/>
            <c:spPr>
              <a:solidFill>
                <a:srgbClr val="006600"/>
              </a:solidFill>
              <a:ln w="19050">
                <a:solidFill>
                  <a:schemeClr val="lt1"/>
                </a:solidFill>
              </a:ln>
              <a:effectLst/>
            </c:spPr>
            <c:extLst>
              <c:ext xmlns:c16="http://schemas.microsoft.com/office/drawing/2014/chart" uri="{C3380CC4-5D6E-409C-BE32-E72D297353CC}">
                <c16:uniqueId val="{00000005-8EFF-4BEA-8A7A-889C2EEF0C00}"/>
              </c:ext>
            </c:extLst>
          </c:dPt>
          <c:dPt>
            <c:idx val="3"/>
            <c:bubble3D val="0"/>
            <c:spPr>
              <a:solidFill>
                <a:srgbClr val="FFCC00"/>
              </a:solidFill>
              <a:ln w="19050">
                <a:solidFill>
                  <a:schemeClr val="lt1"/>
                </a:solidFill>
              </a:ln>
              <a:effectLst/>
            </c:spPr>
            <c:extLst>
              <c:ext xmlns:c16="http://schemas.microsoft.com/office/drawing/2014/chart" uri="{C3380CC4-5D6E-409C-BE32-E72D297353CC}">
                <c16:uniqueId val="{00000007-8EFF-4BEA-8A7A-889C2EEF0C0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8EFF-4BEA-8A7A-889C2EEF0C0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1.09361E-7</cdr:x>
      <cdr:y>0.00649</cdr:y>
    </cdr:from>
    <cdr:to>
      <cdr:x>0.24167</cdr:x>
      <cdr:y>1</cdr:y>
    </cdr:to>
    <cdr:sp macro="" textlink="">
      <cdr:nvSpPr>
        <cdr:cNvPr id="2" name="Rectangle 1"/>
        <cdr:cNvSpPr/>
      </cdr:nvSpPr>
      <cdr:spPr>
        <a:xfrm xmlns:a="http://schemas.openxmlformats.org/drawingml/2006/main">
          <a:off x="1" y="45003"/>
          <a:ext cx="2209799" cy="6889197"/>
        </a:xfrm>
        <a:prstGeom xmlns:a="http://schemas.openxmlformats.org/drawingml/2006/main" prst="rect">
          <a:avLst/>
        </a:prstGeom>
        <a:solidFill xmlns:a="http://schemas.openxmlformats.org/drawingml/2006/main">
          <a:srgbClr val="10253F"/>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3200" dirty="0"/>
        </a:p>
        <a:p xmlns:a="http://schemas.openxmlformats.org/drawingml/2006/main">
          <a:endParaRPr lang="en-US" sz="3000" dirty="0">
            <a:latin typeface="Avenir Book"/>
            <a:cs typeface="Avenir Book"/>
          </a:endParaRPr>
        </a:p>
        <a:p xmlns:a="http://schemas.openxmlformats.org/drawingml/2006/main">
          <a:endParaRPr lang="en-US" sz="3000" dirty="0">
            <a:latin typeface="Avenir Book"/>
            <a:cs typeface="Avenir Book"/>
          </a:endParaRPr>
        </a:p>
        <a:p xmlns:a="http://schemas.openxmlformats.org/drawingml/2006/main">
          <a:endParaRPr lang="en-US" sz="3000" dirty="0">
            <a:latin typeface="Avenir Book"/>
            <a:cs typeface="Avenir Book"/>
          </a:endParaRPr>
        </a:p>
        <a:p xmlns:a="http://schemas.openxmlformats.org/drawingml/2006/main">
          <a:pPr algn="ctr"/>
          <a:r>
            <a:rPr lang="en-US" sz="2800" dirty="0">
              <a:latin typeface="Avenir Book"/>
              <a:cs typeface="Avenir Book"/>
            </a:rPr>
            <a:t>Non-contributory spending in SSA.. Who is who? </a:t>
          </a:r>
        </a:p>
        <a:p xmlns:a="http://schemas.openxmlformats.org/drawingml/2006/main">
          <a:pPr algn="ctr"/>
          <a:r>
            <a:rPr lang="en-US" sz="2800" dirty="0">
              <a:latin typeface="Avenir Book"/>
              <a:cs typeface="Avenir Book"/>
            </a:rPr>
            <a:t>Why are the ones at the top there?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9C3691E-11FF-41D5-9517-DB16FAE56F2B}" type="datetimeFigureOut">
              <a:rPr lang="en-ZA" smtClean="0"/>
              <a:t>2018/12/24</a:t>
            </a:fld>
            <a:endParaRPr lang="en-ZA"/>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9FE7071-0FFB-4FCA-8AA8-5517C7EF0724}" type="slidenum">
              <a:rPr lang="en-ZA" smtClean="0"/>
              <a:t>‹#›</a:t>
            </a:fld>
            <a:endParaRPr lang="en-ZA"/>
          </a:p>
        </p:txBody>
      </p:sp>
    </p:spTree>
    <p:extLst>
      <p:ext uri="{BB962C8B-B14F-4D97-AF65-F5344CB8AC3E}">
        <p14:creationId xmlns:p14="http://schemas.microsoft.com/office/powerpoint/2010/main" val="207270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3F6DCA6-A5BE-45AD-B4EC-B1E38A295306}" type="datetimeFigureOut">
              <a:rPr lang="en-ZA" smtClean="0"/>
              <a:t>2018/12/24</a:t>
            </a:fld>
            <a:endParaRPr lang="en-ZA"/>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802E42B-4540-4CA0-B5CC-7A6A1B09DC25}" type="slidenum">
              <a:rPr lang="en-ZA" smtClean="0"/>
              <a:t>‹#›</a:t>
            </a:fld>
            <a:endParaRPr lang="en-ZA"/>
          </a:p>
        </p:txBody>
      </p:sp>
    </p:spTree>
    <p:extLst>
      <p:ext uri="{BB962C8B-B14F-4D97-AF65-F5344CB8AC3E}">
        <p14:creationId xmlns:p14="http://schemas.microsoft.com/office/powerpoint/2010/main" val="23633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ispatools.org/core-diagnostic-instrument/"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3</a:t>
            </a:fld>
            <a:endParaRPr lang="en-ZA"/>
          </a:p>
        </p:txBody>
      </p:sp>
    </p:spTree>
    <p:extLst>
      <p:ext uri="{BB962C8B-B14F-4D97-AF65-F5344CB8AC3E}">
        <p14:creationId xmlns:p14="http://schemas.microsoft.com/office/powerpoint/2010/main" val="223541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ZA" dirty="0"/>
              <a:t>And to go over a few more words that may be useful</a:t>
            </a:r>
            <a:r>
              <a:rPr lang="en-ZA" baseline="0" dirty="0"/>
              <a:t> as we go along…</a:t>
            </a:r>
            <a:endParaRPr lang="en-ZA" dirty="0"/>
          </a:p>
          <a:p>
            <a:pPr marL="171450" indent="-171450">
              <a:buFont typeface="Arial" panose="020B0604020202020204" pitchFamily="34" charset="0"/>
              <a:buChar char="•"/>
            </a:pPr>
            <a:r>
              <a:rPr lang="en-ZA" dirty="0"/>
              <a:t>Registry = An official written</a:t>
            </a:r>
            <a:r>
              <a:rPr lang="en-ZA" baseline="0" dirty="0"/>
              <a:t> record of names/ events or transactions (this word has Pre-ICT origin!)</a:t>
            </a:r>
          </a:p>
          <a:p>
            <a:pPr marL="171450" indent="-171450">
              <a:buFont typeface="Arial" panose="020B0604020202020204" pitchFamily="34" charset="0"/>
              <a:buChar char="•"/>
            </a:pPr>
            <a:r>
              <a:rPr lang="en-ZA" baseline="0" dirty="0"/>
              <a:t>vs Database = These two words mean exactly the same thing these days.. So a ‘Registry’ is no different from a ‘database’.. Though these could be organised quite differently (e.g. a database could even be stored on excel!)</a:t>
            </a:r>
          </a:p>
          <a:p>
            <a:pPr marL="171450" indent="-171450">
              <a:buFont typeface="Arial" panose="020B0604020202020204" pitchFamily="34" charset="0"/>
              <a:buChar char="•"/>
            </a:pPr>
            <a:r>
              <a:rPr lang="en-ZA" baseline="0" dirty="0"/>
              <a:t>Data: Simply the facts on an individual level e.g. </a:t>
            </a:r>
            <a:r>
              <a:rPr lang="en-ZA" baseline="0" dirty="0" err="1"/>
              <a:t>Tsapo</a:t>
            </a:r>
            <a:r>
              <a:rPr lang="en-ZA" baseline="0" dirty="0"/>
              <a:t>: 17: Mother of 1. </a:t>
            </a:r>
          </a:p>
          <a:p>
            <a:pPr marL="171450" indent="-171450">
              <a:buFont typeface="Arial" panose="020B0604020202020204" pitchFamily="34" charset="0"/>
              <a:buChar char="•"/>
            </a:pPr>
            <a:r>
              <a:rPr lang="en-ZA" baseline="0" dirty="0"/>
              <a:t>vs Information = when that data gets turned into something useful that can be used to base decisions on. e.g. 50% of girls between 14 and 18 are mothers. 95% are single mothers.</a:t>
            </a:r>
          </a:p>
          <a:p>
            <a:pPr marL="171450" indent="-171450">
              <a:buFont typeface="Arial" panose="020B0604020202020204" pitchFamily="34" charset="0"/>
              <a:buChar char="•"/>
            </a:pPr>
            <a:r>
              <a:rPr lang="en-ZA" baseline="0" dirty="0"/>
              <a:t>The program MIS = we have seen this</a:t>
            </a:r>
          </a:p>
          <a:p>
            <a:pPr marL="171450" indent="-171450">
              <a:buFont typeface="Arial" panose="020B0604020202020204" pitchFamily="34" charset="0"/>
              <a:buChar char="•"/>
            </a:pPr>
            <a:r>
              <a:rPr lang="en-ZA" baseline="0" dirty="0"/>
              <a:t>Integrated system for Information Management – Refers to the broader system that enables the flow and management of information within the SP sector and sometimes beyond… we’ll talk about this later</a:t>
            </a:r>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13</a:t>
            </a:fld>
            <a:endParaRPr lang="en-ZA"/>
          </a:p>
        </p:txBody>
      </p:sp>
    </p:spTree>
    <p:extLst>
      <p:ext uri="{BB962C8B-B14F-4D97-AF65-F5344CB8AC3E}">
        <p14:creationId xmlns:p14="http://schemas.microsoft.com/office/powerpoint/2010/main" val="1294550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Interoperability: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characteristic of a product or system, whose interfaces work with other products or systems, present or future, in either implementation or access, without any restrictions</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Data integrity: </a:t>
            </a:r>
            <a:r>
              <a:rPr lang="en-ZA" sz="1200" kern="1200" dirty="0">
                <a:solidFill>
                  <a:schemeClr val="tx1"/>
                </a:solidFill>
                <a:effectLst/>
                <a:latin typeface="+mn-lt"/>
                <a:ea typeface="+mn-ea"/>
                <a:cs typeface="+mn-cs"/>
              </a:rPr>
              <a:t>the overall completeness, accuracy and consistency of data. This can be indicated by the absence of alteration between two instances or between two updates of a data record, meaning data is intact and unchanged</a:t>
            </a:r>
          </a:p>
          <a:p>
            <a:pPr marL="171450" indent="-171450">
              <a:buFont typeface="Arial" panose="020B0604020202020204" pitchFamily="34" charset="0"/>
              <a:buChar char="•"/>
            </a:pPr>
            <a:endParaRPr lang="en-Z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ZA" sz="1200" kern="1200" dirty="0">
                <a:solidFill>
                  <a:schemeClr val="tx1"/>
                </a:solidFill>
                <a:effectLst/>
                <a:latin typeface="+mn-lt"/>
                <a:ea typeface="+mn-ea"/>
                <a:cs typeface="+mn-cs"/>
              </a:rPr>
              <a:t>Data privacy: </a:t>
            </a:r>
            <a:r>
              <a:rPr lang="en-GB" sz="1200" kern="1200" dirty="0">
                <a:solidFill>
                  <a:schemeClr val="tx1"/>
                </a:solidFill>
                <a:effectLst/>
                <a:latin typeface="+mn-lt"/>
                <a:ea typeface="+mn-ea"/>
                <a:cs typeface="+mn-cs"/>
              </a:rPr>
              <a:t>System for ensuring data/information is not misused or lost, potentially exposing households to further vulnerability</a:t>
            </a:r>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14</a:t>
            </a:fld>
            <a:endParaRPr lang="en-ZA"/>
          </a:p>
        </p:txBody>
      </p:sp>
    </p:spTree>
    <p:extLst>
      <p:ext uri="{BB962C8B-B14F-4D97-AF65-F5344CB8AC3E}">
        <p14:creationId xmlns:p14="http://schemas.microsoft.com/office/powerpoint/2010/main" val="2401090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15</a:t>
            </a:fld>
            <a:endParaRPr lang="en-ZA"/>
          </a:p>
        </p:txBody>
      </p:sp>
    </p:spTree>
    <p:extLst>
      <p:ext uri="{BB962C8B-B14F-4D97-AF65-F5344CB8AC3E}">
        <p14:creationId xmlns:p14="http://schemas.microsoft.com/office/powerpoint/2010/main" val="3178933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dirty="0"/>
              <a:t>So what are the core functions of a programme level MIS?</a:t>
            </a:r>
          </a:p>
          <a:p>
            <a:pPr marL="0" indent="0">
              <a:buNone/>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sz="1200" b="1" dirty="0">
                <a:latin typeface="Avenir LT Std 35 Light" pitchFamily="34" charset="0"/>
              </a:rPr>
              <a:t>To enable the flow and management of information to support key processes  </a:t>
            </a:r>
            <a:endParaRPr lang="en-ZA" sz="1200" b="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Example of this = Check how many families with over 4 children are being paid. Look at average time delay between processing and payment</a:t>
            </a:r>
          </a:p>
          <a:p>
            <a:pPr marL="0" indent="0">
              <a:buNone/>
            </a:pPr>
            <a:r>
              <a:rPr lang="en-ZA" sz="1200" b="1" dirty="0">
                <a:latin typeface="Avenir LT Std 35 Light" pitchFamily="34" charset="0"/>
              </a:rPr>
              <a:t>To enable streamlined monitoring and implementation of programs </a:t>
            </a:r>
          </a:p>
          <a:p>
            <a:pPr marL="0" indent="0">
              <a:buNone/>
            </a:pPr>
            <a:r>
              <a:rPr lang="en-ZA" sz="1200" b="0" baseline="0" dirty="0">
                <a:latin typeface="Avenir LT Std 35 Light" pitchFamily="34" charset="0"/>
              </a:rPr>
              <a:t>Example of monitoring  = Running pre-populated monitoring reports on a regular basis (e.g. no. of recipients paid per district)</a:t>
            </a:r>
          </a:p>
          <a:p>
            <a:pPr marL="0" indent="0">
              <a:buNone/>
            </a:pPr>
            <a:r>
              <a:rPr lang="en-ZA" sz="1200" b="0" baseline="0" dirty="0">
                <a:latin typeface="Avenir LT Std 35 Light" pitchFamily="34" charset="0"/>
              </a:rPr>
              <a:t>Example of implementation = Automatic generation of payment list for payment delivery. Data entry platform for program enrolment</a:t>
            </a:r>
          </a:p>
          <a:p>
            <a:pPr marL="0" marR="0" indent="0" algn="l" defTabSz="914400" rtl="0" eaLnBrk="1" fontAlgn="auto" latinLnBrk="0" hangingPunct="1">
              <a:lnSpc>
                <a:spcPct val="100000"/>
              </a:lnSpc>
              <a:spcBef>
                <a:spcPts val="0"/>
              </a:spcBef>
              <a:spcAft>
                <a:spcPts val="0"/>
              </a:spcAft>
              <a:buClrTx/>
              <a:buSzTx/>
              <a:buFontTx/>
              <a:buNone/>
              <a:tabLst/>
              <a:defRPr/>
            </a:pPr>
            <a:r>
              <a:rPr lang="en-ZA" sz="1200" b="1" dirty="0">
                <a:latin typeface="Avenir LT Std 35 Light" pitchFamily="34" charset="0"/>
              </a:rPr>
              <a:t>To ensure transparency and good governance </a:t>
            </a:r>
          </a:p>
          <a:p>
            <a:pPr marL="0" indent="0">
              <a:buNone/>
            </a:pPr>
            <a:r>
              <a:rPr lang="en-ZA" b="0" baseline="0" dirty="0"/>
              <a:t>Example of this = Payment list and reconciliation (less chance for corruption). Lower chance of manipulating eligibility determination</a:t>
            </a:r>
          </a:p>
          <a:p>
            <a:pPr marL="0" indent="0">
              <a:buNone/>
            </a:pPr>
            <a:r>
              <a:rPr lang="en-ZA" b="1" baseline="0" dirty="0"/>
              <a:t>To support cost effective program expansion</a:t>
            </a:r>
          </a:p>
          <a:p>
            <a:pPr marL="0" indent="0">
              <a:buNone/>
            </a:pPr>
            <a:r>
              <a:rPr lang="en-ZA" b="0" baseline="0" dirty="0"/>
              <a:t>Example of this = The initial cost of developing the MIS is high but once it is in place, expansion is much easier / faster. </a:t>
            </a:r>
            <a:endParaRPr lang="en-ZA" b="1" baseline="0" dirty="0"/>
          </a:p>
          <a:p>
            <a:pPr marL="0" indent="0">
              <a:buNone/>
            </a:pPr>
            <a:r>
              <a:rPr lang="en-ZA" b="1" baseline="0" dirty="0"/>
              <a:t>A pre-requisite for cross program integration</a:t>
            </a:r>
          </a:p>
          <a:p>
            <a:pPr marL="0" indent="0">
              <a:buNone/>
            </a:pPr>
            <a:r>
              <a:rPr lang="en-ZA" b="0" baseline="0" dirty="0"/>
              <a:t>Example of this = Integration of data requires an electronic platform. Integration can only be achieved if data from individual programs is stored on a database and managed through MIS</a:t>
            </a:r>
            <a:endParaRPr lang="en-ZA" baseline="0" dirty="0"/>
          </a:p>
          <a:p>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16</a:t>
            </a:fld>
            <a:endParaRPr lang="en-ZA"/>
          </a:p>
        </p:txBody>
      </p:sp>
    </p:spTree>
    <p:extLst>
      <p:ext uri="{BB962C8B-B14F-4D97-AF65-F5344CB8AC3E}">
        <p14:creationId xmlns:p14="http://schemas.microsoft.com/office/powerpoint/2010/main" val="916134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a:t>Remember this slide we analysed when we looked at administration?</a:t>
            </a:r>
          </a:p>
          <a:p>
            <a:r>
              <a:rPr lang="en-ZA" baseline="0" dirty="0"/>
              <a:t>Explain – there are two key things to note:</a:t>
            </a:r>
          </a:p>
          <a:p>
            <a:pPr marL="228600" indent="-228600">
              <a:buAutoNum type="arabicParenR"/>
            </a:pPr>
            <a:r>
              <a:rPr lang="en-ZA" b="1" baseline="0" dirty="0"/>
              <a:t>Not all of the functions listed above are always supported by program MIS. The functions that are supported depend on the program objectives, set up and what modules are prioritised during the MIS design. Overall a program MIS is a reflection of the operations manual of the program supported by the appropriate technology. The Social Protection MIS cannot be used for functions beyond those set out in the manual of procedures. </a:t>
            </a:r>
          </a:p>
          <a:p>
            <a:pPr marL="228600" indent="-228600">
              <a:buAutoNum type="arabicParenR"/>
            </a:pPr>
            <a:r>
              <a:rPr lang="en-ZA" b="1" baseline="0" dirty="0"/>
              <a:t>BUT this does not mean that processes are fixed in time. MISs can be adapted to follow changing program requirements.. In a  modular fashion – e.g. increasingly moving core processes from a paper-based to an electronic platform. </a:t>
            </a:r>
          </a:p>
          <a:p>
            <a:pPr marL="228600" indent="-228600">
              <a:buAutoNum type="arabicParenR"/>
            </a:pPr>
            <a:endParaRPr lang="en-ZA" b="1" baseline="0" dirty="0"/>
          </a:p>
          <a:p>
            <a:r>
              <a:rPr lang="en-US" dirty="0"/>
              <a:t>For example..</a:t>
            </a:r>
            <a:r>
              <a:rPr lang="en-US" baseline="0" dirty="0"/>
              <a:t> Think of the flagship social protection </a:t>
            </a:r>
            <a:r>
              <a:rPr lang="en-US" baseline="0" dirty="0" err="1"/>
              <a:t>programme</a:t>
            </a:r>
            <a:r>
              <a:rPr lang="en-US" baseline="0" dirty="0"/>
              <a:t> in your country…</a:t>
            </a:r>
          </a:p>
          <a:p>
            <a:endParaRPr lang="en-US" baseline="0" dirty="0"/>
          </a:p>
          <a:p>
            <a:pPr marL="171450" indent="-171450">
              <a:buFontTx/>
              <a:buChar char="-"/>
            </a:pPr>
            <a:r>
              <a:rPr lang="en-US" baseline="0" dirty="0"/>
              <a:t>M&amp;E system… – is it possible at the press of a button to get the information you need </a:t>
            </a:r>
            <a:r>
              <a:rPr lang="en-US" baseline="0" dirty="0" err="1"/>
              <a:t>eg</a:t>
            </a:r>
            <a:r>
              <a:rPr lang="en-US" baseline="0" dirty="0"/>
              <a:t>. To compare inputs vs outputs </a:t>
            </a:r>
            <a:r>
              <a:rPr lang="en-US" baseline="0" dirty="0" err="1"/>
              <a:t>eg</a:t>
            </a:r>
            <a:r>
              <a:rPr lang="en-US" baseline="0" dirty="0"/>
              <a:t> number of days taken to process an application?</a:t>
            </a:r>
          </a:p>
          <a:p>
            <a:pPr marL="171450" indent="-171450">
              <a:buFontTx/>
              <a:buChar char="-"/>
            </a:pPr>
            <a:r>
              <a:rPr lang="en-US" baseline="0" dirty="0"/>
              <a:t>Are you using the system to validate and authenticate your data.. Potentially against other databases i.e. data checks, consistency checks, outlier checks – e.g. are your ghost beneficiaries being paid?</a:t>
            </a:r>
          </a:p>
          <a:p>
            <a:pPr marL="171450" indent="-171450">
              <a:buFontTx/>
              <a:buChar char="-"/>
            </a:pPr>
            <a:r>
              <a:rPr lang="en-US" baseline="0" dirty="0"/>
              <a:t>Conditionality: do you have a system that allows you to automatically monitor conditionality?</a:t>
            </a:r>
          </a:p>
          <a:p>
            <a:pPr marL="171450" indent="-171450">
              <a:buFontTx/>
              <a:buChar char="-"/>
            </a:pPr>
            <a:r>
              <a:rPr lang="en-US" baseline="0" dirty="0"/>
              <a:t>Is your complaints and appeals system monitored electronically and does it categorize complaints and aggregate them upwards?</a:t>
            </a:r>
            <a:endParaRPr lang="en-US" dirty="0"/>
          </a:p>
          <a:p>
            <a:pPr marL="228600" indent="-228600">
              <a:buAutoNum type="arabicParenR"/>
            </a:pPr>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17</a:t>
            </a:fld>
            <a:endParaRPr lang="en-ZA"/>
          </a:p>
        </p:txBody>
      </p:sp>
    </p:spTree>
    <p:extLst>
      <p:ext uri="{BB962C8B-B14F-4D97-AF65-F5344CB8AC3E}">
        <p14:creationId xmlns:p14="http://schemas.microsoft.com/office/powerpoint/2010/main" val="2048390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As we have discussed, this curriculum is called Transform and one of the key pieces to transformation is that we start to look at the beliefs we hold around certain issues. The beliefs we hold on something depend so much on our context and past experience that most beliefs can be argued from two perspectives i.e. there’s not necessarily a wrong or a right. What’s important is that we check in with our beliefs so that we can ascertain if our beliefs are still valid. This checking in is key to transformation. And so we are going to do an activity now that enables us to check in with our beliefs.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18</a:t>
            </a:fld>
            <a:endParaRPr lang="en-ZA"/>
          </a:p>
        </p:txBody>
      </p:sp>
    </p:spTree>
    <p:extLst>
      <p:ext uri="{BB962C8B-B14F-4D97-AF65-F5344CB8AC3E}">
        <p14:creationId xmlns:p14="http://schemas.microsoft.com/office/powerpoint/2010/main" val="31009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19</a:t>
            </a:fld>
            <a:endParaRPr lang="en-ZA"/>
          </a:p>
        </p:txBody>
      </p:sp>
    </p:spTree>
    <p:extLst>
      <p:ext uri="{BB962C8B-B14F-4D97-AF65-F5344CB8AC3E}">
        <p14:creationId xmlns:p14="http://schemas.microsoft.com/office/powerpoint/2010/main" val="3608247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20</a:t>
            </a:fld>
            <a:endParaRPr lang="en-ZA"/>
          </a:p>
        </p:txBody>
      </p:sp>
    </p:spTree>
    <p:extLst>
      <p:ext uri="{BB962C8B-B14F-4D97-AF65-F5344CB8AC3E}">
        <p14:creationId xmlns:p14="http://schemas.microsoft.com/office/powerpoint/2010/main" val="906857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21</a:t>
            </a:fld>
            <a:endParaRPr lang="en-ZA"/>
          </a:p>
        </p:txBody>
      </p:sp>
    </p:spTree>
    <p:extLst>
      <p:ext uri="{BB962C8B-B14F-4D97-AF65-F5344CB8AC3E}">
        <p14:creationId xmlns:p14="http://schemas.microsoft.com/office/powerpoint/2010/main" val="308539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22</a:t>
            </a:fld>
            <a:endParaRPr lang="en-ZA"/>
          </a:p>
        </p:txBody>
      </p:sp>
    </p:spTree>
    <p:extLst>
      <p:ext uri="{BB962C8B-B14F-4D97-AF65-F5344CB8AC3E}">
        <p14:creationId xmlns:p14="http://schemas.microsoft.com/office/powerpoint/2010/main" val="126403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Invite</a:t>
            </a:r>
            <a:r>
              <a:rPr lang="en-ZA" baseline="0" dirty="0"/>
              <a:t> participants to take out their journals and spend a few moments going over the notes of the journaling done on the prior day to reconnect to where they left it off</a:t>
            </a: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a:p>
          <a:p>
            <a:r>
              <a:rPr lang="en-ZA" dirty="0"/>
              <a:t>Then talk</a:t>
            </a:r>
            <a:r>
              <a:rPr lang="en-ZA" baseline="0" dirty="0"/>
              <a:t> and guide them through today’s set of questions on this and the next slides </a:t>
            </a:r>
            <a:r>
              <a:rPr lang="mr-IN" baseline="0" dirty="0"/>
              <a:t>–</a:t>
            </a:r>
            <a:r>
              <a:rPr lang="en-ZA" baseline="0" dirty="0"/>
              <a:t> always allowing for about as much time as indicated behind each question in brackets</a:t>
            </a:r>
          </a:p>
          <a:p>
            <a:endParaRPr lang="en-ZA" dirty="0"/>
          </a:p>
          <a:p>
            <a:r>
              <a:rPr lang="en-ZA" dirty="0"/>
              <a:t>Finish this activity off by allowing them to turn to the person next to them and take</a:t>
            </a:r>
            <a:r>
              <a:rPr lang="en-ZA" baseline="0" dirty="0"/>
              <a:t> about 5 minutes to </a:t>
            </a:r>
            <a:r>
              <a:rPr lang="en-ZA" dirty="0"/>
              <a:t>share</a:t>
            </a:r>
            <a:r>
              <a:rPr lang="en-ZA" baseline="0" dirty="0"/>
              <a:t> a few insights relating to the journaling experience</a:t>
            </a:r>
            <a:endParaRPr lang="en-ZA" dirty="0"/>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4</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23</a:t>
            </a:fld>
            <a:endParaRPr lang="en-ZA"/>
          </a:p>
        </p:txBody>
      </p:sp>
    </p:spTree>
    <p:extLst>
      <p:ext uri="{BB962C8B-B14F-4D97-AF65-F5344CB8AC3E}">
        <p14:creationId xmlns:p14="http://schemas.microsoft.com/office/powerpoint/2010/main" val="4201075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24</a:t>
            </a:fld>
            <a:endParaRPr lang="en-ZA"/>
          </a:p>
        </p:txBody>
      </p:sp>
    </p:spTree>
    <p:extLst>
      <p:ext uri="{BB962C8B-B14F-4D97-AF65-F5344CB8AC3E}">
        <p14:creationId xmlns:p14="http://schemas.microsoft.com/office/powerpoint/2010/main" val="760696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Go through the slides to establish which cards the groups agreed (i.e. truth) with and which ones the groups thought were a myth. Use Cheat</a:t>
            </a:r>
            <a:r>
              <a:rPr lang="en-ZA" sz="1200" kern="1200" baseline="0" dirty="0">
                <a:solidFill>
                  <a:schemeClr val="tx1"/>
                </a:solidFill>
                <a:effectLst/>
                <a:latin typeface="+mn-lt"/>
                <a:ea typeface="+mn-ea"/>
                <a:cs typeface="+mn-cs"/>
              </a:rPr>
              <a:t> Sheet to guide answers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25</a:t>
            </a:fld>
            <a:endParaRPr lang="en-ZA"/>
          </a:p>
        </p:txBody>
      </p:sp>
    </p:spTree>
    <p:extLst>
      <p:ext uri="{BB962C8B-B14F-4D97-AF65-F5344CB8AC3E}">
        <p14:creationId xmlns:p14="http://schemas.microsoft.com/office/powerpoint/2010/main" val="287747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Explain slide as it is written</a:t>
            </a:r>
            <a:r>
              <a:rPr lang="en-ZA" baseline="0" dirty="0"/>
              <a:t> above, explaining when we think about integration we have to think about:</a:t>
            </a:r>
          </a:p>
          <a:p>
            <a:pPr marL="228600" indent="-228600">
              <a:buAutoNum type="alphaLcParenR"/>
            </a:pPr>
            <a:r>
              <a:rPr lang="en-ZA" baseline="0" dirty="0"/>
              <a:t>integrating the data itself into some form of an integrated repository (‘registry’) – we will look at this below</a:t>
            </a:r>
          </a:p>
          <a:p>
            <a:pPr marL="228600" indent="-228600">
              <a:buAutoNum type="alphaLcParenR"/>
            </a:pPr>
            <a:r>
              <a:rPr lang="en-ZA" baseline="0" dirty="0"/>
              <a:t>Integrating the wider information management flow and use (through the application software… which we can call ‘integrated MIS’ for ease of understanding</a:t>
            </a:r>
            <a:endParaRPr lang="en-ZA" dirty="0"/>
          </a:p>
          <a:p>
            <a:endParaRPr lang="en-ZA" dirty="0"/>
          </a:p>
          <a:p>
            <a:r>
              <a:rPr lang="en-ZA" dirty="0"/>
              <a:t>Same concepts as at programme level (database plus MIS)</a:t>
            </a:r>
            <a:r>
              <a:rPr lang="en-ZA" baseline="0" dirty="0"/>
              <a:t>!</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27</a:t>
            </a:fld>
            <a:endParaRPr lang="en-ZA" dirty="0"/>
          </a:p>
        </p:txBody>
      </p:sp>
    </p:spTree>
    <p:extLst>
      <p:ext uri="{BB962C8B-B14F-4D97-AF65-F5344CB8AC3E}">
        <p14:creationId xmlns:p14="http://schemas.microsoft.com/office/powerpoint/2010/main" val="129884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Please note that these diagrams (also in your base and summary</a:t>
            </a:r>
            <a:r>
              <a:rPr lang="en-GB" sz="1200" kern="1200" baseline="0" dirty="0">
                <a:solidFill>
                  <a:schemeClr val="tx1"/>
                </a:solidFill>
                <a:effectLst/>
                <a:latin typeface="+mn-lt"/>
                <a:ea typeface="+mn-ea"/>
                <a:cs typeface="+mn-cs"/>
              </a:rPr>
              <a:t> docs) </a:t>
            </a:r>
            <a:r>
              <a:rPr lang="en-GB" sz="1200" kern="1200" dirty="0">
                <a:solidFill>
                  <a:schemeClr val="tx1"/>
                </a:solidFill>
                <a:effectLst/>
                <a:latin typeface="+mn-lt"/>
                <a:ea typeface="+mn-ea"/>
                <a:cs typeface="+mn-cs"/>
              </a:rPr>
              <a:t>represent</a:t>
            </a:r>
            <a:r>
              <a:rPr lang="en-GB" sz="1200" kern="1200" baseline="0" dirty="0">
                <a:solidFill>
                  <a:schemeClr val="tx1"/>
                </a:solidFill>
                <a:effectLst/>
                <a:latin typeface="+mn-lt"/>
                <a:ea typeface="+mn-ea"/>
                <a:cs typeface="+mn-cs"/>
              </a:rPr>
              <a:t> the most basic formulations, what can actually be achieved depends on what you set out to do with it and how you design that integrated MIS. For example we have represented all </a:t>
            </a:r>
            <a:r>
              <a:rPr lang="en-GB" sz="1200" kern="1200" baseline="0" dirty="0" err="1">
                <a:solidFill>
                  <a:schemeClr val="tx1"/>
                </a:solidFill>
                <a:effectLst/>
                <a:latin typeface="+mn-lt"/>
                <a:ea typeface="+mn-ea"/>
                <a:cs typeface="+mn-cs"/>
              </a:rPr>
              <a:t>uni</a:t>
            </a:r>
            <a:r>
              <a:rPr lang="en-GB" sz="1200" kern="1200" baseline="0" dirty="0">
                <a:solidFill>
                  <a:schemeClr val="tx1"/>
                </a:solidFill>
                <a:effectLst/>
                <a:latin typeface="+mn-lt"/>
                <a:ea typeface="+mn-ea"/>
                <a:cs typeface="+mn-cs"/>
              </a:rPr>
              <a:t>-directional data flows!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Let’s first take a look at the </a:t>
            </a:r>
            <a:r>
              <a:rPr lang="en-GB" sz="1200" b="1" kern="1200" dirty="0">
                <a:solidFill>
                  <a:schemeClr val="tx1"/>
                </a:solidFill>
                <a:effectLst/>
                <a:latin typeface="+mn-lt"/>
                <a:ea typeface="+mn-ea"/>
                <a:cs typeface="+mn-cs"/>
              </a:rPr>
              <a:t>Integrated Beneficiary Registry.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we relate</a:t>
            </a:r>
            <a:r>
              <a:rPr lang="en-GB" sz="1200" kern="1200" baseline="0" dirty="0">
                <a:solidFill>
                  <a:schemeClr val="tx1"/>
                </a:solidFill>
                <a:effectLst/>
                <a:latin typeface="+mn-lt"/>
                <a:ea typeface="+mn-ea"/>
                <a:cs typeface="+mn-cs"/>
              </a:rPr>
              <a:t> it to our office manager example, this is what it would look like.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28</a:t>
            </a:fld>
            <a:endParaRPr lang="en-ZA" dirty="0"/>
          </a:p>
        </p:txBody>
      </p:sp>
    </p:spTree>
    <p:extLst>
      <p:ext uri="{BB962C8B-B14F-4D97-AF65-F5344CB8AC3E}">
        <p14:creationId xmlns:p14="http://schemas.microsoft.com/office/powerpoint/2010/main" val="2281109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The Integrated</a:t>
            </a:r>
            <a:r>
              <a:rPr lang="en-ZA" b="1" baseline="0" dirty="0"/>
              <a:t> Beneficiary Registry</a:t>
            </a:r>
            <a:endParaRPr lang="en-ZA" b="1" dirty="0"/>
          </a:p>
          <a:p>
            <a:r>
              <a:rPr lang="en-ZA" dirty="0"/>
              <a:t>Multiple</a:t>
            </a:r>
            <a:r>
              <a:rPr lang="en-ZA" baseline="0" dirty="0"/>
              <a:t> office managers all retrieving information from different filing cabinets (SP program databases), then giving that information to Office Manager Superior who sorts the information, takes out what’s not relevant, ensures consistency and then places the information on all beneficiaries across programs in his own filing cabinet = The Integrated Beneficiary Registry</a:t>
            </a:r>
          </a:p>
          <a:p>
            <a:endParaRPr lang="en-ZA" baseline="0" dirty="0"/>
          </a:p>
          <a:p>
            <a:pPr marL="228600" indent="-228600">
              <a:buAutoNum type="arabicParenR"/>
            </a:pPr>
            <a:r>
              <a:rPr lang="en-ZA" baseline="0" dirty="0"/>
              <a:t>Where is the data flowing from? i.e. where is it originally being collected.  </a:t>
            </a:r>
          </a:p>
          <a:p>
            <a:pPr marL="0" indent="0">
              <a:buNone/>
            </a:pPr>
            <a:r>
              <a:rPr lang="en-ZA" baseline="0" dirty="0"/>
              <a:t>Answer for integrated registry: From the programs to the registry</a:t>
            </a:r>
          </a:p>
          <a:p>
            <a:pPr marL="0" indent="0">
              <a:buNone/>
            </a:pPr>
            <a:r>
              <a:rPr lang="en-ZA" baseline="0" dirty="0"/>
              <a:t>2) Where is it flowing to and between? </a:t>
            </a:r>
          </a:p>
          <a:p>
            <a:pPr marL="0" indent="0">
              <a:buNone/>
            </a:pPr>
            <a:r>
              <a:rPr lang="en-ZA" baseline="0" dirty="0"/>
              <a:t>Answer for an Integrated registry: to whomever needs it (very often in basic form just one way data flow)</a:t>
            </a:r>
          </a:p>
          <a:p>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Further steps can then be taken by the Office Manager Superior to link and verify data from the Integrated Beneficiary Registry with other national databases, most importantly the population ID database or civil registry (for authentication)… this has been done in Kenya. </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ZA" baseline="0" dirty="0"/>
              <a:t>It could similarly link to existing social security databases to give an overview of beneficiaries across contributory and non contributory social protection. In some cases, the Office Manager Superior may also decide to use the Integrated Beneficiary Registry as a tool to integrate selected processes across programs… most usefully payments and grievances.</a:t>
            </a:r>
          </a:p>
          <a:p>
            <a:endParaRPr lang="en-ZA" baseline="0" dirty="0"/>
          </a:p>
          <a:p>
            <a:endParaRPr lang="en-ZA" baseline="0" dirty="0"/>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29</a:t>
            </a:fld>
            <a:endParaRPr lang="en-ZA" dirty="0"/>
          </a:p>
        </p:txBody>
      </p:sp>
    </p:spTree>
    <p:extLst>
      <p:ext uri="{BB962C8B-B14F-4D97-AF65-F5344CB8AC3E}">
        <p14:creationId xmlns:p14="http://schemas.microsoft.com/office/powerpoint/2010/main" val="1578182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aseline="0" dirty="0"/>
              <a:t>However, because the Integrated Beneficiary Registry only contains data on beneficiaries (data that has already been collected by existing programmes)… it can never be used as a tool to support the determination of eligibility across programmes.. Other types of registries are designed to do this… For example… (next slide)</a:t>
            </a:r>
          </a:p>
          <a:p>
            <a:endParaRPr lang="en-ZA" dirty="0"/>
          </a:p>
          <a:p>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30</a:t>
            </a:fld>
            <a:endParaRPr lang="en-ZA"/>
          </a:p>
        </p:txBody>
      </p:sp>
    </p:spTree>
    <p:extLst>
      <p:ext uri="{BB962C8B-B14F-4D97-AF65-F5344CB8AC3E}">
        <p14:creationId xmlns:p14="http://schemas.microsoft.com/office/powerpoint/2010/main" val="4027595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Kenya’s </a:t>
            </a:r>
            <a:r>
              <a:rPr lang="en-ZA" baseline="0" dirty="0"/>
              <a:t>Registry</a:t>
            </a:r>
            <a:r>
              <a:rPr lang="en-ZA" dirty="0"/>
              <a:t> was created as </a:t>
            </a:r>
            <a:r>
              <a:rPr lang="en-ZA" baseline="0" dirty="0"/>
              <a:t>a data warehouse holding information on all the beneficiaries of the national social protection system and is continuously and automatically updated as individual program MISs update their information on beneficiaries. It acts as a single point of reference to give an overview of who is receiving what type of  social assistance (and how much) and where the assistance is received and when the assistance is transferred.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baseline="0" dirty="0"/>
              <a:t>It is now evolving…</a:t>
            </a:r>
            <a:endParaRPr lang="en-ZA" dirty="0"/>
          </a:p>
          <a:p>
            <a:endParaRPr lang="en-ZA"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31</a:t>
            </a:fld>
            <a:endParaRPr lang="en-ZA" dirty="0"/>
          </a:p>
        </p:txBody>
      </p:sp>
    </p:spTree>
    <p:extLst>
      <p:ext uri="{BB962C8B-B14F-4D97-AF65-F5344CB8AC3E}">
        <p14:creationId xmlns:p14="http://schemas.microsoft.com/office/powerpoint/2010/main" val="2686042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Let’s look</a:t>
            </a:r>
            <a:r>
              <a:rPr lang="en-ZA" baseline="0" dirty="0"/>
              <a:t> at what a Social Registry looks like in terms of our office analogy:</a:t>
            </a:r>
          </a:p>
          <a:p>
            <a:endParaRPr lang="en-ZA" baseline="0" dirty="0"/>
          </a:p>
          <a:p>
            <a:r>
              <a:rPr lang="en-ZA" baseline="0" dirty="0"/>
              <a:t>The office manager superior sets off to research and write up his/her own documents to populate his/her filing cabinet (The Social Registry). He/ she then orders all the documents based on criteria he/she has developed (determining eligibility) and shares selected contents with his/ her office managers (program MIS) so that they can populate their filing cabinets (program databases)</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32</a:t>
            </a:fld>
            <a:endParaRPr lang="en-ZA" dirty="0"/>
          </a:p>
        </p:txBody>
      </p:sp>
    </p:spTree>
    <p:extLst>
      <p:ext uri="{BB962C8B-B14F-4D97-AF65-F5344CB8AC3E}">
        <p14:creationId xmlns:p14="http://schemas.microsoft.com/office/powerpoint/2010/main" val="1617091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key difference between the integrated beneficiary registry and the social registry is that</a:t>
            </a:r>
            <a:r>
              <a:rPr lang="en-GB" sz="1200" kern="1200" dirty="0">
                <a:solidFill>
                  <a:schemeClr val="tx1"/>
                </a:solidFill>
                <a:effectLst/>
                <a:latin typeface="+mn-lt"/>
                <a:ea typeface="+mn-ea"/>
                <a:cs typeface="+mn-cs"/>
              </a:rPr>
              <a:t> the </a:t>
            </a:r>
            <a:r>
              <a:rPr lang="en-GB" sz="1200" b="1" kern="1200" dirty="0">
                <a:solidFill>
                  <a:schemeClr val="tx1"/>
                </a:solidFill>
                <a:effectLst/>
                <a:latin typeface="+mn-lt"/>
                <a:ea typeface="+mn-ea"/>
                <a:cs typeface="+mn-cs"/>
              </a:rPr>
              <a:t>data flow</a:t>
            </a:r>
            <a:r>
              <a:rPr lang="en-GB" sz="1200" b="1" kern="1200" baseline="0" dirty="0">
                <a:solidFill>
                  <a:schemeClr val="tx1"/>
                </a:solidFill>
                <a:effectLst/>
                <a:latin typeface="+mn-lt"/>
                <a:ea typeface="+mn-ea"/>
                <a:cs typeface="+mn-cs"/>
              </a:rPr>
              <a:t> goes in the opposite direction.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In a </a:t>
            </a:r>
            <a:r>
              <a:rPr lang="en-ZA" sz="1200" b="1" kern="1200" dirty="0">
                <a:solidFill>
                  <a:schemeClr val="tx1"/>
                </a:solidFill>
                <a:effectLst/>
                <a:latin typeface="+mn-lt"/>
                <a:ea typeface="+mn-ea"/>
                <a:cs typeface="+mn-cs"/>
              </a:rPr>
              <a:t>basic</a:t>
            </a:r>
            <a:r>
              <a:rPr lang="en-ZA" sz="1200" kern="1200" dirty="0">
                <a:solidFill>
                  <a:schemeClr val="tx1"/>
                </a:solidFill>
                <a:effectLst/>
                <a:latin typeface="+mn-lt"/>
                <a:ea typeface="+mn-ea"/>
                <a:cs typeface="+mn-cs"/>
              </a:rPr>
              <a:t> integrated beneficiary registry the flow of information is from programme databases to the centralised registry and in a </a:t>
            </a:r>
            <a:r>
              <a:rPr lang="en-ZA" sz="1200" b="1" kern="1200" dirty="0">
                <a:solidFill>
                  <a:schemeClr val="tx1"/>
                </a:solidFill>
                <a:effectLst/>
                <a:latin typeface="+mn-lt"/>
                <a:ea typeface="+mn-ea"/>
                <a:cs typeface="+mn-cs"/>
              </a:rPr>
              <a:t>basic</a:t>
            </a:r>
            <a:r>
              <a:rPr lang="en-ZA" sz="1200" kern="1200" dirty="0">
                <a:solidFill>
                  <a:schemeClr val="tx1"/>
                </a:solidFill>
                <a:effectLst/>
                <a:latin typeface="+mn-lt"/>
                <a:ea typeface="+mn-ea"/>
                <a:cs typeface="+mn-cs"/>
              </a:rPr>
              <a:t> social registry the flow of information is from the central registry to programme databases</a:t>
            </a: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33</a:t>
            </a:fld>
            <a:endParaRPr lang="en-ZA" dirty="0"/>
          </a:p>
        </p:txBody>
      </p:sp>
    </p:spTree>
    <p:extLst>
      <p:ext uri="{BB962C8B-B14F-4D97-AF65-F5344CB8AC3E}">
        <p14:creationId xmlns:p14="http://schemas.microsoft.com/office/powerpoint/2010/main" val="157186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5</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Social registries also have their limitations! If they do not ensure</a:t>
            </a:r>
            <a:r>
              <a:rPr lang="en-ZA" baseline="0" dirty="0"/>
              <a:t> a data flow back from the various programme MISs they do not enable an overview of who receives what! No tools for M&amp;E and planning!</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34</a:t>
            </a:fld>
            <a:endParaRPr lang="en-ZA" dirty="0"/>
          </a:p>
        </p:txBody>
      </p:sp>
    </p:spTree>
    <p:extLst>
      <p:ext uri="{BB962C8B-B14F-4D97-AF65-F5344CB8AC3E}">
        <p14:creationId xmlns:p14="http://schemas.microsoft.com/office/powerpoint/2010/main" val="344942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virtual social registry</a:t>
            </a:r>
            <a:r>
              <a:rPr lang="en-ZA" baseline="0" dirty="0"/>
              <a:t> is a variant to the social registry.. Where data is primarily (and sometimes entirely) sourced from existing government databases.. In our analogy..</a:t>
            </a:r>
          </a:p>
          <a:p>
            <a:endParaRPr lang="en-ZA" baseline="0" dirty="0"/>
          </a:p>
          <a:p>
            <a:r>
              <a:rPr lang="en-ZA" dirty="0"/>
              <a:t>The</a:t>
            </a:r>
            <a:r>
              <a:rPr lang="en-ZA" baseline="0" dirty="0"/>
              <a:t> Office Manager superior requests documents from other organisations’ filing cabinets. He/ she assesses whether that information is sufficient for his / her purposes and will do additional research if not 9additional data collection). This information goes into the superior office manager’s filing cabinet = The Virtual Social Registry. The superior office manager orders the docs based on criteria that he/she has developed (determining eligibility) and then shares selected contents with his/her subordinate office managers (program MIS) so they can use them to populate their own filing cabinets (program databases).</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35</a:t>
            </a:fld>
            <a:endParaRPr lang="en-ZA" dirty="0"/>
          </a:p>
        </p:txBody>
      </p:sp>
    </p:spTree>
    <p:extLst>
      <p:ext uri="{BB962C8B-B14F-4D97-AF65-F5344CB8AC3E}">
        <p14:creationId xmlns:p14="http://schemas.microsoft.com/office/powerpoint/2010/main" val="3134730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Requires E-governance context, higher levels of formality… and very high capacity!</a:t>
            </a:r>
            <a:r>
              <a:rPr lang="en-GB" baseline="0" dirty="0"/>
              <a:t> Also, need for a national ID system..</a:t>
            </a:r>
          </a:p>
          <a:p>
            <a:endParaRPr lang="en-GB" baseline="0" dirty="0"/>
          </a:p>
          <a:p>
            <a:r>
              <a:rPr lang="en-GB" baseline="0" dirty="0"/>
              <a:t>Administrative databases that may be linked include tax authority database (to aid with means test), land cadastre </a:t>
            </a:r>
            <a:r>
              <a:rPr lang="en-GB" baseline="0" dirty="0" err="1"/>
              <a:t>etc</a:t>
            </a:r>
            <a:endParaRPr lang="en-GB" dirty="0"/>
          </a:p>
        </p:txBody>
      </p:sp>
      <p:sp>
        <p:nvSpPr>
          <p:cNvPr id="4" name="Slide Number Placeholder 3"/>
          <p:cNvSpPr>
            <a:spLocks noGrp="1"/>
          </p:cNvSpPr>
          <p:nvPr>
            <p:ph type="sldNum" sz="quarter" idx="10"/>
          </p:nvPr>
        </p:nvSpPr>
        <p:spPr/>
        <p:txBody>
          <a:bodyPr/>
          <a:lstStyle/>
          <a:p>
            <a:fld id="{C9138ACA-736A-4C43-86F9-1D47B24AC60C}" type="slidenum">
              <a:rPr lang="en-ZA" smtClean="0"/>
              <a:t>36</a:t>
            </a:fld>
            <a:endParaRPr lang="en-ZA" dirty="0"/>
          </a:p>
        </p:txBody>
      </p:sp>
    </p:spTree>
    <p:extLst>
      <p:ext uri="{BB962C8B-B14F-4D97-AF65-F5344CB8AC3E}">
        <p14:creationId xmlns:p14="http://schemas.microsoft.com/office/powerpoint/2010/main" val="1256264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EXAMPLE: This slide</a:t>
            </a:r>
            <a:r>
              <a:rPr lang="en-ZA" baseline="0" dirty="0"/>
              <a:t> illustrates: </a:t>
            </a:r>
            <a:r>
              <a:rPr lang="en-ZA" dirty="0"/>
              <a:t>Thailand’s National Health Insurance</a:t>
            </a:r>
            <a:r>
              <a:rPr lang="en-ZA" baseline="0" dirty="0"/>
              <a:t> Registry: A virtual social registry</a:t>
            </a:r>
          </a:p>
          <a:p>
            <a:endParaRPr lang="en-ZA" baseline="0" dirty="0"/>
          </a:p>
          <a:p>
            <a:r>
              <a:rPr lang="en-ZA" baseline="0" dirty="0"/>
              <a:t>Thailand’s national health insurance beneficiary registry facilitates access to health care for all. </a:t>
            </a:r>
          </a:p>
          <a:p>
            <a:r>
              <a:rPr lang="en-ZA" baseline="0" dirty="0"/>
              <a:t>Launched in 2001, the Universal Coverage Scheme (UCS) covers the 76% of the population who are not covered by existing social health protection schemes. UCS beneficiaries are identified by extracting data from the national population database maintained by the Ministry of Interior and – using the country’s 13 digit National ID number as  a unique ID – removing individuals who already benefit from other schemes. The National Health Security Office was created and designated to compile and maintain the resulting registry. </a:t>
            </a:r>
          </a:p>
          <a:p>
            <a:endParaRPr lang="en-ZA" baseline="0" dirty="0"/>
          </a:p>
          <a:p>
            <a:r>
              <a:rPr lang="en-ZA" baseline="0" dirty="0"/>
              <a:t>Beyond helping to verify eligibility, the national ID number is also used by health care providers to track delivered services, settle claims and build a shared medical record for each patient. </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37</a:t>
            </a:fld>
            <a:endParaRPr lang="en-ZA" dirty="0"/>
          </a:p>
        </p:txBody>
      </p:sp>
    </p:spTree>
    <p:extLst>
      <p:ext uri="{BB962C8B-B14F-4D97-AF65-F5344CB8AC3E}">
        <p14:creationId xmlns:p14="http://schemas.microsoft.com/office/powerpoint/2010/main" val="1231486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Taking a step back from these three approaches to creating a registry…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1" kern="1200" dirty="0">
                <a:solidFill>
                  <a:schemeClr val="tx1"/>
                </a:solidFill>
                <a:effectLst/>
                <a:latin typeface="+mn-lt"/>
                <a:ea typeface="+mn-ea"/>
                <a:cs typeface="+mn-cs"/>
              </a:rPr>
              <a:t>These 3 approaches</a:t>
            </a:r>
            <a:r>
              <a:rPr lang="en-GB" sz="1200" b="1" kern="1200" baseline="0" dirty="0">
                <a:solidFill>
                  <a:schemeClr val="tx1"/>
                </a:solidFill>
                <a:effectLst/>
                <a:latin typeface="+mn-lt"/>
                <a:ea typeface="+mn-ea"/>
                <a:cs typeface="+mn-cs"/>
              </a:rPr>
              <a:t> to integrating information in the Social Protection System are not mutually exclusive and will evolve over time. </a:t>
            </a:r>
            <a:r>
              <a:rPr lang="en-GB" sz="1200" kern="1200" baseline="0" dirty="0">
                <a:solidFill>
                  <a:schemeClr val="tx1"/>
                </a:solidFill>
                <a:effectLst/>
                <a:latin typeface="+mn-lt"/>
                <a:ea typeface="+mn-ea"/>
                <a:cs typeface="+mn-cs"/>
              </a:rPr>
              <a:t>For example, a country consolidating information from existing programs using an Integrated Beneficiary Registry approach may decide to coordinate data collection activities and move towards a social registry approach. This approach may increase its level of interoperability with other government databases through its integrated MIS and take on features of a virtual registry as has been the case in Chile, where the majority of data for the ‘</a:t>
            </a:r>
            <a:r>
              <a:rPr lang="en-GB" sz="1200" kern="1200" baseline="0" dirty="0" err="1">
                <a:solidFill>
                  <a:schemeClr val="tx1"/>
                </a:solidFill>
                <a:effectLst/>
                <a:latin typeface="+mn-lt"/>
                <a:ea typeface="+mn-ea"/>
                <a:cs typeface="+mn-cs"/>
              </a:rPr>
              <a:t>Registro</a:t>
            </a:r>
            <a:r>
              <a:rPr lang="en-GB" sz="1200" kern="1200" baseline="0" dirty="0">
                <a:solidFill>
                  <a:schemeClr val="tx1"/>
                </a:solidFill>
                <a:effectLst/>
                <a:latin typeface="+mn-lt"/>
                <a:ea typeface="+mn-ea"/>
                <a:cs typeface="+mn-cs"/>
              </a:rPr>
              <a:t> Social de </a:t>
            </a:r>
            <a:r>
              <a:rPr lang="en-GB" sz="1200" kern="1200" baseline="0" dirty="0" err="1">
                <a:solidFill>
                  <a:schemeClr val="tx1"/>
                </a:solidFill>
                <a:effectLst/>
                <a:latin typeface="+mn-lt"/>
                <a:ea typeface="+mn-ea"/>
                <a:cs typeface="+mn-cs"/>
              </a:rPr>
              <a:t>Hogares</a:t>
            </a:r>
            <a:r>
              <a:rPr lang="en-GB" sz="1200" kern="1200" baseline="0" dirty="0">
                <a:solidFill>
                  <a:schemeClr val="tx1"/>
                </a:solidFill>
                <a:effectLst/>
                <a:latin typeface="+mn-lt"/>
                <a:ea typeface="+mn-ea"/>
                <a:cs typeface="+mn-cs"/>
              </a:rPr>
              <a:t>’ is now sourced through existing administrative databases. Similarly, over time, social registries may start requesting data back from the programmes they serve to get an overview of beneficiaries across programmes and integrated M&amp;E. These add-ons and evolutions all need to be designed into the integrated MIS application software…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1" kern="1200" baseline="0" dirty="0">
                <a:solidFill>
                  <a:schemeClr val="tx1"/>
                </a:solidFill>
                <a:effectLst/>
                <a:latin typeface="+mn-lt"/>
                <a:ea typeface="+mn-ea"/>
                <a:cs typeface="+mn-cs"/>
              </a:rPr>
              <a:t>Some form of integration can be achieved within all of the 3 approaches </a:t>
            </a:r>
            <a:r>
              <a:rPr lang="en-GB" sz="1200" b="0" kern="1200" baseline="0" dirty="0">
                <a:solidFill>
                  <a:schemeClr val="tx1"/>
                </a:solidFill>
                <a:effectLst/>
                <a:latin typeface="+mn-lt"/>
                <a:ea typeface="+mn-ea"/>
                <a:cs typeface="+mn-cs"/>
              </a:rPr>
              <a:t>i.e. one is not necessarily better than the other – it all depends on your country’s needs and context…. And how the registry and its integrated MIS are set up in practice… and used.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1" kern="1200" baseline="0" dirty="0">
                <a:solidFill>
                  <a:schemeClr val="tx1"/>
                </a:solidFill>
                <a:effectLst/>
                <a:latin typeface="+mn-lt"/>
                <a:ea typeface="+mn-ea"/>
                <a:cs typeface="+mn-cs"/>
              </a:rPr>
              <a:t>However… Coverage of population and type of functionality </a:t>
            </a:r>
            <a:r>
              <a:rPr lang="en-GB" sz="1200" b="0" kern="1200" baseline="0" dirty="0">
                <a:solidFill>
                  <a:schemeClr val="tx1"/>
                </a:solidFill>
                <a:effectLst/>
                <a:latin typeface="+mn-lt"/>
                <a:ea typeface="+mn-ea"/>
                <a:cs typeface="+mn-cs"/>
              </a:rPr>
              <a:t>achievable will vary quite highly across the approaches… FOR EXAMPLE (next slide)</a:t>
            </a:r>
            <a:endParaRPr lang="en-GB" sz="1200" b="1" kern="1200" baseline="0" dirty="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39</a:t>
            </a:fld>
            <a:endParaRPr lang="en-ZA" dirty="0"/>
          </a:p>
        </p:txBody>
      </p:sp>
    </p:spTree>
    <p:extLst>
      <p:ext uri="{BB962C8B-B14F-4D97-AF65-F5344CB8AC3E}">
        <p14:creationId xmlns:p14="http://schemas.microsoft.com/office/powerpoint/2010/main" val="3578406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Explain: </a:t>
            </a:r>
          </a:p>
          <a:p>
            <a:r>
              <a:rPr lang="en-ZA" dirty="0"/>
              <a:t>The dotted</a:t>
            </a:r>
            <a:r>
              <a:rPr lang="en-ZA" baseline="0" dirty="0"/>
              <a:t> grey line = the country’s population who is eligible for social assistance based on the targeting criteria of any of the existing programs</a:t>
            </a:r>
            <a:endParaRPr lang="en-ZA" dirty="0"/>
          </a:p>
          <a:p>
            <a:r>
              <a:rPr lang="en-ZA" dirty="0"/>
              <a:t>The red circle</a:t>
            </a:r>
            <a:r>
              <a:rPr lang="en-ZA" baseline="0" dirty="0"/>
              <a:t> is a country’s whole population (rich and poor). Any virtual registry could potentially reach 100% of this population by linking to a country’s national ID or civil service registry</a:t>
            </a:r>
          </a:p>
          <a:p>
            <a:r>
              <a:rPr lang="en-ZA" baseline="0" dirty="0"/>
              <a:t>The blue circle: If census surveys are 100% comprehensive then the social registry will include the whole eligible population but usually a social registry will only cover the large majority of eligible population – not all. The area that is outside the dotted line = people receiving assistance when they are actually not eligible for it. </a:t>
            </a:r>
          </a:p>
          <a:p>
            <a:r>
              <a:rPr lang="en-ZA" baseline="0" dirty="0">
                <a:solidFill>
                  <a:srgbClr val="92D050"/>
                </a:solidFill>
              </a:rPr>
              <a:t>The green circle </a:t>
            </a:r>
            <a:r>
              <a:rPr lang="en-ZA" baseline="0" dirty="0"/>
              <a:t>(The integrated registry population) = the sum of all the beneficiaries of the social protection programs whose MISs have been integrated: a smaller population sub-group</a:t>
            </a: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40</a:t>
            </a:fld>
            <a:endParaRPr lang="en-ZA" dirty="0"/>
          </a:p>
        </p:txBody>
      </p:sp>
    </p:spTree>
    <p:extLst>
      <p:ext uri="{BB962C8B-B14F-4D97-AF65-F5344CB8AC3E}">
        <p14:creationId xmlns:p14="http://schemas.microsoft.com/office/powerpoint/2010/main" val="153675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41</a:t>
            </a:fld>
            <a:endParaRPr lang="en-ZA"/>
          </a:p>
        </p:txBody>
      </p:sp>
    </p:spTree>
    <p:extLst>
      <p:ext uri="{BB962C8B-B14F-4D97-AF65-F5344CB8AC3E}">
        <p14:creationId xmlns:p14="http://schemas.microsoft.com/office/powerpoint/2010/main" val="4025279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b="1" dirty="0"/>
              <a:t>Answers:</a:t>
            </a:r>
          </a:p>
          <a:p>
            <a:r>
              <a:rPr lang="en-ZA" sz="1200" kern="1200" dirty="0">
                <a:solidFill>
                  <a:schemeClr val="tx1"/>
                </a:solidFill>
                <a:effectLst/>
                <a:latin typeface="+mn-lt"/>
                <a:ea typeface="+mn-ea"/>
                <a:cs typeface="+mn-cs"/>
              </a:rPr>
              <a:t>1)     </a:t>
            </a:r>
            <a:r>
              <a:rPr lang="en-ZA" sz="1200" b="1" kern="1200" dirty="0">
                <a:solidFill>
                  <a:schemeClr val="tx1"/>
                </a:solidFill>
                <a:effectLst/>
                <a:latin typeface="+mn-lt"/>
                <a:ea typeface="+mn-ea"/>
                <a:cs typeface="+mn-cs"/>
              </a:rPr>
              <a:t>If a country only registers 40% of it’s population, what might be the implications of this? </a:t>
            </a:r>
          </a:p>
          <a:p>
            <a:r>
              <a:rPr lang="en-ZA" sz="1200" kern="1200" dirty="0">
                <a:solidFill>
                  <a:schemeClr val="tx1"/>
                </a:solidFill>
                <a:effectLst/>
                <a:latin typeface="+mn-lt"/>
                <a:ea typeface="+mn-ea"/>
                <a:cs typeface="+mn-cs"/>
              </a:rPr>
              <a:t>Less easy to guarantee integrated targeting across programmes and inclusive programmes that reach all of those in need.. also less potential for data to be used for shock-response.</a:t>
            </a:r>
          </a:p>
          <a:p>
            <a:r>
              <a:rPr lang="en-ZA" sz="1200" kern="1200" dirty="0">
                <a:solidFill>
                  <a:schemeClr val="tx1"/>
                </a:solidFill>
                <a:effectLst/>
                <a:latin typeface="+mn-lt"/>
                <a:ea typeface="+mn-ea"/>
                <a:cs typeface="+mn-cs"/>
              </a:rPr>
              <a:t>2)      </a:t>
            </a:r>
            <a:r>
              <a:rPr lang="en-ZA" sz="1200" b="1" kern="1200" dirty="0">
                <a:solidFill>
                  <a:schemeClr val="tx1"/>
                </a:solidFill>
                <a:effectLst/>
                <a:latin typeface="+mn-lt"/>
                <a:ea typeface="+mn-ea"/>
                <a:cs typeface="+mn-cs"/>
              </a:rPr>
              <a:t>Integrated Beneficiary Registries only have data on registered beneficiaries. What are the implications of this? </a:t>
            </a:r>
          </a:p>
          <a:p>
            <a:pPr marL="228600" indent="-228600">
              <a:buAutoNum type="alphaUcParenR"/>
            </a:pPr>
            <a:r>
              <a:rPr lang="en-ZA" sz="1200" kern="1200" dirty="0">
                <a:solidFill>
                  <a:schemeClr val="tx1"/>
                </a:solidFill>
                <a:effectLst/>
                <a:latin typeface="+mn-lt"/>
                <a:ea typeface="+mn-ea"/>
                <a:cs typeface="+mn-cs"/>
              </a:rPr>
              <a:t>Not possible to use registry for integrated targeting (you only have data on who already receives, not potential beneficiaries); </a:t>
            </a:r>
          </a:p>
          <a:p>
            <a:pPr marL="0" indent="0">
              <a:buNone/>
            </a:pPr>
            <a:r>
              <a:rPr lang="en-ZA" sz="1200" kern="1200" dirty="0">
                <a:solidFill>
                  <a:schemeClr val="tx1"/>
                </a:solidFill>
                <a:effectLst/>
                <a:latin typeface="+mn-lt"/>
                <a:ea typeface="+mn-ea"/>
                <a:cs typeface="+mn-cs"/>
              </a:rPr>
              <a:t>B) cost implications: data on non-beneficiaries today could be data on beneficiaries tomorrow which we would have to re-collect; </a:t>
            </a:r>
          </a:p>
          <a:p>
            <a:pPr marL="0" indent="0">
              <a:buNone/>
            </a:pPr>
            <a:r>
              <a:rPr lang="en-ZA" sz="1200" kern="1200" dirty="0">
                <a:solidFill>
                  <a:schemeClr val="tx1"/>
                </a:solidFill>
                <a:effectLst/>
                <a:latin typeface="+mn-lt"/>
                <a:ea typeface="+mn-ea"/>
                <a:cs typeface="+mn-cs"/>
              </a:rPr>
              <a:t>C) no data source for horizontal shock response (disasters do not strike only those who have been assessed as ‘poor’ or ‘eligible’ by existing programmes)</a:t>
            </a:r>
          </a:p>
          <a:p>
            <a:r>
              <a:rPr lang="en-ZA" sz="1200" kern="1200" dirty="0">
                <a:solidFill>
                  <a:schemeClr val="tx1"/>
                </a:solidFill>
                <a:effectLst/>
                <a:latin typeface="+mn-lt"/>
                <a:ea typeface="+mn-ea"/>
                <a:cs typeface="+mn-cs"/>
              </a:rPr>
              <a:t>3)     </a:t>
            </a:r>
            <a:r>
              <a:rPr lang="en-ZA" sz="1200" b="1" kern="1200" dirty="0">
                <a:solidFill>
                  <a:schemeClr val="tx1"/>
                </a:solidFill>
                <a:effectLst/>
                <a:latin typeface="+mn-lt"/>
                <a:ea typeface="+mn-ea"/>
                <a:cs typeface="+mn-cs"/>
              </a:rPr>
              <a:t>If the Virtual Social Registries are purely based on existing data, what are their limitations</a:t>
            </a:r>
            <a:r>
              <a:rPr lang="en-ZA" sz="1200" b="1" kern="1200">
                <a:solidFill>
                  <a:schemeClr val="tx1"/>
                </a:solidFill>
                <a:effectLst/>
                <a:latin typeface="+mn-lt"/>
                <a:ea typeface="+mn-ea"/>
                <a:cs typeface="+mn-cs"/>
              </a:rPr>
              <a:t>? </a:t>
            </a:r>
          </a:p>
          <a:p>
            <a:r>
              <a:rPr lang="en-ZA" sz="1200" kern="1200">
                <a:solidFill>
                  <a:schemeClr val="tx1"/>
                </a:solidFill>
                <a:effectLst/>
                <a:latin typeface="+mn-lt"/>
                <a:ea typeface="+mn-ea"/>
                <a:cs typeface="+mn-cs"/>
              </a:rPr>
              <a:t>They </a:t>
            </a:r>
            <a:r>
              <a:rPr lang="en-ZA" sz="1200" kern="1200" dirty="0">
                <a:solidFill>
                  <a:schemeClr val="tx1"/>
                </a:solidFill>
                <a:effectLst/>
                <a:latin typeface="+mn-lt"/>
                <a:ea typeface="+mn-ea"/>
                <a:cs typeface="+mn-cs"/>
              </a:rPr>
              <a:t>will only contain light-touch information (name, age, address – potentially land ownership and a few more variables) so the data cannot be used for ‘poverty targeting’ (more data would have to be collected). It can be used for universal categorical programmes.</a:t>
            </a:r>
          </a:p>
          <a:p>
            <a:endParaRPr lang="en-ZA" b="1" dirty="0"/>
          </a:p>
        </p:txBody>
      </p:sp>
      <p:sp>
        <p:nvSpPr>
          <p:cNvPr id="4" name="Slide Number Placeholder 3"/>
          <p:cNvSpPr>
            <a:spLocks noGrp="1"/>
          </p:cNvSpPr>
          <p:nvPr>
            <p:ph type="sldNum" sz="quarter" idx="10"/>
          </p:nvPr>
        </p:nvSpPr>
        <p:spPr/>
        <p:txBody>
          <a:bodyPr/>
          <a:lstStyle/>
          <a:p>
            <a:fld id="{C9138ACA-736A-4C43-86F9-1D47B24AC60C}" type="slidenum">
              <a:rPr lang="en-ZA" smtClean="0"/>
              <a:t>42</a:t>
            </a:fld>
            <a:endParaRPr lang="en-ZA" dirty="0"/>
          </a:p>
        </p:txBody>
      </p:sp>
    </p:spTree>
    <p:extLst>
      <p:ext uri="{BB962C8B-B14F-4D97-AF65-F5344CB8AC3E}">
        <p14:creationId xmlns:p14="http://schemas.microsoft.com/office/powerpoint/2010/main" val="1562127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As we have discussed, this curriculum is called Transform and one of the key pieces to transformation is that we start to look at the beliefs we hold around certain issues. The beliefs we hold on something depend so much on our context and past experience that most beliefs can be argued from two perspectives i.e. there’s not necessarily a wrong or a right. What’s important is that we check in with our beliefs so that we can ascertain if our beliefs are still valid. This checking in is key to transformation. And so we are going to do an activity now that enables us to check in with our beliefs.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43</a:t>
            </a:fld>
            <a:endParaRPr lang="en-ZA"/>
          </a:p>
        </p:txBody>
      </p:sp>
    </p:spTree>
    <p:extLst>
      <p:ext uri="{BB962C8B-B14F-4D97-AF65-F5344CB8AC3E}">
        <p14:creationId xmlns:p14="http://schemas.microsoft.com/office/powerpoint/2010/main" val="4049679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9138ACA-736A-4C43-86F9-1D47B24AC60C}" type="slidenum">
              <a:rPr lang="en-ZA" smtClean="0"/>
              <a:t>44</a:t>
            </a:fld>
            <a:endParaRPr lang="en-ZA" dirty="0"/>
          </a:p>
        </p:txBody>
      </p:sp>
    </p:spTree>
    <p:extLst>
      <p:ext uri="{BB962C8B-B14F-4D97-AF65-F5344CB8AC3E}">
        <p14:creationId xmlns:p14="http://schemas.microsoft.com/office/powerpoint/2010/main" val="328445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48</a:t>
            </a:fld>
            <a:endParaRPr lang="en-ZA"/>
          </a:p>
        </p:txBody>
      </p:sp>
    </p:spTree>
    <p:extLst>
      <p:ext uri="{BB962C8B-B14F-4D97-AF65-F5344CB8AC3E}">
        <p14:creationId xmlns:p14="http://schemas.microsoft.com/office/powerpoint/2010/main" val="25022919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Briefly discuss how each variation affects outcomes</a:t>
            </a:r>
          </a:p>
          <a:p>
            <a:endParaRPr lang="en-ZA" dirty="0"/>
          </a:p>
          <a:p>
            <a:pPr marL="171450" indent="-171450">
              <a:buFont typeface="Arial" panose="020B0604020202020204" pitchFamily="34" charset="0"/>
              <a:buChar char="•"/>
            </a:pPr>
            <a:r>
              <a:rPr lang="en-ZA" dirty="0"/>
              <a:t>Coverage varies widely… depending on approach to</a:t>
            </a:r>
            <a:r>
              <a:rPr lang="en-ZA" baseline="0" dirty="0"/>
              <a:t> data collection and policy choices, and affects:</a:t>
            </a:r>
          </a:p>
          <a:p>
            <a:pPr lvl="1"/>
            <a:r>
              <a:rPr lang="en-GB" sz="800" kern="1200" dirty="0">
                <a:solidFill>
                  <a:schemeClr val="tx1"/>
                </a:solidFill>
                <a:effectLst/>
                <a:latin typeface="+mn-lt"/>
                <a:ea typeface="+mn-ea"/>
                <a:cs typeface="+mn-cs"/>
              </a:rPr>
              <a:t>·</a:t>
            </a:r>
            <a:r>
              <a:rPr lang="en-GB" sz="105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potential for targeting multiple programmes; </a:t>
            </a:r>
            <a:endParaRPr lang="en-GB" sz="1050" kern="1200" dirty="0">
              <a:solidFill>
                <a:schemeClr val="tx1"/>
              </a:solidFill>
              <a:effectLst/>
              <a:latin typeface="+mn-lt"/>
              <a:ea typeface="+mn-ea"/>
              <a:cs typeface="+mn-cs"/>
            </a:endParaRPr>
          </a:p>
          <a:p>
            <a:pPr lvl="1"/>
            <a:r>
              <a:rPr lang="en-GB" sz="800" kern="1200" dirty="0">
                <a:solidFill>
                  <a:schemeClr val="tx1"/>
                </a:solidFill>
                <a:effectLst/>
                <a:latin typeface="+mn-lt"/>
                <a:ea typeface="+mn-ea"/>
                <a:cs typeface="+mn-cs"/>
              </a:rPr>
              <a:t>·</a:t>
            </a:r>
            <a:r>
              <a:rPr lang="en-GB" sz="105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potential for shock-responsiveness; </a:t>
            </a:r>
            <a:endParaRPr lang="en-GB" sz="1050" kern="1200" dirty="0">
              <a:solidFill>
                <a:schemeClr val="tx1"/>
              </a:solidFill>
              <a:effectLst/>
              <a:latin typeface="+mn-lt"/>
              <a:ea typeface="+mn-ea"/>
              <a:cs typeface="+mn-cs"/>
            </a:endParaRPr>
          </a:p>
          <a:p>
            <a:pPr lvl="1"/>
            <a:r>
              <a:rPr lang="en-GB" sz="800" kern="1200" dirty="0">
                <a:solidFill>
                  <a:schemeClr val="tx1"/>
                </a:solidFill>
                <a:effectLst/>
                <a:latin typeface="+mn-lt"/>
                <a:ea typeface="+mn-ea"/>
                <a:cs typeface="+mn-cs"/>
              </a:rPr>
              <a:t>·</a:t>
            </a:r>
            <a:r>
              <a:rPr lang="en-GB" sz="105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potential for policy analytics (including planning and costing); </a:t>
            </a:r>
            <a:endParaRPr lang="en-GB" sz="1050" kern="1200" dirty="0">
              <a:solidFill>
                <a:schemeClr val="tx1"/>
              </a:solidFill>
              <a:effectLst/>
              <a:latin typeface="+mn-lt"/>
              <a:ea typeface="+mn-ea"/>
              <a:cs typeface="+mn-cs"/>
            </a:endParaRPr>
          </a:p>
          <a:p>
            <a:pPr lvl="1"/>
            <a:r>
              <a:rPr lang="en-GB" sz="800" kern="1200" dirty="0">
                <a:solidFill>
                  <a:schemeClr val="tx1"/>
                </a:solidFill>
                <a:effectLst/>
                <a:latin typeface="+mn-lt"/>
                <a:ea typeface="+mn-ea"/>
                <a:cs typeface="+mn-cs"/>
              </a:rPr>
              <a:t>·</a:t>
            </a:r>
            <a:r>
              <a:rPr lang="en-GB" sz="105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use-cases for other sectors</a:t>
            </a:r>
            <a:endParaRPr lang="en-GB" sz="105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 How data</a:t>
            </a:r>
            <a:r>
              <a:rPr lang="en-GB" sz="1200" kern="1200" baseline="0" dirty="0">
                <a:solidFill>
                  <a:schemeClr val="tx1"/>
                </a:solidFill>
                <a:effectLst/>
                <a:latin typeface="+mn-lt"/>
                <a:ea typeface="+mn-ea"/>
                <a:cs typeface="+mn-cs"/>
              </a:rPr>
              <a:t> is collected/updated happens in three key ways (on demand, census survey, data integration..) see base doc, affecting:</a:t>
            </a:r>
          </a:p>
          <a:p>
            <a:pPr lvl="1"/>
            <a:r>
              <a:rPr lang="en-GB" sz="1200" kern="1200" dirty="0">
                <a:solidFill>
                  <a:schemeClr val="tx1"/>
                </a:solidFill>
                <a:effectLst/>
                <a:latin typeface="+mn-lt"/>
                <a:ea typeface="+mn-ea"/>
                <a:cs typeface="+mn-cs"/>
              </a:rPr>
              <a:t>· inclusion errors; </a:t>
            </a:r>
          </a:p>
          <a:p>
            <a:pPr lvl="1"/>
            <a:r>
              <a:rPr lang="en-GB" sz="1200" kern="1200" dirty="0">
                <a:solidFill>
                  <a:schemeClr val="tx1"/>
                </a:solidFill>
                <a:effectLst/>
                <a:latin typeface="+mn-lt"/>
                <a:ea typeface="+mn-ea"/>
                <a:cs typeface="+mn-cs"/>
              </a:rPr>
              <a:t>· ease of access for applicants; </a:t>
            </a:r>
          </a:p>
          <a:p>
            <a:pPr lvl="1"/>
            <a:r>
              <a:rPr lang="en-GB" sz="1200" kern="1200" dirty="0">
                <a:solidFill>
                  <a:schemeClr val="tx1"/>
                </a:solidFill>
                <a:effectLst/>
                <a:latin typeface="+mn-lt"/>
                <a:ea typeface="+mn-ea"/>
                <a:cs typeface="+mn-cs"/>
              </a:rPr>
              <a:t>· data quality; </a:t>
            </a:r>
          </a:p>
          <a:p>
            <a:pPr lvl="1"/>
            <a:r>
              <a:rPr lang="en-GB" sz="1200" kern="1200" dirty="0">
                <a:solidFill>
                  <a:schemeClr val="tx1"/>
                </a:solidFill>
                <a:effectLst/>
                <a:latin typeface="+mn-lt"/>
                <a:ea typeface="+mn-ea"/>
                <a:cs typeface="+mn-cs"/>
              </a:rPr>
              <a:t>· up-to-</a:t>
            </a:r>
            <a:r>
              <a:rPr lang="en-GB" sz="1200" kern="1200" dirty="0" err="1">
                <a:solidFill>
                  <a:schemeClr val="tx1"/>
                </a:solidFill>
                <a:effectLst/>
                <a:latin typeface="+mn-lt"/>
                <a:ea typeface="+mn-ea"/>
                <a:cs typeface="+mn-cs"/>
              </a:rPr>
              <a:t>dateness</a:t>
            </a:r>
            <a:r>
              <a:rPr lang="en-GB" sz="1200" kern="1200" dirty="0">
                <a:solidFill>
                  <a:schemeClr val="tx1"/>
                </a:solidFill>
                <a:effectLst/>
                <a:latin typeface="+mn-lt"/>
                <a:ea typeface="+mn-ea"/>
                <a:cs typeface="+mn-cs"/>
              </a:rPr>
              <a:t> and usability of data</a:t>
            </a:r>
          </a:p>
          <a:p>
            <a:pPr lvl="1"/>
            <a:r>
              <a:rPr lang="en-GB" sz="1200" kern="1200" dirty="0">
                <a:solidFill>
                  <a:schemeClr val="tx1"/>
                </a:solidFill>
                <a:effectLst/>
                <a:latin typeface="+mn-lt"/>
                <a:ea typeface="+mn-ea"/>
                <a:cs typeface="+mn-cs"/>
              </a:rPr>
              <a:t>· fairness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 Whose data:</a:t>
            </a:r>
            <a:r>
              <a:rPr lang="en-GB" sz="1200" kern="1200" baseline="0" dirty="0">
                <a:solidFill>
                  <a:schemeClr val="tx1"/>
                </a:solidFill>
                <a:effectLst/>
                <a:latin typeface="+mn-lt"/>
                <a:ea typeface="+mn-ea"/>
                <a:cs typeface="+mn-cs"/>
              </a:rPr>
              <a:t> </a:t>
            </a:r>
            <a:r>
              <a:rPr lang="en-GB" dirty="0"/>
              <a:t>E.g. individual vs household level data, beneficiary vs non-beneficiary data, citizen vs non citizen, data on the ‘poor’ and ‘vulnerable’ or specific age groups (e.g. for a social pension) vs wider sub-sections of population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What data is being collected and stored</a:t>
            </a:r>
            <a:r>
              <a:rPr lang="en-GB" dirty="0"/>
              <a:t>. E.g. extensive dataset on household socio-economic condition vs limited dataset with key descriptors, operationally relevant data collected at enrolment (e.g. bank account) vs basic data for eligibility determination, biometric information or not, </a:t>
            </a:r>
            <a:r>
              <a:rPr lang="en-GB" dirty="0" err="1"/>
              <a:t>etc</a:t>
            </a:r>
            <a:endParaRPr lang="en-GB" dirty="0"/>
          </a:p>
          <a:p>
            <a:pPr marL="171450" lvl="0" indent="-171450">
              <a:buFont typeface="Arial" panose="020B0604020202020204" pitchFamily="34" charset="0"/>
              <a:buChar char="•"/>
            </a:pPr>
            <a:r>
              <a:rPr lang="en-GB" b="0" dirty="0"/>
              <a:t>What other data sources (e.g. databases) are being integrated. E.g. linked to other administrative databases for data sourcing/verification/deduplication using unique identifier (National ID or other) vs not</a:t>
            </a:r>
          </a:p>
          <a:p>
            <a:pPr marL="171450" lvl="0" indent="-171450">
              <a:buFont typeface="Arial" panose="020B0604020202020204" pitchFamily="34" charset="0"/>
              <a:buChar char="•"/>
            </a:pPr>
            <a:r>
              <a:rPr lang="en-GB" b="0" dirty="0"/>
              <a:t>How data is validated, stored and managed. What procedures are in place to guarantee data validity, integrity and usability, affecting trustworthiness. This includes the type of data access granted to different stakeholders (e.g. national vs local level implementers) </a:t>
            </a:r>
          </a:p>
          <a:p>
            <a:pPr marL="171450" lvl="0" indent="-171450">
              <a:buFont typeface="Arial" panose="020B0604020202020204" pitchFamily="34" charset="0"/>
              <a:buChar char="•"/>
            </a:pPr>
            <a:r>
              <a:rPr lang="en-GB" b="0" dirty="0"/>
              <a:t>Who is responsible for data collection, storage and management. </a:t>
            </a:r>
          </a:p>
          <a:p>
            <a:pPr marL="171450" lvl="0" indent="-171450">
              <a:buFont typeface="Arial" panose="020B0604020202020204" pitchFamily="34" charset="0"/>
              <a:buChar char="•"/>
            </a:pPr>
            <a:r>
              <a:rPr lang="en-GB" b="0" dirty="0"/>
              <a:t>Level of data security/privacy guaranteed. Depends on existing legislation and provisions, including adherence to international standards.</a:t>
            </a:r>
          </a:p>
          <a:p>
            <a:pPr marL="171450" lvl="0" indent="-171450">
              <a:buFont typeface="Arial" panose="020B0604020202020204" pitchFamily="34" charset="0"/>
              <a:buChar cha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All these </a:t>
            </a:r>
            <a:r>
              <a:rPr lang="en-GB" dirty="0"/>
              <a:t>–will</a:t>
            </a:r>
            <a:r>
              <a:rPr lang="en-GB" baseline="0" dirty="0"/>
              <a:t> affect what you can do with it!</a:t>
            </a: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50</a:t>
            </a:fld>
            <a:endParaRPr lang="en-ZA" dirty="0"/>
          </a:p>
        </p:txBody>
      </p:sp>
    </p:spTree>
    <p:extLst>
      <p:ext uri="{BB962C8B-B14F-4D97-AF65-F5344CB8AC3E}">
        <p14:creationId xmlns:p14="http://schemas.microsoft.com/office/powerpoint/2010/main" val="1727179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Same applies to the way in which the software application is designed and </a:t>
            </a:r>
            <a:r>
              <a:rPr lang="en-ZA" dirty="0" err="1"/>
              <a:t>operayionalised</a:t>
            </a:r>
            <a:r>
              <a:rPr lang="en-ZA" dirty="0"/>
              <a:t>…</a:t>
            </a: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51</a:t>
            </a:fld>
            <a:endParaRPr lang="en-ZA" dirty="0"/>
          </a:p>
        </p:txBody>
      </p:sp>
    </p:spTree>
    <p:extLst>
      <p:ext uri="{BB962C8B-B14F-4D97-AF65-F5344CB8AC3E}">
        <p14:creationId xmlns:p14="http://schemas.microsoft.com/office/powerpoint/2010/main" val="2578010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Remember</a:t>
            </a:r>
            <a:r>
              <a:rPr lang="en-ZA" baseline="0" dirty="0"/>
              <a:t> we said it was not just about the registry?.. The </a:t>
            </a:r>
            <a:r>
              <a:rPr lang="en-ZA" baseline="0" dirty="0" err="1"/>
              <a:t>mythbuster</a:t>
            </a:r>
            <a:r>
              <a:rPr lang="en-ZA" baseline="0" dirty="0"/>
              <a:t> activity may have also helped to stress that what really matters is how you set up the data flow and how that data is used, beyond your original set up for the ‘registry’ (data repository)</a:t>
            </a:r>
          </a:p>
          <a:p>
            <a:endParaRPr lang="en-ZA" baseline="0" dirty="0"/>
          </a:p>
          <a:p>
            <a:endParaRPr lang="en-ZA" baseline="0" dirty="0"/>
          </a:p>
          <a:p>
            <a:r>
              <a:rPr lang="en-ZA" dirty="0"/>
              <a:t>A system</a:t>
            </a:r>
            <a:r>
              <a:rPr lang="en-ZA" baseline="0" dirty="0"/>
              <a:t> that guarantees full integration within the Social Protection sector and beyond, in accordance with the right to privacy, would establish a direct (e.g. web service) link to:</a:t>
            </a:r>
            <a:endParaRPr lang="en-ZA" dirty="0"/>
          </a:p>
          <a:p>
            <a:r>
              <a:rPr lang="en-ZA" dirty="0"/>
              <a:t>1) Social assistance program</a:t>
            </a:r>
            <a:r>
              <a:rPr lang="en-ZA" baseline="0" dirty="0"/>
              <a:t> MISs: Why?</a:t>
            </a:r>
          </a:p>
          <a:p>
            <a:pPr marL="171450" indent="-171450">
              <a:buFontTx/>
              <a:buChar char="-"/>
            </a:pPr>
            <a:r>
              <a:rPr lang="en-ZA" baseline="0" dirty="0"/>
              <a:t>To keep track of who is receiving what</a:t>
            </a:r>
          </a:p>
          <a:p>
            <a:pPr marL="171450" indent="-171450">
              <a:buFontTx/>
              <a:buChar char="-"/>
            </a:pPr>
            <a:r>
              <a:rPr lang="en-ZA" baseline="0" dirty="0"/>
              <a:t>Potentially integrate selected services </a:t>
            </a:r>
          </a:p>
          <a:p>
            <a:pPr marL="171450" indent="-171450">
              <a:buFontTx/>
              <a:buChar char="-"/>
            </a:pPr>
            <a:r>
              <a:rPr lang="en-ZA" baseline="0" dirty="0"/>
              <a:t>Enable adequate M&amp;E and planning</a:t>
            </a:r>
          </a:p>
          <a:p>
            <a:pPr marL="0" indent="0">
              <a:buFontTx/>
              <a:buNone/>
            </a:pPr>
            <a:endParaRPr lang="en-ZA" baseline="0" dirty="0"/>
          </a:p>
          <a:p>
            <a:pPr marL="0" indent="0">
              <a:buFontTx/>
              <a:buNone/>
            </a:pPr>
            <a:r>
              <a:rPr lang="en-ZA" baseline="0" dirty="0"/>
              <a:t>2) Social insurance MISs – Why?</a:t>
            </a:r>
          </a:p>
          <a:p>
            <a:pPr marL="171450" indent="-171450">
              <a:buFontTx/>
              <a:buChar char="-"/>
            </a:pPr>
            <a:r>
              <a:rPr lang="en-ZA" baseline="0" dirty="0"/>
              <a:t>To integrate social assistance and social insurance</a:t>
            </a:r>
          </a:p>
          <a:p>
            <a:pPr marL="171450" indent="-171450">
              <a:buFontTx/>
              <a:buChar char="-"/>
            </a:pPr>
            <a:r>
              <a:rPr lang="en-ZA" baseline="0" dirty="0"/>
              <a:t>To ensure as life cycle and comprehensive approach to Social Protection</a:t>
            </a:r>
          </a:p>
          <a:p>
            <a:pPr marL="171450" indent="-171450">
              <a:buFontTx/>
              <a:buChar char="-"/>
            </a:pPr>
            <a:endParaRPr lang="en-ZA" baseline="0" dirty="0"/>
          </a:p>
          <a:p>
            <a:pPr marL="0" indent="0">
              <a:buFontTx/>
              <a:buNone/>
            </a:pPr>
            <a:r>
              <a:rPr lang="en-ZA" baseline="0" dirty="0"/>
              <a:t>3) Any other relevant government MISs and related database. Why?</a:t>
            </a:r>
          </a:p>
          <a:p>
            <a:pPr marL="171450" indent="-171450">
              <a:buFontTx/>
              <a:buChar char="-"/>
            </a:pPr>
            <a:r>
              <a:rPr lang="en-ZA" baseline="0" dirty="0"/>
              <a:t>To collect and cross-check data,</a:t>
            </a:r>
          </a:p>
          <a:p>
            <a:pPr marL="171450" indent="-171450">
              <a:buFontTx/>
              <a:buChar char="-"/>
            </a:pPr>
            <a:r>
              <a:rPr lang="en-ZA" baseline="0" dirty="0"/>
              <a:t>To enhance accountability </a:t>
            </a:r>
          </a:p>
          <a:p>
            <a:pPr marL="171450" indent="-171450">
              <a:buFontTx/>
              <a:buChar char="-"/>
            </a:pPr>
            <a:r>
              <a:rPr lang="en-ZA" baseline="0" dirty="0"/>
              <a:t>To enable a comprehensive approach to social policy planning</a:t>
            </a:r>
          </a:p>
          <a:p>
            <a:pPr marL="171450" indent="-171450">
              <a:buFontTx/>
              <a:buChar char="-"/>
            </a:pPr>
            <a:endParaRPr lang="en-ZA" baseline="0" dirty="0"/>
          </a:p>
          <a:p>
            <a:pPr marL="0" indent="0">
              <a:buFontTx/>
              <a:buNone/>
            </a:pPr>
            <a:r>
              <a:rPr lang="en-ZA" baseline="0" dirty="0"/>
              <a:t>The </a:t>
            </a:r>
            <a:r>
              <a:rPr lang="en-ZA" b="1" baseline="0" dirty="0"/>
              <a:t>backbone for such integration is ideally a unique national ID number</a:t>
            </a:r>
            <a:r>
              <a:rPr lang="en-ZA" baseline="0" dirty="0"/>
              <a:t>… but often not the case (sometimes simply a data matching algorithm as in Brazil!)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baseline="0" dirty="0"/>
              <a:t>Moreover.. Where possible </a:t>
            </a:r>
            <a:r>
              <a:rPr lang="en-ZA" sz="1200" b="1" i="1" dirty="0">
                <a:solidFill>
                  <a:srgbClr val="00B050"/>
                </a:solidFill>
              </a:rPr>
              <a:t>data flow should be two-way.. And enabling access for key users!</a:t>
            </a:r>
          </a:p>
          <a:p>
            <a:pPr marL="0" indent="0">
              <a:buFontTx/>
              <a:buNone/>
            </a:pPr>
            <a:endParaRPr lang="en-ZA" baseline="0" dirty="0"/>
          </a:p>
          <a:p>
            <a:pPr marL="0" indent="0">
              <a:buFontTx/>
              <a:buNone/>
            </a:pPr>
            <a:r>
              <a:rPr lang="en-ZA" baseline="0" dirty="0"/>
              <a:t>Of course.. Such integration can only really take place in the context of </a:t>
            </a:r>
            <a:r>
              <a:rPr lang="en-ZA" b="1" baseline="0" dirty="0"/>
              <a:t>sufficient provisions for data privacy and security</a:t>
            </a:r>
            <a:r>
              <a:rPr lang="en-ZA" baseline="0" dirty="0"/>
              <a:t>.. I warmly invite you to read your summary document section on that!</a:t>
            </a:r>
          </a:p>
          <a:p>
            <a:pPr marL="0" indent="0">
              <a:buFontTx/>
              <a:buNone/>
            </a:pPr>
            <a:endParaRPr lang="en-ZA" baseline="0" dirty="0"/>
          </a:p>
          <a:p>
            <a:pPr marL="0" indent="0">
              <a:buFontTx/>
              <a:buNone/>
            </a:pPr>
            <a:endParaRPr lang="en-ZA"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52</a:t>
            </a:fld>
            <a:endParaRPr lang="en-ZA" dirty="0"/>
          </a:p>
        </p:txBody>
      </p:sp>
    </p:spTree>
    <p:extLst>
      <p:ext uri="{BB962C8B-B14F-4D97-AF65-F5344CB8AC3E}">
        <p14:creationId xmlns:p14="http://schemas.microsoft.com/office/powerpoint/2010/main" val="3661949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..and in the background what I ask you to always</a:t>
            </a:r>
            <a:r>
              <a:rPr lang="en-ZA" baseline="0" dirty="0"/>
              <a:t> do is.. </a:t>
            </a:r>
          </a:p>
          <a:p>
            <a:endParaRPr lang="en-ZA" baseline="0" dirty="0"/>
          </a:p>
          <a:p>
            <a:r>
              <a:rPr lang="en-ZA" baseline="0" dirty="0"/>
              <a:t>Break down potential advantages of data and information integration in the social protection sector to understand what needs to be set in place in order to achieve those advantages…</a:t>
            </a:r>
          </a:p>
          <a:p>
            <a:endParaRPr lang="en-ZA" baseline="0" dirty="0"/>
          </a:p>
          <a:p>
            <a:r>
              <a:rPr lang="en-ZA" baseline="0" dirty="0"/>
              <a:t>For example.. if I want to facilitate oversight of multiple schemes.. (first row)… what do I need to ensure? </a:t>
            </a:r>
            <a:r>
              <a:rPr lang="en-ZA" i="1" baseline="0" dirty="0"/>
              <a:t>Get plenary to give their opinions… then gather thoughts on a few more… objective is not to go through each and every link but to get a sense that quite a bit of thinking needs to go into getting the right set-up…</a:t>
            </a:r>
            <a:endParaRPr lang="en-ZA" i="1" dirty="0"/>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53</a:t>
            </a:fld>
            <a:endParaRPr lang="en-ZA" dirty="0"/>
          </a:p>
        </p:txBody>
      </p:sp>
    </p:spTree>
    <p:extLst>
      <p:ext uri="{BB962C8B-B14F-4D97-AF65-F5344CB8AC3E}">
        <p14:creationId xmlns:p14="http://schemas.microsoft.com/office/powerpoint/2010/main" val="3994886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i="1" dirty="0"/>
              <a:t>Discuss some of these linkages..</a:t>
            </a:r>
          </a:p>
        </p:txBody>
      </p:sp>
      <p:sp>
        <p:nvSpPr>
          <p:cNvPr id="4" name="Slide Number Placeholder 3"/>
          <p:cNvSpPr>
            <a:spLocks noGrp="1"/>
          </p:cNvSpPr>
          <p:nvPr>
            <p:ph type="sldNum" sz="quarter" idx="10"/>
          </p:nvPr>
        </p:nvSpPr>
        <p:spPr/>
        <p:txBody>
          <a:bodyPr/>
          <a:lstStyle/>
          <a:p>
            <a:fld id="{C9138ACA-736A-4C43-86F9-1D47B24AC60C}" type="slidenum">
              <a:rPr lang="en-ZA" smtClean="0"/>
              <a:t>54</a:t>
            </a:fld>
            <a:endParaRPr lang="en-ZA" dirty="0"/>
          </a:p>
        </p:txBody>
      </p:sp>
    </p:spTree>
    <p:extLst>
      <p:ext uri="{BB962C8B-B14F-4D97-AF65-F5344CB8AC3E}">
        <p14:creationId xmlns:p14="http://schemas.microsoft.com/office/powerpoint/2010/main" val="1069141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about from a Policy</a:t>
            </a:r>
            <a:r>
              <a:rPr lang="en-ZA" baseline="0" dirty="0"/>
              <a:t> Level?</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55</a:t>
            </a:fld>
            <a:endParaRPr lang="en-ZA" dirty="0"/>
          </a:p>
        </p:txBody>
      </p:sp>
    </p:spTree>
    <p:extLst>
      <p:ext uri="{BB962C8B-B14F-4D97-AF65-F5344CB8AC3E}">
        <p14:creationId xmlns:p14="http://schemas.microsoft.com/office/powerpoint/2010/main" val="2936561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i="1" dirty="0"/>
              <a:t>Discuss some of these linkages..</a:t>
            </a:r>
          </a:p>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56</a:t>
            </a:fld>
            <a:endParaRPr lang="en-ZA" dirty="0"/>
          </a:p>
        </p:txBody>
      </p:sp>
    </p:spTree>
    <p:extLst>
      <p:ext uri="{BB962C8B-B14F-4D97-AF65-F5344CB8AC3E}">
        <p14:creationId xmlns:p14="http://schemas.microsoft.com/office/powerpoint/2010/main" val="1689546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57</a:t>
            </a:fld>
            <a:endParaRPr lang="en-ZA" dirty="0"/>
          </a:p>
        </p:txBody>
      </p:sp>
    </p:spTree>
    <p:extLst>
      <p:ext uri="{BB962C8B-B14F-4D97-AF65-F5344CB8AC3E}">
        <p14:creationId xmlns:p14="http://schemas.microsoft.com/office/powerpoint/2010/main" val="3364496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When considering</a:t>
            </a:r>
            <a:r>
              <a:rPr lang="en-ZA" baseline="0" dirty="0"/>
              <a:t> full integration, there are a number of things to consider that will inform your decision. These are:</a:t>
            </a:r>
          </a:p>
          <a:p>
            <a:pPr marL="171450" indent="-171450">
              <a:buFontTx/>
              <a:buChar char="-"/>
            </a:pPr>
            <a:r>
              <a:rPr lang="en-ZA" baseline="0" dirty="0"/>
              <a:t>Do you have allocated budget for full integration?</a:t>
            </a:r>
          </a:p>
          <a:p>
            <a:pPr marL="171450" indent="-171450">
              <a:buFontTx/>
              <a:buChar char="-"/>
            </a:pPr>
            <a:r>
              <a:rPr lang="en-ZA" dirty="0"/>
              <a:t>Is full</a:t>
            </a:r>
            <a:r>
              <a:rPr lang="en-ZA" baseline="0" dirty="0"/>
              <a:t> integration supported at a National Policy level?</a:t>
            </a:r>
          </a:p>
          <a:p>
            <a:pPr marL="171450" indent="-171450">
              <a:buFontTx/>
              <a:buChar char="-"/>
            </a:pPr>
            <a:r>
              <a:rPr lang="en-ZA" baseline="0" dirty="0"/>
              <a:t>Do you have a solid system for a unique ID for social protection?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ZA" baseline="0" dirty="0"/>
              <a:t>Do you have strong governance and contractual agreements between stakeholders and other governing bodies?</a:t>
            </a:r>
          </a:p>
          <a:p>
            <a:pPr marL="171450" indent="-171450">
              <a:buFontTx/>
              <a:buChar char="-"/>
            </a:pPr>
            <a:r>
              <a:rPr lang="en-ZA" baseline="0" dirty="0"/>
              <a:t>Do you have trained and knowledgeable staff?</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ZA" baseline="0" dirty="0"/>
              <a:t>Do you have adequate hardware, software and telecommunications resources?</a:t>
            </a:r>
          </a:p>
          <a:p>
            <a:pPr marL="171450" indent="-171450">
              <a:buFontTx/>
              <a:buChar char="-"/>
            </a:pPr>
            <a:r>
              <a:rPr lang="en-ZA" baseline="0" dirty="0"/>
              <a:t>Is there legislation to ensure privacy and security of data?</a:t>
            </a:r>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58</a:t>
            </a:fld>
            <a:endParaRPr lang="en-ZA" dirty="0"/>
          </a:p>
        </p:txBody>
      </p:sp>
    </p:spTree>
    <p:extLst>
      <p:ext uri="{BB962C8B-B14F-4D97-AF65-F5344CB8AC3E}">
        <p14:creationId xmlns:p14="http://schemas.microsoft.com/office/powerpoint/2010/main" val="298224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a:t>
            </a:fld>
            <a:endParaRPr lang="en-ZA"/>
          </a:p>
        </p:txBody>
      </p:sp>
    </p:spTree>
    <p:extLst>
      <p:ext uri="{BB962C8B-B14F-4D97-AF65-F5344CB8AC3E}">
        <p14:creationId xmlns:p14="http://schemas.microsoft.com/office/powerpoint/2010/main" val="36595962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Invite</a:t>
            </a:r>
            <a:r>
              <a:rPr lang="en-US" baseline="0" dirty="0"/>
              <a:t> participants to contribute their major AHA moments, resulting in SP learning take-</a:t>
            </a:r>
            <a:r>
              <a:rPr lang="en-US" baseline="0" dirty="0" err="1"/>
              <a:t>aways</a:t>
            </a:r>
            <a:r>
              <a:rPr lang="en-US" baseline="0" dirty="0"/>
              <a:t>, insights and mind shifts on the topic of MIS </a:t>
            </a:r>
            <a:r>
              <a:rPr lang="mr-IN" baseline="0" dirty="0"/>
              <a:t>–</a:t>
            </a:r>
            <a:r>
              <a:rPr lang="en-US" baseline="0" dirty="0"/>
              <a:t> create one flip chart with the title MIS to record all the contributions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Use the following three questions to elicit participant contributions:</a:t>
            </a:r>
          </a:p>
          <a:p>
            <a:pPr lvl="0"/>
            <a:r>
              <a:rPr lang="en-ZA" sz="1200" kern="1200" dirty="0">
                <a:solidFill>
                  <a:schemeClr val="tx1"/>
                </a:solidFill>
                <a:effectLst/>
                <a:latin typeface="+mn-lt"/>
                <a:ea typeface="+mn-ea"/>
                <a:cs typeface="+mn-cs"/>
              </a:rPr>
              <a:t>What do you know now that you did not know before?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shift in your thinking did you experience?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would you do differently now?</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59</a:t>
            </a:fld>
            <a:endParaRPr lang="en-ZA"/>
          </a:p>
        </p:txBody>
      </p:sp>
    </p:spTree>
    <p:extLst>
      <p:ext uri="{BB962C8B-B14F-4D97-AF65-F5344CB8AC3E}">
        <p14:creationId xmlns:p14="http://schemas.microsoft.com/office/powerpoint/2010/main" val="294327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02E42B-4540-4CA0-B5CC-7A6A1B09DC25}" type="slidenum">
              <a:rPr lang="en-ZA" smtClean="0"/>
              <a:t>61</a:t>
            </a:fld>
            <a:endParaRPr lang="en-ZA"/>
          </a:p>
        </p:txBody>
      </p:sp>
    </p:spTree>
    <p:extLst>
      <p:ext uri="{BB962C8B-B14F-4D97-AF65-F5344CB8AC3E}">
        <p14:creationId xmlns:p14="http://schemas.microsoft.com/office/powerpoint/2010/main" val="1656578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buFont typeface="Wingdings" charset="2"/>
              <a:buChar char="ü"/>
            </a:pPr>
            <a:r>
              <a:rPr lang="en-GB" sz="1200" dirty="0"/>
              <a:t>Take turns</a:t>
            </a:r>
            <a:r>
              <a:rPr lang="en-GB" sz="1200" baseline="0" dirty="0"/>
              <a:t> to debate the statement above</a:t>
            </a:r>
            <a:endParaRPr lang="en-GB" sz="1200" dirty="0"/>
          </a:p>
          <a:p>
            <a:pPr algn="ctr">
              <a:buFont typeface="Wingdings" charset="2"/>
              <a:buChar char="ü"/>
            </a:pPr>
            <a:r>
              <a:rPr lang="en-GB" sz="1200" dirty="0"/>
              <a:t>Appoint a </a:t>
            </a:r>
            <a:r>
              <a:rPr lang="en-GB" sz="1200" dirty="0" err="1"/>
              <a:t>notetaker</a:t>
            </a:r>
            <a:r>
              <a:rPr lang="en-GB" sz="1200" dirty="0"/>
              <a:t> and facilitator in your group</a:t>
            </a:r>
          </a:p>
          <a:p>
            <a:pPr algn="ctr">
              <a:buFont typeface="Wingdings" charset="2"/>
              <a:buChar char="ü"/>
            </a:pPr>
            <a:r>
              <a:rPr lang="en-GB" sz="1200" dirty="0"/>
              <a:t>Divide flip chart in a Sceptics and a Believers column</a:t>
            </a:r>
          </a:p>
          <a:p>
            <a:pPr algn="ctr">
              <a:buFont typeface="Wingdings" charset="2"/>
              <a:buChar char="ü"/>
            </a:pPr>
            <a:r>
              <a:rPr lang="en-GB" sz="1200" dirty="0"/>
              <a:t>4 rounds of </a:t>
            </a:r>
            <a:r>
              <a:rPr lang="en-GB" sz="1200" u="sng" dirty="0"/>
              <a:t>6 minutes each</a:t>
            </a:r>
            <a:r>
              <a:rPr lang="en-GB" sz="1200" dirty="0"/>
              <a:t> (Sceptics-Believers-Sceptics-Believers)</a:t>
            </a:r>
          </a:p>
          <a:p>
            <a:endParaRPr lang="en-ZA" dirty="0"/>
          </a:p>
          <a:p>
            <a:r>
              <a:rPr lang="en-ZA" dirty="0"/>
              <a:t>See Activity Guide</a:t>
            </a:r>
          </a:p>
        </p:txBody>
      </p:sp>
      <p:sp>
        <p:nvSpPr>
          <p:cNvPr id="4" name="Slide Number Placeholder 3"/>
          <p:cNvSpPr>
            <a:spLocks noGrp="1"/>
          </p:cNvSpPr>
          <p:nvPr>
            <p:ph type="sldNum" sz="quarter" idx="10"/>
          </p:nvPr>
        </p:nvSpPr>
        <p:spPr/>
        <p:txBody>
          <a:bodyPr/>
          <a:lstStyle/>
          <a:p>
            <a:fld id="{BC905379-01BD-43AE-87B5-C471EFECD2DD}" type="slidenum">
              <a:rPr lang="en-ZA" smtClean="0"/>
              <a:t>62</a:t>
            </a:fld>
            <a:endParaRPr lang="en-ZA"/>
          </a:p>
        </p:txBody>
      </p:sp>
    </p:spTree>
    <p:extLst>
      <p:ext uri="{BB962C8B-B14F-4D97-AF65-F5344CB8AC3E}">
        <p14:creationId xmlns:p14="http://schemas.microsoft.com/office/powerpoint/2010/main" val="8225760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Refer to day 1 exercises forces driving against…</a:t>
            </a: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63</a:t>
            </a:fld>
            <a:endParaRPr lang="en-ZA"/>
          </a:p>
        </p:txBody>
      </p:sp>
    </p:spTree>
    <p:extLst>
      <p:ext uri="{BB962C8B-B14F-4D97-AF65-F5344CB8AC3E}">
        <p14:creationId xmlns:p14="http://schemas.microsoft.com/office/powerpoint/2010/main" val="23217565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Income and expenditure statements of any social protection scheme should include the following items (excluding social security contributory elements):</a:t>
            </a:r>
          </a:p>
          <a:p>
            <a:endParaRPr lang="en-ZA" dirty="0"/>
          </a:p>
          <a:p>
            <a:r>
              <a:rPr lang="en-ZA" dirty="0"/>
              <a:t>We</a:t>
            </a:r>
            <a:r>
              <a:rPr lang="en-ZA" baseline="0" dirty="0"/>
              <a:t> need to be measuring total expenditure vs total revenue!</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64</a:t>
            </a:fld>
            <a:endParaRPr lang="en-ZA"/>
          </a:p>
        </p:txBody>
      </p:sp>
    </p:spTree>
    <p:extLst>
      <p:ext uri="{BB962C8B-B14F-4D97-AF65-F5344CB8AC3E}">
        <p14:creationId xmlns:p14="http://schemas.microsoft.com/office/powerpoint/2010/main" val="1682109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 useful tool to help you map this may be the Core Diagnostic Instrument developed by a </a:t>
            </a:r>
            <a:r>
              <a:rPr lang="en-GB" sz="1200" b="1" i="0" kern="1200" dirty="0">
                <a:solidFill>
                  <a:schemeClr val="tx1"/>
                </a:solidFill>
                <a:effectLst/>
                <a:latin typeface="+mn-lt"/>
                <a:ea typeface="+mn-ea"/>
                <a:cs typeface="+mn-cs"/>
              </a:rPr>
              <a:t>group of international organizations and development agencies for the</a:t>
            </a:r>
            <a:r>
              <a:rPr lang="en-GB" sz="1200" b="1" i="0" kern="1200" baseline="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Inter-Agency Social Protection Assessment (ISPA) tools. </a:t>
            </a:r>
            <a:r>
              <a:rPr lang="en-GB" sz="1200" b="1" i="0" u="sng" kern="1200" dirty="0">
                <a:solidFill>
                  <a:schemeClr val="tx1"/>
                </a:solidFill>
                <a:effectLst/>
                <a:latin typeface="+mn-lt"/>
                <a:ea typeface="+mn-ea"/>
                <a:cs typeface="+mn-cs"/>
                <a:hlinkClick r:id="rId3"/>
              </a:rPr>
              <a:t>http://ispatools.org/core-diagnostic-instrument/</a:t>
            </a:r>
            <a:r>
              <a:rPr lang="en-GB" sz="1200" b="1" i="1"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Assessing coverage, gaps and impacts of social protection/security programmes and their overall system requires, in addition to information from administrative sources, information collected through household surveys (e.g. income and expenditure/household budget surveys and labour force Surveys) including questions on the coverage of contributory and non-contributory programmes, information on recipients of specific existing benefits and programmes; nature of the benefits, periodicity and amounts/values of benefits. </a:t>
            </a: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65</a:t>
            </a:fld>
            <a:endParaRPr lang="en-ZA"/>
          </a:p>
        </p:txBody>
      </p:sp>
    </p:spTree>
    <p:extLst>
      <p:ext uri="{BB962C8B-B14F-4D97-AF65-F5344CB8AC3E}">
        <p14:creationId xmlns:p14="http://schemas.microsoft.com/office/powerpoint/2010/main" val="695218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Reflect on these stats.. And how spending is much lower in SSA…</a:t>
            </a:r>
          </a:p>
        </p:txBody>
      </p:sp>
      <p:sp>
        <p:nvSpPr>
          <p:cNvPr id="4" name="Slide Number Placeholder 3"/>
          <p:cNvSpPr>
            <a:spLocks noGrp="1"/>
          </p:cNvSpPr>
          <p:nvPr>
            <p:ph type="sldNum" sz="quarter" idx="10"/>
          </p:nvPr>
        </p:nvSpPr>
        <p:spPr/>
        <p:txBody>
          <a:bodyPr/>
          <a:lstStyle/>
          <a:p>
            <a:fld id="{BC905379-01BD-43AE-87B5-C471EFECD2DD}" type="slidenum">
              <a:rPr lang="en-ZA" smtClean="0"/>
              <a:t>66</a:t>
            </a:fld>
            <a:endParaRPr lang="en-ZA"/>
          </a:p>
        </p:txBody>
      </p:sp>
    </p:spTree>
    <p:extLst>
      <p:ext uri="{BB962C8B-B14F-4D97-AF65-F5344CB8AC3E}">
        <p14:creationId xmlns:p14="http://schemas.microsoft.com/office/powerpoint/2010/main" val="35578076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(non contributory</a:t>
            </a:r>
            <a:r>
              <a:rPr lang="en-ZA" baseline="0" dirty="0"/>
              <a:t> spending in SSA!) </a:t>
            </a:r>
            <a:r>
              <a:rPr lang="en-ZA" dirty="0"/>
              <a:t>Ask them to guess where they are and who</a:t>
            </a:r>
            <a:r>
              <a:rPr lang="en-ZA" baseline="0" dirty="0"/>
              <a:t> is at the top and why? Try and guess!</a:t>
            </a:r>
            <a:endParaRPr lang="en-ZA" dirty="0"/>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67</a:t>
            </a:fld>
            <a:endParaRPr lang="en-ZA"/>
          </a:p>
        </p:txBody>
      </p:sp>
    </p:spTree>
    <p:extLst>
      <p:ext uri="{BB962C8B-B14F-4D97-AF65-F5344CB8AC3E}">
        <p14:creationId xmlns:p14="http://schemas.microsoft.com/office/powerpoint/2010/main" val="4294229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Where are you? Did you guess right? What</a:t>
            </a:r>
            <a:r>
              <a:rPr lang="en-ZA" baseline="0" dirty="0"/>
              <a:t> does this figure tell us?</a:t>
            </a:r>
          </a:p>
          <a:p>
            <a:pPr marL="0" marR="0" indent="0" algn="l" defTabSz="914400" rtl="0" eaLnBrk="1" fontAlgn="auto" latinLnBrk="0" hangingPunct="1">
              <a:lnSpc>
                <a:spcPct val="100000"/>
              </a:lnSpc>
              <a:spcBef>
                <a:spcPts val="0"/>
              </a:spcBef>
              <a:spcAft>
                <a:spcPts val="0"/>
              </a:spcAft>
              <a:buClrTx/>
              <a:buSzTx/>
              <a:buFontTx/>
              <a:buNone/>
              <a:tabLst/>
              <a:defRPr/>
            </a:pPr>
            <a:endParaRPr lang="en-Z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the top of the lists – in addition to countries with large size public works or similar programmes like Sierra Leone and Burundi - one can see countries with larger scale universal or quasi universal cash transfers – Lesotho, South Africa, Mauritius and Namibia. </a:t>
            </a: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is certainly a correlation between the size of overall government expenditure in a country and the size of its social protection expenditure (both measured as a percentage of its GDP). The link works both ways: on the one hand a certain minimum fiscal space is needed to finance social protection programmes; on the other, the expansion of social protection creates further incentives to raise more resources. However, it is also clear that countries with a similar size of government resources (“small” or “big”) may take very different decisions as to the share of these resources allocated to social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The size of social protection investment (and, it follows, the extent and level of coverage of the population of the country by social protection) depends to a significant extent on the prevailing political and social will (of the governments, of the taxpayers, of the electorate).</a:t>
            </a:r>
          </a:p>
          <a:p>
            <a:pPr marL="0" marR="0" indent="0" algn="l" defTabSz="914400" rtl="0" eaLnBrk="1" fontAlgn="auto" latinLnBrk="0" hangingPunct="1">
              <a:lnSpc>
                <a:spcPct val="100000"/>
              </a:lnSpc>
              <a:spcBef>
                <a:spcPts val="0"/>
              </a:spcBef>
              <a:spcAft>
                <a:spcPts val="0"/>
              </a:spcAft>
              <a:buClrTx/>
              <a:buSzTx/>
              <a:buFontTx/>
              <a:buNone/>
              <a:tabLst/>
              <a:defRPr/>
            </a:pPr>
            <a:endParaRPr lang="en-ZA" b="1" dirty="0"/>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68</a:t>
            </a:fld>
            <a:endParaRPr lang="en-ZA"/>
          </a:p>
        </p:txBody>
      </p:sp>
    </p:spTree>
    <p:extLst>
      <p:ext uri="{BB962C8B-B14F-4D97-AF65-F5344CB8AC3E}">
        <p14:creationId xmlns:p14="http://schemas.microsoft.com/office/powerpoint/2010/main" val="4168473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Go</a:t>
            </a:r>
            <a:r>
              <a:rPr lang="en-ZA" baseline="0" dirty="0"/>
              <a:t> to next slide for Chinese proverb related to this.</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69</a:t>
            </a:fld>
            <a:endParaRPr lang="en-ZA"/>
          </a:p>
        </p:txBody>
      </p:sp>
    </p:spTree>
    <p:extLst>
      <p:ext uri="{BB962C8B-B14F-4D97-AF65-F5344CB8AC3E}">
        <p14:creationId xmlns:p14="http://schemas.microsoft.com/office/powerpoint/2010/main" val="278302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Note this definition is specific to social protection (refers</a:t>
            </a:r>
            <a:r>
              <a:rPr lang="en-GB" baseline="0" dirty="0"/>
              <a:t> to social protection program), while the word MIS has much wider use in business world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And also note we are now focusing on the PROGRAMME LEVEL.. We will discuss integration across programmes later..</a:t>
            </a:r>
            <a:endParaRPr lang="en-GB" dirty="0"/>
          </a:p>
          <a:p>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8</a:t>
            </a:fld>
            <a:endParaRPr lang="en-ZA"/>
          </a:p>
        </p:txBody>
      </p:sp>
    </p:spTree>
    <p:extLst>
      <p:ext uri="{BB962C8B-B14F-4D97-AF65-F5344CB8AC3E}">
        <p14:creationId xmlns:p14="http://schemas.microsoft.com/office/powerpoint/2010/main" val="3415743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a:t>Chinese</a:t>
            </a:r>
            <a:r>
              <a:rPr lang="en-ZA" baseline="0" dirty="0"/>
              <a:t> proverb: the sound of one tree dying and crashing is much louder than the sound of a whole forest growing… the risk is that forces against social protection just focus on that one tree crashing (e.g. one person misusing their benefit versus thousands thriving)</a:t>
            </a:r>
            <a:endParaRPr lang="en-ZA" dirty="0"/>
          </a:p>
          <a:p>
            <a:endParaRPr lang="en-ZA" dirty="0"/>
          </a:p>
          <a:p>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70</a:t>
            </a:fld>
            <a:endParaRPr lang="en-ZA"/>
          </a:p>
        </p:txBody>
      </p:sp>
    </p:spTree>
    <p:extLst>
      <p:ext uri="{BB962C8B-B14F-4D97-AF65-F5344CB8AC3E}">
        <p14:creationId xmlns:p14="http://schemas.microsoft.com/office/powerpoint/2010/main" val="983942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Reform Coalition (formal or informal) is a political mechanism and process utilized and formed by state and non state actors, initiated by either, which enables them to work cooperatively to address specific state and collective action problems through the pursuit and implementation of a specific economic and social reform agenda, while retaining their independence from each other. At a minimum, actors in a reform coalition must have a shared perception of what the problem is that needs to be addressed, as well as the tools - within government, civil society, academia or private sector - that can be used to address it. While all actors must have incentives to work with each other in coalition, the nature of these incentives are likely to differ greatly between stakeholders. Reform coalitions often include top officials in the state; they are often initiated in circumstances of sudden and contingent crisis, threat or even opportunity (‘critical junctures’). They involve production and sharing of evidence, and building of trust and mutual beneficial relationships. </a:t>
            </a: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71</a:t>
            </a:fld>
            <a:endParaRPr lang="en-ZA"/>
          </a:p>
        </p:txBody>
      </p:sp>
    </p:spTree>
    <p:extLst>
      <p:ext uri="{BB962C8B-B14F-4D97-AF65-F5344CB8AC3E}">
        <p14:creationId xmlns:p14="http://schemas.microsoft.com/office/powerpoint/2010/main" val="2708101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Making an economic argument for social transfer requires an assessment of cost-effectiveness as well as cost-benefit in both the short- and long-term</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Social protection is increasingly seen as “a source of resilience in tough times, as a support for growth and productivity in good times, and as a general mechanism for socioeconomic inclusion”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Three main channels through which social protection can support economic growth:</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Individual level - Building and protecting human capital and other productive assets, empowering poor individuals to invest or to adopt higher return strategies.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Local economy effects - Enhancing community assets and infrastructure, positive spill-overs from beneficiaries to non-beneficiaries.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Overall economy level - Acting as stabilizers of aggregate demand, improving social cohesion and making growth-enhancing reforms more politically feasible.</a:t>
            </a:r>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72</a:t>
            </a:fld>
            <a:endParaRPr lang="en-ZA"/>
          </a:p>
        </p:txBody>
      </p:sp>
    </p:spTree>
    <p:extLst>
      <p:ext uri="{BB962C8B-B14F-4D97-AF65-F5344CB8AC3E}">
        <p14:creationId xmlns:p14="http://schemas.microsoft.com/office/powerpoint/2010/main" val="22763125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majority of African countries have a very young population. This often implies rapidly growing school age population, a large proportion of young adults in the working-age population (over 40 percent) and high rates of workforce growth.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the number of children a woman is likely to have in her lifetime - the total fertility rate - is still very elevated in the continent by global standards.. And is likely to decline..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demographic transition consists of a </a:t>
            </a:r>
            <a:r>
              <a:rPr lang="en-GB" sz="1200" b="1" kern="1200" dirty="0">
                <a:solidFill>
                  <a:schemeClr val="tx1"/>
                </a:solidFill>
                <a:effectLst/>
                <a:latin typeface="+mn-lt"/>
                <a:ea typeface="+mn-ea"/>
                <a:cs typeface="+mn-cs"/>
              </a:rPr>
              <a:t>growing workforce relative to the total population</a:t>
            </a:r>
            <a:r>
              <a:rPr lang="en-GB" sz="1200" kern="1200" dirty="0">
                <a:solidFill>
                  <a:schemeClr val="tx1"/>
                </a:solidFill>
                <a:effectLst/>
                <a:latin typeface="+mn-lt"/>
                <a:ea typeface="+mn-ea"/>
                <a:cs typeface="+mn-cs"/>
              </a:rPr>
              <a:t>. It results from decline of the weight of children in total population and the slow growth of elderly. If countries manage well the demographic transition, the increase in the working age population and reduced total dependency ratio provides countries with a window of opportunity, which if properly tapped can generate a “demographic dividend” in the form of higher growth and funding for social protection. </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73</a:t>
            </a:fld>
            <a:endParaRPr lang="en-ZA"/>
          </a:p>
        </p:txBody>
      </p:sp>
    </p:spTree>
    <p:extLst>
      <p:ext uri="{BB962C8B-B14F-4D97-AF65-F5344CB8AC3E}">
        <p14:creationId xmlns:p14="http://schemas.microsoft.com/office/powerpoint/2010/main" val="1293554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Another interesting option is</a:t>
            </a:r>
            <a:r>
              <a:rPr lang="en-ZA" baseline="0" dirty="0"/>
              <a:t> staggered introduction of social protection.. E.g. based on age cohorts. This figure is an example from Namibia..</a:t>
            </a:r>
          </a:p>
          <a:p>
            <a:endParaRPr lang="en-ZA" baseline="0" dirty="0"/>
          </a:p>
          <a:p>
            <a:r>
              <a:rPr lang="en-GB" sz="1200" kern="1200" dirty="0">
                <a:solidFill>
                  <a:schemeClr val="tx1"/>
                </a:solidFill>
                <a:effectLst/>
                <a:latin typeface="+mn-lt"/>
                <a:ea typeface="+mn-ea"/>
                <a:cs typeface="+mn-cs"/>
              </a:rPr>
              <a:t>…starting with children aged 0–4 in 2015 and including children aged 5–10 in 2017 and children aged 11–17 in 2019. This approach is justified by the fact that support to children in their early years of life is found to be crucial to breaking inter-generational poverty transmission. Moreover, younger children are more likely to be poor. As a result of decline in fertility, the cost per GDP falls over the years. The </a:t>
            </a:r>
            <a:r>
              <a:rPr lang="en-GB" sz="1200" b="1" kern="1200" dirty="0">
                <a:solidFill>
                  <a:schemeClr val="tx1"/>
                </a:solidFill>
                <a:effectLst/>
                <a:latin typeface="+mn-lt"/>
                <a:ea typeface="+mn-ea"/>
                <a:cs typeface="+mn-cs"/>
              </a:rPr>
              <a:t>rise in spending for a specific age cohort phases down because of the reduction of child dependency ratios over time</a:t>
            </a:r>
            <a:r>
              <a:rPr lang="en-GB" sz="1200" kern="1200" dirty="0">
                <a:solidFill>
                  <a:schemeClr val="tx1"/>
                </a:solidFill>
                <a:effectLst/>
                <a:latin typeface="+mn-lt"/>
                <a:ea typeface="+mn-ea"/>
                <a:cs typeface="+mn-cs"/>
              </a:rPr>
              <a:t>. This allows the introduction of a second cohort in the child grant scheme over time.</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74</a:t>
            </a:fld>
            <a:endParaRPr lang="en-ZA"/>
          </a:p>
        </p:txBody>
      </p:sp>
    </p:spTree>
    <p:extLst>
      <p:ext uri="{BB962C8B-B14F-4D97-AF65-F5344CB8AC3E}">
        <p14:creationId xmlns:p14="http://schemas.microsoft.com/office/powerpoint/2010/main" val="4138463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While it is impossible to adequately compare cost to transfer ratios across different programmes and countries because of comparability issues, what is clear is that.. These ratios decline</a:t>
            </a:r>
            <a:r>
              <a:rPr lang="en-ZA" baseline="0" dirty="0"/>
              <a:t> over time as schemes mature.. </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75</a:t>
            </a:fld>
            <a:endParaRPr lang="en-ZA"/>
          </a:p>
        </p:txBody>
      </p:sp>
    </p:spTree>
    <p:extLst>
      <p:ext uri="{BB962C8B-B14F-4D97-AF65-F5344CB8AC3E}">
        <p14:creationId xmlns:p14="http://schemas.microsoft.com/office/powerpoint/2010/main" val="2012276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Taking decisions about social protection systems today means to make more or less well informed “good guesses” about their future development with and without these decisions. </a:t>
            </a:r>
          </a:p>
          <a:p>
            <a:endParaRPr lang="en-GB" sz="1200" kern="1200" dirty="0">
              <a:solidFill>
                <a:schemeClr val="tx1"/>
              </a:solidFill>
              <a:effectLst/>
              <a:latin typeface="+mn-lt"/>
              <a:ea typeface="+mn-ea"/>
              <a:cs typeface="+mn-cs"/>
            </a:endParaRPr>
          </a:p>
          <a:p>
            <a:r>
              <a:rPr lang="en-ZA" dirty="0"/>
              <a:t>There are also many interesting tools that can help with financial governance and such decisions.. These include:</a:t>
            </a:r>
          </a:p>
          <a:p>
            <a:pPr marL="171450" indent="-171450">
              <a:buFont typeface="Arial" panose="020B0604020202020204" pitchFamily="34" charset="0"/>
              <a:buChar char="•"/>
            </a:pPr>
            <a:r>
              <a:rPr lang="en-ZA" b="1" dirty="0"/>
              <a:t>Social</a:t>
            </a:r>
            <a:r>
              <a:rPr lang="en-ZA" b="1" baseline="0" dirty="0"/>
              <a:t> budgeting: </a:t>
            </a:r>
            <a:r>
              <a:rPr lang="en-GB" sz="1200" kern="1200" dirty="0">
                <a:solidFill>
                  <a:schemeClr val="tx1"/>
                </a:solidFill>
                <a:effectLst/>
                <a:latin typeface="+mn-lt"/>
                <a:ea typeface="+mn-ea"/>
                <a:cs typeface="+mn-cs"/>
              </a:rPr>
              <a:t>Social budgeting establishes income and expenditure accounts for all existing social protection schemes in the country and then projects – using actuarial methods -  those accounts into the future. But fully fledged social budgeting exercise is very demanding in terms of data requirements, as well as takes relatively long to implement. </a:t>
            </a:r>
            <a:endParaRPr lang="en-ZA"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ZA" b="1" baseline="0" dirty="0"/>
              <a:t>Microsimulations</a:t>
            </a:r>
            <a:r>
              <a:rPr lang="en-ZA" baseline="0" dirty="0"/>
              <a:t> (reference local ones if any </a:t>
            </a:r>
            <a:r>
              <a:rPr lang="en-ZA" baseline="0" dirty="0" err="1"/>
              <a:t>eg</a:t>
            </a:r>
            <a:r>
              <a:rPr lang="en-ZA" baseline="0" dirty="0"/>
              <a:t> </a:t>
            </a:r>
            <a:r>
              <a:rPr lang="en-ZA" baseline="0" dirty="0" err="1"/>
              <a:t>Tazmod</a:t>
            </a:r>
            <a:r>
              <a:rPr lang="en-ZA" baseline="0" dirty="0"/>
              <a:t> in Tanzania.. </a:t>
            </a:r>
            <a:r>
              <a:rPr lang="en-ZA" baseline="0" dirty="0" err="1"/>
              <a:t>Namod</a:t>
            </a:r>
            <a:r>
              <a:rPr lang="en-ZA" baseline="0" dirty="0"/>
              <a:t> in Namibia </a:t>
            </a:r>
            <a:r>
              <a:rPr lang="en-ZA" baseline="0" dirty="0" err="1"/>
              <a:t>etc</a:t>
            </a:r>
            <a:r>
              <a:rPr lang="en-ZA" baseline="0" dirty="0"/>
              <a:t>) </a:t>
            </a:r>
            <a:r>
              <a:rPr lang="de-DE" sz="1200" kern="1200" dirty="0">
                <a:solidFill>
                  <a:schemeClr val="tx1"/>
                </a:solidFill>
                <a:effectLst/>
                <a:latin typeface="+mn-lt"/>
                <a:ea typeface="+mn-ea"/>
                <a:cs typeface="+mn-cs"/>
              </a:rPr>
              <a:t>Tax-benefit microsimulation models, which combine representative household-level data on incomes and expenditures and detailed coding of tax and benefit legislation, have proven to be an extremely useful tool for researchers and policy makers alike. The models apply user-defined tax and benefit policy rules to micro-data on individuals and households and calculate the effects of these rules on household income. The effects of different policy scenarios on poverty, inequality, and government revenues can be analysed and compared.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905379-01BD-43AE-87B5-C471EFECD2DD}" type="slidenum">
              <a:rPr lang="en-ZA" smtClean="0"/>
              <a:t>76</a:t>
            </a:fld>
            <a:endParaRPr lang="en-ZA"/>
          </a:p>
        </p:txBody>
      </p:sp>
    </p:spTree>
    <p:extLst>
      <p:ext uri="{BB962C8B-B14F-4D97-AF65-F5344CB8AC3E}">
        <p14:creationId xmlns:p14="http://schemas.microsoft.com/office/powerpoint/2010/main" val="9901836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number of alternative means through which countries can mobilize revenues to pay for social protection, each imposing differential burdens on different population sub-groups. Alternative expenditure patterns and levels distribute benefits unevenly throughout society, with some groups of people benefitting more than others. The particular distribution of burdens and benefits amongst various sections of a population defines a government’s fiscal policy. This uneven distribution of burdens and benefits can be designed to either financially favour or hurt the rich and poor, rural and urban, male and female, old and young…</a:t>
            </a:r>
          </a:p>
          <a:p>
            <a:endParaRPr lang="en-ZA" dirty="0"/>
          </a:p>
          <a:p>
            <a:r>
              <a:rPr lang="en-ZA" dirty="0"/>
              <a:t>Our last question is..</a:t>
            </a:r>
            <a:r>
              <a:rPr lang="en-ZA" baseline="0" dirty="0"/>
              <a:t> Whether the size of the pie (the ‘resource or fiscal envelope’) is actually fixed? We have been hinting over these past few days that it isn’t.. As we can be advocating for policy change that increases the size of the pie.. For this purpose we are going to be doing an exercise!</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77</a:t>
            </a:fld>
            <a:endParaRPr lang="en-ZA"/>
          </a:p>
        </p:txBody>
      </p:sp>
    </p:spTree>
    <p:extLst>
      <p:ext uri="{BB962C8B-B14F-4D97-AF65-F5344CB8AC3E}">
        <p14:creationId xmlns:p14="http://schemas.microsoft.com/office/powerpoint/2010/main" val="2856527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next slide</a:t>
            </a:r>
          </a:p>
        </p:txBody>
      </p:sp>
      <p:sp>
        <p:nvSpPr>
          <p:cNvPr id="4" name="Slide Number Placeholder 3"/>
          <p:cNvSpPr>
            <a:spLocks noGrp="1"/>
          </p:cNvSpPr>
          <p:nvPr>
            <p:ph type="sldNum" sz="quarter" idx="10"/>
          </p:nvPr>
        </p:nvSpPr>
        <p:spPr/>
        <p:txBody>
          <a:bodyPr/>
          <a:lstStyle/>
          <a:p>
            <a:fld id="{A802E42B-4540-4CA0-B5CC-7A6A1B09DC25}" type="slidenum">
              <a:rPr lang="en-ZA" smtClean="0"/>
              <a:t>78</a:t>
            </a:fld>
            <a:endParaRPr lang="en-ZA"/>
          </a:p>
        </p:txBody>
      </p:sp>
    </p:spTree>
    <p:extLst>
      <p:ext uri="{BB962C8B-B14F-4D97-AF65-F5344CB8AC3E}">
        <p14:creationId xmlns:p14="http://schemas.microsoft.com/office/powerpoint/2010/main" val="25161654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Remember we mentioned we would use the acceptance,</a:t>
            </a:r>
            <a:r>
              <a:rPr lang="en-ZA" baseline="0" dirty="0"/>
              <a:t> authority and ability framework in more depth? Here is the chance! We are going to be considering various options for expanding the fiscal envelope.. And placing them on this graph based on the questions you see here..</a:t>
            </a:r>
          </a:p>
          <a:p>
            <a:endParaRPr lang="en-ZA" baseline="0" dirty="0"/>
          </a:p>
          <a:p>
            <a:r>
              <a:rPr lang="en-ZA" baseline="0" dirty="0"/>
              <a:t>Get participants to form 8 groups of 2-3 participants and distribute one Triple A card to each group</a:t>
            </a:r>
          </a:p>
          <a:p>
            <a:endParaRPr lang="en-ZA" baseline="0" dirty="0"/>
          </a:p>
          <a:p>
            <a:r>
              <a:rPr lang="en-ZA" baseline="0" dirty="0"/>
              <a:t>Now please take a moment to read p.22-23 in your Finance document before discussing where best to place your finance option card! Make sure that the delegates understand what each of the cards mean.</a:t>
            </a:r>
          </a:p>
          <a:p>
            <a:endParaRPr lang="en-ZA" baseline="0" dirty="0"/>
          </a:p>
          <a:p>
            <a:r>
              <a:rPr lang="en-ZA" baseline="0" dirty="0"/>
              <a:t>Explain to the delegates what each of the A’s mean. (It would be good to demonstrate with one of the cards) </a:t>
            </a:r>
          </a:p>
          <a:p>
            <a:r>
              <a:rPr lang="en-ZA" baseline="0" dirty="0"/>
              <a:t>To help you here is a further explanation under each of the As. </a:t>
            </a:r>
          </a:p>
          <a:p>
            <a:r>
              <a:rPr lang="en-ZA" baseline="0" dirty="0"/>
              <a:t>AUTHORITY: </a:t>
            </a:r>
            <a:r>
              <a:rPr lang="en-ZA" sz="1200" dirty="0">
                <a:solidFill>
                  <a:schemeClr val="bg1"/>
                </a:solidFill>
                <a:latin typeface="Avenir Book"/>
                <a:cs typeface="Avenir Book"/>
              </a:rPr>
              <a:t>Does legislation allow to challenge the current situation?</a:t>
            </a:r>
          </a:p>
          <a:p>
            <a:r>
              <a:rPr lang="en-ZA" sz="1200" dirty="0">
                <a:solidFill>
                  <a:schemeClr val="bg1"/>
                </a:solidFill>
                <a:latin typeface="Avenir Book"/>
                <a:cs typeface="Avenir Book"/>
              </a:rPr>
              <a:t>Are institutional and administrations’ entrenched interests going to oppose to reform?</a:t>
            </a:r>
          </a:p>
          <a:p>
            <a:r>
              <a:rPr lang="en-ZA" sz="1200" dirty="0">
                <a:solidFill>
                  <a:schemeClr val="bg1"/>
                </a:solidFill>
                <a:latin typeface="Avenir Book"/>
                <a:cs typeface="Avenir Book"/>
              </a:rPr>
              <a:t>Do they have the correct incentives to support it?</a:t>
            </a:r>
          </a:p>
          <a:p>
            <a:r>
              <a:rPr lang="en-ZA" sz="1200" dirty="0">
                <a:solidFill>
                  <a:schemeClr val="bg1"/>
                </a:solidFill>
                <a:latin typeface="Avenir Book"/>
                <a:cs typeface="Avenir Book"/>
              </a:rPr>
              <a:t>Are political forces and public and private interests aligned and favourable?</a:t>
            </a:r>
          </a:p>
          <a:p>
            <a:r>
              <a:rPr lang="en-ZA" sz="1200" dirty="0">
                <a:solidFill>
                  <a:schemeClr val="bg1"/>
                </a:solidFill>
                <a:latin typeface="Avenir Book"/>
                <a:cs typeface="Avenir Book"/>
              </a:rPr>
              <a:t>Do informal norms allow reformers to do what needs to be done? Is tax authority subject to higher order pressures? Is the tax system transparent enough to ensure central authority and control? Can social partners and CSOs help?</a:t>
            </a:r>
          </a:p>
          <a:p>
            <a:endParaRPr lang="en-ZA" baseline="0" dirty="0"/>
          </a:p>
          <a:p>
            <a:r>
              <a:rPr lang="en-ZA" baseline="0" dirty="0"/>
              <a:t>ACCEPTANCE:</a:t>
            </a:r>
          </a:p>
          <a:p>
            <a:r>
              <a:rPr lang="en-ZA" sz="1200" dirty="0">
                <a:solidFill>
                  <a:schemeClr val="bg1"/>
                </a:solidFill>
                <a:latin typeface="Avenir Book"/>
                <a:cs typeface="Avenir Book"/>
              </a:rPr>
              <a:t>Is there acceptance of a need for change? Acceptance – Of the reform idea? Of its monetary costs? Of the social costs for affected? Of the political costs for decision makers? Can social dialogue help? Can accountability and transparency measures or communication improve </a:t>
            </a:r>
            <a:r>
              <a:rPr lang="en-ZA" sz="1200" dirty="0" err="1">
                <a:solidFill>
                  <a:schemeClr val="bg1"/>
                </a:solidFill>
                <a:latin typeface="Avenir Book"/>
                <a:cs typeface="Avenir Book"/>
              </a:rPr>
              <a:t>accepatance</a:t>
            </a:r>
            <a:r>
              <a:rPr lang="en-ZA" sz="1200" dirty="0">
                <a:solidFill>
                  <a:schemeClr val="bg1"/>
                </a:solidFill>
                <a:latin typeface="Avenir Book"/>
                <a:cs typeface="Avenir Book"/>
              </a:rPr>
              <a:t>? E.g. what do you think the public reaction would be if you raised taxes by 15% overnight? I doubt this would be easily accepted. </a:t>
            </a:r>
            <a:endParaRPr lang="en-ZA" baseline="0" dirty="0"/>
          </a:p>
          <a:p>
            <a:endParaRPr lang="en-ZA" dirty="0"/>
          </a:p>
          <a:p>
            <a:r>
              <a:rPr lang="en-ZA" dirty="0"/>
              <a:t>ABILITY: </a:t>
            </a:r>
          </a:p>
          <a:p>
            <a:r>
              <a:rPr lang="en-ZA" sz="1200" dirty="0">
                <a:solidFill>
                  <a:schemeClr val="bg1"/>
                </a:solidFill>
                <a:latin typeface="Avenir Book"/>
                <a:cs typeface="Avenir Book"/>
              </a:rPr>
              <a:t>Are there enough people with skills and readiness to conceptualize and implement reform? Are there sufficient information sources? Is there sufficient capacity from the administrative to supervise and ensure efficient implementation and institutionalization? Is tax administration efficient? Does learning needs to occur during the process of implementation?</a:t>
            </a:r>
            <a:endParaRPr lang="en-ZA" dirty="0"/>
          </a:p>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79</a:t>
            </a:fld>
            <a:endParaRPr lang="en-ZA"/>
          </a:p>
        </p:txBody>
      </p:sp>
    </p:spTree>
    <p:extLst>
      <p:ext uri="{BB962C8B-B14F-4D97-AF65-F5344CB8AC3E}">
        <p14:creationId xmlns:p14="http://schemas.microsoft.com/office/powerpoint/2010/main" val="3302806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paper is</a:t>
            </a:r>
            <a:r>
              <a:rPr lang="en-GB" baseline="0" dirty="0"/>
              <a:t> fine if well organised… yet much less easy to retrieve, organise and transform into information</a:t>
            </a:r>
            <a:endParaRPr lang="en-GB" dirty="0"/>
          </a:p>
        </p:txBody>
      </p:sp>
      <p:sp>
        <p:nvSpPr>
          <p:cNvPr id="4" name="Slide Number Placeholder 3"/>
          <p:cNvSpPr>
            <a:spLocks noGrp="1"/>
          </p:cNvSpPr>
          <p:nvPr>
            <p:ph type="sldNum" sz="quarter" idx="10"/>
          </p:nvPr>
        </p:nvSpPr>
        <p:spPr/>
        <p:txBody>
          <a:bodyPr/>
          <a:lstStyle/>
          <a:p>
            <a:fld id="{A802E42B-4540-4CA0-B5CC-7A6A1B09DC25}" type="slidenum">
              <a:rPr lang="en-ZA" smtClean="0"/>
              <a:t>9</a:t>
            </a:fld>
            <a:endParaRPr lang="en-ZA"/>
          </a:p>
        </p:txBody>
      </p:sp>
    </p:spTree>
    <p:extLst>
      <p:ext uri="{BB962C8B-B14F-4D97-AF65-F5344CB8AC3E}">
        <p14:creationId xmlns:p14="http://schemas.microsoft.com/office/powerpoint/2010/main" val="1792454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next slide</a:t>
            </a:r>
          </a:p>
        </p:txBody>
      </p:sp>
      <p:sp>
        <p:nvSpPr>
          <p:cNvPr id="4" name="Slide Number Placeholder 3"/>
          <p:cNvSpPr>
            <a:spLocks noGrp="1"/>
          </p:cNvSpPr>
          <p:nvPr>
            <p:ph type="sldNum" sz="quarter" idx="10"/>
          </p:nvPr>
        </p:nvSpPr>
        <p:spPr/>
        <p:txBody>
          <a:bodyPr/>
          <a:lstStyle/>
          <a:p>
            <a:fld id="{A802E42B-4540-4CA0-B5CC-7A6A1B09DC25}" type="slidenum">
              <a:rPr lang="en-ZA" smtClean="0"/>
              <a:t>80</a:t>
            </a:fld>
            <a:endParaRPr lang="en-ZA"/>
          </a:p>
        </p:txBody>
      </p:sp>
    </p:spTree>
    <p:extLst>
      <p:ext uri="{BB962C8B-B14F-4D97-AF65-F5344CB8AC3E}">
        <p14:creationId xmlns:p14="http://schemas.microsoft.com/office/powerpoint/2010/main" val="2275603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81</a:t>
            </a:fld>
            <a:endParaRPr lang="en-ZA"/>
          </a:p>
        </p:txBody>
      </p:sp>
    </p:spTree>
    <p:extLst>
      <p:ext uri="{BB962C8B-B14F-4D97-AF65-F5344CB8AC3E}">
        <p14:creationId xmlns:p14="http://schemas.microsoft.com/office/powerpoint/2010/main" val="10342850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 conclude.. I want you to spend one minute thinking about the actual </a:t>
            </a:r>
            <a:r>
              <a:rPr lang="en-ZA" b="1" dirty="0"/>
              <a:t>budget process </a:t>
            </a:r>
            <a:r>
              <a:rPr lang="en-ZA" dirty="0"/>
              <a:t>through which such decisions (e.g.</a:t>
            </a:r>
            <a:r>
              <a:rPr lang="en-ZA" baseline="0" dirty="0"/>
              <a:t> changes to fiscal envelope we discussed before the break) get taken!</a:t>
            </a:r>
          </a:p>
          <a:p>
            <a:endParaRPr lang="en-ZA" baseline="0" dirty="0"/>
          </a:p>
          <a:p>
            <a:r>
              <a:rPr lang="en-ZA" baseline="0" dirty="0"/>
              <a:t>In theory.. This is the budget process that happens every year on a cyclical basis (quickly go through steps in slide).. Yet to some extent this is a ‘ritualistic façade’ masking the real allocation process of spending.. Which is often based on informal practices and agreements (often due to lack of transparency, lack of control and oversight and lack of an institutionalised negotiation process).</a:t>
            </a:r>
          </a:p>
          <a:p>
            <a:endParaRPr lang="en-ZA" baseline="0" dirty="0"/>
          </a:p>
          <a:p>
            <a:r>
              <a:rPr lang="en-ZA" baseline="0" dirty="0"/>
              <a:t>What can make it more effective is: </a:t>
            </a:r>
          </a:p>
          <a:p>
            <a:pPr marL="171450" indent="-171450">
              <a:buFontTx/>
              <a:buChar char="-"/>
            </a:pPr>
            <a:r>
              <a:rPr lang="en-ZA" baseline="0" dirty="0"/>
              <a:t>Citizen participation and consultation</a:t>
            </a:r>
          </a:p>
          <a:p>
            <a:pPr marL="171450" indent="-171450">
              <a:buFontTx/>
              <a:buChar char="-"/>
            </a:pPr>
            <a:r>
              <a:rPr lang="en-ZA" baseline="0" dirty="0"/>
              <a:t>Reforms that focus on outputs and outcomes rather than inputs.. And ideally input/output (efficiency and effectiveness).. We can call this Performance budgeting</a:t>
            </a:r>
            <a:endParaRPr lang="en-ZA" dirty="0"/>
          </a:p>
        </p:txBody>
      </p:sp>
      <p:sp>
        <p:nvSpPr>
          <p:cNvPr id="4" name="Slide Number Placeholder 3"/>
          <p:cNvSpPr>
            <a:spLocks noGrp="1"/>
          </p:cNvSpPr>
          <p:nvPr>
            <p:ph type="sldNum" sz="quarter" idx="10"/>
          </p:nvPr>
        </p:nvSpPr>
        <p:spPr/>
        <p:txBody>
          <a:bodyPr/>
          <a:lstStyle/>
          <a:p>
            <a:fld id="{BC905379-01BD-43AE-87B5-C471EFECD2DD}" type="slidenum">
              <a:rPr lang="en-ZA" smtClean="0"/>
              <a:t>82</a:t>
            </a:fld>
            <a:endParaRPr lang="en-ZA"/>
          </a:p>
        </p:txBody>
      </p:sp>
    </p:spTree>
    <p:extLst>
      <p:ext uri="{BB962C8B-B14F-4D97-AF65-F5344CB8AC3E}">
        <p14:creationId xmlns:p14="http://schemas.microsoft.com/office/powerpoint/2010/main" val="22233626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Invite</a:t>
            </a:r>
            <a:r>
              <a:rPr lang="en-US" baseline="0" dirty="0"/>
              <a:t> participants to contribute their major AHA moments, resulting in SP learning take-</a:t>
            </a:r>
            <a:r>
              <a:rPr lang="en-US" baseline="0" dirty="0" err="1"/>
              <a:t>aways</a:t>
            </a:r>
            <a:r>
              <a:rPr lang="en-US" baseline="0" dirty="0"/>
              <a:t>, insights and mind shifts on the topic of Finance </a:t>
            </a:r>
            <a:r>
              <a:rPr lang="mr-IN" baseline="0" dirty="0"/>
              <a:t>–</a:t>
            </a:r>
            <a:r>
              <a:rPr lang="en-US" baseline="0" dirty="0"/>
              <a:t> create one flip chart with the </a:t>
            </a:r>
            <a:r>
              <a:rPr lang="en-US" baseline="0"/>
              <a:t>title Finance </a:t>
            </a:r>
            <a:r>
              <a:rPr lang="en-US" baseline="0" dirty="0"/>
              <a:t>to record all the contributions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Use the following three questions to elicit participant contributions:</a:t>
            </a:r>
          </a:p>
          <a:p>
            <a:pPr lvl="0"/>
            <a:r>
              <a:rPr lang="en-ZA" sz="1200" kern="1200" dirty="0">
                <a:solidFill>
                  <a:schemeClr val="tx1"/>
                </a:solidFill>
                <a:effectLst/>
                <a:latin typeface="+mn-lt"/>
                <a:ea typeface="+mn-ea"/>
                <a:cs typeface="+mn-cs"/>
              </a:rPr>
              <a:t>What do you know now that you did not know before?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shift in your thinking did you experience?</a:t>
            </a:r>
            <a:endParaRPr lang="en-GB" sz="1200" kern="1200" dirty="0">
              <a:solidFill>
                <a:schemeClr val="tx1"/>
              </a:solidFill>
              <a:effectLst/>
              <a:latin typeface="+mn-lt"/>
              <a:ea typeface="+mn-ea"/>
              <a:cs typeface="+mn-cs"/>
            </a:endParaRPr>
          </a:p>
          <a:p>
            <a:pPr lvl="0"/>
            <a:r>
              <a:rPr lang="en-ZA" sz="1200" kern="1200" dirty="0">
                <a:solidFill>
                  <a:schemeClr val="tx1"/>
                </a:solidFill>
                <a:effectLst/>
                <a:latin typeface="+mn-lt"/>
                <a:ea typeface="+mn-ea"/>
                <a:cs typeface="+mn-cs"/>
              </a:rPr>
              <a:t>What would you do differently now?</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9138ACA-736A-4C43-86F9-1D47B24AC60C}" type="slidenum">
              <a:rPr lang="en-ZA" smtClean="0"/>
              <a:t>83</a:t>
            </a:fld>
            <a:endParaRPr lang="en-ZA"/>
          </a:p>
        </p:txBody>
      </p:sp>
    </p:spTree>
    <p:extLst>
      <p:ext uri="{BB962C8B-B14F-4D97-AF65-F5344CB8AC3E}">
        <p14:creationId xmlns:p14="http://schemas.microsoft.com/office/powerpoint/2010/main" val="6195473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C9138ACA-736A-4C43-86F9-1D47B24AC60C}" type="slidenum">
              <a:rPr lang="en-ZA" smtClean="0"/>
              <a:t>84</a:t>
            </a:fld>
            <a:endParaRPr lang="en-ZA"/>
          </a:p>
        </p:txBody>
      </p:sp>
    </p:spTree>
    <p:extLst>
      <p:ext uri="{BB962C8B-B14F-4D97-AF65-F5344CB8AC3E}">
        <p14:creationId xmlns:p14="http://schemas.microsoft.com/office/powerpoint/2010/main" val="302321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a:t>Your</a:t>
            </a:r>
            <a:r>
              <a:rPr lang="en-ZA" baseline="0" dirty="0"/>
              <a:t> programme </a:t>
            </a:r>
            <a:r>
              <a:rPr lang="en-ZA" b="1" baseline="0" dirty="0"/>
              <a:t>database</a:t>
            </a:r>
            <a:r>
              <a:rPr lang="en-ZA" baseline="0" dirty="0"/>
              <a:t> is like a filing cabinet – it stores information (it is static!).. Officially: a </a:t>
            </a:r>
            <a:r>
              <a:rPr lang="en-ZA" sz="1200" b="0" baseline="0" dirty="0">
                <a:latin typeface="Avenir LT Std 35 Light" pitchFamily="34" charset="0"/>
              </a:rPr>
              <a:t>system intended to easily organize, store and retrieve large amounts of data</a:t>
            </a:r>
            <a:endParaRPr lang="en-ZA" baseline="0" dirty="0"/>
          </a:p>
          <a:p>
            <a:pPr marL="171450" indent="-171450">
              <a:buFont typeface="Arial" panose="020B0604020202020204" pitchFamily="34" charset="0"/>
              <a:buChar char="•"/>
            </a:pPr>
            <a:r>
              <a:rPr lang="en-ZA" baseline="0" dirty="0"/>
              <a:t>Your </a:t>
            </a:r>
            <a:r>
              <a:rPr lang="en-ZA" b="1" baseline="0" dirty="0"/>
              <a:t>Management Information System (MIS) </a:t>
            </a:r>
            <a:r>
              <a:rPr lang="en-ZA" baseline="0" dirty="0"/>
              <a:t>is like your office manager - the brains that control the filing cabinet. These brains decide what data should be retrieved, the brains turn the data into information and channel it to the right source so that it can be used. In practice, an SP programme’s MIS is a tailored software application that transforms retrieved data from a program’s database into information that can be used for efficient and effective management</a:t>
            </a:r>
          </a:p>
          <a:p>
            <a:pPr marL="171450" indent="-171450">
              <a:buFont typeface="Arial" panose="020B0604020202020204" pitchFamily="34" charset="0"/>
              <a:buChar char="•"/>
            </a:pPr>
            <a:endParaRPr lang="en-ZA" baseline="0" dirty="0"/>
          </a:p>
          <a:p>
            <a:pPr marL="0" indent="0">
              <a:buFont typeface="Arial" panose="020B0604020202020204" pitchFamily="34" charset="0"/>
              <a:buNone/>
            </a:pPr>
            <a:r>
              <a:rPr lang="en-ZA" baseline="0" dirty="0"/>
              <a:t>These two elements work together to support the administration of social protection programs, we will look at this in detail later.</a:t>
            </a:r>
          </a:p>
          <a:p>
            <a:pPr marL="0" indent="0">
              <a:buFont typeface="Arial" panose="020B0604020202020204" pitchFamily="34" charset="0"/>
              <a:buNone/>
            </a:pPr>
            <a:r>
              <a:rPr lang="en-ZA" baseline="0" dirty="0"/>
              <a:t>….NOTE that data and information can also be managed on paper… (as the photo before).. Or on Excel… but a software application that acts as an office manager can be much more effective…</a:t>
            </a:r>
          </a:p>
          <a:p>
            <a:endParaRPr lang="en-ZA" baseline="0" dirty="0"/>
          </a:p>
          <a:p>
            <a:r>
              <a:rPr lang="en-ZA" baseline="0" dirty="0"/>
              <a:t>Example: </a:t>
            </a:r>
          </a:p>
          <a:p>
            <a:r>
              <a:rPr lang="en-ZA" baseline="0" dirty="0"/>
              <a:t>Say for example he /she was asked to go to the filing cabinet and extract from the red file information on who is over 65 and who has disability and then compile a list containing the names of those individuals. That would represent the role of the MIS – i.e. retrieve data from the database and compile it into something that can be used. </a:t>
            </a:r>
            <a:endParaRPr lang="en-ZA" dirty="0"/>
          </a:p>
        </p:txBody>
      </p:sp>
      <p:sp>
        <p:nvSpPr>
          <p:cNvPr id="4" name="Slide Number Placeholder 3"/>
          <p:cNvSpPr>
            <a:spLocks noGrp="1"/>
          </p:cNvSpPr>
          <p:nvPr>
            <p:ph type="sldNum" sz="quarter" idx="10"/>
          </p:nvPr>
        </p:nvSpPr>
        <p:spPr/>
        <p:txBody>
          <a:bodyPr/>
          <a:lstStyle/>
          <a:p>
            <a:fld id="{A802E42B-4540-4CA0-B5CC-7A6A1B09DC25}" type="slidenum">
              <a:rPr lang="en-ZA" smtClean="0"/>
              <a:t>11</a:t>
            </a:fld>
            <a:endParaRPr lang="en-ZA"/>
          </a:p>
        </p:txBody>
      </p:sp>
    </p:spTree>
    <p:extLst>
      <p:ext uri="{BB962C8B-B14F-4D97-AF65-F5344CB8AC3E}">
        <p14:creationId xmlns:p14="http://schemas.microsoft.com/office/powerpoint/2010/main" val="1717963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100" b="0" dirty="0">
                <a:latin typeface="Avenir LT Std 35 Light" pitchFamily="34" charset="0"/>
              </a:rPr>
              <a:t>If we take another step back… you can see here your application software (MIS) and database in green (we have already talked about these).. But in </a:t>
            </a:r>
            <a:r>
              <a:rPr lang="en-ZA" sz="1100" b="1" dirty="0">
                <a:latin typeface="Avenir LT Std 35 Light" pitchFamily="34" charset="0"/>
              </a:rPr>
              <a:t>the background there are other elements to</a:t>
            </a:r>
            <a:r>
              <a:rPr lang="en-ZA" sz="1100" b="1" baseline="0" dirty="0">
                <a:latin typeface="Avenir LT Std 35 Light" pitchFamily="34" charset="0"/>
              </a:rPr>
              <a:t> what IT people would call the wider ‘Information System’..</a:t>
            </a:r>
            <a:endParaRPr lang="en-ZA" sz="1100" b="1" dirty="0">
              <a:latin typeface="Avenir LT Std 35 Light" pitchFamily="34" charset="0"/>
            </a:endParaRPr>
          </a:p>
          <a:p>
            <a:endParaRPr lang="en-ZA" sz="1100" b="1" dirty="0">
              <a:latin typeface="Avenir LT Std 35 Light" pitchFamily="34" charset="0"/>
            </a:endParaRPr>
          </a:p>
          <a:p>
            <a:pPr marL="171450" indent="-171450">
              <a:buFont typeface="Arial" panose="020B0604020202020204" pitchFamily="34" charset="0"/>
              <a:buChar char="•"/>
            </a:pPr>
            <a:r>
              <a:rPr lang="en-ZA" sz="1100" b="1" dirty="0">
                <a:latin typeface="Avenir LT Std 35 Light" pitchFamily="34" charset="0"/>
              </a:rPr>
              <a:t>The starting point is the people setting the ‘information requirements’ based on their needs (as</a:t>
            </a:r>
            <a:r>
              <a:rPr lang="en-ZA" sz="1100" b="1" baseline="0" dirty="0">
                <a:latin typeface="Avenir LT Std 35 Light" pitchFamily="34" charset="0"/>
              </a:rPr>
              <a:t> we discussed for M&amp;E!)</a:t>
            </a:r>
            <a:r>
              <a:rPr lang="en-ZA" sz="1100" b="1" dirty="0">
                <a:latin typeface="Avenir LT Std 35 Light" pitchFamily="34" charset="0"/>
              </a:rPr>
              <a:t>:</a:t>
            </a:r>
            <a:r>
              <a:rPr lang="en-ZA" sz="1100" b="1" baseline="0" dirty="0">
                <a:latin typeface="Avenir LT Std 35 Light" pitchFamily="34" charset="0"/>
              </a:rPr>
              <a:t> </a:t>
            </a:r>
            <a:r>
              <a:rPr lang="en-ZA" sz="1100" baseline="0" dirty="0">
                <a:latin typeface="Avenir LT Std 35 Light" pitchFamily="34" charset="0"/>
              </a:rPr>
              <a:t>i.e. programme staff choose the data that needs to be stored and managed on the basis of program objectives and the core functions that need to be supported. Garbage in Garbage out!!</a:t>
            </a:r>
          </a:p>
          <a:p>
            <a:pPr marL="628650" lvl="1" indent="-171450">
              <a:buFont typeface="Arial" panose="020B0604020202020204" pitchFamily="34" charset="0"/>
              <a:buChar char="•"/>
            </a:pPr>
            <a:r>
              <a:rPr lang="en-ZA" sz="1100" baseline="0" dirty="0">
                <a:latin typeface="Avenir LT Std 35 Light" pitchFamily="34" charset="0"/>
              </a:rPr>
              <a:t>For example, an MIS supporting a complaints and appeals process or a comprehensive M&amp;E system will have additional information requirements compared to a program that uses and MIS for registration, enrolment and pay</a:t>
            </a:r>
            <a:r>
              <a:rPr lang="en-ZA" sz="1000" baseline="0" dirty="0">
                <a:latin typeface="Avenir LT Std 35 Light" pitchFamily="34" charset="0"/>
              </a:rPr>
              <a:t>me</a:t>
            </a:r>
            <a:r>
              <a:rPr lang="en-ZA" sz="1100" baseline="0" dirty="0">
                <a:latin typeface="Avenir LT Std 35 Light" pitchFamily="34" charset="0"/>
              </a:rPr>
              <a:t>nt purposes. </a:t>
            </a:r>
          </a:p>
          <a:p>
            <a:pPr marL="171450" indent="-171450">
              <a:buFont typeface="Arial" panose="020B0604020202020204" pitchFamily="34" charset="0"/>
              <a:buChar char="•"/>
            </a:pPr>
            <a:r>
              <a:rPr lang="en-ZA" sz="1100" b="1" baseline="0" dirty="0">
                <a:latin typeface="Avenir LT Std 35 Light" pitchFamily="34" charset="0"/>
              </a:rPr>
              <a:t>Software application (MIS) and Database: </a:t>
            </a:r>
            <a:r>
              <a:rPr lang="en-ZA" sz="1100" b="0" baseline="0" dirty="0">
                <a:latin typeface="Avenir LT Std 35 Light" pitchFamily="34" charset="0"/>
              </a:rPr>
              <a:t>we know about now.. </a:t>
            </a:r>
          </a:p>
          <a:p>
            <a:pPr marL="628650" lvl="1" indent="-171450">
              <a:buFont typeface="Arial" panose="020B0604020202020204" pitchFamily="34" charset="0"/>
              <a:buChar char="•"/>
            </a:pPr>
            <a:r>
              <a:rPr lang="en-ZA" sz="1100" b="0" baseline="0" dirty="0">
                <a:latin typeface="Avenir LT Std 35 Light" pitchFamily="34" charset="0"/>
              </a:rPr>
              <a:t>But let’s remember that SP programs can either use proprietary databases and application software (</a:t>
            </a:r>
            <a:r>
              <a:rPr lang="en-ZA" sz="1100" b="0" baseline="0" dirty="0" err="1">
                <a:latin typeface="Avenir LT Std 35 Light" pitchFamily="34" charset="0"/>
              </a:rPr>
              <a:t>microsoft</a:t>
            </a:r>
            <a:r>
              <a:rPr lang="en-ZA" sz="1100" b="0" baseline="0" dirty="0">
                <a:latin typeface="Avenir LT Std 35 Light" pitchFamily="34" charset="0"/>
              </a:rPr>
              <a:t>, access or oracle) or open source.. Which is ideal to prevent the risk of ‘vendor lock-in’ (many countries fall into this trap thinking there will only be a one-off development! But this is an iterative process!)</a:t>
            </a:r>
          </a:p>
          <a:p>
            <a:pPr marL="171450" indent="-171450">
              <a:buFont typeface="Arial" panose="020B0604020202020204" pitchFamily="34" charset="0"/>
              <a:buChar char="•"/>
            </a:pPr>
            <a:r>
              <a:rPr lang="en-ZA" sz="1100" b="1" baseline="0" dirty="0">
                <a:latin typeface="Avenir LT Std 35 Light" pitchFamily="34" charset="0"/>
              </a:rPr>
              <a:t>Hardware infrastructure: </a:t>
            </a:r>
            <a:r>
              <a:rPr lang="en-ZA" sz="1100" b="0" baseline="0" dirty="0">
                <a:latin typeface="Avenir LT Std 35 Light" pitchFamily="34" charset="0"/>
              </a:rPr>
              <a:t>This refers to  the necessary infrastructure to securely collect and store large amounts of data (computers, PDAs, servers </a:t>
            </a:r>
            <a:r>
              <a:rPr lang="en-ZA" sz="1100" b="0" baseline="0" dirty="0" err="1">
                <a:latin typeface="Avenir LT Std 35 Light" pitchFamily="34" charset="0"/>
              </a:rPr>
              <a:t>etc</a:t>
            </a:r>
            <a:r>
              <a:rPr lang="en-ZA" sz="1100" b="0" baseline="0" dirty="0">
                <a:latin typeface="Avenir LT Std 35 Light" pitchFamily="34" charset="0"/>
              </a:rPr>
              <a:t>) Options for hardware technology vary depending on the size of schemes, the overall context (power supply, remoteness </a:t>
            </a:r>
            <a:r>
              <a:rPr lang="en-ZA" sz="1100" b="0" baseline="0" dirty="0" err="1">
                <a:latin typeface="Avenir LT Std 35 Light" pitchFamily="34" charset="0"/>
              </a:rPr>
              <a:t>etc</a:t>
            </a:r>
            <a:r>
              <a:rPr lang="en-ZA" sz="1100" b="0" baseline="0" dirty="0">
                <a:latin typeface="Avenir LT Std 35 Light" pitchFamily="34" charset="0"/>
              </a:rPr>
              <a:t>), levels of security guaranteed and the particular operations to be undertaken. </a:t>
            </a:r>
          </a:p>
          <a:p>
            <a:pPr marL="171450" indent="-171450">
              <a:buFont typeface="Arial" panose="020B0604020202020204" pitchFamily="34" charset="0"/>
              <a:buChar char="•"/>
            </a:pPr>
            <a:r>
              <a:rPr lang="en-ZA" sz="1100" b="1" baseline="0" dirty="0">
                <a:latin typeface="Avenir LT Std 35 Light" pitchFamily="34" charset="0"/>
              </a:rPr>
              <a:t>Telecommunication system: </a:t>
            </a:r>
            <a:r>
              <a:rPr lang="en-ZA" sz="1100" b="0" baseline="0" dirty="0">
                <a:latin typeface="Avenir LT Std 35 Light" pitchFamily="34" charset="0"/>
              </a:rPr>
              <a:t>this includes the network infrastructure – Local area network (LAN) and wide area network (WAN) – that enables the links between the software and the databases that feed into it. The choice of such a system depends on the local context (e.g. availability and reliability of the internet)… though note that information can flow in the absence of these as well.. Using compact disks, USB, </a:t>
            </a:r>
            <a:r>
              <a:rPr lang="en-ZA" sz="1100" b="0" baseline="0" dirty="0" err="1">
                <a:latin typeface="Avenir LT Std 35 Light" pitchFamily="34" charset="0"/>
              </a:rPr>
              <a:t>etc</a:t>
            </a:r>
            <a:r>
              <a:rPr lang="en-ZA" sz="1100" b="0" baseline="0" dirty="0">
                <a:latin typeface="Avenir LT Std 35 Light" pitchFamily="34" charset="0"/>
              </a:rPr>
              <a:t>! But higher security risks.. </a:t>
            </a:r>
            <a:endParaRPr lang="en-ZA" sz="1100" b="1" baseline="0" dirty="0">
              <a:latin typeface="Avenir LT Std 35 Light" pitchFamily="34" charset="0"/>
            </a:endParaRPr>
          </a:p>
          <a:p>
            <a:endParaRPr lang="en-ZA" sz="1100" dirty="0">
              <a:latin typeface="Avenir LT Std 35 Light" pitchFamily="34" charset="0"/>
            </a:endParaRPr>
          </a:p>
        </p:txBody>
      </p:sp>
      <p:sp>
        <p:nvSpPr>
          <p:cNvPr id="4" name="Slide Number Placeholder 3"/>
          <p:cNvSpPr>
            <a:spLocks noGrp="1"/>
          </p:cNvSpPr>
          <p:nvPr>
            <p:ph type="sldNum" sz="quarter" idx="10"/>
          </p:nvPr>
        </p:nvSpPr>
        <p:spPr/>
        <p:txBody>
          <a:bodyPr/>
          <a:lstStyle/>
          <a:p>
            <a:fld id="{A802E42B-4540-4CA0-B5CC-7A6A1B09DC25}" type="slidenum">
              <a:rPr lang="en-ZA" smtClean="0"/>
              <a:t>12</a:t>
            </a:fld>
            <a:endParaRPr lang="en-ZA"/>
          </a:p>
        </p:txBody>
      </p:sp>
    </p:spTree>
    <p:extLst>
      <p:ext uri="{BB962C8B-B14F-4D97-AF65-F5344CB8AC3E}">
        <p14:creationId xmlns:p14="http://schemas.microsoft.com/office/powerpoint/2010/main" val="270294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st and Picture/Chart">
    <p:spTree>
      <p:nvGrpSpPr>
        <p:cNvPr id="1" name=""/>
        <p:cNvGrpSpPr/>
        <p:nvPr/>
      </p:nvGrpSpPr>
      <p:grpSpPr>
        <a:xfrm>
          <a:off x="0" y="0"/>
          <a:ext cx="0" cy="0"/>
          <a:chOff x="0" y="0"/>
          <a:chExt cx="0" cy="0"/>
        </a:xfrm>
      </p:grpSpPr>
      <p:sp>
        <p:nvSpPr>
          <p:cNvPr id="2" name="Title 1"/>
          <p:cNvSpPr>
            <a:spLocks noGrp="1"/>
          </p:cNvSpPr>
          <p:nvPr>
            <p:ph type="title"/>
          </p:nvPr>
        </p:nvSpPr>
        <p:spPr>
          <a:xfrm>
            <a:off x="307738" y="404813"/>
            <a:ext cx="8368718" cy="758952"/>
          </a:xfrm>
        </p:spPr>
        <p:txBody>
          <a:bodyPr/>
          <a:lstStyle/>
          <a:p>
            <a:r>
              <a:rPr lang="en-US"/>
              <a:t>Click to edit Master title style</a:t>
            </a:r>
            <a:endParaRPr lang="en-GB" dirty="0"/>
          </a:p>
        </p:txBody>
      </p:sp>
      <p:sp>
        <p:nvSpPr>
          <p:cNvPr id="6" name="Text Placeholder 4"/>
          <p:cNvSpPr>
            <a:spLocks noGrp="1"/>
          </p:cNvSpPr>
          <p:nvPr>
            <p:ph type="body" sz="quarter" idx="12"/>
          </p:nvPr>
        </p:nvSpPr>
        <p:spPr>
          <a:xfrm>
            <a:off x="324173" y="1484785"/>
            <a:ext cx="4103811" cy="4752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11"/>
          <p:cNvSpPr>
            <a:spLocks noGrp="1"/>
          </p:cNvSpPr>
          <p:nvPr>
            <p:ph sz="half" idx="2"/>
          </p:nvPr>
        </p:nvSpPr>
        <p:spPr>
          <a:xfrm>
            <a:off x="4572000" y="1484784"/>
            <a:ext cx="4104000" cy="4752528"/>
          </a:xfrm>
        </p:spPr>
        <p:txBody>
          <a:bodyPr>
            <a:normAutofit/>
          </a:bodyPr>
          <a:lstStyle>
            <a:lvl1pPr marL="274320" marR="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sz="1800">
                <a:solidFill>
                  <a:srgbClr val="00005E"/>
                </a:solidFill>
              </a:defRPr>
            </a:lvl1pPr>
            <a:lvl2pPr marL="548640" marR="0" indent="-274320" algn="l" defTabSz="914400" rtl="0" eaLnBrk="1" fontAlgn="auto" latinLnBrk="0" hangingPunct="1">
              <a:lnSpc>
                <a:spcPct val="100000"/>
              </a:lnSpc>
              <a:spcBef>
                <a:spcPct val="20000"/>
              </a:spcBef>
              <a:spcAft>
                <a:spcPts val="0"/>
              </a:spcAft>
              <a:buClr>
                <a:srgbClr val="00005E"/>
              </a:buClr>
              <a:buSzPct val="70000"/>
              <a:buFont typeface="Arial" pitchFamily="34" charset="0"/>
              <a:buChar char="–"/>
              <a:tabLst/>
              <a:defRPr>
                <a:solidFill>
                  <a:schemeClr val="bg1"/>
                </a:solidFill>
              </a:defRPr>
            </a:lvl2pPr>
            <a:lvl3pPr marL="822960" marR="0" indent="-228600" algn="l" defTabSz="914400" rtl="0" eaLnBrk="1" fontAlgn="auto" latinLnBrk="0" hangingPunct="1">
              <a:lnSpc>
                <a:spcPct val="100000"/>
              </a:lnSpc>
              <a:spcBef>
                <a:spcPct val="20000"/>
              </a:spcBef>
              <a:spcAft>
                <a:spcPts val="0"/>
              </a:spcAft>
              <a:buClr>
                <a:srgbClr val="00005E"/>
              </a:buClr>
              <a:buSzPct val="75000"/>
              <a:buFont typeface="Wingdings 2"/>
              <a:buChar char=""/>
              <a:tabLst/>
              <a:defRPr>
                <a:solidFill>
                  <a:schemeClr val="bg1"/>
                </a:solidFill>
              </a:defRPr>
            </a:lvl3pPr>
            <a:lvl4pPr marL="1097280" marR="0" indent="-228600" algn="l" defTabSz="914400" rtl="0" eaLnBrk="1" fontAlgn="auto" latinLnBrk="0" hangingPunct="1">
              <a:lnSpc>
                <a:spcPct val="100000"/>
              </a:lnSpc>
              <a:spcBef>
                <a:spcPct val="20000"/>
              </a:spcBef>
              <a:spcAft>
                <a:spcPts val="0"/>
              </a:spcAft>
              <a:buClr>
                <a:srgbClr val="00005E"/>
              </a:buClr>
              <a:buSzPct val="70000"/>
              <a:buFont typeface="Wingdings"/>
              <a:buChar char=""/>
              <a:tabLst/>
              <a:defRPr>
                <a:solidFill>
                  <a:schemeClr val="bg1"/>
                </a:solidFill>
              </a:defRPr>
            </a:lvl4pPr>
            <a:lvl5pPr marL="1371600" marR="0" indent="-228600" algn="l" defTabSz="914400" rtl="0" eaLnBrk="1" fontAlgn="auto" latinLnBrk="0" hangingPunct="1">
              <a:lnSpc>
                <a:spcPct val="100000"/>
              </a:lnSpc>
              <a:spcBef>
                <a:spcPct val="20000"/>
              </a:spcBef>
              <a:spcAft>
                <a:spcPts val="0"/>
              </a:spcAft>
              <a:buClr>
                <a:srgbClr val="00005E"/>
              </a:buClr>
              <a:buSzTx/>
              <a:buFontTx/>
              <a:buChar char="•"/>
              <a:tabLst/>
              <a:defRPr>
                <a:solidFill>
                  <a:schemeClr val="bg1"/>
                </a:solidFill>
              </a:defRPr>
            </a:lvl5pPr>
          </a:lstStyle>
          <a:p>
            <a:pPr marL="274320" marR="0" lvl="0"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Click to edit Master text styles</a:t>
            </a:r>
          </a:p>
          <a:p>
            <a:pPr marL="274320" marR="0" lvl="1"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Second level</a:t>
            </a:r>
          </a:p>
          <a:p>
            <a:pPr marL="274320" marR="0" lvl="2"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Third level</a:t>
            </a:r>
          </a:p>
          <a:p>
            <a:pPr marL="274320" marR="0" lvl="3"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Fourth level</a:t>
            </a:r>
          </a:p>
          <a:p>
            <a:pPr marL="274320" marR="0" lvl="4" indent="-274320" algn="l" defTabSz="914400" rtl="0" eaLnBrk="1" fontAlgn="auto" latinLnBrk="0" hangingPunct="1">
              <a:lnSpc>
                <a:spcPct val="100000"/>
              </a:lnSpc>
              <a:spcBef>
                <a:spcPct val="20000"/>
              </a:spcBef>
              <a:spcAft>
                <a:spcPts val="0"/>
              </a:spcAft>
              <a:buClr>
                <a:srgbClr val="00005E"/>
              </a:buClr>
              <a:buSzPct val="85000"/>
              <a:buFont typeface="Wingdings 2"/>
              <a:buChar char=""/>
              <a:tabLst/>
              <a:defRPr/>
            </a:pPr>
            <a:r>
              <a:rPr kumimoji="0" lang="en-US" sz="1800" b="0" i="0" u="none" strike="noStrike" kern="1200" cap="none" spc="0" normalizeH="0" baseline="0" noProof="0">
                <a:ln>
                  <a:noFill/>
                </a:ln>
                <a:solidFill>
                  <a:srgbClr val="00005E"/>
                </a:solidFill>
                <a:effectLst/>
                <a:uLnTx/>
                <a:uFillTx/>
                <a:latin typeface="Arial" pitchFamily="34" charset="0"/>
                <a:ea typeface="+mn-ea"/>
                <a:cs typeface="Arial" pitchFamily="34" charset="0"/>
              </a:rPr>
              <a:t>Fifth level</a:t>
            </a:r>
            <a:endParaRPr kumimoji="0" lang="en-GB" sz="1800" b="0" i="0" u="none" strike="noStrike" kern="1200" cap="none" spc="0" normalizeH="0" baseline="0" noProof="0" dirty="0">
              <a:ln>
                <a:noFill/>
              </a:ln>
              <a:solidFill>
                <a:srgbClr val="00005E"/>
              </a:solidFill>
              <a:effectLst/>
              <a:uLnTx/>
              <a:uFillTx/>
              <a:latin typeface="Arial" pitchFamily="34" charset="0"/>
              <a:ea typeface="+mn-ea"/>
              <a:cs typeface="Arial" pitchFamily="34" charset="0"/>
            </a:endParaRPr>
          </a:p>
        </p:txBody>
      </p:sp>
      <p:sp>
        <p:nvSpPr>
          <p:cNvPr id="5" name="Line 6"/>
          <p:cNvSpPr>
            <a:spLocks noChangeShapeType="1"/>
          </p:cNvSpPr>
          <p:nvPr userDrawn="1"/>
        </p:nvSpPr>
        <p:spPr bwMode="auto">
          <a:xfrm>
            <a:off x="323851" y="6309320"/>
            <a:ext cx="8496622" cy="0"/>
          </a:xfrm>
          <a:prstGeom prst="line">
            <a:avLst/>
          </a:prstGeom>
          <a:noFill/>
          <a:ln w="12700">
            <a:solidFill>
              <a:srgbClr val="00005E"/>
            </a:solidFill>
            <a:miter lim="800000"/>
            <a:headEnd/>
            <a:tailEnd/>
          </a:ln>
          <a:extLst>
            <a:ext uri="{909E8E84-426E-40DD-AFC4-6F175D3DCCD1}">
              <a14:hiddenFill xmlns:a14="http://schemas.microsoft.com/office/drawing/2010/main">
                <a:noFill/>
              </a14:hiddenFill>
            </a:ext>
          </a:extLst>
        </p:spPr>
        <p:txBody>
          <a:bodyPr lIns="0" tIns="0" rIns="0" bIns="0"/>
          <a:lstStyle/>
          <a:p>
            <a:endParaRPr lang="en-GB"/>
          </a:p>
        </p:txBody>
      </p:sp>
      <p:sp>
        <p:nvSpPr>
          <p:cNvPr id="11" name="Date Placeholder 3"/>
          <p:cNvSpPr>
            <a:spLocks noGrp="1"/>
          </p:cNvSpPr>
          <p:nvPr>
            <p:ph type="dt" sz="half" idx="13"/>
          </p:nvPr>
        </p:nvSpPr>
        <p:spPr>
          <a:xfrm>
            <a:off x="457200" y="6356351"/>
            <a:ext cx="2133600" cy="241002"/>
          </a:xfrm>
          <a:prstGeom prst="rect">
            <a:avLst/>
          </a:prstGeom>
        </p:spPr>
        <p:txBody>
          <a:bodyPr/>
          <a:lstStyle>
            <a:lvl1pPr>
              <a:defRPr sz="1000">
                <a:solidFill>
                  <a:srgbClr val="0B1F51"/>
                </a:solidFill>
                <a:latin typeface="Arial" pitchFamily="34" charset="0"/>
                <a:cs typeface="Arial" pitchFamily="34" charset="0"/>
              </a:defRPr>
            </a:lvl1pPr>
          </a:lstStyle>
          <a:p>
            <a:r>
              <a:rPr lang="en-US" dirty="0"/>
              <a:t>DD Month YYYY</a:t>
            </a:r>
            <a:endParaRPr lang="en-GB" dirty="0"/>
          </a:p>
        </p:txBody>
      </p:sp>
      <p:sp>
        <p:nvSpPr>
          <p:cNvPr id="12" name="Footer Placeholder 4"/>
          <p:cNvSpPr>
            <a:spLocks noGrp="1"/>
          </p:cNvSpPr>
          <p:nvPr>
            <p:ph type="ftr" sz="quarter" idx="3"/>
          </p:nvPr>
        </p:nvSpPr>
        <p:spPr>
          <a:xfrm>
            <a:off x="3124200" y="6356351"/>
            <a:ext cx="2895600" cy="241002"/>
          </a:xfrm>
          <a:prstGeom prst="rect">
            <a:avLst/>
          </a:prstGeom>
        </p:spPr>
        <p:txBody>
          <a:bodyPr/>
          <a:lstStyle>
            <a:lvl1pPr algn="l">
              <a:defRPr sz="1000">
                <a:solidFill>
                  <a:srgbClr val="0B1F51"/>
                </a:solidFill>
                <a:latin typeface="Arial" pitchFamily="34" charset="0"/>
                <a:cs typeface="Arial" pitchFamily="34" charset="0"/>
              </a:defRPr>
            </a:lvl1pPr>
          </a:lstStyle>
          <a:p>
            <a:pPr algn="ctr"/>
            <a:r>
              <a:rPr lang="en-GB" dirty="0">
                <a:latin typeface="Arial" charset="0"/>
                <a:cs typeface="Arial" charset="0"/>
                <a:sym typeface="Arial" charset="0"/>
              </a:rPr>
              <a:t>© 2014 Oxford Policy Management Ltd</a:t>
            </a:r>
          </a:p>
        </p:txBody>
      </p:sp>
      <p:sp>
        <p:nvSpPr>
          <p:cNvPr id="13" name="Slide Number Placeholder 5"/>
          <p:cNvSpPr>
            <a:spLocks noGrp="1"/>
          </p:cNvSpPr>
          <p:nvPr>
            <p:ph type="sldNum" sz="quarter" idx="4"/>
          </p:nvPr>
        </p:nvSpPr>
        <p:spPr>
          <a:xfrm>
            <a:off x="6553200" y="6356351"/>
            <a:ext cx="2133600" cy="241002"/>
          </a:xfrm>
          <a:prstGeom prst="rect">
            <a:avLst/>
          </a:prstGeom>
        </p:spPr>
        <p:txBody>
          <a:bodyPr/>
          <a:lstStyle>
            <a:lvl1pPr algn="r">
              <a:defRPr sz="1000">
                <a:solidFill>
                  <a:srgbClr val="0B1F51"/>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179784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24.emf"/><Relationship Id="rId7" Type="http://schemas.openxmlformats.org/officeDocument/2006/relationships/image" Target="../media/image50.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emf"/><Relationship Id="rId11" Type="http://schemas.openxmlformats.org/officeDocument/2006/relationships/image" Target="../media/image54.emf"/><Relationship Id="rId5" Type="http://schemas.openxmlformats.org/officeDocument/2006/relationships/image" Target="../media/image48.emf"/><Relationship Id="rId10" Type="http://schemas.openxmlformats.org/officeDocument/2006/relationships/image" Target="../media/image53.emf"/><Relationship Id="rId4" Type="http://schemas.openxmlformats.org/officeDocument/2006/relationships/image" Target="../media/image47.emf"/><Relationship Id="rId9" Type="http://schemas.openxmlformats.org/officeDocument/2006/relationships/image" Target="../media/image52.em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48.emf"/><Relationship Id="rId7" Type="http://schemas.openxmlformats.org/officeDocument/2006/relationships/image" Target="../media/image50.emf"/><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7.emf"/><Relationship Id="rId5" Type="http://schemas.openxmlformats.org/officeDocument/2006/relationships/image" Target="../media/image24.emf"/><Relationship Id="rId10" Type="http://schemas.openxmlformats.org/officeDocument/2006/relationships/image" Target="../media/image53.emf"/><Relationship Id="rId4" Type="http://schemas.openxmlformats.org/officeDocument/2006/relationships/image" Target="../media/image49.emf"/><Relationship Id="rId9"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49.emf"/><Relationship Id="rId3" Type="http://schemas.openxmlformats.org/officeDocument/2006/relationships/image" Target="../media/image24.emf"/><Relationship Id="rId7" Type="http://schemas.openxmlformats.org/officeDocument/2006/relationships/image" Target="../media/image52.emf"/><Relationship Id="rId12"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51.emf"/><Relationship Id="rId11" Type="http://schemas.openxmlformats.org/officeDocument/2006/relationships/image" Target="../media/image62.emf"/><Relationship Id="rId5" Type="http://schemas.openxmlformats.org/officeDocument/2006/relationships/image" Target="../media/image50.emf"/><Relationship Id="rId10" Type="http://schemas.openxmlformats.org/officeDocument/2006/relationships/image" Target="../media/image61.emf"/><Relationship Id="rId4" Type="http://schemas.openxmlformats.org/officeDocument/2006/relationships/image" Target="../media/image47.emf"/><Relationship Id="rId9"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S0dKtkpoL74&amp;feature=youtube" TargetMode="External"/><Relationship Id="rId7" Type="http://schemas.openxmlformats.org/officeDocument/2006/relationships/image" Target="../media/image68.jpeg"/><Relationship Id="rId2" Type="http://schemas.openxmlformats.org/officeDocument/2006/relationships/hyperlink" Target="http://bdt.tnp2k.go.id/" TargetMode="Externa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s://www.youtube.com/watch?v=7ljnTFRi98w&amp;feature=youtub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9.jpeg"/><Relationship Id="rId7"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jpeg"/><Relationship Id="rId7"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jpeg"/></Relationships>
</file>

<file path=ppt/slides/_rels/slide5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11.JP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s://www.youtube.com/watch?v=gSiDHdMU3W8"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13.emf"/></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14.emf"/></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5" name="TextBox 4"/>
          <p:cNvSpPr txBox="1"/>
          <p:nvPr/>
        </p:nvSpPr>
        <p:spPr>
          <a:xfrm>
            <a:off x="26158" y="13311"/>
            <a:ext cx="9144000" cy="830997"/>
          </a:xfrm>
          <a:prstGeom prst="rect">
            <a:avLst/>
          </a:prstGeom>
          <a:solidFill>
            <a:schemeClr val="accent5">
              <a:lumMod val="50000"/>
            </a:schemeClr>
          </a:solidFill>
        </p:spPr>
        <p:txBody>
          <a:bodyPr wrap="square" rtlCol="0">
            <a:spAutoFit/>
          </a:bodyPr>
          <a:lstStyle/>
          <a:p>
            <a:pPr algn="ctr"/>
            <a:r>
              <a:rPr lang="en-ZA" sz="2400" b="1" dirty="0">
                <a:solidFill>
                  <a:schemeClr val="bg1"/>
                </a:solidFill>
              </a:rPr>
              <a:t>LEADERSHIP &amp; TRANSFORMATION CURRICULUM:</a:t>
            </a:r>
          </a:p>
          <a:p>
            <a:pPr algn="ctr"/>
            <a:r>
              <a:rPr lang="en-ZA" sz="2400" b="1" dirty="0">
                <a:solidFill>
                  <a:schemeClr val="bg1"/>
                </a:solidFill>
              </a:rPr>
              <a:t> BUILDING &amp; MANAGING SOCIAL PROTECTION FLOORS IN AFRICA</a:t>
            </a:r>
            <a:endParaRPr lang="en-ZA" sz="2400" b="1" dirty="0">
              <a:solidFill>
                <a:schemeClr val="bg1"/>
              </a:solidFill>
              <a:latin typeface="Avenir LT Std 35 Light" pitchFamily="34" charset="0"/>
            </a:endParaRP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90800" y="14478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en-ZA" sz="3200" b="1" dirty="0">
                <a:solidFill>
                  <a:schemeClr val="bg1"/>
                </a:solidFill>
              </a:rPr>
              <a:t>DAY 4</a:t>
            </a:r>
          </a:p>
          <a:p>
            <a:pPr algn="ctr"/>
            <a:r>
              <a:rPr lang="en-ZA" sz="3200" b="1" dirty="0">
                <a:solidFill>
                  <a:schemeClr val="bg1"/>
                </a:solidFill>
              </a:rPr>
              <a:t>MIS  /   FINANCE</a:t>
            </a:r>
            <a:endParaRPr lang="en-ZA" sz="3200" b="1" dirty="0">
              <a:solidFill>
                <a:schemeClr val="bg1"/>
              </a:solidFill>
              <a:latin typeface="Avenir LT Std 35 Light" pitchFamily="34" charset="0"/>
            </a:endParaRPr>
          </a:p>
        </p:txBody>
      </p:sp>
    </p:spTree>
    <p:extLst>
      <p:ext uri="{BB962C8B-B14F-4D97-AF65-F5344CB8AC3E}">
        <p14:creationId xmlns:p14="http://schemas.microsoft.com/office/powerpoint/2010/main" val="3027860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p:txBody>
          <a:bodyPr/>
          <a:lstStyle/>
          <a:p>
            <a:pPr algn="ctr"/>
            <a:r>
              <a:rPr lang="en-GB" dirty="0">
                <a:latin typeface="Arial" charset="0"/>
                <a:cs typeface="Arial" charset="0"/>
                <a:sym typeface="Arial" charset="0"/>
              </a:rPr>
              <a:t>© 2014 Oxford Policy Management Ltd</a:t>
            </a:r>
          </a:p>
        </p:txBody>
      </p:sp>
      <p:sp>
        <p:nvSpPr>
          <p:cNvPr id="8" name="AutoShape 2" descr="http://also.kottke.org/misc/images/jan-banning.jpg"/>
          <p:cNvSpPr>
            <a:spLocks noChangeAspect="1" noChangeArrowheads="1"/>
          </p:cNvSpPr>
          <p:nvPr/>
        </p:nvSpPr>
        <p:spPr bwMode="auto">
          <a:xfrm>
            <a:off x="155575" y="-1790700"/>
            <a:ext cx="37528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6755432" y="2438400"/>
            <a:ext cx="1676400" cy="1292662"/>
          </a:xfrm>
          <a:prstGeom prst="rect">
            <a:avLst/>
          </a:prstGeom>
          <a:noFill/>
        </p:spPr>
        <p:txBody>
          <a:bodyPr wrap="square" rtlCol="0">
            <a:spAutoFit/>
          </a:bodyPr>
          <a:lstStyle/>
          <a:p>
            <a:pPr algn="ctr"/>
            <a:r>
              <a:rPr lang="en-ZA" sz="3000" dirty="0">
                <a:solidFill>
                  <a:schemeClr val="tx1">
                    <a:lumMod val="85000"/>
                    <a:lumOff val="15000"/>
                  </a:schemeClr>
                </a:solidFill>
                <a:latin typeface="Avenir LT Std 35 Light" pitchFamily="34" charset="0"/>
                <a:cs typeface="Avenir Book"/>
              </a:rPr>
              <a:t>Or this!</a:t>
            </a:r>
          </a:p>
          <a:p>
            <a:endParaRPr lang="en-ZA" sz="3000" dirty="0">
              <a:latin typeface="Avenir Book"/>
              <a:cs typeface="Avenir Book"/>
            </a:endParaRPr>
          </a:p>
          <a:p>
            <a:endParaRPr lang="en-ZA" dirty="0"/>
          </a:p>
        </p:txBody>
      </p:sp>
      <p:pic>
        <p:nvPicPr>
          <p:cNvPr id="7" name="Picture 6" descr="MIS POWERPOINT_5DAY content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96559"/>
            <a:ext cx="9144000" cy="1551377"/>
          </a:xfrm>
          <a:prstGeom prst="rect">
            <a:avLst/>
          </a:prstGeom>
        </p:spPr>
      </p:pic>
      <p:pic>
        <p:nvPicPr>
          <p:cNvPr id="13316" name="Picture 4" descr="Jan B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58" y="80962"/>
            <a:ext cx="5798032" cy="578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317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Callout 11"/>
          <p:cNvSpPr/>
          <p:nvPr/>
        </p:nvSpPr>
        <p:spPr>
          <a:xfrm>
            <a:off x="4159507" y="1457980"/>
            <a:ext cx="4648200" cy="1600200"/>
          </a:xfrm>
          <a:prstGeom prst="downArrowCallout">
            <a:avLst>
              <a:gd name="adj1" fmla="val 25000"/>
              <a:gd name="adj2" fmla="val 25000"/>
              <a:gd name="adj3" fmla="val 25000"/>
              <a:gd name="adj4" fmla="val 44402"/>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Callout 8"/>
          <p:cNvSpPr/>
          <p:nvPr/>
        </p:nvSpPr>
        <p:spPr>
          <a:xfrm>
            <a:off x="457200" y="457200"/>
            <a:ext cx="4648200" cy="1600200"/>
          </a:xfrm>
          <a:prstGeom prst="downArrowCallout">
            <a:avLst>
              <a:gd name="adj1" fmla="val 25000"/>
              <a:gd name="adj2" fmla="val 25000"/>
              <a:gd name="adj3" fmla="val 25000"/>
              <a:gd name="adj4" fmla="val 44402"/>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609600" y="533400"/>
            <a:ext cx="4267200" cy="523220"/>
          </a:xfrm>
          <a:prstGeom prst="rect">
            <a:avLst/>
          </a:prstGeom>
          <a:noFill/>
        </p:spPr>
        <p:txBody>
          <a:bodyPr wrap="square" rtlCol="0">
            <a:spAutoFit/>
          </a:bodyPr>
          <a:lstStyle/>
          <a:p>
            <a:pPr algn="ctr"/>
            <a:r>
              <a:rPr lang="en-ZA" sz="2800" dirty="0">
                <a:solidFill>
                  <a:schemeClr val="bg1"/>
                </a:solidFill>
                <a:latin typeface="Avenir LT Std 35 Light" pitchFamily="34" charset="0"/>
              </a:rPr>
              <a:t>Filing cabinet = Database</a:t>
            </a:r>
          </a:p>
        </p:txBody>
      </p:sp>
      <p:sp>
        <p:nvSpPr>
          <p:cNvPr id="5" name="TextBox 4"/>
          <p:cNvSpPr txBox="1"/>
          <p:nvPr/>
        </p:nvSpPr>
        <p:spPr>
          <a:xfrm>
            <a:off x="4235707" y="1534180"/>
            <a:ext cx="4419600" cy="523220"/>
          </a:xfrm>
          <a:prstGeom prst="rect">
            <a:avLst/>
          </a:prstGeom>
          <a:noFill/>
        </p:spPr>
        <p:txBody>
          <a:bodyPr wrap="square" rtlCol="0">
            <a:spAutoFit/>
          </a:bodyPr>
          <a:lstStyle/>
          <a:p>
            <a:r>
              <a:rPr lang="en-ZA" sz="2800" dirty="0">
                <a:solidFill>
                  <a:schemeClr val="bg1"/>
                </a:solidFill>
                <a:latin typeface="Avenir LT Std 35 Light" pitchFamily="34" charset="0"/>
              </a:rPr>
              <a:t>Office Manager = The MIS</a:t>
            </a:r>
          </a:p>
        </p:txBody>
      </p:sp>
      <p:pic>
        <p:nvPicPr>
          <p:cNvPr id="4" name="Picture 3"/>
          <p:cNvPicPr>
            <a:picLocks noChangeAspect="1"/>
          </p:cNvPicPr>
          <p:nvPr/>
        </p:nvPicPr>
        <p:blipFill>
          <a:blip r:embed="rId3"/>
          <a:stretch>
            <a:fillRect/>
          </a:stretch>
        </p:blipFill>
        <p:spPr>
          <a:xfrm>
            <a:off x="1961971" y="2133600"/>
            <a:ext cx="1638657" cy="3195381"/>
          </a:xfrm>
          <a:prstGeom prst="rect">
            <a:avLst/>
          </a:prstGeom>
        </p:spPr>
      </p:pic>
      <p:pic>
        <p:nvPicPr>
          <p:cNvPr id="6" name="Picture 5"/>
          <p:cNvPicPr>
            <a:picLocks noChangeAspect="1"/>
          </p:cNvPicPr>
          <p:nvPr/>
        </p:nvPicPr>
        <p:blipFill>
          <a:blip r:embed="rId4"/>
          <a:stretch>
            <a:fillRect/>
          </a:stretch>
        </p:blipFill>
        <p:spPr>
          <a:xfrm>
            <a:off x="5226307" y="3134380"/>
            <a:ext cx="2667000" cy="2573422"/>
          </a:xfrm>
          <a:prstGeom prst="rect">
            <a:avLst/>
          </a:prstGeom>
        </p:spPr>
      </p:pic>
      <p:pic>
        <p:nvPicPr>
          <p:cNvPr id="10" name="Picture 4" descr="Image result for excel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696" y="5791960"/>
            <a:ext cx="814550" cy="8145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469" y="5509222"/>
            <a:ext cx="882153" cy="13201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stretch>
            <a:fillRect/>
          </a:stretch>
        </p:blipFill>
        <p:spPr>
          <a:xfrm>
            <a:off x="2653066" y="5731386"/>
            <a:ext cx="1346187" cy="875774"/>
          </a:xfrm>
          <a:prstGeom prst="rect">
            <a:avLst/>
          </a:prstGeom>
        </p:spPr>
      </p:pic>
    </p:spTree>
    <p:extLst>
      <p:ext uri="{BB962C8B-B14F-4D97-AF65-F5344CB8AC3E}">
        <p14:creationId xmlns:p14="http://schemas.microsoft.com/office/powerpoint/2010/main" val="2264416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datab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673626"/>
            <a:ext cx="2362200" cy="17459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715000" y="4325818"/>
            <a:ext cx="3124200" cy="958821"/>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30" name="Picture 6" descr="Image result for computer hardwar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7" t="5403" r="4862" b="-3567"/>
          <a:stretch/>
        </p:blipFill>
        <p:spPr bwMode="auto">
          <a:xfrm>
            <a:off x="5823600" y="922800"/>
            <a:ext cx="1296000" cy="1972800"/>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p:cNvSpPr/>
          <p:nvPr/>
        </p:nvSpPr>
        <p:spPr>
          <a:xfrm>
            <a:off x="7086600" y="2819400"/>
            <a:ext cx="1676400" cy="129540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086600" y="1295400"/>
            <a:ext cx="1676400" cy="1295400"/>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Image result for information requir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676400"/>
            <a:ext cx="2743200" cy="3057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nagement information syst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116018"/>
            <a:ext cx="1743807" cy="2028958"/>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p:cNvSpPr/>
          <p:nvPr/>
        </p:nvSpPr>
        <p:spPr>
          <a:xfrm>
            <a:off x="2870200" y="3944818"/>
            <a:ext cx="1676400" cy="1295400"/>
          </a:xfrm>
          <a:prstGeom prst="ellipse">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533400" y="3944818"/>
            <a:ext cx="1676400" cy="1770182"/>
          </a:xfrm>
          <a:prstGeom prst="ellipse">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04800" y="167149"/>
            <a:ext cx="8686800" cy="461665"/>
          </a:xfrm>
          <a:prstGeom prst="rect">
            <a:avLst/>
          </a:prstGeom>
          <a:noFill/>
        </p:spPr>
        <p:txBody>
          <a:bodyPr wrap="square" rtlCol="0">
            <a:spAutoFit/>
          </a:bodyPr>
          <a:lstStyle/>
          <a:p>
            <a:r>
              <a:rPr lang="en-ZA" sz="2400" dirty="0">
                <a:solidFill>
                  <a:schemeClr val="bg1"/>
                </a:solidFill>
                <a:latin typeface="Avenir Book"/>
                <a:cs typeface="Avenir Book"/>
              </a:rPr>
              <a:t>The key components of a functional electronic program MIS </a:t>
            </a:r>
          </a:p>
        </p:txBody>
      </p:sp>
      <p:sp>
        <p:nvSpPr>
          <p:cNvPr id="3" name="TextBox 2"/>
          <p:cNvSpPr txBox="1"/>
          <p:nvPr/>
        </p:nvSpPr>
        <p:spPr>
          <a:xfrm>
            <a:off x="571500" y="4159042"/>
            <a:ext cx="1600200" cy="1200329"/>
          </a:xfrm>
          <a:prstGeom prst="rect">
            <a:avLst/>
          </a:prstGeom>
          <a:noFill/>
        </p:spPr>
        <p:txBody>
          <a:bodyPr wrap="square" rtlCol="0">
            <a:spAutoFit/>
          </a:bodyPr>
          <a:lstStyle/>
          <a:p>
            <a:pPr algn="ctr"/>
            <a:r>
              <a:rPr lang="en-ZA" dirty="0">
                <a:solidFill>
                  <a:schemeClr val="bg1"/>
                </a:solidFill>
                <a:latin typeface="Avenir LT Std 35 Light" pitchFamily="34" charset="0"/>
              </a:rPr>
              <a:t>People: setting information requirements </a:t>
            </a:r>
          </a:p>
        </p:txBody>
      </p:sp>
      <p:sp>
        <p:nvSpPr>
          <p:cNvPr id="6" name="TextBox 5"/>
          <p:cNvSpPr txBox="1"/>
          <p:nvPr/>
        </p:nvSpPr>
        <p:spPr>
          <a:xfrm>
            <a:off x="2895600" y="4249618"/>
            <a:ext cx="1690688" cy="646331"/>
          </a:xfrm>
          <a:prstGeom prst="rect">
            <a:avLst/>
          </a:prstGeom>
          <a:noFill/>
        </p:spPr>
        <p:txBody>
          <a:bodyPr wrap="square" rtlCol="0">
            <a:spAutoFit/>
          </a:bodyPr>
          <a:lstStyle/>
          <a:p>
            <a:pPr algn="ctr"/>
            <a:r>
              <a:rPr lang="en-ZA" dirty="0">
                <a:solidFill>
                  <a:schemeClr val="bg1"/>
                </a:solidFill>
                <a:latin typeface="Avenir LT Std 35 Light" pitchFamily="34" charset="0"/>
              </a:rPr>
              <a:t>Application software (MIS)  </a:t>
            </a:r>
          </a:p>
        </p:txBody>
      </p:sp>
      <p:pic>
        <p:nvPicPr>
          <p:cNvPr id="11" name="Picture 2" descr="Image result for area network"/>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18" b="17160"/>
          <a:stretch/>
        </p:blipFill>
        <p:spPr bwMode="auto">
          <a:xfrm>
            <a:off x="4648200" y="4759207"/>
            <a:ext cx="3767503" cy="202259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362200" y="3106618"/>
            <a:ext cx="519112" cy="0"/>
          </a:xfrm>
          <a:prstGeom prst="straightConnector1">
            <a:avLst/>
          </a:prstGeom>
          <a:ln w="38100" cmpd="sng">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086600" y="1752600"/>
            <a:ext cx="1690688" cy="369332"/>
          </a:xfrm>
          <a:prstGeom prst="rect">
            <a:avLst/>
          </a:prstGeom>
          <a:noFill/>
        </p:spPr>
        <p:txBody>
          <a:bodyPr wrap="square" rtlCol="0">
            <a:spAutoFit/>
          </a:bodyPr>
          <a:lstStyle/>
          <a:p>
            <a:pPr algn="ctr"/>
            <a:r>
              <a:rPr lang="en-ZA" dirty="0">
                <a:solidFill>
                  <a:schemeClr val="bg1"/>
                </a:solidFill>
                <a:latin typeface="Avenir LT Std 35 Light" pitchFamily="34" charset="0"/>
              </a:rPr>
              <a:t>Hardware </a:t>
            </a:r>
          </a:p>
        </p:txBody>
      </p:sp>
      <p:sp>
        <p:nvSpPr>
          <p:cNvPr id="15" name="TextBox 14"/>
          <p:cNvSpPr txBox="1"/>
          <p:nvPr/>
        </p:nvSpPr>
        <p:spPr>
          <a:xfrm>
            <a:off x="7086600" y="3296485"/>
            <a:ext cx="1690688" cy="369332"/>
          </a:xfrm>
          <a:prstGeom prst="rect">
            <a:avLst/>
          </a:prstGeom>
          <a:noFill/>
        </p:spPr>
        <p:txBody>
          <a:bodyPr wrap="square" rtlCol="0">
            <a:spAutoFit/>
          </a:bodyPr>
          <a:lstStyle/>
          <a:p>
            <a:pPr algn="ctr"/>
            <a:r>
              <a:rPr lang="en-ZA" dirty="0">
                <a:solidFill>
                  <a:schemeClr val="bg1"/>
                </a:solidFill>
                <a:latin typeface="Avenir LT Std 35 Light" pitchFamily="34" charset="0"/>
              </a:rPr>
              <a:t>Database </a:t>
            </a:r>
          </a:p>
        </p:txBody>
      </p:sp>
      <p:sp>
        <p:nvSpPr>
          <p:cNvPr id="16" name="TextBox 15"/>
          <p:cNvSpPr txBox="1"/>
          <p:nvPr/>
        </p:nvSpPr>
        <p:spPr>
          <a:xfrm>
            <a:off x="6096000" y="4478218"/>
            <a:ext cx="2358172" cy="646331"/>
          </a:xfrm>
          <a:prstGeom prst="rect">
            <a:avLst/>
          </a:prstGeom>
          <a:noFill/>
        </p:spPr>
        <p:txBody>
          <a:bodyPr wrap="square" rtlCol="0">
            <a:spAutoFit/>
          </a:bodyPr>
          <a:lstStyle/>
          <a:p>
            <a:pPr algn="ctr"/>
            <a:r>
              <a:rPr lang="en-ZA" dirty="0">
                <a:solidFill>
                  <a:schemeClr val="bg1"/>
                </a:solidFill>
                <a:latin typeface="Avenir LT Std 35 Light" pitchFamily="34" charset="0"/>
              </a:rPr>
              <a:t>Telecommunication systems</a:t>
            </a:r>
          </a:p>
        </p:txBody>
      </p:sp>
      <p:sp>
        <p:nvSpPr>
          <p:cNvPr id="7" name="Left Brace 6"/>
          <p:cNvSpPr/>
          <p:nvPr/>
        </p:nvSpPr>
        <p:spPr>
          <a:xfrm>
            <a:off x="4530968" y="911967"/>
            <a:ext cx="457200" cy="4392621"/>
          </a:xfrm>
          <a:prstGeom prst="leftBrace">
            <a:avLst>
              <a:gd name="adj1" fmla="val 641"/>
              <a:gd name="adj2" fmla="val 50000"/>
            </a:avLst>
          </a:prstGeom>
          <a:ln w="38100"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9" name="Straight Connector 8"/>
          <p:cNvCxnSpPr>
            <a:stCxn id="7" idx="0"/>
          </p:cNvCxnSpPr>
          <p:nvPr/>
        </p:nvCxnSpPr>
        <p:spPr>
          <a:xfrm>
            <a:off x="4988168" y="911967"/>
            <a:ext cx="658143" cy="0"/>
          </a:xfrm>
          <a:prstGeom prst="line">
            <a:avLst/>
          </a:prstGeom>
          <a:ln w="38100" cmpd="sng"/>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19600" y="3511826"/>
            <a:ext cx="1224696" cy="1"/>
          </a:xfrm>
          <a:prstGeom prst="straightConnector1">
            <a:avLst/>
          </a:prstGeom>
          <a:ln w="38100" cmpd="sng">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30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162800" y="-6780"/>
            <a:ext cx="2019478" cy="6864780"/>
          </a:xfrm>
          <a:prstGeom prst="rect">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66700" y="18393"/>
            <a:ext cx="4229100" cy="5909310"/>
          </a:xfrm>
          <a:prstGeom prst="rect">
            <a:avLst/>
          </a:prstGeom>
          <a:noFill/>
        </p:spPr>
        <p:txBody>
          <a:bodyPr wrap="square" rtlCol="0">
            <a:spAutoFit/>
          </a:bodyPr>
          <a:lstStyle/>
          <a:p>
            <a:endParaRPr lang="en-ZA" dirty="0">
              <a:latin typeface="Avenir Book"/>
              <a:cs typeface="Avenir Book"/>
            </a:endParaRPr>
          </a:p>
          <a:p>
            <a:endParaRPr lang="en-ZA" dirty="0">
              <a:latin typeface="Avenir Book"/>
              <a:cs typeface="Avenir Book"/>
            </a:endParaRPr>
          </a:p>
          <a:p>
            <a:r>
              <a:rPr lang="en-ZA" dirty="0">
                <a:latin typeface="Avenir LT Std 35 Light" pitchFamily="34" charset="0"/>
                <a:cs typeface="Avenir Book"/>
              </a:rPr>
              <a:t>Registry vs</a:t>
            </a:r>
          </a:p>
          <a:p>
            <a:r>
              <a:rPr lang="en-ZA" dirty="0">
                <a:latin typeface="Avenir LT Std 35 Light" pitchFamily="34" charset="0"/>
                <a:cs typeface="Avenir Book"/>
              </a:rPr>
              <a:t>Database</a:t>
            </a:r>
          </a:p>
          <a:p>
            <a:pPr marL="342900" indent="-342900">
              <a:buAutoNum type="arabicPeriod"/>
            </a:pPr>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r>
              <a:rPr lang="en-ZA" dirty="0">
                <a:latin typeface="Avenir LT Std 35 Light" pitchFamily="34" charset="0"/>
                <a:cs typeface="Avenir Book"/>
              </a:rPr>
              <a:t>Data vs Information</a:t>
            </a:r>
          </a:p>
          <a:p>
            <a:endParaRPr lang="en-ZA" dirty="0">
              <a:latin typeface="Avenir LT Std 35 Light" pitchFamily="34" charset="0"/>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r>
              <a:rPr lang="en-ZA" dirty="0">
                <a:latin typeface="Avenir LT Std 35 Light" pitchFamily="34" charset="0"/>
                <a:cs typeface="Avenir Book"/>
              </a:rPr>
              <a:t>Program MIS</a:t>
            </a: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a:p>
            <a:r>
              <a:rPr lang="en-ZA" dirty="0">
                <a:latin typeface="Avenir LT Std 35 Light" pitchFamily="34" charset="0"/>
                <a:cs typeface="Avenir Book"/>
              </a:rPr>
              <a:t>Integrated system for Information management</a:t>
            </a:r>
          </a:p>
        </p:txBody>
      </p:sp>
      <p:sp>
        <p:nvSpPr>
          <p:cNvPr id="2" name="TextBox 1"/>
          <p:cNvSpPr txBox="1"/>
          <p:nvPr/>
        </p:nvSpPr>
        <p:spPr>
          <a:xfrm>
            <a:off x="7239000" y="2501205"/>
            <a:ext cx="2057400" cy="1384995"/>
          </a:xfrm>
          <a:prstGeom prst="rect">
            <a:avLst/>
          </a:prstGeom>
          <a:noFill/>
        </p:spPr>
        <p:txBody>
          <a:bodyPr wrap="square" rtlCol="0">
            <a:spAutoFit/>
          </a:bodyPr>
          <a:lstStyle/>
          <a:p>
            <a:r>
              <a:rPr lang="en-ZA" sz="2800" dirty="0">
                <a:solidFill>
                  <a:schemeClr val="bg1"/>
                </a:solidFill>
                <a:latin typeface="Avenir Book"/>
                <a:cs typeface="Avenir Book"/>
              </a:rPr>
              <a:t>Clarifying</a:t>
            </a:r>
          </a:p>
          <a:p>
            <a:r>
              <a:rPr lang="en-ZA" sz="2800" dirty="0">
                <a:solidFill>
                  <a:schemeClr val="bg1"/>
                </a:solidFill>
                <a:latin typeface="Avenir Book"/>
                <a:cs typeface="Avenir Book"/>
              </a:rPr>
              <a:t>important </a:t>
            </a:r>
          </a:p>
          <a:p>
            <a:r>
              <a:rPr lang="en-ZA" sz="2800" dirty="0">
                <a:solidFill>
                  <a:schemeClr val="bg1"/>
                </a:solidFill>
                <a:latin typeface="Avenir Book"/>
                <a:cs typeface="Avenir Book"/>
              </a:rPr>
              <a:t>terms:</a:t>
            </a:r>
          </a:p>
        </p:txBody>
      </p:sp>
      <p:pic>
        <p:nvPicPr>
          <p:cNvPr id="4" name="Picture 4" descr="Image result for excel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683" y="373848"/>
            <a:ext cx="960024" cy="96002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3012708" y="335547"/>
            <a:ext cx="838200" cy="1231900"/>
          </a:xfrm>
          <a:prstGeom prst="rect">
            <a:avLst/>
          </a:prstGeom>
        </p:spPr>
      </p:pic>
      <p:pic>
        <p:nvPicPr>
          <p:cNvPr id="26" name="Picture 25"/>
          <p:cNvPicPr>
            <a:picLocks noChangeAspect="1"/>
          </p:cNvPicPr>
          <p:nvPr/>
        </p:nvPicPr>
        <p:blipFill>
          <a:blip r:embed="rId5"/>
          <a:stretch>
            <a:fillRect/>
          </a:stretch>
        </p:blipFill>
        <p:spPr>
          <a:xfrm>
            <a:off x="2060207" y="3288727"/>
            <a:ext cx="1143000" cy="1102894"/>
          </a:xfrm>
          <a:prstGeom prst="rect">
            <a:avLst/>
          </a:prstGeom>
        </p:spPr>
      </p:pic>
      <p:pic>
        <p:nvPicPr>
          <p:cNvPr id="27" name="Picture 26"/>
          <p:cNvPicPr>
            <a:picLocks noChangeAspect="1"/>
          </p:cNvPicPr>
          <p:nvPr/>
        </p:nvPicPr>
        <p:blipFill>
          <a:blip r:embed="rId6"/>
          <a:stretch>
            <a:fillRect/>
          </a:stretch>
        </p:blipFill>
        <p:spPr>
          <a:xfrm>
            <a:off x="4114800" y="4336324"/>
            <a:ext cx="2819400" cy="2272175"/>
          </a:xfrm>
          <a:prstGeom prst="rect">
            <a:avLst/>
          </a:prstGeom>
        </p:spPr>
      </p:pic>
      <p:pic>
        <p:nvPicPr>
          <p:cNvPr id="6" name="Picture 5"/>
          <p:cNvPicPr>
            <a:picLocks noChangeAspect="1"/>
          </p:cNvPicPr>
          <p:nvPr/>
        </p:nvPicPr>
        <p:blipFill>
          <a:blip r:embed="rId7"/>
          <a:stretch>
            <a:fillRect/>
          </a:stretch>
        </p:blipFill>
        <p:spPr>
          <a:xfrm>
            <a:off x="2538264" y="1714500"/>
            <a:ext cx="4168515" cy="1508712"/>
          </a:xfrm>
          <a:prstGeom prst="rect">
            <a:avLst/>
          </a:prstGeom>
        </p:spPr>
      </p:pic>
    </p:spTree>
    <p:extLst>
      <p:ext uri="{BB962C8B-B14F-4D97-AF65-F5344CB8AC3E}">
        <p14:creationId xmlns:p14="http://schemas.microsoft.com/office/powerpoint/2010/main" val="257002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019799" y="-6780"/>
            <a:ext cx="3162479" cy="6864780"/>
          </a:xfrm>
          <a:prstGeom prst="rect">
            <a:avLst/>
          </a:prstGeom>
          <a:solidFill>
            <a:srgbClr val="9F1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2835" y="18393"/>
            <a:ext cx="1854119" cy="6740307"/>
          </a:xfrm>
          <a:prstGeom prst="rect">
            <a:avLst/>
          </a:prstGeom>
          <a:noFill/>
        </p:spPr>
        <p:txBody>
          <a:bodyPr wrap="square" rtlCol="0">
            <a:spAutoFit/>
          </a:bodyPr>
          <a:lstStyle/>
          <a:p>
            <a:endParaRPr lang="en-ZA" dirty="0">
              <a:latin typeface="Avenir Book"/>
              <a:cs typeface="Avenir Book"/>
            </a:endParaRPr>
          </a:p>
          <a:p>
            <a:endParaRPr lang="en-ZA" dirty="0">
              <a:latin typeface="Avenir Book"/>
              <a:cs typeface="Avenir Book"/>
            </a:endParaRPr>
          </a:p>
          <a:p>
            <a:r>
              <a:rPr lang="en-ZA" dirty="0">
                <a:latin typeface="Avenir Book"/>
                <a:cs typeface="Avenir Book"/>
              </a:rPr>
              <a:t>Interoperability</a:t>
            </a:r>
          </a:p>
          <a:p>
            <a:pPr marL="342900" indent="-342900">
              <a:buAutoNum type="arabicPeriod"/>
            </a:pPr>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r>
              <a:rPr lang="en-ZA" dirty="0">
                <a:latin typeface="Avenir Book"/>
                <a:cs typeface="Avenir Book"/>
              </a:rPr>
              <a:t>Data integrity</a:t>
            </a: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endParaRPr lang="en-ZA" dirty="0">
              <a:latin typeface="Avenir Book"/>
              <a:cs typeface="Avenir Book"/>
            </a:endParaRPr>
          </a:p>
          <a:p>
            <a:r>
              <a:rPr lang="en-ZA" dirty="0">
                <a:latin typeface="Avenir Book"/>
                <a:cs typeface="Avenir Book"/>
              </a:rPr>
              <a:t>Data privacy and security</a:t>
            </a: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a:p>
            <a:pPr marL="342900" indent="-342900">
              <a:buAutoNum type="arabicPeriod"/>
            </a:pPr>
            <a:endParaRPr lang="en-ZA" dirty="0">
              <a:latin typeface="Avenir Book"/>
              <a:cs typeface="Avenir Book"/>
            </a:endParaRPr>
          </a:p>
        </p:txBody>
      </p:sp>
      <p:sp>
        <p:nvSpPr>
          <p:cNvPr id="2" name="TextBox 1"/>
          <p:cNvSpPr txBox="1"/>
          <p:nvPr/>
        </p:nvSpPr>
        <p:spPr>
          <a:xfrm>
            <a:off x="6172200" y="2667000"/>
            <a:ext cx="2819400" cy="1384995"/>
          </a:xfrm>
          <a:prstGeom prst="rect">
            <a:avLst/>
          </a:prstGeom>
          <a:noFill/>
        </p:spPr>
        <p:txBody>
          <a:bodyPr wrap="square" rtlCol="0">
            <a:spAutoFit/>
          </a:bodyPr>
          <a:lstStyle/>
          <a:p>
            <a:r>
              <a:rPr lang="en-ZA" sz="2800" dirty="0">
                <a:solidFill>
                  <a:schemeClr val="bg1"/>
                </a:solidFill>
                <a:latin typeface="Avenir Book"/>
                <a:cs typeface="Avenir Book"/>
              </a:rPr>
              <a:t>Understanding </a:t>
            </a:r>
          </a:p>
          <a:p>
            <a:r>
              <a:rPr lang="en-ZA" sz="2800" dirty="0">
                <a:solidFill>
                  <a:schemeClr val="bg1"/>
                </a:solidFill>
                <a:latin typeface="Avenir Book"/>
                <a:cs typeface="Avenir Book"/>
              </a:rPr>
              <a:t>Some important </a:t>
            </a:r>
          </a:p>
          <a:p>
            <a:r>
              <a:rPr lang="en-ZA" sz="2800" dirty="0">
                <a:solidFill>
                  <a:schemeClr val="bg1"/>
                </a:solidFill>
                <a:latin typeface="Avenir Book"/>
                <a:cs typeface="Avenir Book"/>
              </a:rPr>
              <a:t>terms:</a:t>
            </a:r>
          </a:p>
        </p:txBody>
      </p:sp>
      <p:pic>
        <p:nvPicPr>
          <p:cNvPr id="10" name="Picture 9"/>
          <p:cNvPicPr>
            <a:picLocks noChangeAspect="1"/>
          </p:cNvPicPr>
          <p:nvPr/>
        </p:nvPicPr>
        <p:blipFill>
          <a:blip r:embed="rId3"/>
          <a:stretch>
            <a:fillRect/>
          </a:stretch>
        </p:blipFill>
        <p:spPr>
          <a:xfrm>
            <a:off x="2642217" y="306818"/>
            <a:ext cx="838200" cy="1231900"/>
          </a:xfrm>
          <a:prstGeom prst="rect">
            <a:avLst/>
          </a:prstGeom>
        </p:spPr>
      </p:pic>
      <p:cxnSp>
        <p:nvCxnSpPr>
          <p:cNvPr id="7" name="Straight Arrow Connector 6"/>
          <p:cNvCxnSpPr/>
          <p:nvPr/>
        </p:nvCxnSpPr>
        <p:spPr>
          <a:xfrm>
            <a:off x="3581400" y="809434"/>
            <a:ext cx="682904" cy="0"/>
          </a:xfrm>
          <a:prstGeom prst="straightConnector1">
            <a:avLst/>
          </a:prstGeom>
          <a:ln w="76200">
            <a:solidFill>
              <a:srgbClr val="9A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4387055" y="329509"/>
            <a:ext cx="838200" cy="1231900"/>
          </a:xfrm>
          <a:prstGeom prst="rect">
            <a:avLst/>
          </a:prstGeom>
        </p:spPr>
      </p:pic>
      <p:pic>
        <p:nvPicPr>
          <p:cNvPr id="2050" name="Picture 2" descr="Image result for data integ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162" y="2438400"/>
            <a:ext cx="1634508" cy="16128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171700" y="4437074"/>
            <a:ext cx="2819400" cy="1619250"/>
          </a:xfrm>
          <a:prstGeom prst="rect">
            <a:avLst/>
          </a:prstGeom>
        </p:spPr>
      </p:pic>
    </p:spTree>
    <p:extLst>
      <p:ext uri="{BB962C8B-B14F-4D97-AF65-F5344CB8AC3E}">
        <p14:creationId xmlns:p14="http://schemas.microsoft.com/office/powerpoint/2010/main" val="1009282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209" y="152400"/>
            <a:ext cx="9144000" cy="523220"/>
          </a:xfrm>
          <a:prstGeom prst="rect">
            <a:avLst/>
          </a:prstGeom>
          <a:noFill/>
        </p:spPr>
        <p:txBody>
          <a:bodyPr wrap="square" rtlCol="0">
            <a:spAutoFit/>
          </a:bodyPr>
          <a:lstStyle/>
          <a:p>
            <a:pPr algn="ctr"/>
            <a:r>
              <a:rPr lang="en-ZA" sz="2800" b="1" dirty="0">
                <a:solidFill>
                  <a:schemeClr val="bg1"/>
                </a:solidFill>
                <a:latin typeface="Avenir LT Std 35 Light" pitchFamily="34" charset="0"/>
              </a:rPr>
              <a:t> MIS terminology – Tread with caution!</a:t>
            </a:r>
          </a:p>
        </p:txBody>
      </p:sp>
      <p:sp>
        <p:nvSpPr>
          <p:cNvPr id="4" name="TextBox 3"/>
          <p:cNvSpPr txBox="1"/>
          <p:nvPr/>
        </p:nvSpPr>
        <p:spPr>
          <a:xfrm>
            <a:off x="228391" y="990600"/>
            <a:ext cx="8686799" cy="4832092"/>
          </a:xfrm>
          <a:prstGeom prst="rect">
            <a:avLst/>
          </a:prstGeom>
          <a:noFill/>
        </p:spPr>
        <p:txBody>
          <a:bodyPr wrap="square" rtlCol="0">
            <a:spAutoFit/>
          </a:bodyPr>
          <a:lstStyle/>
          <a:p>
            <a:pPr marL="457200" indent="-457200">
              <a:buClr>
                <a:srgbClr val="9A0000"/>
              </a:buClr>
              <a:buFont typeface="Arial" panose="020B0604020202020204" pitchFamily="34" charset="0"/>
              <a:buChar char="•"/>
            </a:pPr>
            <a:r>
              <a:rPr lang="en-ZA" sz="2200" dirty="0">
                <a:solidFill>
                  <a:schemeClr val="tx1">
                    <a:lumMod val="85000"/>
                    <a:lumOff val="15000"/>
                  </a:schemeClr>
                </a:solidFill>
                <a:latin typeface="Avenir Book"/>
                <a:cs typeface="Avenir Book"/>
              </a:rPr>
              <a:t>There is a lack of acknowledgement that there are</a:t>
            </a:r>
            <a:r>
              <a:rPr lang="en-ZA" sz="2200" b="1" dirty="0">
                <a:solidFill>
                  <a:schemeClr val="tx1">
                    <a:lumMod val="85000"/>
                    <a:lumOff val="15000"/>
                  </a:schemeClr>
                </a:solidFill>
                <a:latin typeface="Avenir Book"/>
                <a:cs typeface="Avenir Book"/>
              </a:rPr>
              <a:t> two key components involved</a:t>
            </a:r>
            <a:r>
              <a:rPr lang="en-ZA" sz="2200" dirty="0">
                <a:solidFill>
                  <a:schemeClr val="tx1">
                    <a:lumMod val="85000"/>
                    <a:lumOff val="15000"/>
                  </a:schemeClr>
                </a:solidFill>
                <a:latin typeface="Avenir Book"/>
                <a:cs typeface="Avenir Book"/>
              </a:rPr>
              <a:t>: The database i.e. the filing cabinet and the MIS i.e. the office manager’s brain that transforms the data into information.. Plus the other elements of the wider ‘information system’</a:t>
            </a:r>
          </a:p>
          <a:p>
            <a:pPr>
              <a:buClr>
                <a:srgbClr val="9A0000"/>
              </a:buClr>
            </a:pPr>
            <a:endParaRPr lang="en-ZA" sz="2200" dirty="0">
              <a:solidFill>
                <a:schemeClr val="tx1">
                  <a:lumMod val="85000"/>
                  <a:lumOff val="15000"/>
                </a:schemeClr>
              </a:solidFill>
              <a:latin typeface="Avenir Book"/>
              <a:cs typeface="Avenir Book"/>
            </a:endParaRPr>
          </a:p>
          <a:p>
            <a:pPr marL="457200" indent="-457200">
              <a:buClr>
                <a:srgbClr val="9A0000"/>
              </a:buClr>
              <a:buFont typeface="Arial" panose="020B0604020202020204" pitchFamily="34" charset="0"/>
              <a:buChar char="•"/>
            </a:pPr>
            <a:r>
              <a:rPr lang="en-ZA" sz="2200" b="1" dirty="0">
                <a:solidFill>
                  <a:schemeClr val="tx1">
                    <a:lumMod val="85000"/>
                    <a:lumOff val="15000"/>
                  </a:schemeClr>
                </a:solidFill>
                <a:latin typeface="Avenir Book"/>
                <a:cs typeface="Avenir Book"/>
              </a:rPr>
              <a:t>The same words are used to refer to program level solutions and integrated solutions </a:t>
            </a:r>
            <a:r>
              <a:rPr lang="en-ZA" sz="2200" dirty="0">
                <a:solidFill>
                  <a:schemeClr val="tx1">
                    <a:lumMod val="85000"/>
                    <a:lumOff val="15000"/>
                  </a:schemeClr>
                </a:solidFill>
                <a:latin typeface="Avenir Book"/>
                <a:cs typeface="Avenir Book"/>
              </a:rPr>
              <a:t>(which are often called ‘registries’ for some reason!)</a:t>
            </a:r>
          </a:p>
          <a:p>
            <a:pPr>
              <a:buClr>
                <a:srgbClr val="9A0000"/>
              </a:buClr>
            </a:pPr>
            <a:endParaRPr lang="en-ZA" sz="2200" dirty="0">
              <a:solidFill>
                <a:schemeClr val="tx1">
                  <a:lumMod val="85000"/>
                  <a:lumOff val="15000"/>
                </a:schemeClr>
              </a:solidFill>
              <a:latin typeface="Avenir Book"/>
              <a:cs typeface="Avenir Book"/>
            </a:endParaRPr>
          </a:p>
          <a:p>
            <a:pPr marL="457200" indent="-457200">
              <a:buClr>
                <a:srgbClr val="9A0000"/>
              </a:buClr>
              <a:buFont typeface="Arial" panose="020B0604020202020204" pitchFamily="34" charset="0"/>
              <a:buChar char="•"/>
            </a:pPr>
            <a:r>
              <a:rPr lang="en-ZA" sz="2200" dirty="0">
                <a:solidFill>
                  <a:schemeClr val="tx1">
                    <a:lumMod val="85000"/>
                    <a:lumOff val="15000"/>
                  </a:schemeClr>
                </a:solidFill>
                <a:latin typeface="Avenir Book"/>
                <a:cs typeface="Avenir Book"/>
              </a:rPr>
              <a:t>Terminology between countries is not consistent and often the same word in one country is used to refer to a completely different thing in another country: it is </a:t>
            </a:r>
            <a:r>
              <a:rPr lang="en-ZA" sz="2200" b="1" dirty="0">
                <a:solidFill>
                  <a:schemeClr val="tx1">
                    <a:lumMod val="85000"/>
                    <a:lumOff val="15000"/>
                  </a:schemeClr>
                </a:solidFill>
                <a:latin typeface="Avenir Book"/>
                <a:cs typeface="Avenir Book"/>
              </a:rPr>
              <a:t>not about the word but about what the system does</a:t>
            </a:r>
            <a:r>
              <a:rPr lang="en-ZA" sz="2200" dirty="0">
                <a:solidFill>
                  <a:schemeClr val="tx1">
                    <a:lumMod val="85000"/>
                    <a:lumOff val="15000"/>
                  </a:schemeClr>
                </a:solidFill>
                <a:latin typeface="Avenir Book"/>
                <a:cs typeface="Avenir Book"/>
              </a:rPr>
              <a:t> (its functions)</a:t>
            </a:r>
          </a:p>
        </p:txBody>
      </p:sp>
    </p:spTree>
    <p:extLst>
      <p:ext uri="{BB962C8B-B14F-4D97-AF65-F5344CB8AC3E}">
        <p14:creationId xmlns:p14="http://schemas.microsoft.com/office/powerpoint/2010/main" val="283497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600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304800" y="381000"/>
            <a:ext cx="8669215" cy="1323439"/>
          </a:xfrm>
          <a:prstGeom prst="rect">
            <a:avLst/>
          </a:prstGeom>
          <a:noFill/>
        </p:spPr>
        <p:txBody>
          <a:bodyPr wrap="square" rtlCol="0">
            <a:spAutoFit/>
          </a:bodyPr>
          <a:lstStyle/>
          <a:p>
            <a:pPr algn="ctr"/>
            <a:r>
              <a:rPr lang="en-ZA" sz="2800" dirty="0">
                <a:solidFill>
                  <a:schemeClr val="bg1"/>
                </a:solidFill>
                <a:latin typeface="Avenir Book"/>
                <a:cs typeface="Avenir Book"/>
              </a:rPr>
              <a:t>The core functions of a program MIS </a:t>
            </a:r>
          </a:p>
          <a:p>
            <a:pPr algn="ctr"/>
            <a:r>
              <a:rPr lang="en-ZA" sz="2800" dirty="0">
                <a:solidFill>
                  <a:schemeClr val="bg1"/>
                </a:solidFill>
                <a:latin typeface="Avenir Book"/>
                <a:cs typeface="Avenir Book"/>
              </a:rPr>
              <a:t>in a Social Protection System: </a:t>
            </a:r>
          </a:p>
          <a:p>
            <a:pPr algn="ctr"/>
            <a:endParaRPr lang="en-ZA" sz="2400" b="1" dirty="0">
              <a:solidFill>
                <a:schemeClr val="tx1">
                  <a:lumMod val="75000"/>
                  <a:lumOff val="25000"/>
                </a:schemeClr>
              </a:solidFill>
              <a:latin typeface="Avenir LT Std 35 Light" pitchFamily="34" charset="0"/>
            </a:endParaRPr>
          </a:p>
        </p:txBody>
      </p:sp>
      <p:sp>
        <p:nvSpPr>
          <p:cNvPr id="4" name="TextBox 3"/>
          <p:cNvSpPr txBox="1"/>
          <p:nvPr/>
        </p:nvSpPr>
        <p:spPr>
          <a:xfrm>
            <a:off x="990600" y="1752600"/>
            <a:ext cx="7315200" cy="4370427"/>
          </a:xfrm>
          <a:prstGeom prst="rect">
            <a:avLst/>
          </a:prstGeom>
          <a:noFill/>
        </p:spPr>
        <p:txBody>
          <a:bodyPr wrap="square" rtlCol="0">
            <a:spAutoFit/>
          </a:bodyPr>
          <a:lstStyle/>
          <a:p>
            <a:pPr marL="457200" indent="-457200">
              <a:buFont typeface="Wingdings" charset="2"/>
              <a:buAutoNum type="arabicPlain"/>
            </a:pPr>
            <a:r>
              <a:rPr lang="en-ZA" sz="2200" dirty="0">
                <a:latin typeface="Avenir LT Std 35 Light" pitchFamily="34" charset="0"/>
              </a:rPr>
              <a:t>To enable the flow and management of information to support key processes  </a:t>
            </a:r>
          </a:p>
          <a:p>
            <a:pPr marL="457200" indent="-457200">
              <a:buFont typeface="Wingdings" charset="2"/>
              <a:buAutoNum type="arabicPlain"/>
            </a:pPr>
            <a:endParaRPr lang="en-ZA" sz="2200" dirty="0">
              <a:latin typeface="Avenir LT Std 35 Light" pitchFamily="34" charset="0"/>
            </a:endParaRPr>
          </a:p>
          <a:p>
            <a:pPr marL="457200" indent="-457200">
              <a:buFont typeface="Wingdings" charset="2"/>
              <a:buAutoNum type="arabicPlain"/>
            </a:pPr>
            <a:r>
              <a:rPr lang="en-ZA" sz="2200" dirty="0">
                <a:latin typeface="Avenir LT Std 35 Light" pitchFamily="34" charset="0"/>
              </a:rPr>
              <a:t>To enable streamlined monitoring and implementation of programs </a:t>
            </a:r>
          </a:p>
          <a:p>
            <a:pPr marL="457200" indent="-457200">
              <a:buFont typeface="Wingdings" charset="2"/>
              <a:buAutoNum type="arabicPlain"/>
            </a:pPr>
            <a:endParaRPr lang="en-ZA" sz="2200" dirty="0">
              <a:latin typeface="Avenir LT Std 35 Light" pitchFamily="34" charset="0"/>
            </a:endParaRPr>
          </a:p>
          <a:p>
            <a:pPr marL="457200" indent="-457200">
              <a:buFont typeface="Wingdings" charset="2"/>
              <a:buAutoNum type="arabicPlain"/>
            </a:pPr>
            <a:r>
              <a:rPr lang="en-ZA" sz="2200" dirty="0">
                <a:latin typeface="Avenir LT Std 35 Light" pitchFamily="34" charset="0"/>
              </a:rPr>
              <a:t>To ensure transparency and good governance </a:t>
            </a:r>
          </a:p>
          <a:p>
            <a:pPr marL="457200" indent="-457200">
              <a:buFont typeface="Wingdings" charset="2"/>
              <a:buAutoNum type="arabicPlain"/>
            </a:pPr>
            <a:endParaRPr lang="en-ZA" sz="2200" dirty="0">
              <a:latin typeface="Avenir LT Std 35 Light" pitchFamily="34" charset="0"/>
            </a:endParaRPr>
          </a:p>
          <a:p>
            <a:pPr marL="457200" indent="-457200">
              <a:buFont typeface="Wingdings" charset="2"/>
              <a:buAutoNum type="arabicPlain"/>
            </a:pPr>
            <a:r>
              <a:rPr lang="en-ZA" sz="2200" dirty="0">
                <a:latin typeface="Avenir LT Std 35 Light" pitchFamily="34" charset="0"/>
              </a:rPr>
              <a:t>To support cost effective program expansion</a:t>
            </a:r>
          </a:p>
          <a:p>
            <a:pPr marL="457200" indent="-457200">
              <a:buFont typeface="Wingdings" charset="2"/>
              <a:buAutoNum type="arabicPlain"/>
            </a:pPr>
            <a:endParaRPr lang="en-ZA" sz="2200" dirty="0">
              <a:latin typeface="Avenir LT Std 35 Light" pitchFamily="34" charset="0"/>
            </a:endParaRPr>
          </a:p>
          <a:p>
            <a:pPr marL="457200" indent="-457200">
              <a:buFont typeface="Wingdings" charset="2"/>
              <a:buAutoNum type="arabicPlain"/>
            </a:pPr>
            <a:r>
              <a:rPr lang="en-ZA" sz="2200" dirty="0">
                <a:latin typeface="Avenir LT Std 35 Light" pitchFamily="34" charset="0"/>
              </a:rPr>
              <a:t> A pre-requisite for cross program integration </a:t>
            </a:r>
          </a:p>
          <a:p>
            <a:pPr marL="457200" indent="-457200">
              <a:buAutoNum type="arabicParenR"/>
            </a:pPr>
            <a:endParaRPr lang="en-ZA" sz="3600" dirty="0">
              <a:latin typeface="Avenir LT Std 35 Light" pitchFamily="34" charset="0"/>
            </a:endParaRPr>
          </a:p>
        </p:txBody>
      </p:sp>
    </p:spTree>
    <p:extLst>
      <p:ext uri="{BB962C8B-B14F-4D97-AF65-F5344CB8AC3E}">
        <p14:creationId xmlns:p14="http://schemas.microsoft.com/office/powerpoint/2010/main" val="1105460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04800" y="304800"/>
            <a:ext cx="8597849" cy="5201970"/>
            <a:chOff x="0" y="0"/>
            <a:chExt cx="4390128" cy="2215515"/>
          </a:xfrm>
        </p:grpSpPr>
        <p:grpSp>
          <p:nvGrpSpPr>
            <p:cNvPr id="31" name="Group 30"/>
            <p:cNvGrpSpPr/>
            <p:nvPr/>
          </p:nvGrpSpPr>
          <p:grpSpPr>
            <a:xfrm>
              <a:off x="3909060" y="551710"/>
              <a:ext cx="409762" cy="1002770"/>
              <a:chOff x="-21590" y="-64240"/>
              <a:chExt cx="409762" cy="1002770"/>
            </a:xfrm>
          </p:grpSpPr>
          <p:sp>
            <p:nvSpPr>
              <p:cNvPr id="59" name="Rectangle 58"/>
              <p:cNvSpPr/>
              <p:nvPr/>
            </p:nvSpPr>
            <p:spPr>
              <a:xfrm>
                <a:off x="-21590" y="-64240"/>
                <a:ext cx="409762" cy="702487"/>
              </a:xfrm>
              <a:prstGeom prst="rect">
                <a:avLst/>
              </a:prstGeom>
              <a:solidFill>
                <a:srgbClr val="AA2A2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a:effectLst/>
                    <a:latin typeface="Calibri" panose="020F0502020204030204" pitchFamily="34" charset="0"/>
                    <a:ea typeface="MS Mincho" panose="02020609040205080304" pitchFamily="49" charset="-128"/>
                    <a:cs typeface="Times New Roman" panose="02020603050405020304" pitchFamily="18" charset="0"/>
                  </a:rPr>
                  <a:t> </a:t>
                </a:r>
                <a:endParaRPr lang="en-GB" sz="2000">
                  <a:effectLst/>
                  <a:latin typeface="Calibri" panose="020F0502020204030204" pitchFamily="34" charset="0"/>
                  <a:ea typeface="MS Mincho" panose="02020609040205080304" pitchFamily="49" charset="-128"/>
                  <a:cs typeface="Times New Roman" panose="02020603050405020304" pitchFamily="18" charset="0"/>
                </a:endParaRPr>
              </a:p>
            </p:txBody>
          </p:sp>
          <p:cxnSp>
            <p:nvCxnSpPr>
              <p:cNvPr id="60" name="Straight Arrow Connector 59"/>
              <p:cNvCxnSpPr/>
              <p:nvPr/>
            </p:nvCxnSpPr>
            <p:spPr>
              <a:xfrm>
                <a:off x="171450" y="596900"/>
                <a:ext cx="0" cy="341630"/>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0" y="0"/>
              <a:ext cx="4390128" cy="2215515"/>
              <a:chOff x="0" y="0"/>
              <a:chExt cx="4390128" cy="2215515"/>
            </a:xfrm>
          </p:grpSpPr>
          <p:grpSp>
            <p:nvGrpSpPr>
              <p:cNvPr id="33" name="Group 32"/>
              <p:cNvGrpSpPr/>
              <p:nvPr/>
            </p:nvGrpSpPr>
            <p:grpSpPr>
              <a:xfrm>
                <a:off x="0" y="0"/>
                <a:ext cx="4390128" cy="2215515"/>
                <a:chOff x="0" y="0"/>
                <a:chExt cx="4390128" cy="2215515"/>
              </a:xfrm>
            </p:grpSpPr>
            <p:grpSp>
              <p:nvGrpSpPr>
                <p:cNvPr id="35" name="Group 34"/>
                <p:cNvGrpSpPr/>
                <p:nvPr/>
              </p:nvGrpSpPr>
              <p:grpSpPr>
                <a:xfrm>
                  <a:off x="0" y="0"/>
                  <a:ext cx="4222750" cy="2215515"/>
                  <a:chOff x="63500" y="241300"/>
                  <a:chExt cx="4222750" cy="2215515"/>
                </a:xfrm>
              </p:grpSpPr>
              <p:grpSp>
                <p:nvGrpSpPr>
                  <p:cNvPr id="39" name="Group 38"/>
                  <p:cNvGrpSpPr/>
                  <p:nvPr/>
                </p:nvGrpSpPr>
                <p:grpSpPr>
                  <a:xfrm>
                    <a:off x="63500" y="241300"/>
                    <a:ext cx="4222749" cy="2215515"/>
                    <a:chOff x="743117" y="241452"/>
                    <a:chExt cx="4223288" cy="2216915"/>
                  </a:xfrm>
                </p:grpSpPr>
                <p:cxnSp>
                  <p:nvCxnSpPr>
                    <p:cNvPr id="41" name="Straight Arrow Connector 40"/>
                    <p:cNvCxnSpPr/>
                    <p:nvPr/>
                  </p:nvCxnSpPr>
                  <p:spPr>
                    <a:xfrm>
                      <a:off x="2221523"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159369"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55" idx="2"/>
                    </p:cNvCxnSpPr>
                    <p:nvPr/>
                  </p:nvCxnSpPr>
                  <p:spPr>
                    <a:xfrm>
                      <a:off x="4153951" y="1464207"/>
                      <a:ext cx="0" cy="332707"/>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230924" y="1465385"/>
                      <a:ext cx="0" cy="331529"/>
                    </a:xfrm>
                    <a:prstGeom prst="straightConnector1">
                      <a:avLst/>
                    </a:prstGeom>
                    <a:ln>
                      <a:solidFill>
                        <a:schemeClr val="bg1">
                          <a:lumMod val="65000"/>
                        </a:schemeClr>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743117" y="241452"/>
                      <a:ext cx="4223288" cy="2216915"/>
                      <a:chOff x="743117" y="241452"/>
                      <a:chExt cx="4223288" cy="2216915"/>
                    </a:xfrm>
                  </p:grpSpPr>
                  <p:sp>
                    <p:nvSpPr>
                      <p:cNvPr id="52" name="Rectangle 51"/>
                      <p:cNvSpPr/>
                      <p:nvPr/>
                    </p:nvSpPr>
                    <p:spPr>
                      <a:xfrm>
                        <a:off x="779656" y="885093"/>
                        <a:ext cx="908539" cy="58029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Identification and registration</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3" name="Rectangle 52"/>
                      <p:cNvSpPr/>
                      <p:nvPr/>
                    </p:nvSpPr>
                    <p:spPr>
                      <a:xfrm>
                        <a:off x="1752672" y="885093"/>
                        <a:ext cx="908539" cy="58029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Eligibility determination</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4" name="Rectangle 53"/>
                      <p:cNvSpPr/>
                      <p:nvPr/>
                    </p:nvSpPr>
                    <p:spPr>
                      <a:xfrm>
                        <a:off x="2719826" y="885093"/>
                        <a:ext cx="908539" cy="5802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Enrolment</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5" name="Rectangle 54"/>
                      <p:cNvSpPr/>
                      <p:nvPr/>
                    </p:nvSpPr>
                    <p:spPr>
                      <a:xfrm>
                        <a:off x="3699681" y="883915"/>
                        <a:ext cx="908539" cy="5802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Payments/ delivery</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6" name="Rectangle 55"/>
                      <p:cNvSpPr/>
                      <p:nvPr/>
                    </p:nvSpPr>
                    <p:spPr>
                      <a:xfrm>
                        <a:off x="762169" y="2188737"/>
                        <a:ext cx="4204236" cy="2696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a:effectLst/>
                            <a:latin typeface="Calibri" panose="020F0502020204030204" pitchFamily="34" charset="0"/>
                            <a:ea typeface="MS Mincho" panose="02020609040205080304" pitchFamily="49" charset="-128"/>
                            <a:cs typeface="Times New Roman" panose="02020603050405020304" pitchFamily="18" charset="0"/>
                          </a:rPr>
                          <a:t>Complaints and appeals</a:t>
                        </a:r>
                        <a:endParaRPr lang="en-GB" sz="200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7" name="Rectangle 56"/>
                      <p:cNvSpPr/>
                      <p:nvPr/>
                    </p:nvSpPr>
                    <p:spPr>
                      <a:xfrm>
                        <a:off x="743117" y="241452"/>
                        <a:ext cx="4191535" cy="26963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Monitoring &amp; Evaluation and other management support functions</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
                    <p:nvSpPr>
                      <p:cNvPr id="58" name="Down Arrow 57"/>
                      <p:cNvSpPr/>
                      <p:nvPr/>
                    </p:nvSpPr>
                    <p:spPr>
                      <a:xfrm>
                        <a:off x="2616822" y="472959"/>
                        <a:ext cx="416169" cy="240323"/>
                      </a:xfrm>
                      <a:prstGeom prst="down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2000"/>
                      </a:p>
                    </p:txBody>
                  </p:sp>
                </p:grpSp>
              </p:grpSp>
              <p:sp>
                <p:nvSpPr>
                  <p:cNvPr id="38" name="Rectangle 37"/>
                  <p:cNvSpPr/>
                  <p:nvPr/>
                </p:nvSpPr>
                <p:spPr>
                  <a:xfrm>
                    <a:off x="82550" y="1870710"/>
                    <a:ext cx="4203700" cy="26924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Beneficiary and Case Management</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36" name="Text Box 15399"/>
                <p:cNvSpPr txBox="1"/>
                <p:nvPr/>
              </p:nvSpPr>
              <p:spPr>
                <a:xfrm>
                  <a:off x="3864609" y="551710"/>
                  <a:ext cx="525519" cy="7177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en-GB" sz="2000" b="1"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Exit …Graduation</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sp>
            <p:nvSpPr>
              <p:cNvPr id="34" name="Rectangle 33"/>
              <p:cNvSpPr/>
              <p:nvPr/>
            </p:nvSpPr>
            <p:spPr>
              <a:xfrm>
                <a:off x="3260335" y="1651952"/>
                <a:ext cx="962413" cy="224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Conditionality</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grpSp>
      </p:grpSp>
      <p:sp>
        <p:nvSpPr>
          <p:cNvPr id="61" name="Rectangle 60"/>
          <p:cNvSpPr/>
          <p:nvPr/>
        </p:nvSpPr>
        <p:spPr>
          <a:xfrm>
            <a:off x="1358615" y="1587818"/>
            <a:ext cx="1566891" cy="449030"/>
          </a:xfrm>
          <a:prstGeom prst="rect">
            <a:avLst/>
          </a:prstGeom>
          <a:solidFill>
            <a:srgbClr val="91AE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GB" sz="2000" b="1" dirty="0">
                <a:effectLst/>
                <a:latin typeface="Calibri" panose="020F0502020204030204" pitchFamily="34" charset="0"/>
                <a:ea typeface="MS Mincho" panose="02020609040205080304" pitchFamily="49" charset="-128"/>
                <a:cs typeface="Times New Roman" panose="02020603050405020304" pitchFamily="18" charset="0"/>
              </a:rPr>
              <a:t>Validation</a:t>
            </a:r>
            <a:endParaRPr lang="en-GB" sz="2000" dirty="0">
              <a:effectLst/>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490003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133600"/>
            <a:ext cx="4572000" cy="2308324"/>
          </a:xfrm>
          <a:prstGeom prst="rect">
            <a:avLst/>
          </a:prstGeom>
          <a:noFill/>
        </p:spPr>
        <p:txBody>
          <a:bodyPr wrap="square" rtlCol="0">
            <a:spAutoFit/>
          </a:bodyPr>
          <a:lstStyle/>
          <a:p>
            <a:pPr algn="ctr"/>
            <a:r>
              <a:rPr lang="en-US" sz="4800" dirty="0">
                <a:solidFill>
                  <a:schemeClr val="bg1"/>
                </a:solidFill>
                <a:latin typeface="Avenir Book"/>
                <a:cs typeface="Avenir Book"/>
              </a:rPr>
              <a:t>What’s working well and what’s not?</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46" y="838200"/>
            <a:ext cx="4572000" cy="4572000"/>
          </a:xfrm>
          <a:prstGeom prst="rect">
            <a:avLst/>
          </a:prstGeom>
        </p:spPr>
      </p:pic>
      <p:pic>
        <p:nvPicPr>
          <p:cNvPr id="10" name="Picture 2" descr="C:\Users\Kate\AppData\Local\Microsoft\Windows\Temporary Internet Files\Content.Outlook\KXMT8JEQ\MYTH BUSTER CAR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832" y="848454"/>
            <a:ext cx="3250335" cy="458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37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062"/>
            <a:ext cx="9144000" cy="6841269"/>
          </a:xfrm>
          <a:prstGeom prst="rect">
            <a:avLst/>
          </a:prstGeom>
        </p:spPr>
      </p:pic>
      <p:pic>
        <p:nvPicPr>
          <p:cNvPr id="5" name="Picture 2" descr="C:\Users\Kate\AppData\Local\Microsoft\Windows\Temporary Internet Files\Content.Outlook\KXMT8JEQ\MYTH BUSTER CAR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1695423"/>
            <a:ext cx="2407949" cy="3393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Kate\AppData\Local\Microsoft\Windows\Temporary Internet Files\Content.Outlook\KXMT8JEQ\MYTH BUSTER CARDS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1000" y="999210"/>
            <a:ext cx="3470381" cy="4890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00978" y="4617945"/>
            <a:ext cx="2286000" cy="369332"/>
          </a:xfrm>
          <a:prstGeom prst="rect">
            <a:avLst/>
          </a:prstGeom>
          <a:noFill/>
        </p:spPr>
        <p:txBody>
          <a:bodyPr wrap="square" rtlCol="0">
            <a:spAutoFit/>
          </a:bodyPr>
          <a:lstStyle/>
          <a:p>
            <a:r>
              <a:rPr lang="en-ZA" b="1" dirty="0">
                <a:solidFill>
                  <a:schemeClr val="bg1"/>
                </a:solidFill>
                <a:latin typeface="Avenir LT Std 35 Light" pitchFamily="34" charset="0"/>
              </a:rPr>
              <a:t>DEMONSTRATION</a:t>
            </a:r>
          </a:p>
        </p:txBody>
      </p:sp>
    </p:spTree>
    <p:extLst>
      <p:ext uri="{BB962C8B-B14F-4D97-AF65-F5344CB8AC3E}">
        <p14:creationId xmlns:p14="http://schemas.microsoft.com/office/powerpoint/2010/main" val="200251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en-ZA" sz="3200" b="1" dirty="0">
                <a:solidFill>
                  <a:schemeClr val="bg1"/>
                </a:solidFill>
              </a:rPr>
              <a:t>DAY 4 – Morning Session</a:t>
            </a:r>
          </a:p>
          <a:p>
            <a:pPr algn="ctr"/>
            <a:r>
              <a:rPr lang="en-ZA" sz="3200" b="1" dirty="0">
                <a:solidFill>
                  <a:schemeClr val="bg1"/>
                </a:solidFill>
              </a:rPr>
              <a:t>SP MIS</a:t>
            </a:r>
            <a:endParaRPr lang="en-ZA" sz="3200" b="1" dirty="0">
              <a:solidFill>
                <a:schemeClr val="bg1"/>
              </a:solidFill>
              <a:latin typeface="Avenir LT Std 35 Light" pitchFamily="34" charset="0"/>
            </a:endParaRPr>
          </a:p>
        </p:txBody>
      </p:sp>
    </p:spTree>
    <p:extLst>
      <p:ext uri="{BB962C8B-B14F-4D97-AF65-F5344CB8AC3E}">
        <p14:creationId xmlns:p14="http://schemas.microsoft.com/office/powerpoint/2010/main" val="122293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3" name="Picture 2">
            <a:extLst>
              <a:ext uri="{FF2B5EF4-FFF2-40B4-BE49-F238E27FC236}">
                <a16:creationId xmlns:a16="http://schemas.microsoft.com/office/drawing/2014/main" id="{A7C0828F-02E8-4E81-937F-B1ADFA20404B}"/>
              </a:ext>
            </a:extLst>
          </p:cNvPr>
          <p:cNvPicPr>
            <a:picLocks noChangeAspect="1"/>
          </p:cNvPicPr>
          <p:nvPr/>
        </p:nvPicPr>
        <p:blipFill>
          <a:blip r:embed="rId4"/>
          <a:stretch>
            <a:fillRect/>
          </a:stretch>
        </p:blipFill>
        <p:spPr>
          <a:xfrm>
            <a:off x="560832" y="380999"/>
            <a:ext cx="4034031" cy="5330953"/>
          </a:xfrm>
          <a:prstGeom prst="rect">
            <a:avLst/>
          </a:prstGeom>
        </p:spPr>
      </p:pic>
      <p:pic>
        <p:nvPicPr>
          <p:cNvPr id="4" name="Picture 3">
            <a:extLst>
              <a:ext uri="{FF2B5EF4-FFF2-40B4-BE49-F238E27FC236}">
                <a16:creationId xmlns:a16="http://schemas.microsoft.com/office/drawing/2014/main" id="{E5D81CB4-8586-4613-AED6-12032F32279E}"/>
              </a:ext>
            </a:extLst>
          </p:cNvPr>
          <p:cNvPicPr>
            <a:picLocks noChangeAspect="1"/>
          </p:cNvPicPr>
          <p:nvPr/>
        </p:nvPicPr>
        <p:blipFill>
          <a:blip r:embed="rId5"/>
          <a:stretch>
            <a:fillRect/>
          </a:stretch>
        </p:blipFill>
        <p:spPr>
          <a:xfrm>
            <a:off x="4719037" y="380999"/>
            <a:ext cx="3979606" cy="5335950"/>
          </a:xfrm>
          <a:prstGeom prst="rect">
            <a:avLst/>
          </a:prstGeom>
        </p:spPr>
      </p:pic>
    </p:spTree>
    <p:extLst>
      <p:ext uri="{BB962C8B-B14F-4D97-AF65-F5344CB8AC3E}">
        <p14:creationId xmlns:p14="http://schemas.microsoft.com/office/powerpoint/2010/main" val="103467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3074" name="Picture 2" descr="C:\Users\Kate\AppData\Local\Microsoft\Windows\Temporary Internet Files\Content.Outlook\KXMT8JEQ\MYTH BUSTER CARDS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ate\AppData\Local\Microsoft\Windows\Temporary Internet Files\Content.Outlook\KXMT8JEQ\MYTH BUSTER CARDS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8117" y="360556"/>
            <a:ext cx="3782568"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6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4098" name="Picture 2" descr="C:\Users\Kate\AppData\Local\Microsoft\Windows\Temporary Internet Files\Content.Outlook\KXMT8JEQ\MYTH BUSTER CARDS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1000"/>
            <a:ext cx="4105058" cy="533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24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122" name="Picture 2" descr="C:\Users\Kate\AppData\Local\Microsoft\Windows\Temporary Internet Files\Content.Outlook\KXMT8JEQ\MYTH BUSTER CARDS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432"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Kate\AppData\Local\Microsoft\Windows\Temporary Internet Files\Content.Outlook\KXMT8JEQ\MYTH BUSTER CARDS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19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6146" name="Picture 2" descr="C:\Users\Kate\AppData\Local\Microsoft\Windows\Temporary Internet Files\Content.Outlook\KXMT8JEQ\MYTH BUSTER CARDS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3168" y="342339"/>
            <a:ext cx="3837432" cy="54082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ate\AppData\Local\Microsoft\Windows\Temporary Internet Files\Content.Outlook\KXMT8JEQ\MYTH BUSTER CARDS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748" y="342339"/>
            <a:ext cx="3837432" cy="5408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41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7170" name="Picture 2" descr="C:\Users\Kate\AppData\Local\Microsoft\Windows\Temporary Internet Files\Content.Outlook\KXMT8JEQ\MYTH BUSTER CARDS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Kate\AppData\Local\Microsoft\Windows\Temporary Internet Files\Content.Outlook\KXMT8JEQ\MYTH BUSTER CARDS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36"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931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en-ZA" sz="3200" b="1" dirty="0">
                <a:solidFill>
                  <a:schemeClr val="bg1"/>
                </a:solidFill>
              </a:rPr>
              <a:t>Integrated data and information management</a:t>
            </a:r>
          </a:p>
          <a:p>
            <a:pPr algn="ctr"/>
            <a:r>
              <a:rPr lang="en-ZA" sz="3200" b="1" dirty="0">
                <a:solidFill>
                  <a:schemeClr val="bg1"/>
                </a:solidFill>
              </a:rPr>
              <a:t> for SP</a:t>
            </a:r>
            <a:endParaRPr lang="en-ZA" sz="3200" b="1" dirty="0">
              <a:solidFill>
                <a:schemeClr val="bg1"/>
              </a:solidFill>
              <a:latin typeface="Avenir LT Std 35 Light" pitchFamily="34" charset="0"/>
            </a:endParaRPr>
          </a:p>
        </p:txBody>
      </p:sp>
    </p:spTree>
    <p:extLst>
      <p:ext uri="{BB962C8B-B14F-4D97-AF65-F5344CB8AC3E}">
        <p14:creationId xmlns:p14="http://schemas.microsoft.com/office/powerpoint/2010/main" val="4146202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3" name="TextBox 2"/>
          <p:cNvSpPr txBox="1"/>
          <p:nvPr/>
        </p:nvSpPr>
        <p:spPr>
          <a:xfrm>
            <a:off x="762000" y="1066800"/>
            <a:ext cx="7848600" cy="5170646"/>
          </a:xfrm>
          <a:prstGeom prst="rect">
            <a:avLst/>
          </a:prstGeom>
          <a:noFill/>
        </p:spPr>
        <p:txBody>
          <a:bodyPr wrap="square" rtlCol="0">
            <a:spAutoFit/>
          </a:bodyPr>
          <a:lstStyle/>
          <a:p>
            <a:pPr>
              <a:spcAft>
                <a:spcPts val="600"/>
              </a:spcAft>
            </a:pPr>
            <a:r>
              <a:rPr lang="en-ZA" sz="2500" dirty="0">
                <a:solidFill>
                  <a:schemeClr val="tx1">
                    <a:lumMod val="75000"/>
                    <a:lumOff val="25000"/>
                  </a:schemeClr>
                </a:solidFill>
                <a:latin typeface="Avenir LT Std 35 Light" pitchFamily="34" charset="0"/>
              </a:rPr>
              <a:t>An </a:t>
            </a:r>
            <a:r>
              <a:rPr lang="en-ZA" sz="2500" b="1" dirty="0">
                <a:solidFill>
                  <a:schemeClr val="tx1">
                    <a:lumMod val="75000"/>
                    <a:lumOff val="25000"/>
                  </a:schemeClr>
                </a:solidFill>
                <a:latin typeface="Avenir LT Std 35 Light" pitchFamily="34" charset="0"/>
              </a:rPr>
              <a:t>Integrated System for Information Management </a:t>
            </a:r>
            <a:r>
              <a:rPr lang="en-ZA" sz="2500" dirty="0">
                <a:solidFill>
                  <a:schemeClr val="tx1">
                    <a:lumMod val="75000"/>
                    <a:lumOff val="25000"/>
                  </a:schemeClr>
                </a:solidFill>
                <a:latin typeface="Avenir LT Std 35 Light" pitchFamily="34" charset="0"/>
              </a:rPr>
              <a:t>refers to the broader system that enables the flow and management of information within the Social Protection sector and sometimes beyond. Involves:</a:t>
            </a:r>
            <a:endParaRPr lang="en-ZA" sz="2800" dirty="0">
              <a:latin typeface="Avenir LT Std 35 Light" pitchFamily="34" charset="0"/>
            </a:endParaRPr>
          </a:p>
          <a:p>
            <a:pPr marL="342900" indent="-342900">
              <a:buFont typeface="Arial" panose="020B0604020202020204" pitchFamily="34" charset="0"/>
              <a:buChar char="•"/>
            </a:pPr>
            <a:r>
              <a:rPr lang="en-ZA" sz="2500" dirty="0">
                <a:solidFill>
                  <a:schemeClr val="tx1">
                    <a:lumMod val="75000"/>
                    <a:lumOff val="25000"/>
                  </a:schemeClr>
                </a:solidFill>
                <a:latin typeface="Avenir LT Std 35 Light" pitchFamily="34" charset="0"/>
              </a:rPr>
              <a:t>Integration of the underlying </a:t>
            </a:r>
            <a:r>
              <a:rPr lang="en-ZA" sz="2500" b="1" i="1" dirty="0">
                <a:solidFill>
                  <a:schemeClr val="tx1">
                    <a:lumMod val="75000"/>
                    <a:lumOff val="25000"/>
                  </a:schemeClr>
                </a:solidFill>
                <a:latin typeface="Avenir LT Std 35 Light" pitchFamily="34" charset="0"/>
              </a:rPr>
              <a:t>data repository</a:t>
            </a:r>
            <a:r>
              <a:rPr lang="en-ZA" sz="2500" dirty="0">
                <a:solidFill>
                  <a:schemeClr val="tx1">
                    <a:lumMod val="75000"/>
                    <a:lumOff val="25000"/>
                  </a:schemeClr>
                </a:solidFill>
                <a:latin typeface="Avenir LT Std 35 Light" pitchFamily="34" charset="0"/>
              </a:rPr>
              <a:t>, which can be achieved in 3 main ways: </a:t>
            </a:r>
          </a:p>
          <a:p>
            <a:pPr marL="742950" lvl="1" indent="-285750">
              <a:buFontTx/>
              <a:buChar char="-"/>
            </a:pPr>
            <a:r>
              <a:rPr lang="en-ZA" sz="2500" b="1" dirty="0">
                <a:solidFill>
                  <a:schemeClr val="accent2">
                    <a:lumMod val="75000"/>
                  </a:schemeClr>
                </a:solidFill>
                <a:latin typeface="Avenir LT Std 35 Light" pitchFamily="34" charset="0"/>
              </a:rPr>
              <a:t>Integrated Beneficiary Registry</a:t>
            </a:r>
          </a:p>
          <a:p>
            <a:pPr marL="742950" lvl="1" indent="-285750">
              <a:buFontTx/>
              <a:buChar char="-"/>
            </a:pPr>
            <a:r>
              <a:rPr lang="en-ZA" sz="2500" b="1" dirty="0">
                <a:solidFill>
                  <a:srgbClr val="006600"/>
                </a:solidFill>
                <a:latin typeface="Avenir LT Std 35 Light" pitchFamily="34" charset="0"/>
              </a:rPr>
              <a:t>Social Registry </a:t>
            </a:r>
          </a:p>
          <a:p>
            <a:pPr marL="742950" lvl="1" indent="-285750">
              <a:buFontTx/>
              <a:buChar char="-"/>
            </a:pPr>
            <a:r>
              <a:rPr lang="en-ZA" sz="2500" b="1" dirty="0">
                <a:solidFill>
                  <a:schemeClr val="accent6"/>
                </a:solidFill>
                <a:latin typeface="Avenir LT Std 35 Light" pitchFamily="34" charset="0"/>
              </a:rPr>
              <a:t>Virtual Social Registry</a:t>
            </a:r>
          </a:p>
          <a:p>
            <a:pPr marL="342900" indent="-342900">
              <a:buFont typeface="Arial" panose="020B0604020202020204" pitchFamily="34" charset="0"/>
              <a:buChar char="•"/>
            </a:pPr>
            <a:r>
              <a:rPr lang="en-ZA" sz="2500" dirty="0">
                <a:solidFill>
                  <a:schemeClr val="tx1">
                    <a:lumMod val="75000"/>
                    <a:lumOff val="25000"/>
                  </a:schemeClr>
                </a:solidFill>
                <a:latin typeface="Avenir LT Std 35 Light" pitchFamily="34" charset="0"/>
              </a:rPr>
              <a:t>Integrating the wider information flow/use (through tailored </a:t>
            </a:r>
            <a:r>
              <a:rPr lang="en-ZA" sz="2500" b="1" i="1" dirty="0">
                <a:solidFill>
                  <a:schemeClr val="tx1">
                    <a:lumMod val="75000"/>
                    <a:lumOff val="25000"/>
                  </a:schemeClr>
                </a:solidFill>
                <a:latin typeface="Avenir LT Std 35 Light" pitchFamily="34" charset="0"/>
              </a:rPr>
              <a:t>application software</a:t>
            </a:r>
            <a:r>
              <a:rPr lang="en-ZA" sz="2500" dirty="0">
                <a:solidFill>
                  <a:schemeClr val="tx1">
                    <a:lumMod val="75000"/>
                    <a:lumOff val="25000"/>
                  </a:schemeClr>
                </a:solidFill>
                <a:latin typeface="Avenir LT Std 35 Light" pitchFamily="34" charset="0"/>
              </a:rPr>
              <a:t>,</a:t>
            </a:r>
            <a:r>
              <a:rPr lang="en-ZA" sz="2500" i="1" dirty="0">
                <a:solidFill>
                  <a:schemeClr val="tx1">
                    <a:lumMod val="75000"/>
                    <a:lumOff val="25000"/>
                  </a:schemeClr>
                </a:solidFill>
                <a:latin typeface="Avenir LT Std 35 Light" pitchFamily="34" charset="0"/>
              </a:rPr>
              <a:t> </a:t>
            </a:r>
            <a:r>
              <a:rPr lang="en-ZA" sz="2500" dirty="0">
                <a:solidFill>
                  <a:schemeClr val="tx1">
                    <a:lumMod val="75000"/>
                    <a:lumOff val="25000"/>
                  </a:schemeClr>
                </a:solidFill>
                <a:latin typeface="Avenir LT Std 35 Light" pitchFamily="34" charset="0"/>
              </a:rPr>
              <a:t>which we can call integrated MIS)</a:t>
            </a:r>
          </a:p>
          <a:p>
            <a:pPr marL="742950" lvl="1" indent="-285750">
              <a:buFontTx/>
              <a:buChar char="-"/>
            </a:pPr>
            <a:endParaRPr lang="en-ZA" sz="2500" dirty="0">
              <a:solidFill>
                <a:schemeClr val="accent6"/>
              </a:solidFill>
              <a:latin typeface="Avenir LT Std 35 Light" pitchFamily="34" charset="0"/>
            </a:endParaRPr>
          </a:p>
        </p:txBody>
      </p:sp>
    </p:spTree>
    <p:extLst>
      <p:ext uri="{BB962C8B-B14F-4D97-AF65-F5344CB8AC3E}">
        <p14:creationId xmlns:p14="http://schemas.microsoft.com/office/powerpoint/2010/main" val="3262151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143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83" y="0"/>
            <a:ext cx="8915400" cy="1143000"/>
          </a:xfrm>
        </p:spPr>
        <p:txBody>
          <a:bodyPr>
            <a:noAutofit/>
          </a:bodyPr>
          <a:lstStyle/>
          <a:p>
            <a:r>
              <a:rPr lang="en-ZA" sz="2500" dirty="0">
                <a:solidFill>
                  <a:schemeClr val="bg1"/>
                </a:solidFill>
                <a:latin typeface="Avenir LT Std 35 Light" pitchFamily="34" charset="0"/>
              </a:rPr>
              <a:t>3 Key approaches to developing an </a:t>
            </a:r>
            <a:br>
              <a:rPr lang="en-ZA" sz="2500" dirty="0">
                <a:solidFill>
                  <a:schemeClr val="bg1"/>
                </a:solidFill>
                <a:latin typeface="Avenir LT Std 35 Light" pitchFamily="34" charset="0"/>
              </a:rPr>
            </a:br>
            <a:r>
              <a:rPr lang="en-ZA" sz="2500" dirty="0">
                <a:solidFill>
                  <a:schemeClr val="bg1"/>
                </a:solidFill>
                <a:latin typeface="Avenir LT Std 35 Light" pitchFamily="34" charset="0"/>
              </a:rPr>
              <a:t>integrated data repository</a:t>
            </a:r>
          </a:p>
        </p:txBody>
      </p:sp>
      <p:pic>
        <p:nvPicPr>
          <p:cNvPr id="10" name="Picture 2" descr="C:\Users\Kate\AppData\Local\Microsoft\Windows\Temporary Internet Files\Content.Outlook\KXMT8JEQ\fig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 y="1380403"/>
            <a:ext cx="4915501" cy="25057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Kate\AppData\Local\Microsoft\Windows\Temporary Internet Files\Content.Outlook\KXMT8JEQ\fig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22" y="3970138"/>
            <a:ext cx="4379976" cy="27706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ate\AppData\Local\Microsoft\Windows\Temporary Internet Files\Content.Outlook\KXMT8JEQ\fig2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5632" y="1828800"/>
            <a:ext cx="2057400" cy="423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19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457200" y="4876800"/>
            <a:ext cx="1440391" cy="1477328"/>
          </a:xfrm>
          <a:prstGeom prst="rect">
            <a:avLst/>
          </a:prstGeom>
          <a:noFill/>
        </p:spPr>
        <p:txBody>
          <a:bodyPr wrap="square" rtlCol="0">
            <a:spAutoFit/>
          </a:bodyPr>
          <a:lstStyle/>
          <a:p>
            <a:r>
              <a:rPr lang="en-ZA" dirty="0">
                <a:solidFill>
                  <a:schemeClr val="tx1">
                    <a:lumMod val="75000"/>
                    <a:lumOff val="25000"/>
                  </a:schemeClr>
                </a:solidFill>
                <a:latin typeface="Avenir LT Std 35 Light" pitchFamily="34" charset="0"/>
              </a:rPr>
              <a:t>Office Manager Superior = </a:t>
            </a:r>
            <a:r>
              <a:rPr lang="en-ZA" b="1" dirty="0">
                <a:solidFill>
                  <a:schemeClr val="tx1">
                    <a:lumMod val="75000"/>
                    <a:lumOff val="25000"/>
                  </a:schemeClr>
                </a:solidFill>
                <a:latin typeface="Avenir LT Std 35 Light" pitchFamily="34" charset="0"/>
              </a:rPr>
              <a:t>Integrated MIS</a:t>
            </a:r>
          </a:p>
        </p:txBody>
      </p:sp>
      <p:sp>
        <p:nvSpPr>
          <p:cNvPr id="36" name="TextBox 35"/>
          <p:cNvSpPr txBox="1"/>
          <p:nvPr/>
        </p:nvSpPr>
        <p:spPr>
          <a:xfrm>
            <a:off x="3657600" y="5257800"/>
            <a:ext cx="2148971" cy="1077218"/>
          </a:xfrm>
          <a:prstGeom prst="rect">
            <a:avLst/>
          </a:prstGeom>
          <a:noFill/>
        </p:spPr>
        <p:txBody>
          <a:bodyPr wrap="square" rtlCol="0">
            <a:spAutoFit/>
          </a:bodyPr>
          <a:lstStyle/>
          <a:p>
            <a:r>
              <a:rPr lang="en-ZA" sz="1600" dirty="0">
                <a:solidFill>
                  <a:schemeClr val="tx1">
                    <a:lumMod val="75000"/>
                    <a:lumOff val="25000"/>
                  </a:schemeClr>
                </a:solidFill>
                <a:latin typeface="Avenir LT Std 35 Light" pitchFamily="34" charset="0"/>
              </a:rPr>
              <a:t>Office Manager Superior’s filing cabinet = </a:t>
            </a:r>
            <a:r>
              <a:rPr lang="en-ZA" sz="1600" b="1" dirty="0">
                <a:solidFill>
                  <a:schemeClr val="tx1">
                    <a:lumMod val="75000"/>
                    <a:lumOff val="25000"/>
                  </a:schemeClr>
                </a:solidFill>
                <a:latin typeface="Avenir LT Std 35 Light" pitchFamily="34" charset="0"/>
              </a:rPr>
              <a:t>Integrated Beneficiary Registry</a:t>
            </a:r>
          </a:p>
        </p:txBody>
      </p:sp>
      <p:pic>
        <p:nvPicPr>
          <p:cNvPr id="19" name="Picture 18"/>
          <p:cNvPicPr>
            <a:picLocks noChangeAspect="1"/>
          </p:cNvPicPr>
          <p:nvPr/>
        </p:nvPicPr>
        <p:blipFill>
          <a:blip r:embed="rId3"/>
          <a:stretch>
            <a:fillRect/>
          </a:stretch>
        </p:blipFill>
        <p:spPr>
          <a:xfrm>
            <a:off x="762000" y="1981200"/>
            <a:ext cx="1447800" cy="1397000"/>
          </a:xfrm>
          <a:prstGeom prst="rect">
            <a:avLst/>
          </a:prstGeom>
        </p:spPr>
      </p:pic>
      <p:pic>
        <p:nvPicPr>
          <p:cNvPr id="2" name="Picture 1"/>
          <p:cNvPicPr>
            <a:picLocks noChangeAspect="1"/>
          </p:cNvPicPr>
          <p:nvPr/>
        </p:nvPicPr>
        <p:blipFill>
          <a:blip r:embed="rId4"/>
          <a:stretch>
            <a:fillRect/>
          </a:stretch>
        </p:blipFill>
        <p:spPr>
          <a:xfrm>
            <a:off x="2819400" y="1981200"/>
            <a:ext cx="1168400" cy="1371600"/>
          </a:xfrm>
          <a:prstGeom prst="rect">
            <a:avLst/>
          </a:prstGeom>
        </p:spPr>
      </p:pic>
      <p:pic>
        <p:nvPicPr>
          <p:cNvPr id="21" name="Picture 20"/>
          <p:cNvPicPr>
            <a:picLocks noChangeAspect="1"/>
          </p:cNvPicPr>
          <p:nvPr/>
        </p:nvPicPr>
        <p:blipFill>
          <a:blip r:embed="rId3"/>
          <a:stretch>
            <a:fillRect/>
          </a:stretch>
        </p:blipFill>
        <p:spPr>
          <a:xfrm>
            <a:off x="4987636" y="1981200"/>
            <a:ext cx="1447800" cy="1397000"/>
          </a:xfrm>
          <a:prstGeom prst="rect">
            <a:avLst/>
          </a:prstGeom>
        </p:spPr>
      </p:pic>
      <p:pic>
        <p:nvPicPr>
          <p:cNvPr id="22" name="Picture 21"/>
          <p:cNvPicPr>
            <a:picLocks noChangeAspect="1"/>
          </p:cNvPicPr>
          <p:nvPr/>
        </p:nvPicPr>
        <p:blipFill>
          <a:blip r:embed="rId4"/>
          <a:stretch>
            <a:fillRect/>
          </a:stretch>
        </p:blipFill>
        <p:spPr>
          <a:xfrm>
            <a:off x="7359072" y="1981200"/>
            <a:ext cx="1168400" cy="1371600"/>
          </a:xfrm>
          <a:prstGeom prst="rect">
            <a:avLst/>
          </a:prstGeom>
        </p:spPr>
      </p:pic>
      <p:pic>
        <p:nvPicPr>
          <p:cNvPr id="3" name="Picture 2"/>
          <p:cNvPicPr>
            <a:picLocks noChangeAspect="1"/>
          </p:cNvPicPr>
          <p:nvPr/>
        </p:nvPicPr>
        <p:blipFill>
          <a:blip r:embed="rId5"/>
          <a:stretch>
            <a:fillRect/>
          </a:stretch>
        </p:blipFill>
        <p:spPr>
          <a:xfrm>
            <a:off x="6400800" y="4800600"/>
            <a:ext cx="2273300" cy="1485900"/>
          </a:xfrm>
          <a:prstGeom prst="rect">
            <a:avLst/>
          </a:prstGeom>
        </p:spPr>
      </p:pic>
      <p:pic>
        <p:nvPicPr>
          <p:cNvPr id="6" name="Picture 5"/>
          <p:cNvPicPr>
            <a:picLocks noChangeAspect="1"/>
          </p:cNvPicPr>
          <p:nvPr/>
        </p:nvPicPr>
        <p:blipFill>
          <a:blip r:embed="rId6"/>
          <a:stretch>
            <a:fillRect/>
          </a:stretch>
        </p:blipFill>
        <p:spPr>
          <a:xfrm>
            <a:off x="2667000" y="4876800"/>
            <a:ext cx="609600" cy="1485900"/>
          </a:xfrm>
          <a:prstGeom prst="rect">
            <a:avLst/>
          </a:prstGeom>
        </p:spPr>
      </p:pic>
      <p:pic>
        <p:nvPicPr>
          <p:cNvPr id="8" name="Picture 7"/>
          <p:cNvPicPr>
            <a:picLocks noChangeAspect="1"/>
          </p:cNvPicPr>
          <p:nvPr/>
        </p:nvPicPr>
        <p:blipFill>
          <a:blip r:embed="rId7"/>
          <a:stretch>
            <a:fillRect/>
          </a:stretch>
        </p:blipFill>
        <p:spPr>
          <a:xfrm>
            <a:off x="762000" y="520700"/>
            <a:ext cx="838200" cy="1231900"/>
          </a:xfrm>
          <a:prstGeom prst="rect">
            <a:avLst/>
          </a:prstGeom>
        </p:spPr>
      </p:pic>
      <p:pic>
        <p:nvPicPr>
          <p:cNvPr id="13" name="Picture 12"/>
          <p:cNvPicPr>
            <a:picLocks noChangeAspect="1"/>
          </p:cNvPicPr>
          <p:nvPr/>
        </p:nvPicPr>
        <p:blipFill>
          <a:blip r:embed="rId8"/>
          <a:stretch>
            <a:fillRect/>
          </a:stretch>
        </p:blipFill>
        <p:spPr>
          <a:xfrm>
            <a:off x="2971800" y="520700"/>
            <a:ext cx="838200" cy="1231900"/>
          </a:xfrm>
          <a:prstGeom prst="rect">
            <a:avLst/>
          </a:prstGeom>
        </p:spPr>
      </p:pic>
      <p:pic>
        <p:nvPicPr>
          <p:cNvPr id="14" name="Picture 13"/>
          <p:cNvPicPr>
            <a:picLocks noChangeAspect="1"/>
          </p:cNvPicPr>
          <p:nvPr/>
        </p:nvPicPr>
        <p:blipFill>
          <a:blip r:embed="rId9"/>
          <a:stretch>
            <a:fillRect/>
          </a:stretch>
        </p:blipFill>
        <p:spPr>
          <a:xfrm>
            <a:off x="5410200" y="520700"/>
            <a:ext cx="838200" cy="1231900"/>
          </a:xfrm>
          <a:prstGeom prst="rect">
            <a:avLst/>
          </a:prstGeom>
        </p:spPr>
      </p:pic>
      <p:pic>
        <p:nvPicPr>
          <p:cNvPr id="15" name="Picture 14"/>
          <p:cNvPicPr>
            <a:picLocks noChangeAspect="1"/>
          </p:cNvPicPr>
          <p:nvPr/>
        </p:nvPicPr>
        <p:blipFill>
          <a:blip r:embed="rId10"/>
          <a:stretch>
            <a:fillRect/>
          </a:stretch>
        </p:blipFill>
        <p:spPr>
          <a:xfrm>
            <a:off x="7391400" y="596900"/>
            <a:ext cx="838200" cy="1231900"/>
          </a:xfrm>
          <a:prstGeom prst="rect">
            <a:avLst/>
          </a:prstGeom>
        </p:spPr>
      </p:pic>
      <p:pic>
        <p:nvPicPr>
          <p:cNvPr id="16" name="Picture 15"/>
          <p:cNvPicPr>
            <a:picLocks noChangeAspect="1"/>
          </p:cNvPicPr>
          <p:nvPr/>
        </p:nvPicPr>
        <p:blipFill>
          <a:blip r:embed="rId11"/>
          <a:stretch>
            <a:fillRect/>
          </a:stretch>
        </p:blipFill>
        <p:spPr>
          <a:xfrm>
            <a:off x="4724400" y="4876800"/>
            <a:ext cx="1016000" cy="292100"/>
          </a:xfrm>
          <a:prstGeom prst="rect">
            <a:avLst/>
          </a:prstGeom>
        </p:spPr>
      </p:pic>
      <p:cxnSp>
        <p:nvCxnSpPr>
          <p:cNvPr id="26" name="Straight Arrow Connector 25"/>
          <p:cNvCxnSpPr/>
          <p:nvPr/>
        </p:nvCxnSpPr>
        <p:spPr>
          <a:xfrm>
            <a:off x="1676400" y="3505200"/>
            <a:ext cx="762000" cy="1219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124200" y="3505200"/>
            <a:ext cx="152400" cy="1219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3352800" y="3505200"/>
            <a:ext cx="1752600" cy="12954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3810000" y="3505200"/>
            <a:ext cx="3505200" cy="14478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Integrated Beneficiary Registry</a:t>
            </a:r>
          </a:p>
        </p:txBody>
      </p:sp>
    </p:spTree>
    <p:extLst>
      <p:ext uri="{BB962C8B-B14F-4D97-AF65-F5344CB8AC3E}">
        <p14:creationId xmlns:p14="http://schemas.microsoft.com/office/powerpoint/2010/main" val="2990809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019457"/>
            <a:ext cx="4572000" cy="2554545"/>
          </a:xfrm>
          <a:prstGeom prst="rect">
            <a:avLst/>
          </a:prstGeom>
          <a:noFill/>
        </p:spPr>
        <p:txBody>
          <a:bodyPr wrap="square" rtlCol="0">
            <a:spAutoFit/>
          </a:bodyPr>
          <a:lstStyle/>
          <a:p>
            <a:pPr algn="ctr"/>
            <a:r>
              <a:rPr lang="en-US" sz="4000" dirty="0">
                <a:solidFill>
                  <a:schemeClr val="bg1"/>
                </a:solidFill>
                <a:latin typeface="Avenir Book"/>
                <a:cs typeface="Avenir Book"/>
              </a:rPr>
              <a:t>Leadership &amp; Transformation Journey check-in</a:t>
            </a:r>
          </a:p>
          <a:p>
            <a:pPr algn="ctr"/>
            <a:endParaRPr lang="en-US" sz="40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1357434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sp>
        <p:nvSpPr>
          <p:cNvPr id="3" name="Title 1"/>
          <p:cNvSpPr txBox="1">
            <a:spLocks/>
          </p:cNvSpPr>
          <p:nvPr/>
        </p:nvSpPr>
        <p:spPr>
          <a:xfrm>
            <a:off x="572054" y="669995"/>
            <a:ext cx="1828800" cy="9144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ZA" sz="2200" b="1" dirty="0">
                <a:solidFill>
                  <a:schemeClr val="tx1">
                    <a:lumMod val="75000"/>
                    <a:lumOff val="25000"/>
                  </a:schemeClr>
                </a:solidFill>
                <a:latin typeface="Avenir LT Std 35 Light" pitchFamily="34" charset="0"/>
              </a:rPr>
              <a:t>An Integrated </a:t>
            </a:r>
          </a:p>
          <a:p>
            <a:pPr algn="l"/>
            <a:r>
              <a:rPr lang="en-ZA" sz="2200" b="1" dirty="0">
                <a:solidFill>
                  <a:schemeClr val="tx1">
                    <a:lumMod val="75000"/>
                    <a:lumOff val="25000"/>
                  </a:schemeClr>
                </a:solidFill>
                <a:latin typeface="Avenir LT Std 35 Light" pitchFamily="34" charset="0"/>
              </a:rPr>
              <a:t>Beneficiary </a:t>
            </a:r>
          </a:p>
          <a:p>
            <a:pPr algn="l"/>
            <a:r>
              <a:rPr lang="en-ZA" sz="2200" b="1" dirty="0">
                <a:solidFill>
                  <a:schemeClr val="tx1">
                    <a:lumMod val="75000"/>
                    <a:lumOff val="25000"/>
                  </a:schemeClr>
                </a:solidFill>
                <a:latin typeface="Avenir LT Std 35 Light" pitchFamily="34" charset="0"/>
              </a:rPr>
              <a:t>Registry</a:t>
            </a:r>
          </a:p>
        </p:txBody>
      </p:sp>
      <p:sp>
        <p:nvSpPr>
          <p:cNvPr id="5" name="TextBox 4"/>
          <p:cNvSpPr txBox="1"/>
          <p:nvPr/>
        </p:nvSpPr>
        <p:spPr>
          <a:xfrm>
            <a:off x="1676400" y="2788146"/>
            <a:ext cx="7086600" cy="3231654"/>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Created by integrating Program MISs of several existing schemes.</a:t>
            </a:r>
          </a:p>
          <a:p>
            <a:endParaRPr lang="en-ZA" sz="2000" b="1" dirty="0">
              <a:solidFill>
                <a:schemeClr val="tx1">
                  <a:lumMod val="75000"/>
                  <a:lumOff val="25000"/>
                </a:schemeClr>
              </a:solidFill>
              <a:latin typeface="Avenir LT Std 35 Light" pitchFamily="34" charset="0"/>
            </a:endParaRPr>
          </a:p>
          <a:p>
            <a:r>
              <a:rPr lang="en-ZA" sz="2000" dirty="0">
                <a:solidFill>
                  <a:schemeClr val="tx1">
                    <a:lumMod val="75000"/>
                    <a:lumOff val="25000"/>
                  </a:schemeClr>
                </a:solidFill>
                <a:latin typeface="Avenir LT Std 35 Light" pitchFamily="34" charset="0"/>
              </a:rPr>
              <a:t>To enable a good overview of who is receiving what across programs (avoid double dipping and fraud), comprehensive M&amp;E and some scope for improved planning</a:t>
            </a:r>
          </a:p>
          <a:p>
            <a:endParaRPr lang="en-ZA" sz="2000" dirty="0">
              <a:solidFill>
                <a:schemeClr val="tx1">
                  <a:lumMod val="75000"/>
                  <a:lumOff val="25000"/>
                </a:schemeClr>
              </a:solidFill>
              <a:latin typeface="Avenir LT Std 35 Light" pitchFamily="34" charset="0"/>
            </a:endParaRPr>
          </a:p>
          <a:p>
            <a:r>
              <a:rPr lang="en-ZA" sz="2000" dirty="0">
                <a:solidFill>
                  <a:schemeClr val="tx1">
                    <a:lumMod val="75000"/>
                    <a:lumOff val="25000"/>
                  </a:schemeClr>
                </a:solidFill>
                <a:latin typeface="Avenir LT Std 35 Light" pitchFamily="34" charset="0"/>
              </a:rPr>
              <a:t>They decentralise the collection of data but centralise certain services by consolidating existing data</a:t>
            </a:r>
          </a:p>
          <a:p>
            <a:endParaRPr lang="en-ZA" sz="2400" dirty="0">
              <a:solidFill>
                <a:schemeClr val="tx1">
                  <a:lumMod val="75000"/>
                  <a:lumOff val="25000"/>
                </a:schemeClr>
              </a:solidFill>
              <a:latin typeface="Avenir LT Std 35 Light" pitchFamily="34" charset="0"/>
            </a:endParaRPr>
          </a:p>
        </p:txBody>
      </p:sp>
      <p:sp>
        <p:nvSpPr>
          <p:cNvPr id="6" name="TextBox 5"/>
          <p:cNvSpPr txBox="1"/>
          <p:nvPr/>
        </p:nvSpPr>
        <p:spPr>
          <a:xfrm>
            <a:off x="381000" y="2864346"/>
            <a:ext cx="1295400" cy="2677656"/>
          </a:xfrm>
          <a:prstGeom prst="rect">
            <a:avLst/>
          </a:prstGeom>
          <a:noFill/>
        </p:spPr>
        <p:txBody>
          <a:bodyPr wrap="square" rtlCol="0">
            <a:spAutoFit/>
          </a:bodyPr>
          <a:lstStyle/>
          <a:p>
            <a:r>
              <a:rPr lang="en-ZA" sz="2400" b="1" dirty="0">
                <a:solidFill>
                  <a:schemeClr val="tx1">
                    <a:lumMod val="75000"/>
                    <a:lumOff val="25000"/>
                  </a:schemeClr>
                </a:solidFill>
                <a:latin typeface="Avenir LT Std 35 Light" pitchFamily="34" charset="0"/>
              </a:rPr>
              <a:t>What?</a:t>
            </a:r>
          </a:p>
          <a:p>
            <a:endParaRPr lang="en-ZA" sz="2400" b="1" dirty="0">
              <a:solidFill>
                <a:schemeClr val="tx1">
                  <a:lumMod val="75000"/>
                  <a:lumOff val="25000"/>
                </a:schemeClr>
              </a:solidFill>
              <a:latin typeface="Avenir LT Std 35 Light" pitchFamily="34" charset="0"/>
            </a:endParaRPr>
          </a:p>
          <a:p>
            <a:endParaRPr lang="en-ZA" sz="2400" b="1" dirty="0">
              <a:solidFill>
                <a:schemeClr val="tx1">
                  <a:lumMod val="75000"/>
                  <a:lumOff val="25000"/>
                </a:schemeClr>
              </a:solidFill>
              <a:latin typeface="Avenir LT Std 35 Light" pitchFamily="34" charset="0"/>
            </a:endParaRPr>
          </a:p>
          <a:p>
            <a:r>
              <a:rPr lang="en-ZA" sz="2400" b="1" dirty="0">
                <a:solidFill>
                  <a:schemeClr val="tx1">
                    <a:lumMod val="75000"/>
                    <a:lumOff val="25000"/>
                  </a:schemeClr>
                </a:solidFill>
                <a:latin typeface="Avenir LT Std 35 Light" pitchFamily="34" charset="0"/>
              </a:rPr>
              <a:t>Why?</a:t>
            </a:r>
          </a:p>
          <a:p>
            <a:endParaRPr lang="en-ZA" sz="2400" b="1" dirty="0">
              <a:solidFill>
                <a:schemeClr val="tx1">
                  <a:lumMod val="75000"/>
                  <a:lumOff val="25000"/>
                </a:schemeClr>
              </a:solidFill>
              <a:latin typeface="Avenir LT Std 35 Light" pitchFamily="34" charset="0"/>
            </a:endParaRPr>
          </a:p>
          <a:p>
            <a:endParaRPr lang="en-ZA" sz="2400" b="1" dirty="0">
              <a:solidFill>
                <a:schemeClr val="tx1">
                  <a:lumMod val="75000"/>
                  <a:lumOff val="25000"/>
                </a:schemeClr>
              </a:solidFill>
              <a:latin typeface="Avenir LT Std 35 Light" pitchFamily="34" charset="0"/>
            </a:endParaRPr>
          </a:p>
          <a:p>
            <a:r>
              <a:rPr lang="en-ZA" sz="2400" b="1" dirty="0">
                <a:solidFill>
                  <a:schemeClr val="tx1">
                    <a:lumMod val="75000"/>
                    <a:lumOff val="25000"/>
                  </a:schemeClr>
                </a:solidFill>
                <a:latin typeface="Avenir LT Std 35 Light" pitchFamily="34" charset="0"/>
              </a:rPr>
              <a:t>How</a:t>
            </a:r>
            <a:r>
              <a:rPr lang="en-ZA" sz="2400" b="1" dirty="0">
                <a:latin typeface="Avenir LT Std 35 Light" pitchFamily="34" charset="0"/>
              </a:rPr>
              <a:t>?</a:t>
            </a:r>
            <a:endParaRPr lang="en-ZA" sz="2400" b="1" dirty="0"/>
          </a:p>
        </p:txBody>
      </p:sp>
      <p:pic>
        <p:nvPicPr>
          <p:cNvPr id="8" name="Picture 2" descr="C:\Users\Kate\AppData\Local\Microsoft\Windows\Temporary Internet Files\Content.Outlook\KXMT8JEQ\fig2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164"/>
          <a:stretch/>
        </p:blipFill>
        <p:spPr bwMode="auto">
          <a:xfrm>
            <a:off x="2778176" y="82401"/>
            <a:ext cx="5615414" cy="251439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524000" y="2864346"/>
            <a:ext cx="0" cy="26670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880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kenya flag"/>
          <p:cNvSpPr>
            <a:spLocks noChangeAspect="1" noChangeArrowheads="1"/>
          </p:cNvSpPr>
          <p:nvPr/>
        </p:nvSpPr>
        <p:spPr bwMode="auto">
          <a:xfrm>
            <a:off x="155575" y="-1455738"/>
            <a:ext cx="4552950" cy="3038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4" name="AutoShape 4" descr="Image result for kenya flag"/>
          <p:cNvSpPr>
            <a:spLocks noChangeAspect="1" noChangeArrowheads="1"/>
          </p:cNvSpPr>
          <p:nvPr/>
        </p:nvSpPr>
        <p:spPr bwMode="auto">
          <a:xfrm>
            <a:off x="307975" y="-1303338"/>
            <a:ext cx="4552950" cy="3038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030"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9427" y="0"/>
            <a:ext cx="1602353" cy="1069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3275" y="1"/>
            <a:ext cx="1602352" cy="1069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kenya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1513" y="7067"/>
            <a:ext cx="1591762" cy="10622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kenya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4950" y="1435"/>
            <a:ext cx="1600201" cy="1067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kenya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36"/>
            <a:ext cx="1600200" cy="1067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kenya fla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647" y="0"/>
            <a:ext cx="1602353" cy="10693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34950" y="4214336"/>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1" name="TextBox 10"/>
          <p:cNvSpPr txBox="1"/>
          <p:nvPr/>
        </p:nvSpPr>
        <p:spPr>
          <a:xfrm>
            <a:off x="387350" y="4669988"/>
            <a:ext cx="1196975" cy="738664"/>
          </a:xfrm>
          <a:prstGeom prst="rect">
            <a:avLst/>
          </a:prstGeom>
          <a:noFill/>
        </p:spPr>
        <p:txBody>
          <a:bodyPr wrap="square" rtlCol="0">
            <a:spAutoFit/>
          </a:bodyPr>
          <a:lstStyle/>
          <a:p>
            <a:pPr algn="ctr"/>
            <a:r>
              <a:rPr lang="en-ZA" sz="2400" dirty="0">
                <a:solidFill>
                  <a:schemeClr val="bg1"/>
                </a:solidFill>
                <a:latin typeface="Avenir LT Std 35 Light" pitchFamily="34" charset="0"/>
              </a:rPr>
              <a:t>MIS I</a:t>
            </a:r>
          </a:p>
          <a:p>
            <a:endParaRPr lang="en-ZA" dirty="0"/>
          </a:p>
        </p:txBody>
      </p:sp>
      <p:sp>
        <p:nvSpPr>
          <p:cNvPr id="12" name="TextBox 11"/>
          <p:cNvSpPr txBox="1"/>
          <p:nvPr/>
        </p:nvSpPr>
        <p:spPr>
          <a:xfrm>
            <a:off x="234950" y="5715000"/>
            <a:ext cx="1520825" cy="784830"/>
          </a:xfrm>
          <a:prstGeom prst="rect">
            <a:avLst/>
          </a:prstGeom>
          <a:noFill/>
        </p:spPr>
        <p:txBody>
          <a:bodyPr wrap="square" rtlCol="0">
            <a:spAutoFit/>
          </a:bodyPr>
          <a:lstStyle/>
          <a:p>
            <a:pPr algn="ctr"/>
            <a:r>
              <a:rPr lang="en-ZA" sz="1500" dirty="0">
                <a:solidFill>
                  <a:schemeClr val="tx1">
                    <a:lumMod val="75000"/>
                    <a:lumOff val="25000"/>
                  </a:schemeClr>
                </a:solidFill>
                <a:latin typeface="Avenir LT Std 35 Light" pitchFamily="34" charset="0"/>
              </a:rPr>
              <a:t>Old </a:t>
            </a:r>
          </a:p>
          <a:p>
            <a:pPr algn="ctr"/>
            <a:r>
              <a:rPr lang="en-ZA" sz="1500" dirty="0">
                <a:solidFill>
                  <a:schemeClr val="tx1">
                    <a:lumMod val="75000"/>
                    <a:lumOff val="25000"/>
                  </a:schemeClr>
                </a:solidFill>
                <a:latin typeface="Avenir LT Std 35 Light" pitchFamily="34" charset="0"/>
              </a:rPr>
              <a:t>Age </a:t>
            </a:r>
          </a:p>
          <a:p>
            <a:pPr algn="ctr"/>
            <a:r>
              <a:rPr lang="en-ZA" sz="1500" dirty="0">
                <a:solidFill>
                  <a:schemeClr val="tx1">
                    <a:lumMod val="75000"/>
                    <a:lumOff val="25000"/>
                  </a:schemeClr>
                </a:solidFill>
                <a:latin typeface="Avenir LT Std 35 Light" pitchFamily="34" charset="0"/>
              </a:rPr>
              <a:t>Grant</a:t>
            </a:r>
          </a:p>
        </p:txBody>
      </p:sp>
      <p:sp>
        <p:nvSpPr>
          <p:cNvPr id="14" name="Oval 13"/>
          <p:cNvSpPr/>
          <p:nvPr/>
        </p:nvSpPr>
        <p:spPr>
          <a:xfrm>
            <a:off x="1968500" y="4233386"/>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5" name="TextBox 14"/>
          <p:cNvSpPr txBox="1"/>
          <p:nvPr/>
        </p:nvSpPr>
        <p:spPr>
          <a:xfrm>
            <a:off x="2120900" y="4689038"/>
            <a:ext cx="1196975" cy="738664"/>
          </a:xfrm>
          <a:prstGeom prst="rect">
            <a:avLst/>
          </a:prstGeom>
          <a:noFill/>
        </p:spPr>
        <p:txBody>
          <a:bodyPr wrap="square" rtlCol="0">
            <a:spAutoFit/>
          </a:bodyPr>
          <a:lstStyle/>
          <a:p>
            <a:pPr algn="ctr"/>
            <a:r>
              <a:rPr lang="en-ZA" sz="2400" dirty="0">
                <a:solidFill>
                  <a:schemeClr val="bg1"/>
                </a:solidFill>
                <a:latin typeface="Avenir LT Std 35 Light" pitchFamily="34" charset="0"/>
              </a:rPr>
              <a:t>MIS II</a:t>
            </a:r>
          </a:p>
          <a:p>
            <a:endParaRPr lang="en-ZA" dirty="0"/>
          </a:p>
        </p:txBody>
      </p:sp>
      <p:sp>
        <p:nvSpPr>
          <p:cNvPr id="16" name="TextBox 15"/>
          <p:cNvSpPr txBox="1"/>
          <p:nvPr/>
        </p:nvSpPr>
        <p:spPr>
          <a:xfrm>
            <a:off x="1984375" y="5715000"/>
            <a:ext cx="1524000" cy="553998"/>
          </a:xfrm>
          <a:prstGeom prst="rect">
            <a:avLst/>
          </a:prstGeom>
          <a:noFill/>
        </p:spPr>
        <p:txBody>
          <a:bodyPr wrap="square" rtlCol="0">
            <a:spAutoFit/>
          </a:bodyPr>
          <a:lstStyle/>
          <a:p>
            <a:pPr algn="ctr"/>
            <a:r>
              <a:rPr lang="en-ZA" sz="1500" dirty="0">
                <a:solidFill>
                  <a:schemeClr val="tx1">
                    <a:lumMod val="75000"/>
                    <a:lumOff val="25000"/>
                  </a:schemeClr>
                </a:solidFill>
                <a:latin typeface="Avenir LT Std 35 Light" pitchFamily="34" charset="0"/>
              </a:rPr>
              <a:t>Disability Benefit</a:t>
            </a:r>
          </a:p>
        </p:txBody>
      </p:sp>
      <p:sp>
        <p:nvSpPr>
          <p:cNvPr id="17" name="Oval 16"/>
          <p:cNvSpPr/>
          <p:nvPr/>
        </p:nvSpPr>
        <p:spPr>
          <a:xfrm>
            <a:off x="3736975" y="4191000"/>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8" name="TextBox 17"/>
          <p:cNvSpPr txBox="1"/>
          <p:nvPr/>
        </p:nvSpPr>
        <p:spPr>
          <a:xfrm>
            <a:off x="3918994" y="4686300"/>
            <a:ext cx="1196975" cy="738664"/>
          </a:xfrm>
          <a:prstGeom prst="rect">
            <a:avLst/>
          </a:prstGeom>
          <a:noFill/>
        </p:spPr>
        <p:txBody>
          <a:bodyPr wrap="square" rtlCol="0">
            <a:spAutoFit/>
          </a:bodyPr>
          <a:lstStyle/>
          <a:p>
            <a:pPr algn="ctr"/>
            <a:r>
              <a:rPr lang="en-ZA" sz="2400" dirty="0">
                <a:solidFill>
                  <a:schemeClr val="bg1"/>
                </a:solidFill>
                <a:latin typeface="Avenir LT Std 35 Light" pitchFamily="34" charset="0"/>
              </a:rPr>
              <a:t>MIS III</a:t>
            </a:r>
          </a:p>
          <a:p>
            <a:endParaRPr lang="en-ZA" dirty="0"/>
          </a:p>
        </p:txBody>
      </p:sp>
      <p:sp>
        <p:nvSpPr>
          <p:cNvPr id="19" name="TextBox 18"/>
          <p:cNvSpPr txBox="1"/>
          <p:nvPr/>
        </p:nvSpPr>
        <p:spPr>
          <a:xfrm>
            <a:off x="3733800" y="5638800"/>
            <a:ext cx="1428750" cy="1015663"/>
          </a:xfrm>
          <a:prstGeom prst="rect">
            <a:avLst/>
          </a:prstGeom>
          <a:noFill/>
        </p:spPr>
        <p:txBody>
          <a:bodyPr wrap="square" rtlCol="0">
            <a:spAutoFit/>
          </a:bodyPr>
          <a:lstStyle/>
          <a:p>
            <a:pPr algn="ctr"/>
            <a:r>
              <a:rPr lang="en-ZA" sz="1500" dirty="0">
                <a:solidFill>
                  <a:schemeClr val="tx1">
                    <a:lumMod val="75000"/>
                    <a:lumOff val="25000"/>
                  </a:schemeClr>
                </a:solidFill>
                <a:latin typeface="Avenir LT Std 35 Light" pitchFamily="34" charset="0"/>
              </a:rPr>
              <a:t>Orphans and Vulnerable Children Cash Transfer </a:t>
            </a:r>
          </a:p>
        </p:txBody>
      </p:sp>
      <p:sp>
        <p:nvSpPr>
          <p:cNvPr id="20" name="Oval 19"/>
          <p:cNvSpPr/>
          <p:nvPr/>
        </p:nvSpPr>
        <p:spPr>
          <a:xfrm>
            <a:off x="5534589" y="4192548"/>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TextBox 20"/>
          <p:cNvSpPr txBox="1"/>
          <p:nvPr/>
        </p:nvSpPr>
        <p:spPr>
          <a:xfrm>
            <a:off x="5720890" y="4648200"/>
            <a:ext cx="1196975" cy="738664"/>
          </a:xfrm>
          <a:prstGeom prst="rect">
            <a:avLst/>
          </a:prstGeom>
          <a:noFill/>
        </p:spPr>
        <p:txBody>
          <a:bodyPr wrap="square" rtlCol="0">
            <a:spAutoFit/>
          </a:bodyPr>
          <a:lstStyle/>
          <a:p>
            <a:pPr algn="ctr"/>
            <a:r>
              <a:rPr lang="en-ZA" sz="2400" dirty="0">
                <a:solidFill>
                  <a:schemeClr val="bg1"/>
                </a:solidFill>
                <a:latin typeface="Avenir LT Std 35 Light" pitchFamily="34" charset="0"/>
              </a:rPr>
              <a:t>MIS IV</a:t>
            </a:r>
          </a:p>
          <a:p>
            <a:endParaRPr lang="en-ZA" dirty="0"/>
          </a:p>
        </p:txBody>
      </p:sp>
      <p:sp>
        <p:nvSpPr>
          <p:cNvPr id="22" name="TextBox 21"/>
          <p:cNvSpPr txBox="1"/>
          <p:nvPr/>
        </p:nvSpPr>
        <p:spPr>
          <a:xfrm>
            <a:off x="5565776" y="5638800"/>
            <a:ext cx="1524000" cy="784830"/>
          </a:xfrm>
          <a:prstGeom prst="rect">
            <a:avLst/>
          </a:prstGeom>
          <a:noFill/>
        </p:spPr>
        <p:txBody>
          <a:bodyPr wrap="square" rtlCol="0">
            <a:spAutoFit/>
          </a:bodyPr>
          <a:lstStyle/>
          <a:p>
            <a:pPr algn="ctr"/>
            <a:r>
              <a:rPr lang="en-ZA" sz="1500" dirty="0">
                <a:solidFill>
                  <a:schemeClr val="tx1">
                    <a:lumMod val="75000"/>
                    <a:lumOff val="25000"/>
                  </a:schemeClr>
                </a:solidFill>
                <a:latin typeface="Avenir LT Std 35 Light" pitchFamily="34" charset="0"/>
              </a:rPr>
              <a:t>Hunger </a:t>
            </a:r>
          </a:p>
          <a:p>
            <a:pPr algn="ctr"/>
            <a:r>
              <a:rPr lang="en-ZA" sz="1500" dirty="0">
                <a:solidFill>
                  <a:schemeClr val="tx1">
                    <a:lumMod val="75000"/>
                    <a:lumOff val="25000"/>
                  </a:schemeClr>
                </a:solidFill>
                <a:latin typeface="Avenir LT Std 35 Light" pitchFamily="34" charset="0"/>
              </a:rPr>
              <a:t>Safety Net Program</a:t>
            </a:r>
          </a:p>
        </p:txBody>
      </p:sp>
      <p:sp>
        <p:nvSpPr>
          <p:cNvPr id="23" name="Oval 22"/>
          <p:cNvSpPr/>
          <p:nvPr/>
        </p:nvSpPr>
        <p:spPr>
          <a:xfrm>
            <a:off x="7394575" y="4214694"/>
            <a:ext cx="1520825" cy="13716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4" name="TextBox 23"/>
          <p:cNvSpPr txBox="1"/>
          <p:nvPr/>
        </p:nvSpPr>
        <p:spPr>
          <a:xfrm>
            <a:off x="7556499" y="4669988"/>
            <a:ext cx="1196975" cy="738664"/>
          </a:xfrm>
          <a:prstGeom prst="rect">
            <a:avLst/>
          </a:prstGeom>
          <a:noFill/>
        </p:spPr>
        <p:txBody>
          <a:bodyPr wrap="square" rtlCol="0">
            <a:spAutoFit/>
          </a:bodyPr>
          <a:lstStyle/>
          <a:p>
            <a:pPr algn="ctr"/>
            <a:r>
              <a:rPr lang="en-ZA" sz="2400" dirty="0">
                <a:solidFill>
                  <a:schemeClr val="bg1"/>
                </a:solidFill>
                <a:latin typeface="Avenir LT Std 35 Light" pitchFamily="34" charset="0"/>
              </a:rPr>
              <a:t>MIS V</a:t>
            </a:r>
          </a:p>
          <a:p>
            <a:endParaRPr lang="en-ZA" dirty="0"/>
          </a:p>
        </p:txBody>
      </p:sp>
      <p:sp>
        <p:nvSpPr>
          <p:cNvPr id="25" name="TextBox 24"/>
          <p:cNvSpPr txBox="1"/>
          <p:nvPr/>
        </p:nvSpPr>
        <p:spPr>
          <a:xfrm>
            <a:off x="7623175" y="5715000"/>
            <a:ext cx="1139261" cy="784830"/>
          </a:xfrm>
          <a:prstGeom prst="rect">
            <a:avLst/>
          </a:prstGeom>
          <a:noFill/>
        </p:spPr>
        <p:txBody>
          <a:bodyPr wrap="square" rtlCol="0">
            <a:spAutoFit/>
          </a:bodyPr>
          <a:lstStyle/>
          <a:p>
            <a:pPr algn="ctr"/>
            <a:r>
              <a:rPr lang="en-ZA" sz="1500" dirty="0">
                <a:solidFill>
                  <a:schemeClr val="tx1">
                    <a:lumMod val="75000"/>
                    <a:lumOff val="25000"/>
                  </a:schemeClr>
                </a:solidFill>
                <a:latin typeface="Avenir LT Std 35 Light" pitchFamily="34" charset="0"/>
              </a:rPr>
              <a:t>World Food Program</a:t>
            </a:r>
          </a:p>
        </p:txBody>
      </p:sp>
      <p:sp>
        <p:nvSpPr>
          <p:cNvPr id="28" name="Oval 27"/>
          <p:cNvSpPr/>
          <p:nvPr/>
        </p:nvSpPr>
        <p:spPr>
          <a:xfrm>
            <a:off x="3113599" y="1447800"/>
            <a:ext cx="2220401" cy="1922462"/>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TextBox 26"/>
          <p:cNvSpPr txBox="1"/>
          <p:nvPr/>
        </p:nvSpPr>
        <p:spPr>
          <a:xfrm>
            <a:off x="3121537" y="1981200"/>
            <a:ext cx="2209800" cy="830997"/>
          </a:xfrm>
          <a:prstGeom prst="rect">
            <a:avLst/>
          </a:prstGeom>
          <a:noFill/>
        </p:spPr>
        <p:txBody>
          <a:bodyPr wrap="square" rtlCol="0">
            <a:spAutoFit/>
          </a:bodyPr>
          <a:lstStyle/>
          <a:p>
            <a:pPr algn="ctr"/>
            <a:r>
              <a:rPr lang="en-ZA" sz="1600" dirty="0">
                <a:solidFill>
                  <a:schemeClr val="bg1"/>
                </a:solidFill>
                <a:latin typeface="Avenir LT Std 35 Light" pitchFamily="34" charset="0"/>
              </a:rPr>
              <a:t>Integrated </a:t>
            </a:r>
          </a:p>
          <a:p>
            <a:pPr algn="ctr"/>
            <a:r>
              <a:rPr lang="en-ZA" sz="1600" dirty="0">
                <a:solidFill>
                  <a:schemeClr val="bg1"/>
                </a:solidFill>
                <a:latin typeface="Avenir LT Std 35 Light" pitchFamily="34" charset="0"/>
              </a:rPr>
              <a:t>Beneficiary Registry: </a:t>
            </a:r>
          </a:p>
          <a:p>
            <a:pPr algn="ctr"/>
            <a:r>
              <a:rPr lang="en-ZA" sz="1600" dirty="0">
                <a:solidFill>
                  <a:schemeClr val="bg1"/>
                </a:solidFill>
                <a:latin typeface="Avenir LT Std 35 Light" pitchFamily="34" charset="0"/>
              </a:rPr>
              <a:t>a Data Warehouse</a:t>
            </a:r>
          </a:p>
        </p:txBody>
      </p:sp>
      <p:sp>
        <p:nvSpPr>
          <p:cNvPr id="2" name="TextBox 1"/>
          <p:cNvSpPr txBox="1"/>
          <p:nvPr/>
        </p:nvSpPr>
        <p:spPr>
          <a:xfrm>
            <a:off x="5486400" y="1524000"/>
            <a:ext cx="3352801" cy="1877437"/>
          </a:xfrm>
          <a:prstGeom prst="rect">
            <a:avLst/>
          </a:prstGeom>
          <a:noFill/>
        </p:spPr>
        <p:txBody>
          <a:bodyPr wrap="square" rtlCol="0">
            <a:spAutoFit/>
          </a:bodyPr>
          <a:lstStyle/>
          <a:p>
            <a:r>
              <a:rPr lang="en-ZA" sz="1600" b="1" dirty="0">
                <a:solidFill>
                  <a:schemeClr val="tx1">
                    <a:lumMod val="75000"/>
                    <a:lumOff val="25000"/>
                  </a:schemeClr>
                </a:solidFill>
                <a:latin typeface="Avenir LT Std 35 Light" pitchFamily="34" charset="0"/>
              </a:rPr>
              <a:t>Tells us</a:t>
            </a:r>
            <a:r>
              <a:rPr lang="en-ZA" sz="1600" dirty="0">
                <a:solidFill>
                  <a:schemeClr val="tx1">
                    <a:lumMod val="75000"/>
                    <a:lumOff val="25000"/>
                  </a:schemeClr>
                </a:solidFill>
                <a:latin typeface="Avenir LT Std 35 Light" pitchFamily="34" charset="0"/>
              </a:rPr>
              <a:t>:</a:t>
            </a:r>
          </a:p>
          <a:p>
            <a:r>
              <a:rPr lang="en-ZA" sz="1600" dirty="0">
                <a:solidFill>
                  <a:schemeClr val="tx1">
                    <a:lumMod val="75000"/>
                    <a:lumOff val="25000"/>
                  </a:schemeClr>
                </a:solidFill>
                <a:latin typeface="Avenir LT Std 35 Light" pitchFamily="34" charset="0"/>
              </a:rPr>
              <a:t>Who is receiving what type of social assistance?</a:t>
            </a:r>
          </a:p>
          <a:p>
            <a:r>
              <a:rPr lang="en-ZA" sz="1600" dirty="0">
                <a:solidFill>
                  <a:schemeClr val="tx1">
                    <a:lumMod val="75000"/>
                    <a:lumOff val="25000"/>
                  </a:schemeClr>
                </a:solidFill>
                <a:latin typeface="Avenir LT Std 35 Light" pitchFamily="34" charset="0"/>
              </a:rPr>
              <a:t>Where is the assistance received?</a:t>
            </a:r>
          </a:p>
          <a:p>
            <a:r>
              <a:rPr lang="en-ZA" sz="1600" dirty="0">
                <a:solidFill>
                  <a:schemeClr val="tx1">
                    <a:lumMod val="75000"/>
                    <a:lumOff val="25000"/>
                  </a:schemeClr>
                </a:solidFill>
                <a:latin typeface="Avenir LT Std 35 Light" pitchFamily="34" charset="0"/>
              </a:rPr>
              <a:t>When is the assistance transferred?</a:t>
            </a:r>
          </a:p>
          <a:p>
            <a:endParaRPr lang="en-ZA" dirty="0">
              <a:latin typeface="Avenir LT Std 35 Light" pitchFamily="34" charset="0"/>
            </a:endParaRPr>
          </a:p>
          <a:p>
            <a:r>
              <a:rPr lang="en-ZA" dirty="0">
                <a:latin typeface="Avenir LT Std 35 Light" pitchFamily="34" charset="0"/>
              </a:rPr>
              <a:t> </a:t>
            </a:r>
          </a:p>
        </p:txBody>
      </p:sp>
      <p:cxnSp>
        <p:nvCxnSpPr>
          <p:cNvPr id="26" name="Straight Arrow Connector 25"/>
          <p:cNvCxnSpPr/>
          <p:nvPr/>
        </p:nvCxnSpPr>
        <p:spPr>
          <a:xfrm flipV="1">
            <a:off x="1105440" y="2960311"/>
            <a:ext cx="2035676" cy="11502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895600" y="3332742"/>
            <a:ext cx="593725" cy="7193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4340726" y="3476992"/>
            <a:ext cx="0" cy="575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099412" y="3246567"/>
            <a:ext cx="920388" cy="86394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5241380" y="2960840"/>
            <a:ext cx="2593463" cy="10323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586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341" y="2209800"/>
            <a:ext cx="2673046" cy="646331"/>
          </a:xfrm>
          <a:prstGeom prst="rect">
            <a:avLst/>
          </a:prstGeom>
          <a:noFill/>
        </p:spPr>
        <p:txBody>
          <a:bodyPr wrap="square" rtlCol="0">
            <a:spAutoFit/>
          </a:bodyPr>
          <a:lstStyle/>
          <a:p>
            <a:pPr algn="ctr"/>
            <a:r>
              <a:rPr lang="en-ZA" dirty="0">
                <a:latin typeface="Avenir LT Std 35 Light" pitchFamily="34" charset="0"/>
              </a:rPr>
              <a:t>Office Manager Superior </a:t>
            </a:r>
            <a:endParaRPr lang="en-ZA" b="1" dirty="0">
              <a:latin typeface="Avenir LT Std 35 Light" pitchFamily="34" charset="0"/>
            </a:endParaRPr>
          </a:p>
        </p:txBody>
      </p:sp>
      <p:sp>
        <p:nvSpPr>
          <p:cNvPr id="8" name="TextBox 7"/>
          <p:cNvSpPr txBox="1"/>
          <p:nvPr/>
        </p:nvSpPr>
        <p:spPr>
          <a:xfrm>
            <a:off x="5867401" y="2209800"/>
            <a:ext cx="2590800" cy="677108"/>
          </a:xfrm>
          <a:prstGeom prst="rect">
            <a:avLst/>
          </a:prstGeom>
          <a:noFill/>
        </p:spPr>
        <p:txBody>
          <a:bodyPr wrap="square" rtlCol="0">
            <a:spAutoFit/>
          </a:bodyPr>
          <a:lstStyle/>
          <a:p>
            <a:pPr algn="ctr"/>
            <a:r>
              <a:rPr lang="en-ZA" b="1" dirty="0">
                <a:solidFill>
                  <a:schemeClr val="tx1">
                    <a:lumMod val="75000"/>
                    <a:lumOff val="25000"/>
                  </a:schemeClr>
                </a:solidFill>
                <a:latin typeface="Avenir LT Std 35 Light" pitchFamily="34" charset="0"/>
              </a:rPr>
              <a:t>SOCIAL REGISTRY</a:t>
            </a:r>
          </a:p>
          <a:p>
            <a:endParaRPr lang="en-ZA" sz="2000" b="1" dirty="0">
              <a:latin typeface="Avenir LT Std 35 Light" pitchFamily="34" charset="0"/>
            </a:endParaRPr>
          </a:p>
        </p:txBody>
      </p:sp>
      <p:cxnSp>
        <p:nvCxnSpPr>
          <p:cNvPr id="13" name="Straight Arrow Connector 12"/>
          <p:cNvCxnSpPr/>
          <p:nvPr/>
        </p:nvCxnSpPr>
        <p:spPr>
          <a:xfrm>
            <a:off x="6324600" y="2590800"/>
            <a:ext cx="914400" cy="1009835"/>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096000" y="2590800"/>
            <a:ext cx="152400" cy="838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505200" y="2514600"/>
            <a:ext cx="2667000" cy="838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1600200" y="2438400"/>
            <a:ext cx="4495800" cy="10668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0" y="3200400"/>
            <a:ext cx="9144000" cy="954107"/>
          </a:xfrm>
          <a:prstGeom prst="rect">
            <a:avLst/>
          </a:prstGeom>
          <a:noFill/>
        </p:spPr>
        <p:txBody>
          <a:bodyPr wrap="square" rtlCol="0">
            <a:spAutoFit/>
          </a:bodyPr>
          <a:lstStyle/>
          <a:p>
            <a:pPr algn="ctr"/>
            <a:r>
              <a:rPr lang="en-ZA" b="1" dirty="0">
                <a:latin typeface="Avenir LT Std 35 Light" pitchFamily="34" charset="0"/>
              </a:rPr>
              <a:t>PROGRAM </a:t>
            </a:r>
          </a:p>
          <a:p>
            <a:pPr algn="ctr"/>
            <a:r>
              <a:rPr lang="en-ZA" b="1" dirty="0">
                <a:latin typeface="Avenir LT Std 35 Light" pitchFamily="34" charset="0"/>
              </a:rPr>
              <a:t>MISs</a:t>
            </a:r>
          </a:p>
          <a:p>
            <a:endParaRPr lang="en-ZA" sz="2000" b="1" dirty="0">
              <a:latin typeface="Avenir LT Std 35 Light" pitchFamily="34" charset="0"/>
            </a:endParaRPr>
          </a:p>
        </p:txBody>
      </p:sp>
      <p:sp>
        <p:nvSpPr>
          <p:cNvPr id="34" name="TextBox 33"/>
          <p:cNvSpPr txBox="1"/>
          <p:nvPr/>
        </p:nvSpPr>
        <p:spPr>
          <a:xfrm>
            <a:off x="0" y="6324600"/>
            <a:ext cx="9144000" cy="677108"/>
          </a:xfrm>
          <a:prstGeom prst="rect">
            <a:avLst/>
          </a:prstGeom>
          <a:noFill/>
        </p:spPr>
        <p:txBody>
          <a:bodyPr wrap="square" rtlCol="0">
            <a:spAutoFit/>
          </a:bodyPr>
          <a:lstStyle/>
          <a:p>
            <a:pPr algn="ctr"/>
            <a:r>
              <a:rPr lang="en-ZA" b="1" dirty="0">
                <a:latin typeface="Avenir LT Std 35 Light" pitchFamily="34" charset="0"/>
              </a:rPr>
              <a:t>PROGRAM DATABASES</a:t>
            </a:r>
          </a:p>
          <a:p>
            <a:endParaRPr lang="en-ZA" sz="2000" b="1" dirty="0">
              <a:latin typeface="Avenir LT Std 35 Light" pitchFamily="34" charset="0"/>
            </a:endParaRPr>
          </a:p>
        </p:txBody>
      </p:sp>
      <p:sp>
        <p:nvSpPr>
          <p:cNvPr id="35" name="TextBox 34"/>
          <p:cNvSpPr txBox="1"/>
          <p:nvPr/>
        </p:nvSpPr>
        <p:spPr>
          <a:xfrm>
            <a:off x="1828800" y="685800"/>
            <a:ext cx="3962400" cy="892552"/>
          </a:xfrm>
          <a:prstGeom prst="rect">
            <a:avLst/>
          </a:prstGeom>
          <a:noFill/>
        </p:spPr>
        <p:txBody>
          <a:bodyPr wrap="square" rtlCol="0">
            <a:spAutoFit/>
          </a:bodyPr>
          <a:lstStyle/>
          <a:p>
            <a:pPr algn="ctr"/>
            <a:r>
              <a:rPr lang="en-ZA" sz="1600" dirty="0">
                <a:solidFill>
                  <a:schemeClr val="tx1">
                    <a:lumMod val="75000"/>
                    <a:lumOff val="25000"/>
                  </a:schemeClr>
                </a:solidFill>
                <a:latin typeface="Avenir LT Std 35 Light" pitchFamily="34" charset="0"/>
              </a:rPr>
              <a:t>Does own research to populate </a:t>
            </a:r>
          </a:p>
          <a:p>
            <a:pPr algn="ctr"/>
            <a:r>
              <a:rPr lang="en-ZA" sz="1600" dirty="0">
                <a:solidFill>
                  <a:schemeClr val="tx1">
                    <a:lumMod val="75000"/>
                    <a:lumOff val="25000"/>
                  </a:schemeClr>
                </a:solidFill>
                <a:latin typeface="Avenir LT Std 35 Light" pitchFamily="34" charset="0"/>
              </a:rPr>
              <a:t>his social registry</a:t>
            </a:r>
          </a:p>
          <a:p>
            <a:endParaRPr lang="en-ZA" sz="2000" b="1" dirty="0">
              <a:latin typeface="Avenir LT Std 35 Light" pitchFamily="34" charset="0"/>
            </a:endParaRPr>
          </a:p>
        </p:txBody>
      </p:sp>
      <p:sp>
        <p:nvSpPr>
          <p:cNvPr id="2" name="Right Arrow 1"/>
          <p:cNvSpPr/>
          <p:nvPr/>
        </p:nvSpPr>
        <p:spPr>
          <a:xfrm>
            <a:off x="1828800" y="1295400"/>
            <a:ext cx="3962400" cy="381000"/>
          </a:xfrm>
          <a:prstGeom prst="rightArrow">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stretch>
            <a:fillRect/>
          </a:stretch>
        </p:blipFill>
        <p:spPr>
          <a:xfrm>
            <a:off x="6019800" y="533400"/>
            <a:ext cx="2273300" cy="1485900"/>
          </a:xfrm>
          <a:prstGeom prst="rect">
            <a:avLst/>
          </a:prstGeom>
        </p:spPr>
      </p:pic>
      <p:pic>
        <p:nvPicPr>
          <p:cNvPr id="25" name="Picture 24"/>
          <p:cNvPicPr>
            <a:picLocks noChangeAspect="1"/>
          </p:cNvPicPr>
          <p:nvPr/>
        </p:nvPicPr>
        <p:blipFill>
          <a:blip r:embed="rId4"/>
          <a:stretch>
            <a:fillRect/>
          </a:stretch>
        </p:blipFill>
        <p:spPr>
          <a:xfrm>
            <a:off x="1066800" y="457200"/>
            <a:ext cx="609600" cy="1485900"/>
          </a:xfrm>
          <a:prstGeom prst="rect">
            <a:avLst/>
          </a:prstGeom>
        </p:spPr>
      </p:pic>
      <p:pic>
        <p:nvPicPr>
          <p:cNvPr id="28" name="Picture 27"/>
          <p:cNvPicPr>
            <a:picLocks noChangeAspect="1"/>
          </p:cNvPicPr>
          <p:nvPr/>
        </p:nvPicPr>
        <p:blipFill>
          <a:blip r:embed="rId5"/>
          <a:stretch>
            <a:fillRect/>
          </a:stretch>
        </p:blipFill>
        <p:spPr>
          <a:xfrm>
            <a:off x="990600" y="3479800"/>
            <a:ext cx="1447800" cy="1397000"/>
          </a:xfrm>
          <a:prstGeom prst="rect">
            <a:avLst/>
          </a:prstGeom>
        </p:spPr>
      </p:pic>
      <p:pic>
        <p:nvPicPr>
          <p:cNvPr id="36" name="Picture 35"/>
          <p:cNvPicPr>
            <a:picLocks noChangeAspect="1"/>
          </p:cNvPicPr>
          <p:nvPr/>
        </p:nvPicPr>
        <p:blipFill>
          <a:blip r:embed="rId6"/>
          <a:stretch>
            <a:fillRect/>
          </a:stretch>
        </p:blipFill>
        <p:spPr>
          <a:xfrm>
            <a:off x="3048000" y="3479800"/>
            <a:ext cx="1168400" cy="1371600"/>
          </a:xfrm>
          <a:prstGeom prst="rect">
            <a:avLst/>
          </a:prstGeom>
        </p:spPr>
      </p:pic>
      <p:pic>
        <p:nvPicPr>
          <p:cNvPr id="37" name="Picture 36"/>
          <p:cNvPicPr>
            <a:picLocks noChangeAspect="1"/>
          </p:cNvPicPr>
          <p:nvPr/>
        </p:nvPicPr>
        <p:blipFill>
          <a:blip r:embed="rId5"/>
          <a:stretch>
            <a:fillRect/>
          </a:stretch>
        </p:blipFill>
        <p:spPr>
          <a:xfrm>
            <a:off x="5216236" y="3479800"/>
            <a:ext cx="1447800" cy="1397000"/>
          </a:xfrm>
          <a:prstGeom prst="rect">
            <a:avLst/>
          </a:prstGeom>
        </p:spPr>
      </p:pic>
      <p:pic>
        <p:nvPicPr>
          <p:cNvPr id="38" name="Picture 37"/>
          <p:cNvPicPr>
            <a:picLocks noChangeAspect="1"/>
          </p:cNvPicPr>
          <p:nvPr/>
        </p:nvPicPr>
        <p:blipFill>
          <a:blip r:embed="rId6"/>
          <a:stretch>
            <a:fillRect/>
          </a:stretch>
        </p:blipFill>
        <p:spPr>
          <a:xfrm>
            <a:off x="7587672" y="3479800"/>
            <a:ext cx="1168400" cy="1371600"/>
          </a:xfrm>
          <a:prstGeom prst="rect">
            <a:avLst/>
          </a:prstGeom>
        </p:spPr>
      </p:pic>
      <p:pic>
        <p:nvPicPr>
          <p:cNvPr id="39" name="Picture 38"/>
          <p:cNvPicPr>
            <a:picLocks noChangeAspect="1"/>
          </p:cNvPicPr>
          <p:nvPr/>
        </p:nvPicPr>
        <p:blipFill>
          <a:blip r:embed="rId7"/>
          <a:stretch>
            <a:fillRect/>
          </a:stretch>
        </p:blipFill>
        <p:spPr>
          <a:xfrm>
            <a:off x="1143000" y="4953000"/>
            <a:ext cx="838200" cy="1231900"/>
          </a:xfrm>
          <a:prstGeom prst="rect">
            <a:avLst/>
          </a:prstGeom>
        </p:spPr>
      </p:pic>
      <p:pic>
        <p:nvPicPr>
          <p:cNvPr id="40" name="Picture 39"/>
          <p:cNvPicPr>
            <a:picLocks noChangeAspect="1"/>
          </p:cNvPicPr>
          <p:nvPr/>
        </p:nvPicPr>
        <p:blipFill>
          <a:blip r:embed="rId8"/>
          <a:stretch>
            <a:fillRect/>
          </a:stretch>
        </p:blipFill>
        <p:spPr>
          <a:xfrm>
            <a:off x="3124200" y="4953000"/>
            <a:ext cx="838200" cy="1231900"/>
          </a:xfrm>
          <a:prstGeom prst="rect">
            <a:avLst/>
          </a:prstGeom>
        </p:spPr>
      </p:pic>
      <p:pic>
        <p:nvPicPr>
          <p:cNvPr id="41" name="Picture 40"/>
          <p:cNvPicPr>
            <a:picLocks noChangeAspect="1"/>
          </p:cNvPicPr>
          <p:nvPr/>
        </p:nvPicPr>
        <p:blipFill>
          <a:blip r:embed="rId9"/>
          <a:stretch>
            <a:fillRect/>
          </a:stretch>
        </p:blipFill>
        <p:spPr>
          <a:xfrm>
            <a:off x="5181600" y="4953000"/>
            <a:ext cx="838200" cy="1231900"/>
          </a:xfrm>
          <a:prstGeom prst="rect">
            <a:avLst/>
          </a:prstGeom>
        </p:spPr>
      </p:pic>
      <p:pic>
        <p:nvPicPr>
          <p:cNvPr id="42" name="Picture 41"/>
          <p:cNvPicPr>
            <a:picLocks noChangeAspect="1"/>
          </p:cNvPicPr>
          <p:nvPr/>
        </p:nvPicPr>
        <p:blipFill>
          <a:blip r:embed="rId10"/>
          <a:stretch>
            <a:fillRect/>
          </a:stretch>
        </p:blipFill>
        <p:spPr>
          <a:xfrm>
            <a:off x="7620000" y="5029200"/>
            <a:ext cx="838200" cy="1231900"/>
          </a:xfrm>
          <a:prstGeom prst="rect">
            <a:avLst/>
          </a:prstGeom>
        </p:spPr>
      </p:pic>
      <p:sp>
        <p:nvSpPr>
          <p:cNvPr id="22" name="Rectangle 21"/>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Social Registry</a:t>
            </a:r>
          </a:p>
        </p:txBody>
      </p:sp>
    </p:spTree>
    <p:extLst>
      <p:ext uri="{BB962C8B-B14F-4D97-AF65-F5344CB8AC3E}">
        <p14:creationId xmlns:p14="http://schemas.microsoft.com/office/powerpoint/2010/main" val="482657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sp>
        <p:nvSpPr>
          <p:cNvPr id="3" name="Title 1"/>
          <p:cNvSpPr txBox="1">
            <a:spLocks/>
          </p:cNvSpPr>
          <p:nvPr/>
        </p:nvSpPr>
        <p:spPr>
          <a:xfrm>
            <a:off x="990600" y="1676400"/>
            <a:ext cx="4191000" cy="3581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ZA" sz="3000" dirty="0">
                <a:solidFill>
                  <a:schemeClr val="tx1">
                    <a:lumMod val="75000"/>
                    <a:lumOff val="25000"/>
                  </a:schemeClr>
                </a:solidFill>
                <a:latin typeface="Avenir LT Std 35 Light" pitchFamily="34" charset="0"/>
              </a:rPr>
              <a:t>The Social Registry </a:t>
            </a:r>
          </a:p>
          <a:p>
            <a:pPr algn="l"/>
            <a:r>
              <a:rPr lang="en-ZA" sz="3000" dirty="0">
                <a:solidFill>
                  <a:schemeClr val="tx1">
                    <a:lumMod val="75000"/>
                    <a:lumOff val="25000"/>
                  </a:schemeClr>
                </a:solidFill>
                <a:latin typeface="Avenir LT Std 35 Light" pitchFamily="34" charset="0"/>
              </a:rPr>
              <a:t>is specifically designed to enable countries to determine eligibility for Social protection   </a:t>
            </a:r>
          </a:p>
        </p:txBody>
      </p:sp>
      <p:sp>
        <p:nvSpPr>
          <p:cNvPr id="6" name="Rectangle 5"/>
          <p:cNvSpPr/>
          <p:nvPr/>
        </p:nvSpPr>
        <p:spPr>
          <a:xfrm>
            <a:off x="5334000" y="2895600"/>
            <a:ext cx="457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3" descr="C:\Users\Kate\AppData\Local\Microsoft\Windows\Temporary Internet Files\Content.Outlook\KXMT8JEQ\fig2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033" y="-8666"/>
            <a:ext cx="3326968" cy="685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25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1143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43200" y="0"/>
            <a:ext cx="8229600" cy="1143000"/>
          </a:xfrm>
        </p:spPr>
        <p:txBody>
          <a:bodyPr>
            <a:normAutofit/>
          </a:bodyPr>
          <a:lstStyle/>
          <a:p>
            <a:pPr algn="l"/>
            <a:r>
              <a:rPr lang="en-ZA" sz="3500" dirty="0">
                <a:solidFill>
                  <a:schemeClr val="bg1"/>
                </a:solidFill>
                <a:latin typeface="Avenir LT Std 35 Light" pitchFamily="34" charset="0"/>
              </a:rPr>
              <a:t>A Social Registry</a:t>
            </a:r>
          </a:p>
        </p:txBody>
      </p:sp>
      <p:sp>
        <p:nvSpPr>
          <p:cNvPr id="4" name="TextBox 3"/>
          <p:cNvSpPr txBox="1"/>
          <p:nvPr/>
        </p:nvSpPr>
        <p:spPr>
          <a:xfrm>
            <a:off x="2667000" y="1823085"/>
            <a:ext cx="1060938" cy="830997"/>
          </a:xfrm>
          <a:prstGeom prst="rect">
            <a:avLst/>
          </a:prstGeom>
          <a:noFill/>
        </p:spPr>
        <p:txBody>
          <a:bodyPr wrap="square" rtlCol="0">
            <a:spAutoFit/>
          </a:bodyPr>
          <a:lstStyle/>
          <a:p>
            <a:r>
              <a:rPr lang="en-ZA" sz="2400" b="1" dirty="0">
                <a:solidFill>
                  <a:schemeClr val="tx1">
                    <a:lumMod val="75000"/>
                    <a:lumOff val="25000"/>
                  </a:schemeClr>
                </a:solidFill>
                <a:latin typeface="Avenir LT Std 35 Light" pitchFamily="34" charset="0"/>
              </a:rPr>
              <a:t>What? </a:t>
            </a:r>
          </a:p>
          <a:p>
            <a:endParaRPr lang="en-ZA" sz="2400" b="1" dirty="0">
              <a:latin typeface="Avenir LT Std 35 Light" pitchFamily="34" charset="0"/>
            </a:endParaRPr>
          </a:p>
        </p:txBody>
      </p:sp>
      <p:sp>
        <p:nvSpPr>
          <p:cNvPr id="5" name="TextBox 4"/>
          <p:cNvSpPr txBox="1"/>
          <p:nvPr/>
        </p:nvSpPr>
        <p:spPr>
          <a:xfrm>
            <a:off x="4038600" y="1518285"/>
            <a:ext cx="4724400" cy="1323439"/>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A database which collects and houses  comprehensive (i.e. not program specific) information on potential beneficiaries in the country. </a:t>
            </a:r>
          </a:p>
        </p:txBody>
      </p:sp>
      <p:sp>
        <p:nvSpPr>
          <p:cNvPr id="6" name="TextBox 5"/>
          <p:cNvSpPr txBox="1"/>
          <p:nvPr/>
        </p:nvSpPr>
        <p:spPr>
          <a:xfrm>
            <a:off x="2667000" y="3651885"/>
            <a:ext cx="1447798" cy="461665"/>
          </a:xfrm>
          <a:prstGeom prst="rect">
            <a:avLst/>
          </a:prstGeom>
          <a:noFill/>
        </p:spPr>
        <p:txBody>
          <a:bodyPr wrap="square" rtlCol="0">
            <a:spAutoFit/>
          </a:bodyPr>
          <a:lstStyle/>
          <a:p>
            <a:r>
              <a:rPr lang="en-ZA" sz="2400" b="1" dirty="0">
                <a:solidFill>
                  <a:schemeClr val="tx1">
                    <a:lumMod val="75000"/>
                    <a:lumOff val="25000"/>
                  </a:schemeClr>
                </a:solidFill>
                <a:latin typeface="Avenir LT Std 35 Light" pitchFamily="34" charset="0"/>
              </a:rPr>
              <a:t>Why?</a:t>
            </a:r>
          </a:p>
        </p:txBody>
      </p:sp>
      <p:sp>
        <p:nvSpPr>
          <p:cNvPr id="7" name="TextBox 6"/>
          <p:cNvSpPr txBox="1"/>
          <p:nvPr/>
        </p:nvSpPr>
        <p:spPr>
          <a:xfrm>
            <a:off x="3962400" y="3423285"/>
            <a:ext cx="4610100" cy="1015663"/>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Its primary function is to serve as a gateway to determine eligibility for enrolment in selected social programs.</a:t>
            </a:r>
          </a:p>
        </p:txBody>
      </p:sp>
      <p:sp>
        <p:nvSpPr>
          <p:cNvPr id="9" name="TextBox 8"/>
          <p:cNvSpPr txBox="1"/>
          <p:nvPr/>
        </p:nvSpPr>
        <p:spPr>
          <a:xfrm>
            <a:off x="2667000" y="5252085"/>
            <a:ext cx="1524000" cy="461665"/>
          </a:xfrm>
          <a:prstGeom prst="rect">
            <a:avLst/>
          </a:prstGeom>
          <a:noFill/>
        </p:spPr>
        <p:txBody>
          <a:bodyPr wrap="square" rtlCol="0">
            <a:spAutoFit/>
          </a:bodyPr>
          <a:lstStyle/>
          <a:p>
            <a:r>
              <a:rPr lang="en-ZA" sz="2400" b="1" dirty="0">
                <a:solidFill>
                  <a:schemeClr val="tx1">
                    <a:lumMod val="75000"/>
                    <a:lumOff val="25000"/>
                  </a:schemeClr>
                </a:solidFill>
                <a:latin typeface="Avenir LT Std 35 Light" pitchFamily="34" charset="0"/>
              </a:rPr>
              <a:t>How?</a:t>
            </a:r>
          </a:p>
        </p:txBody>
      </p:sp>
      <p:sp>
        <p:nvSpPr>
          <p:cNvPr id="10" name="TextBox 9"/>
          <p:cNvSpPr txBox="1"/>
          <p:nvPr/>
        </p:nvSpPr>
        <p:spPr>
          <a:xfrm>
            <a:off x="3886200" y="4848761"/>
            <a:ext cx="4838700" cy="1323439"/>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Centralised approach to data collection (either on demand or census survey) and sometimes centralised determination of individual/household poverty levels</a:t>
            </a:r>
          </a:p>
        </p:txBody>
      </p:sp>
      <p:pic>
        <p:nvPicPr>
          <p:cNvPr id="11" name="Picture 3" descr="C:\Users\Kate\AppData\Local\Microsoft\Windows\Temporary Internet Files\Content.Outlook\KXMT8JEQ\fig2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59" y="1524000"/>
            <a:ext cx="2477459" cy="51054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3810000" y="1600200"/>
            <a:ext cx="0" cy="44958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26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0" y="2514600"/>
            <a:ext cx="3124199" cy="646331"/>
          </a:xfrm>
          <a:prstGeom prst="rect">
            <a:avLst/>
          </a:prstGeom>
          <a:noFill/>
        </p:spPr>
        <p:txBody>
          <a:bodyPr wrap="square" rtlCol="0">
            <a:spAutoFit/>
          </a:bodyPr>
          <a:lstStyle/>
          <a:p>
            <a:r>
              <a:rPr lang="en-ZA" sz="1600" b="1" dirty="0">
                <a:solidFill>
                  <a:schemeClr val="tx1">
                    <a:lumMod val="75000"/>
                    <a:lumOff val="25000"/>
                  </a:schemeClr>
                </a:solidFill>
                <a:latin typeface="Avenir LT Std 35 Light" pitchFamily="34" charset="0"/>
              </a:rPr>
              <a:t>VIRTUAL SOCIAL REGISTRY</a:t>
            </a:r>
          </a:p>
          <a:p>
            <a:endParaRPr lang="en-ZA" sz="2000" b="1" dirty="0">
              <a:latin typeface="Avenir LT Std 35 Light" pitchFamily="34" charset="0"/>
            </a:endParaRPr>
          </a:p>
        </p:txBody>
      </p:sp>
      <p:cxnSp>
        <p:nvCxnSpPr>
          <p:cNvPr id="14" name="Straight Arrow Connector 13"/>
          <p:cNvCxnSpPr/>
          <p:nvPr/>
        </p:nvCxnSpPr>
        <p:spPr>
          <a:xfrm>
            <a:off x="5943600" y="2971800"/>
            <a:ext cx="1600200" cy="914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867400" y="2971800"/>
            <a:ext cx="0" cy="9906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657602" y="2971800"/>
            <a:ext cx="2133598" cy="914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057402" y="2895600"/>
            <a:ext cx="3657598" cy="12954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0" y="3709323"/>
            <a:ext cx="9144000" cy="892552"/>
          </a:xfrm>
          <a:prstGeom prst="rect">
            <a:avLst/>
          </a:prstGeom>
          <a:noFill/>
        </p:spPr>
        <p:txBody>
          <a:bodyPr wrap="square" rtlCol="0">
            <a:spAutoFit/>
          </a:bodyPr>
          <a:lstStyle/>
          <a:p>
            <a:pPr algn="ctr"/>
            <a:r>
              <a:rPr lang="en-ZA" sz="1600" b="1" dirty="0">
                <a:solidFill>
                  <a:schemeClr val="tx1">
                    <a:lumMod val="75000"/>
                    <a:lumOff val="25000"/>
                  </a:schemeClr>
                </a:solidFill>
                <a:latin typeface="Avenir LT Std 35 Light" pitchFamily="34" charset="0"/>
              </a:rPr>
              <a:t>PROGRAM</a:t>
            </a:r>
          </a:p>
          <a:p>
            <a:pPr algn="ctr"/>
            <a:r>
              <a:rPr lang="en-ZA" sz="1600" b="1" dirty="0">
                <a:solidFill>
                  <a:schemeClr val="tx1">
                    <a:lumMod val="75000"/>
                    <a:lumOff val="25000"/>
                  </a:schemeClr>
                </a:solidFill>
                <a:latin typeface="Avenir LT Std 35 Light" pitchFamily="34" charset="0"/>
              </a:rPr>
              <a:t> MIS</a:t>
            </a:r>
          </a:p>
          <a:p>
            <a:pPr algn="ctr"/>
            <a:endParaRPr lang="en-ZA" sz="2000" b="1" dirty="0">
              <a:latin typeface="Avenir LT Std 35 Light" pitchFamily="34" charset="0"/>
            </a:endParaRPr>
          </a:p>
        </p:txBody>
      </p:sp>
      <p:sp>
        <p:nvSpPr>
          <p:cNvPr id="23" name="TextBox 22"/>
          <p:cNvSpPr txBox="1"/>
          <p:nvPr/>
        </p:nvSpPr>
        <p:spPr>
          <a:xfrm>
            <a:off x="0" y="6096000"/>
            <a:ext cx="9144000" cy="892552"/>
          </a:xfrm>
          <a:prstGeom prst="rect">
            <a:avLst/>
          </a:prstGeom>
          <a:noFill/>
        </p:spPr>
        <p:txBody>
          <a:bodyPr wrap="square" rtlCol="0">
            <a:spAutoFit/>
          </a:bodyPr>
          <a:lstStyle/>
          <a:p>
            <a:pPr algn="ctr"/>
            <a:r>
              <a:rPr lang="en-ZA" sz="1600" b="1" dirty="0">
                <a:solidFill>
                  <a:schemeClr val="tx1">
                    <a:lumMod val="75000"/>
                    <a:lumOff val="25000"/>
                  </a:schemeClr>
                </a:solidFill>
                <a:latin typeface="Avenir LT Std 35 Light" pitchFamily="34" charset="0"/>
              </a:rPr>
              <a:t>PROGRAM </a:t>
            </a:r>
          </a:p>
          <a:p>
            <a:pPr algn="ctr"/>
            <a:r>
              <a:rPr lang="en-ZA" sz="1600" b="1" dirty="0">
                <a:solidFill>
                  <a:schemeClr val="tx1">
                    <a:lumMod val="75000"/>
                    <a:lumOff val="25000"/>
                  </a:schemeClr>
                </a:solidFill>
                <a:latin typeface="Avenir LT Std 35 Light" pitchFamily="34" charset="0"/>
              </a:rPr>
              <a:t>DATABASES</a:t>
            </a:r>
          </a:p>
          <a:p>
            <a:endParaRPr lang="en-ZA" sz="2000" b="1" dirty="0">
              <a:latin typeface="Avenir LT Std 35 Light" pitchFamily="34" charset="0"/>
            </a:endParaRPr>
          </a:p>
        </p:txBody>
      </p:sp>
      <p:sp>
        <p:nvSpPr>
          <p:cNvPr id="26" name="TextBox 25"/>
          <p:cNvSpPr txBox="1"/>
          <p:nvPr/>
        </p:nvSpPr>
        <p:spPr>
          <a:xfrm>
            <a:off x="308344" y="450841"/>
            <a:ext cx="2429036" cy="1138773"/>
          </a:xfrm>
          <a:prstGeom prst="rect">
            <a:avLst/>
          </a:prstGeom>
          <a:noFill/>
        </p:spPr>
        <p:txBody>
          <a:bodyPr wrap="square" rtlCol="0">
            <a:spAutoFit/>
          </a:bodyPr>
          <a:lstStyle/>
          <a:p>
            <a:r>
              <a:rPr lang="en-ZA" sz="1600" b="1" dirty="0">
                <a:solidFill>
                  <a:schemeClr val="tx1">
                    <a:lumMod val="75000"/>
                    <a:lumOff val="25000"/>
                  </a:schemeClr>
                </a:solidFill>
                <a:latin typeface="Avenir LT Std 35 Light" pitchFamily="34" charset="0"/>
              </a:rPr>
              <a:t>DATABASES </a:t>
            </a:r>
          </a:p>
          <a:p>
            <a:r>
              <a:rPr lang="en-ZA" sz="1600" b="1" dirty="0">
                <a:solidFill>
                  <a:schemeClr val="tx1">
                    <a:lumMod val="75000"/>
                    <a:lumOff val="25000"/>
                  </a:schemeClr>
                </a:solidFill>
                <a:latin typeface="Avenir LT Std 35 Light" pitchFamily="34" charset="0"/>
              </a:rPr>
              <a:t>FROM OTHER ORGANISATIONS</a:t>
            </a:r>
          </a:p>
          <a:p>
            <a:endParaRPr lang="en-ZA" sz="2000" b="1" dirty="0">
              <a:latin typeface="Avenir LT Std 35 Light" pitchFamily="34" charset="0"/>
            </a:endParaRPr>
          </a:p>
        </p:txBody>
      </p:sp>
      <p:cxnSp>
        <p:nvCxnSpPr>
          <p:cNvPr id="24" name="Straight Arrow Connector 23"/>
          <p:cNvCxnSpPr/>
          <p:nvPr/>
        </p:nvCxnSpPr>
        <p:spPr>
          <a:xfrm flipV="1">
            <a:off x="2590800" y="2362200"/>
            <a:ext cx="609600" cy="457200"/>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724400" y="1295400"/>
            <a:ext cx="1219200" cy="0"/>
          </a:xfrm>
          <a:prstGeom prst="straightConnector1">
            <a:avLst/>
          </a:prstGeom>
          <a:ln w="762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286000" y="1600200"/>
            <a:ext cx="762000" cy="1"/>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600200" y="1875125"/>
            <a:ext cx="1993348" cy="258478"/>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a:stretch>
            <a:fillRect/>
          </a:stretch>
        </p:blipFill>
        <p:spPr>
          <a:xfrm>
            <a:off x="727364" y="3860800"/>
            <a:ext cx="1447800" cy="1397000"/>
          </a:xfrm>
          <a:prstGeom prst="rect">
            <a:avLst/>
          </a:prstGeom>
        </p:spPr>
      </p:pic>
      <p:pic>
        <p:nvPicPr>
          <p:cNvPr id="28" name="Picture 27"/>
          <p:cNvPicPr>
            <a:picLocks noChangeAspect="1"/>
          </p:cNvPicPr>
          <p:nvPr/>
        </p:nvPicPr>
        <p:blipFill>
          <a:blip r:embed="rId4"/>
          <a:stretch>
            <a:fillRect/>
          </a:stretch>
        </p:blipFill>
        <p:spPr>
          <a:xfrm>
            <a:off x="2784764" y="3860800"/>
            <a:ext cx="1168400" cy="1371600"/>
          </a:xfrm>
          <a:prstGeom prst="rect">
            <a:avLst/>
          </a:prstGeom>
        </p:spPr>
      </p:pic>
      <p:pic>
        <p:nvPicPr>
          <p:cNvPr id="29" name="Picture 28"/>
          <p:cNvPicPr>
            <a:picLocks noChangeAspect="1"/>
          </p:cNvPicPr>
          <p:nvPr/>
        </p:nvPicPr>
        <p:blipFill>
          <a:blip r:embed="rId3"/>
          <a:stretch>
            <a:fillRect/>
          </a:stretch>
        </p:blipFill>
        <p:spPr>
          <a:xfrm>
            <a:off x="4953000" y="3860800"/>
            <a:ext cx="1447800" cy="1397000"/>
          </a:xfrm>
          <a:prstGeom prst="rect">
            <a:avLst/>
          </a:prstGeom>
        </p:spPr>
      </p:pic>
      <p:pic>
        <p:nvPicPr>
          <p:cNvPr id="31" name="Picture 30"/>
          <p:cNvPicPr>
            <a:picLocks noChangeAspect="1"/>
          </p:cNvPicPr>
          <p:nvPr/>
        </p:nvPicPr>
        <p:blipFill>
          <a:blip r:embed="rId4"/>
          <a:stretch>
            <a:fillRect/>
          </a:stretch>
        </p:blipFill>
        <p:spPr>
          <a:xfrm>
            <a:off x="7324436" y="3860800"/>
            <a:ext cx="1168400" cy="1371600"/>
          </a:xfrm>
          <a:prstGeom prst="rect">
            <a:avLst/>
          </a:prstGeom>
        </p:spPr>
      </p:pic>
      <p:pic>
        <p:nvPicPr>
          <p:cNvPr id="33" name="Picture 32"/>
          <p:cNvPicPr>
            <a:picLocks noChangeAspect="1"/>
          </p:cNvPicPr>
          <p:nvPr/>
        </p:nvPicPr>
        <p:blipFill>
          <a:blip r:embed="rId5"/>
          <a:stretch>
            <a:fillRect/>
          </a:stretch>
        </p:blipFill>
        <p:spPr>
          <a:xfrm>
            <a:off x="1066800" y="5334000"/>
            <a:ext cx="838200" cy="1231900"/>
          </a:xfrm>
          <a:prstGeom prst="rect">
            <a:avLst/>
          </a:prstGeom>
        </p:spPr>
      </p:pic>
      <p:pic>
        <p:nvPicPr>
          <p:cNvPr id="35" name="Picture 34"/>
          <p:cNvPicPr>
            <a:picLocks noChangeAspect="1"/>
          </p:cNvPicPr>
          <p:nvPr/>
        </p:nvPicPr>
        <p:blipFill>
          <a:blip r:embed="rId6"/>
          <a:stretch>
            <a:fillRect/>
          </a:stretch>
        </p:blipFill>
        <p:spPr>
          <a:xfrm>
            <a:off x="2895600" y="5334000"/>
            <a:ext cx="838200" cy="1231900"/>
          </a:xfrm>
          <a:prstGeom prst="rect">
            <a:avLst/>
          </a:prstGeom>
        </p:spPr>
      </p:pic>
      <p:pic>
        <p:nvPicPr>
          <p:cNvPr id="36" name="Picture 35"/>
          <p:cNvPicPr>
            <a:picLocks noChangeAspect="1"/>
          </p:cNvPicPr>
          <p:nvPr/>
        </p:nvPicPr>
        <p:blipFill>
          <a:blip r:embed="rId7"/>
          <a:stretch>
            <a:fillRect/>
          </a:stretch>
        </p:blipFill>
        <p:spPr>
          <a:xfrm>
            <a:off x="5334000" y="5334000"/>
            <a:ext cx="838200" cy="1231900"/>
          </a:xfrm>
          <a:prstGeom prst="rect">
            <a:avLst/>
          </a:prstGeom>
        </p:spPr>
      </p:pic>
      <p:pic>
        <p:nvPicPr>
          <p:cNvPr id="37" name="Picture 36"/>
          <p:cNvPicPr>
            <a:picLocks noChangeAspect="1"/>
          </p:cNvPicPr>
          <p:nvPr/>
        </p:nvPicPr>
        <p:blipFill>
          <a:blip r:embed="rId8"/>
          <a:stretch>
            <a:fillRect/>
          </a:stretch>
        </p:blipFill>
        <p:spPr>
          <a:xfrm>
            <a:off x="7467600" y="5334000"/>
            <a:ext cx="838200" cy="1231900"/>
          </a:xfrm>
          <a:prstGeom prst="rect">
            <a:avLst/>
          </a:prstGeom>
        </p:spPr>
      </p:pic>
      <p:pic>
        <p:nvPicPr>
          <p:cNvPr id="2062" name="Picture 2061"/>
          <p:cNvPicPr>
            <a:picLocks noChangeAspect="1"/>
          </p:cNvPicPr>
          <p:nvPr/>
        </p:nvPicPr>
        <p:blipFill>
          <a:blip r:embed="rId9"/>
          <a:stretch>
            <a:fillRect/>
          </a:stretch>
        </p:blipFill>
        <p:spPr>
          <a:xfrm>
            <a:off x="228600" y="1219200"/>
            <a:ext cx="1201530" cy="1295400"/>
          </a:xfrm>
          <a:prstGeom prst="rect">
            <a:avLst/>
          </a:prstGeom>
        </p:spPr>
      </p:pic>
      <p:pic>
        <p:nvPicPr>
          <p:cNvPr id="2063" name="Picture 2062"/>
          <p:cNvPicPr>
            <a:picLocks noChangeAspect="1"/>
          </p:cNvPicPr>
          <p:nvPr/>
        </p:nvPicPr>
        <p:blipFill>
          <a:blip r:embed="rId10"/>
          <a:stretch>
            <a:fillRect/>
          </a:stretch>
        </p:blipFill>
        <p:spPr>
          <a:xfrm>
            <a:off x="1524000" y="2286000"/>
            <a:ext cx="989496" cy="1066800"/>
          </a:xfrm>
          <a:prstGeom prst="rect">
            <a:avLst/>
          </a:prstGeom>
        </p:spPr>
      </p:pic>
      <p:pic>
        <p:nvPicPr>
          <p:cNvPr id="2064" name="Picture 2063"/>
          <p:cNvPicPr>
            <a:picLocks noChangeAspect="1"/>
          </p:cNvPicPr>
          <p:nvPr/>
        </p:nvPicPr>
        <p:blipFill>
          <a:blip r:embed="rId11"/>
          <a:stretch>
            <a:fillRect/>
          </a:stretch>
        </p:blipFill>
        <p:spPr>
          <a:xfrm>
            <a:off x="1524000" y="1219200"/>
            <a:ext cx="697948" cy="752476"/>
          </a:xfrm>
          <a:prstGeom prst="rect">
            <a:avLst/>
          </a:prstGeom>
        </p:spPr>
      </p:pic>
      <p:pic>
        <p:nvPicPr>
          <p:cNvPr id="65" name="Picture 64"/>
          <p:cNvPicPr>
            <a:picLocks noChangeAspect="1"/>
          </p:cNvPicPr>
          <p:nvPr/>
        </p:nvPicPr>
        <p:blipFill>
          <a:blip r:embed="rId12"/>
          <a:stretch>
            <a:fillRect/>
          </a:stretch>
        </p:blipFill>
        <p:spPr>
          <a:xfrm>
            <a:off x="6019800" y="533400"/>
            <a:ext cx="2273300" cy="1485900"/>
          </a:xfrm>
          <a:prstGeom prst="rect">
            <a:avLst/>
          </a:prstGeom>
        </p:spPr>
      </p:pic>
      <p:pic>
        <p:nvPicPr>
          <p:cNvPr id="69" name="Picture 68"/>
          <p:cNvPicPr>
            <a:picLocks noChangeAspect="1"/>
          </p:cNvPicPr>
          <p:nvPr/>
        </p:nvPicPr>
        <p:blipFill>
          <a:blip r:embed="rId13"/>
          <a:stretch>
            <a:fillRect/>
          </a:stretch>
        </p:blipFill>
        <p:spPr>
          <a:xfrm>
            <a:off x="4038600" y="609600"/>
            <a:ext cx="609600" cy="1485900"/>
          </a:xfrm>
          <a:prstGeom prst="rect">
            <a:avLst/>
          </a:prstGeom>
        </p:spPr>
      </p:pic>
      <p:sp>
        <p:nvSpPr>
          <p:cNvPr id="38" name="Rectangle 37"/>
          <p:cNvSpPr/>
          <p:nvPr/>
        </p:nvSpPr>
        <p:spPr>
          <a:xfrm>
            <a:off x="0" y="0"/>
            <a:ext cx="9144000" cy="406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Virtual Social Registry</a:t>
            </a:r>
          </a:p>
        </p:txBody>
      </p:sp>
    </p:spTree>
    <p:extLst>
      <p:ext uri="{BB962C8B-B14F-4D97-AF65-F5344CB8AC3E}">
        <p14:creationId xmlns:p14="http://schemas.microsoft.com/office/powerpoint/2010/main" val="3450846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0660"/>
            <a:ext cx="9144000" cy="685800"/>
          </a:xfrm>
        </p:spPr>
        <p:txBody>
          <a:bodyPr>
            <a:normAutofit/>
          </a:bodyPr>
          <a:lstStyle/>
          <a:p>
            <a:r>
              <a:rPr lang="en-ZA" sz="3500" dirty="0">
                <a:solidFill>
                  <a:schemeClr val="bg1"/>
                </a:solidFill>
                <a:latin typeface="Avenir LT Std 35 Light" pitchFamily="34" charset="0"/>
              </a:rPr>
              <a:t>Virtual Social Registry</a:t>
            </a:r>
          </a:p>
        </p:txBody>
      </p:sp>
      <p:sp>
        <p:nvSpPr>
          <p:cNvPr id="4" name="TextBox 3"/>
          <p:cNvSpPr txBox="1"/>
          <p:nvPr/>
        </p:nvSpPr>
        <p:spPr>
          <a:xfrm>
            <a:off x="304800" y="1524000"/>
            <a:ext cx="1295400" cy="4493537"/>
          </a:xfrm>
          <a:prstGeom prst="rect">
            <a:avLst/>
          </a:prstGeom>
          <a:noFill/>
        </p:spPr>
        <p:txBody>
          <a:bodyPr wrap="square" rtlCol="0">
            <a:spAutoFit/>
          </a:bodyPr>
          <a:lstStyle/>
          <a:p>
            <a:r>
              <a:rPr lang="en-ZA" sz="2200" b="1" dirty="0">
                <a:solidFill>
                  <a:schemeClr val="tx1">
                    <a:lumMod val="75000"/>
                    <a:lumOff val="25000"/>
                  </a:schemeClr>
                </a:solidFill>
                <a:latin typeface="Avenir LT Std 35 Light" pitchFamily="34" charset="0"/>
              </a:rPr>
              <a:t>What?</a:t>
            </a: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r>
              <a:rPr lang="en-ZA" sz="2200" b="1" dirty="0">
                <a:solidFill>
                  <a:schemeClr val="tx1">
                    <a:lumMod val="75000"/>
                    <a:lumOff val="25000"/>
                  </a:schemeClr>
                </a:solidFill>
                <a:latin typeface="Avenir LT Std 35 Light" pitchFamily="34" charset="0"/>
              </a:rPr>
              <a:t>Why?</a:t>
            </a: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endParaRPr lang="en-ZA" sz="2200" b="1" dirty="0">
              <a:solidFill>
                <a:schemeClr val="tx1">
                  <a:lumMod val="75000"/>
                  <a:lumOff val="25000"/>
                </a:schemeClr>
              </a:solidFill>
              <a:latin typeface="Avenir LT Std 35 Light" pitchFamily="34" charset="0"/>
            </a:endParaRPr>
          </a:p>
          <a:p>
            <a:r>
              <a:rPr lang="en-ZA" sz="2200" b="1" dirty="0">
                <a:solidFill>
                  <a:schemeClr val="tx1">
                    <a:lumMod val="75000"/>
                    <a:lumOff val="25000"/>
                  </a:schemeClr>
                </a:solidFill>
                <a:latin typeface="Avenir LT Std 35 Light" pitchFamily="34" charset="0"/>
              </a:rPr>
              <a:t>How?</a:t>
            </a:r>
            <a:endParaRPr lang="en-ZA" sz="2200" dirty="0">
              <a:solidFill>
                <a:schemeClr val="tx1">
                  <a:lumMod val="75000"/>
                  <a:lumOff val="25000"/>
                </a:schemeClr>
              </a:solidFill>
            </a:endParaRPr>
          </a:p>
        </p:txBody>
      </p:sp>
      <p:sp>
        <p:nvSpPr>
          <p:cNvPr id="5" name="TextBox 4"/>
          <p:cNvSpPr txBox="1"/>
          <p:nvPr/>
        </p:nvSpPr>
        <p:spPr>
          <a:xfrm>
            <a:off x="1524000" y="1371600"/>
            <a:ext cx="2514600" cy="2246769"/>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A registry (which is not necessarily physical) created by interoperability of exiting databases through web service access</a:t>
            </a:r>
          </a:p>
        </p:txBody>
      </p:sp>
      <p:sp>
        <p:nvSpPr>
          <p:cNvPr id="6" name="TextBox 5"/>
          <p:cNvSpPr txBox="1"/>
          <p:nvPr/>
        </p:nvSpPr>
        <p:spPr>
          <a:xfrm>
            <a:off x="1524000" y="3733800"/>
            <a:ext cx="7086600" cy="1323439"/>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When linked to a National ID and / or Civil registry, this approach can ensure a comprehensive (100% population)  cross sector and ‘pro active’ (link to life cycle events) overview of a country’s population.</a:t>
            </a:r>
          </a:p>
        </p:txBody>
      </p:sp>
      <p:sp>
        <p:nvSpPr>
          <p:cNvPr id="7" name="TextBox 6"/>
          <p:cNvSpPr txBox="1"/>
          <p:nvPr/>
        </p:nvSpPr>
        <p:spPr>
          <a:xfrm>
            <a:off x="1524000" y="5257800"/>
            <a:ext cx="6934200" cy="1323439"/>
          </a:xfrm>
          <a:prstGeom prst="rect">
            <a:avLst/>
          </a:prstGeom>
          <a:noFill/>
        </p:spPr>
        <p:txBody>
          <a:bodyPr wrap="square" rtlCol="0">
            <a:spAutoFit/>
          </a:bodyPr>
          <a:lstStyle/>
          <a:p>
            <a:r>
              <a:rPr lang="en-ZA" sz="2000" dirty="0">
                <a:solidFill>
                  <a:schemeClr val="tx1">
                    <a:lumMod val="75000"/>
                    <a:lumOff val="25000"/>
                  </a:schemeClr>
                </a:solidFill>
                <a:latin typeface="Avenir LT Std 35 Light" pitchFamily="34" charset="0"/>
              </a:rPr>
              <a:t>These registries can maintain a ‘federated’ data structure (i.e. data interrogated when needed, not stored in one place). For targeted eligibility determination they require additional data collection.</a:t>
            </a:r>
          </a:p>
        </p:txBody>
      </p:sp>
      <p:pic>
        <p:nvPicPr>
          <p:cNvPr id="9" name="Picture 2" descr="C:\Users\Kate\AppData\Local\Microsoft\Windows\Temporary Internet Files\Content.Outlook\KXMT8JEQ\fig2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066800"/>
            <a:ext cx="4379976" cy="277063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1371600" y="1447800"/>
            <a:ext cx="0" cy="502920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8006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918"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645" y="-39566"/>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227" y="-39566"/>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thailand fl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418" y="-41564"/>
            <a:ext cx="1849582" cy="12567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nagement information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818" y="2304503"/>
            <a:ext cx="2687782" cy="1359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61208" y="1341886"/>
            <a:ext cx="2667000" cy="830997"/>
          </a:xfrm>
          <a:prstGeom prst="rect">
            <a:avLst/>
          </a:prstGeom>
          <a:noFill/>
        </p:spPr>
        <p:txBody>
          <a:bodyPr wrap="square" rtlCol="0">
            <a:spAutoFit/>
          </a:bodyPr>
          <a:lstStyle/>
          <a:p>
            <a:pPr algn="ctr"/>
            <a:r>
              <a:rPr lang="en-ZA" sz="1600" b="1" dirty="0">
                <a:solidFill>
                  <a:schemeClr val="tx1">
                    <a:lumMod val="75000"/>
                    <a:lumOff val="25000"/>
                  </a:schemeClr>
                </a:solidFill>
                <a:latin typeface="Avenir LT Std 35 Light" pitchFamily="34" charset="0"/>
              </a:rPr>
              <a:t>VIRTUAL REGISTRY: </a:t>
            </a:r>
            <a:r>
              <a:rPr lang="en-ZA" sz="1600" dirty="0">
                <a:solidFill>
                  <a:schemeClr val="tx1">
                    <a:lumMod val="75000"/>
                    <a:lumOff val="25000"/>
                  </a:schemeClr>
                </a:solidFill>
                <a:latin typeface="Avenir LT Std 35 Light" pitchFamily="34" charset="0"/>
              </a:rPr>
              <a:t>National Health </a:t>
            </a:r>
          </a:p>
          <a:p>
            <a:pPr algn="ctr"/>
            <a:r>
              <a:rPr lang="en-ZA" sz="1600" dirty="0">
                <a:solidFill>
                  <a:schemeClr val="tx1">
                    <a:lumMod val="75000"/>
                    <a:lumOff val="25000"/>
                  </a:schemeClr>
                </a:solidFill>
                <a:latin typeface="Avenir LT Std 35 Light" pitchFamily="34" charset="0"/>
              </a:rPr>
              <a:t>Insurance Registry</a:t>
            </a:r>
          </a:p>
        </p:txBody>
      </p:sp>
      <p:sp>
        <p:nvSpPr>
          <p:cNvPr id="5" name="TextBox 4"/>
          <p:cNvSpPr txBox="1"/>
          <p:nvPr/>
        </p:nvSpPr>
        <p:spPr>
          <a:xfrm>
            <a:off x="4817918" y="1824333"/>
            <a:ext cx="2362200" cy="830997"/>
          </a:xfrm>
          <a:prstGeom prst="rect">
            <a:avLst/>
          </a:prstGeom>
          <a:noFill/>
        </p:spPr>
        <p:txBody>
          <a:bodyPr wrap="square" rtlCol="0">
            <a:spAutoFit/>
          </a:bodyPr>
          <a:lstStyle/>
          <a:p>
            <a:r>
              <a:rPr lang="en-ZA" sz="1600" dirty="0">
                <a:solidFill>
                  <a:schemeClr val="tx1">
                    <a:lumMod val="75000"/>
                    <a:lumOff val="25000"/>
                  </a:schemeClr>
                </a:solidFill>
                <a:latin typeface="Avenir LT Std 35 Light" pitchFamily="34" charset="0"/>
              </a:rPr>
              <a:t>Private Employees: </a:t>
            </a:r>
            <a:r>
              <a:rPr lang="en-ZA" sz="1600" b="1" dirty="0">
                <a:solidFill>
                  <a:schemeClr val="tx1">
                    <a:lumMod val="75000"/>
                    <a:lumOff val="25000"/>
                  </a:schemeClr>
                </a:solidFill>
                <a:latin typeface="Avenir LT Std 35 Light" pitchFamily="34" charset="0"/>
              </a:rPr>
              <a:t>SOCIAL SECURITY SCHEME</a:t>
            </a:r>
          </a:p>
        </p:txBody>
      </p:sp>
      <p:sp>
        <p:nvSpPr>
          <p:cNvPr id="14" name="TextBox 13"/>
          <p:cNvSpPr txBox="1"/>
          <p:nvPr/>
        </p:nvSpPr>
        <p:spPr>
          <a:xfrm>
            <a:off x="4849090" y="2984354"/>
            <a:ext cx="2362200" cy="923330"/>
          </a:xfrm>
          <a:prstGeom prst="rect">
            <a:avLst/>
          </a:prstGeom>
          <a:noFill/>
        </p:spPr>
        <p:txBody>
          <a:bodyPr wrap="square" rtlCol="0">
            <a:spAutoFit/>
          </a:bodyPr>
          <a:lstStyle/>
          <a:p>
            <a:r>
              <a:rPr lang="en-ZA" dirty="0">
                <a:solidFill>
                  <a:schemeClr val="tx1">
                    <a:lumMod val="75000"/>
                    <a:lumOff val="25000"/>
                  </a:schemeClr>
                </a:solidFill>
                <a:latin typeface="Avenir LT Std 35 Light" pitchFamily="34" charset="0"/>
              </a:rPr>
              <a:t>Civil servants:</a:t>
            </a:r>
          </a:p>
          <a:p>
            <a:r>
              <a:rPr lang="en-ZA" b="1" dirty="0">
                <a:solidFill>
                  <a:schemeClr val="tx1">
                    <a:lumMod val="75000"/>
                    <a:lumOff val="25000"/>
                  </a:schemeClr>
                </a:solidFill>
                <a:latin typeface="Avenir LT Std 35 Light" pitchFamily="34" charset="0"/>
              </a:rPr>
              <a:t>MEDICAL BENEFIT SCHEME</a:t>
            </a:r>
          </a:p>
        </p:txBody>
      </p:sp>
      <p:cxnSp>
        <p:nvCxnSpPr>
          <p:cNvPr id="12" name="Straight Arrow Connector 11"/>
          <p:cNvCxnSpPr>
            <a:stCxn id="5" idx="1"/>
          </p:cNvCxnSpPr>
          <p:nvPr/>
        </p:nvCxnSpPr>
        <p:spPr>
          <a:xfrm flipH="1">
            <a:off x="4267200" y="2239832"/>
            <a:ext cx="550718" cy="427168"/>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4197930" y="3124200"/>
            <a:ext cx="651160" cy="321819"/>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030" idx="2"/>
          </p:cNvCxnSpPr>
          <p:nvPr/>
        </p:nvCxnSpPr>
        <p:spPr>
          <a:xfrm flipV="1">
            <a:off x="2694708" y="3664205"/>
            <a:ext cx="1" cy="794362"/>
          </a:xfrm>
          <a:prstGeom prst="straightConnector1">
            <a:avLst/>
          </a:prstGeom>
          <a:ln w="38100" cmpd="sng">
            <a:solidFill>
              <a:srgbClr val="800000"/>
            </a:solidFill>
            <a:tailEnd type="arrow"/>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a:off x="6906491" y="1803550"/>
            <a:ext cx="398318" cy="2104133"/>
          </a:xfrm>
          <a:prstGeom prst="rightBrace">
            <a:avLst/>
          </a:prstGeom>
          <a:ln w="38100"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dirty="0"/>
          </a:p>
        </p:txBody>
      </p:sp>
      <p:sp>
        <p:nvSpPr>
          <p:cNvPr id="19" name="TextBox 18"/>
          <p:cNvSpPr txBox="1"/>
          <p:nvPr/>
        </p:nvSpPr>
        <p:spPr>
          <a:xfrm>
            <a:off x="7294418" y="2393952"/>
            <a:ext cx="1697182" cy="923330"/>
          </a:xfrm>
          <a:prstGeom prst="rect">
            <a:avLst/>
          </a:prstGeom>
          <a:noFill/>
        </p:spPr>
        <p:txBody>
          <a:bodyPr wrap="square" rtlCol="0">
            <a:spAutoFit/>
          </a:bodyPr>
          <a:lstStyle/>
          <a:p>
            <a:r>
              <a:rPr lang="en-ZA" b="1" dirty="0">
                <a:solidFill>
                  <a:schemeClr val="tx1">
                    <a:lumMod val="75000"/>
                    <a:lumOff val="25000"/>
                  </a:schemeClr>
                </a:solidFill>
                <a:latin typeface="Avenir LT Std 35 Light" pitchFamily="34" charset="0"/>
              </a:rPr>
              <a:t>EXISTING SOCIAL INSURANCE</a:t>
            </a:r>
          </a:p>
        </p:txBody>
      </p:sp>
      <p:sp>
        <p:nvSpPr>
          <p:cNvPr id="21" name="TextBox 20"/>
          <p:cNvSpPr txBox="1"/>
          <p:nvPr/>
        </p:nvSpPr>
        <p:spPr>
          <a:xfrm>
            <a:off x="1066800" y="5791200"/>
            <a:ext cx="3200400" cy="707886"/>
          </a:xfrm>
          <a:prstGeom prst="rect">
            <a:avLst/>
          </a:prstGeom>
          <a:noFill/>
        </p:spPr>
        <p:txBody>
          <a:bodyPr wrap="square" rtlCol="0">
            <a:spAutoFit/>
          </a:bodyPr>
          <a:lstStyle/>
          <a:p>
            <a:pPr algn="ctr"/>
            <a:r>
              <a:rPr lang="en-ZA" sz="2000" b="1" dirty="0">
                <a:solidFill>
                  <a:schemeClr val="tx1">
                    <a:lumMod val="75000"/>
                    <a:lumOff val="25000"/>
                  </a:schemeClr>
                </a:solidFill>
                <a:latin typeface="Avenir LT Std 35 Light" pitchFamily="34" charset="0"/>
              </a:rPr>
              <a:t>NATIONAL </a:t>
            </a:r>
          </a:p>
          <a:p>
            <a:pPr algn="ctr"/>
            <a:r>
              <a:rPr lang="en-ZA" sz="2000" b="1" dirty="0">
                <a:solidFill>
                  <a:schemeClr val="tx1">
                    <a:lumMod val="75000"/>
                    <a:lumOff val="25000"/>
                  </a:schemeClr>
                </a:solidFill>
                <a:latin typeface="Avenir LT Std 35 Light" pitchFamily="34" charset="0"/>
              </a:rPr>
              <a:t>POPULATION DATABASE</a:t>
            </a:r>
          </a:p>
        </p:txBody>
      </p:sp>
      <p:sp>
        <p:nvSpPr>
          <p:cNvPr id="22" name="TextBox 21"/>
          <p:cNvSpPr txBox="1"/>
          <p:nvPr/>
        </p:nvSpPr>
        <p:spPr>
          <a:xfrm>
            <a:off x="1295400" y="3276600"/>
            <a:ext cx="2819400" cy="338554"/>
          </a:xfrm>
          <a:prstGeom prst="rect">
            <a:avLst/>
          </a:prstGeom>
          <a:noFill/>
        </p:spPr>
        <p:txBody>
          <a:bodyPr wrap="square" rtlCol="0">
            <a:spAutoFit/>
          </a:bodyPr>
          <a:lstStyle/>
          <a:p>
            <a:pPr algn="ctr"/>
            <a:r>
              <a:rPr lang="en-ZA" sz="1600" b="1" dirty="0">
                <a:solidFill>
                  <a:schemeClr val="bg1"/>
                </a:solidFill>
                <a:latin typeface="Avenir LT Std 35 Light" pitchFamily="34" charset="0"/>
              </a:rPr>
              <a:t>INTEGRATED MIS</a:t>
            </a:r>
          </a:p>
        </p:txBody>
      </p:sp>
      <p:pic>
        <p:nvPicPr>
          <p:cNvPr id="1026"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16031"/>
          <a:stretch/>
        </p:blipFill>
        <p:spPr bwMode="auto">
          <a:xfrm>
            <a:off x="1219200" y="4191000"/>
            <a:ext cx="2978730" cy="165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51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7905" y="-29308"/>
            <a:ext cx="8915400" cy="1143000"/>
          </a:xfrm>
        </p:spPr>
        <p:txBody>
          <a:bodyPr>
            <a:noAutofit/>
          </a:bodyPr>
          <a:lstStyle/>
          <a:p>
            <a:r>
              <a:rPr lang="en-ZA" sz="3000" dirty="0">
                <a:solidFill>
                  <a:schemeClr val="bg1"/>
                </a:solidFill>
                <a:latin typeface="Avenir LT Std 35 Light" pitchFamily="34" charset="0"/>
              </a:rPr>
              <a:t>Video’s</a:t>
            </a:r>
            <a:r>
              <a:rPr lang="en-ZA" sz="3000" dirty="0">
                <a:solidFill>
                  <a:schemeClr val="bg1"/>
                </a:solidFill>
              </a:rPr>
              <a:t> </a:t>
            </a:r>
            <a:r>
              <a:rPr lang="en-ZA" sz="3000" dirty="0">
                <a:solidFill>
                  <a:schemeClr val="bg1"/>
                </a:solidFill>
                <a:latin typeface="Avenir LT Std 35 Light" pitchFamily="34" charset="0"/>
              </a:rPr>
              <a:t>showcasing examples of integration  </a:t>
            </a:r>
            <a:br>
              <a:rPr lang="en-ZA" sz="3000" dirty="0"/>
            </a:br>
            <a:endParaRPr lang="en-ZA" sz="3000" dirty="0"/>
          </a:p>
        </p:txBody>
      </p:sp>
      <p:sp>
        <p:nvSpPr>
          <p:cNvPr id="3" name="TextBox 2"/>
          <p:cNvSpPr txBox="1"/>
          <p:nvPr/>
        </p:nvSpPr>
        <p:spPr>
          <a:xfrm>
            <a:off x="3352800" y="1371600"/>
            <a:ext cx="5562600" cy="6463309"/>
          </a:xfrm>
          <a:prstGeom prst="rect">
            <a:avLst/>
          </a:prstGeom>
          <a:noFill/>
        </p:spPr>
        <p:txBody>
          <a:bodyPr wrap="square" rtlCol="0">
            <a:spAutoFit/>
          </a:bodyPr>
          <a:lstStyle/>
          <a:p>
            <a:endParaRPr lang="en-ZA" u="sng" dirty="0">
              <a:hlinkClick r:id="rId2"/>
            </a:endParaRPr>
          </a:p>
          <a:p>
            <a:endParaRPr lang="en-ZA" u="sng" dirty="0">
              <a:solidFill>
                <a:srgbClr val="006600"/>
              </a:solidFill>
              <a:hlinkClick r:id="rId2"/>
            </a:endParaRPr>
          </a:p>
          <a:p>
            <a:r>
              <a:rPr lang="en-ZA" u="sng" dirty="0">
                <a:solidFill>
                  <a:srgbClr val="006600"/>
                </a:solidFill>
                <a:hlinkClick r:id="rId2"/>
              </a:rPr>
              <a:t>http://bdt.tnp2k.go.id/</a:t>
            </a:r>
            <a:r>
              <a:rPr lang="en-ZA" u="sng" dirty="0">
                <a:solidFill>
                  <a:srgbClr val="006600"/>
                </a:solidFill>
              </a:rPr>
              <a:t> </a:t>
            </a:r>
          </a:p>
          <a:p>
            <a:endParaRPr lang="en-ZA" u="sng" dirty="0">
              <a:solidFill>
                <a:srgbClr val="006600"/>
              </a:solidFill>
            </a:endParaRPr>
          </a:p>
          <a:p>
            <a:endParaRPr lang="en-ZA" dirty="0">
              <a:solidFill>
                <a:srgbClr val="006600"/>
              </a:solidFill>
            </a:endParaRPr>
          </a:p>
          <a:p>
            <a:endParaRPr lang="en-ZA" dirty="0">
              <a:solidFill>
                <a:srgbClr val="006600"/>
              </a:solidFill>
            </a:endParaRPr>
          </a:p>
          <a:p>
            <a:endParaRPr lang="en-ZA" u="sng" dirty="0">
              <a:solidFill>
                <a:srgbClr val="006600"/>
              </a:solidFill>
              <a:hlinkClick r:id="rId3"/>
            </a:endParaRPr>
          </a:p>
          <a:p>
            <a:r>
              <a:rPr lang="en-ZA" u="sng" dirty="0">
                <a:solidFill>
                  <a:srgbClr val="006600"/>
                </a:solidFill>
                <a:hlinkClick r:id="rId3"/>
              </a:rPr>
              <a:t>https://www.youtube.com/watch?v=S0dKtkpoL74&amp;feature=youtube</a:t>
            </a:r>
            <a:endParaRPr lang="en-ZA" u="sng" dirty="0">
              <a:solidFill>
                <a:srgbClr val="006600"/>
              </a:solidFill>
            </a:endParaRPr>
          </a:p>
          <a:p>
            <a:endParaRPr lang="en-ZA" u="sng" dirty="0">
              <a:solidFill>
                <a:srgbClr val="006600"/>
              </a:solidFill>
            </a:endParaRPr>
          </a:p>
          <a:p>
            <a:endParaRPr lang="en-ZA" u="sng" dirty="0">
              <a:solidFill>
                <a:srgbClr val="006600"/>
              </a:solidFill>
            </a:endParaRPr>
          </a:p>
          <a:p>
            <a:endParaRPr lang="en-ZA" u="sng" dirty="0">
              <a:solidFill>
                <a:srgbClr val="006600"/>
              </a:solidFill>
            </a:endParaRPr>
          </a:p>
          <a:p>
            <a:endParaRPr lang="en-ZA" u="sng" dirty="0">
              <a:solidFill>
                <a:srgbClr val="006600"/>
              </a:solidFill>
            </a:endParaRPr>
          </a:p>
          <a:p>
            <a:endParaRPr lang="en-ZA" u="sng" dirty="0">
              <a:solidFill>
                <a:srgbClr val="006600"/>
              </a:solidFill>
            </a:endParaRPr>
          </a:p>
          <a:p>
            <a:r>
              <a:rPr lang="en-ZA" u="sng" dirty="0">
                <a:solidFill>
                  <a:srgbClr val="006600"/>
                </a:solidFill>
                <a:hlinkClick r:id="rId4"/>
              </a:rPr>
              <a:t>https://www.youtube.com/watch?v=7ljnTFRi98w&amp;feature=youtube</a:t>
            </a:r>
            <a:endParaRPr lang="en-ZA" u="sng" dirty="0">
              <a:solidFill>
                <a:srgbClr val="006600"/>
              </a:solidFill>
            </a:endParaRPr>
          </a:p>
          <a:p>
            <a:endParaRPr lang="en-ZA" dirty="0"/>
          </a:p>
          <a:p>
            <a:endParaRPr lang="en-ZA" dirty="0"/>
          </a:p>
          <a:p>
            <a:endParaRPr lang="en-ZA" dirty="0"/>
          </a:p>
          <a:p>
            <a:endParaRPr lang="en-ZA" dirty="0"/>
          </a:p>
          <a:p>
            <a:endParaRPr lang="en-ZA" dirty="0"/>
          </a:p>
          <a:p>
            <a:endParaRPr lang="en-ZA" dirty="0"/>
          </a:p>
          <a:p>
            <a:endParaRPr lang="en-ZA" dirty="0"/>
          </a:p>
        </p:txBody>
      </p:sp>
      <p:pic>
        <p:nvPicPr>
          <p:cNvPr id="4" name="Picture 4" descr="Image result for kenyan flag h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819400"/>
            <a:ext cx="2667000" cy="1481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Indonesian flag h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1143000"/>
            <a:ext cx="2667000" cy="13854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Turkish flag h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4724401"/>
            <a:ext cx="2667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1524000"/>
            <a:ext cx="2438400" cy="707886"/>
          </a:xfrm>
          <a:prstGeom prst="rect">
            <a:avLst/>
          </a:prstGeom>
          <a:noFill/>
        </p:spPr>
        <p:txBody>
          <a:bodyPr wrap="square" rtlCol="0">
            <a:spAutoFit/>
          </a:bodyPr>
          <a:lstStyle/>
          <a:p>
            <a:pPr algn="ctr"/>
            <a:r>
              <a:rPr lang="en-ZA" sz="2000" b="1" dirty="0">
                <a:solidFill>
                  <a:schemeClr val="bg1"/>
                </a:solidFill>
                <a:latin typeface="Avenir LT Std 35 Light" pitchFamily="34" charset="0"/>
              </a:rPr>
              <a:t>Indonesia’s </a:t>
            </a:r>
          </a:p>
          <a:p>
            <a:pPr algn="ctr"/>
            <a:r>
              <a:rPr lang="en-ZA" sz="2000" b="1" dirty="0">
                <a:solidFill>
                  <a:schemeClr val="bg1"/>
                </a:solidFill>
                <a:latin typeface="Avenir LT Std 35 Light" pitchFamily="34" charset="0"/>
              </a:rPr>
              <a:t>Social Registry </a:t>
            </a:r>
          </a:p>
        </p:txBody>
      </p:sp>
      <p:sp>
        <p:nvSpPr>
          <p:cNvPr id="8" name="TextBox 7"/>
          <p:cNvSpPr txBox="1"/>
          <p:nvPr/>
        </p:nvSpPr>
        <p:spPr>
          <a:xfrm>
            <a:off x="381000" y="3352800"/>
            <a:ext cx="2438400" cy="461665"/>
          </a:xfrm>
          <a:prstGeom prst="rect">
            <a:avLst/>
          </a:prstGeom>
          <a:noFill/>
        </p:spPr>
        <p:txBody>
          <a:bodyPr wrap="square" rtlCol="0">
            <a:spAutoFit/>
          </a:bodyPr>
          <a:lstStyle/>
          <a:p>
            <a:pPr algn="ctr"/>
            <a:r>
              <a:rPr lang="en-ZA" sz="2000" b="1" dirty="0">
                <a:solidFill>
                  <a:schemeClr val="bg1"/>
                </a:solidFill>
                <a:latin typeface="Avenir LT Std 35 Light" pitchFamily="34" charset="0"/>
              </a:rPr>
              <a:t>Kenya</a:t>
            </a:r>
            <a:r>
              <a:rPr lang="en-ZA" sz="2400" b="1" dirty="0">
                <a:solidFill>
                  <a:schemeClr val="bg1"/>
                </a:solidFill>
                <a:latin typeface="Avenir LT Std 35 Light" pitchFamily="34" charset="0"/>
              </a:rPr>
              <a:t> </a:t>
            </a:r>
          </a:p>
        </p:txBody>
      </p:sp>
      <p:sp>
        <p:nvSpPr>
          <p:cNvPr id="9" name="TextBox 8"/>
          <p:cNvSpPr txBox="1"/>
          <p:nvPr/>
        </p:nvSpPr>
        <p:spPr>
          <a:xfrm>
            <a:off x="457200" y="5334000"/>
            <a:ext cx="2438400" cy="461665"/>
          </a:xfrm>
          <a:prstGeom prst="rect">
            <a:avLst/>
          </a:prstGeom>
          <a:noFill/>
        </p:spPr>
        <p:txBody>
          <a:bodyPr wrap="square" rtlCol="0">
            <a:spAutoFit/>
          </a:bodyPr>
          <a:lstStyle/>
          <a:p>
            <a:pPr algn="ctr"/>
            <a:r>
              <a:rPr lang="en-ZA" sz="2200" b="1" dirty="0">
                <a:solidFill>
                  <a:schemeClr val="bg1"/>
                </a:solidFill>
                <a:latin typeface="Avenir LT Std 35 Light" pitchFamily="34" charset="0"/>
              </a:rPr>
              <a:t>Turkey</a:t>
            </a:r>
            <a:r>
              <a:rPr lang="en-ZA" sz="2400" b="1" dirty="0">
                <a:latin typeface="Avenir LT Std 35 Light" pitchFamily="34" charset="0"/>
              </a:rPr>
              <a:t> </a:t>
            </a:r>
          </a:p>
        </p:txBody>
      </p:sp>
    </p:spTree>
    <p:extLst>
      <p:ext uri="{BB962C8B-B14F-4D97-AF65-F5344CB8AC3E}">
        <p14:creationId xmlns:p14="http://schemas.microsoft.com/office/powerpoint/2010/main" val="175064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066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84" y="0"/>
            <a:ext cx="9146583" cy="1143000"/>
          </a:xfrm>
        </p:spPr>
        <p:txBody>
          <a:bodyPr>
            <a:noAutofit/>
          </a:bodyPr>
          <a:lstStyle/>
          <a:p>
            <a:r>
              <a:rPr lang="en-ZA" sz="2200" dirty="0">
                <a:solidFill>
                  <a:schemeClr val="bg1"/>
                </a:solidFill>
                <a:latin typeface="Avenir LT Std 35 Light" pitchFamily="34" charset="0"/>
              </a:rPr>
              <a:t>3 Key approaches to developing</a:t>
            </a:r>
            <a:br>
              <a:rPr lang="en-ZA" sz="2200" dirty="0">
                <a:solidFill>
                  <a:schemeClr val="bg1"/>
                </a:solidFill>
                <a:latin typeface="Avenir LT Std 35 Light" pitchFamily="34" charset="0"/>
              </a:rPr>
            </a:br>
            <a:r>
              <a:rPr lang="en-ZA" sz="2200" dirty="0">
                <a:solidFill>
                  <a:schemeClr val="bg1"/>
                </a:solidFill>
                <a:latin typeface="Avenir LT Std 35 Light" pitchFamily="34" charset="0"/>
              </a:rPr>
              <a:t> an integrated system for information management </a:t>
            </a:r>
          </a:p>
        </p:txBody>
      </p:sp>
      <p:pic>
        <p:nvPicPr>
          <p:cNvPr id="10" name="Picture 2" descr="C:\Users\Kate\AppData\Local\Microsoft\Windows\Temporary Internet Files\Content.Outlook\KXMT8JEQ\fig2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371600"/>
            <a:ext cx="4915501" cy="2505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Kate\AppData\Local\Microsoft\Windows\Temporary Internet Files\Content.Outlook\KXMT8JEQ\fig2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22" y="3970138"/>
            <a:ext cx="4379976" cy="2770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Kate\AppData\Local\Microsoft\Windows\Temporary Internet Files\Content.Outlook\KXMT8JEQ\fig2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828800"/>
            <a:ext cx="2057400" cy="423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74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3733800" y="990600"/>
            <a:ext cx="5410200" cy="5007637"/>
          </a:xfrm>
          <a:prstGeom prst="rect">
            <a:avLst/>
          </a:prstGeom>
        </p:spPr>
        <p:txBody>
          <a:bodyP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30000"/>
              </a:lnSpc>
              <a:buNone/>
            </a:pPr>
            <a:r>
              <a:rPr lang="en-ZA" sz="4400" dirty="0">
                <a:latin typeface="Avenir LT Std 35 Light" pitchFamily="34" charset="0"/>
              </a:rPr>
              <a:t>From that future place (where you ended the journaling yesterday, your legacy and what you would like to be remembered for), look back at your current situation as if you were looking at a different person. Now if you were to try to help that other person, what advice would you give? </a:t>
            </a:r>
          </a:p>
          <a:p>
            <a:pPr marL="0" lvl="0" indent="0">
              <a:lnSpc>
                <a:spcPct val="130000"/>
              </a:lnSpc>
              <a:buNone/>
            </a:pPr>
            <a:r>
              <a:rPr lang="en-ZA" sz="4400" dirty="0">
                <a:latin typeface="Avenir LT Std 35 Light" pitchFamily="34" charset="0"/>
              </a:rPr>
              <a:t>Think of the advice you would give and write it down</a:t>
            </a:r>
            <a:r>
              <a:rPr lang="en-ZA" sz="4800" dirty="0">
                <a:latin typeface="Avenir LT Std 35 Light" pitchFamily="34" charset="0"/>
              </a:rPr>
              <a:t>. </a:t>
            </a:r>
            <a:r>
              <a:rPr lang="en-ZA" sz="2900" dirty="0">
                <a:latin typeface="Avenir LT Std 35 Light" pitchFamily="34" charset="0"/>
              </a:rPr>
              <a:t>(about 4 min.)</a:t>
            </a:r>
          </a:p>
          <a:p>
            <a:pPr marL="0" lvl="0" indent="0">
              <a:lnSpc>
                <a:spcPct val="130000"/>
              </a:lnSpc>
              <a:buNone/>
            </a:pPr>
            <a:endParaRPr lang="en-US" sz="2900" dirty="0">
              <a:latin typeface="Avenir LT Std 35 Light" pitchFamily="34" charset="0"/>
            </a:endParaRPr>
          </a:p>
          <a:p>
            <a:pPr marL="0" lvl="0" indent="0">
              <a:lnSpc>
                <a:spcPct val="130000"/>
              </a:lnSpc>
              <a:buNone/>
            </a:pPr>
            <a:endParaRPr lang="en-US" sz="2900" dirty="0">
              <a:latin typeface="Avenir LT Std 35 Light" pitchFamily="34" charset="0"/>
            </a:endParaRPr>
          </a:p>
          <a:p>
            <a:endParaRPr lang="en-ZA" sz="3300" b="1" dirty="0">
              <a:latin typeface="Avenir LT Std 35 Light" pitchFamily="34" charset="0"/>
            </a:endParaRPr>
          </a:p>
        </p:txBody>
      </p:sp>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796621"/>
            <a:ext cx="3792948" cy="32480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350520"/>
            <a:ext cx="91440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8" name="TextBox 9">
            <a:extLst>
              <a:ext uri="{FF2B5EF4-FFF2-40B4-BE49-F238E27FC236}">
                <a16:creationId xmlns:a16="http://schemas.microsoft.com/office/drawing/2014/main" id="{3BAFEE21-19DF-45E0-B670-522DFE6809ED}"/>
              </a:ext>
            </a:extLst>
          </p:cNvPr>
          <p:cNvSpPr txBox="1"/>
          <p:nvPr/>
        </p:nvSpPr>
        <p:spPr>
          <a:xfrm>
            <a:off x="1225645" y="5688217"/>
            <a:ext cx="73152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spTree>
    <p:extLst>
      <p:ext uri="{BB962C8B-B14F-4D97-AF65-F5344CB8AC3E}">
        <p14:creationId xmlns:p14="http://schemas.microsoft.com/office/powerpoint/2010/main" val="3660596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pic>
        <p:nvPicPr>
          <p:cNvPr id="1027" name="Picture 3" descr="C:\Users\Kate\AppData\Local\Microsoft\Windows\Temporary Internet Files\Content.Outlook\KXMT8JEQ\fi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69068"/>
            <a:ext cx="8686800" cy="39198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9144000" cy="1066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0" y="64478"/>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2400" dirty="0">
                <a:solidFill>
                  <a:schemeClr val="bg1"/>
                </a:solidFill>
                <a:latin typeface="Avenir LT Std 35 Light" pitchFamily="34" charset="0"/>
              </a:rPr>
              <a:t>How comprehensively social, integrated and </a:t>
            </a:r>
          </a:p>
          <a:p>
            <a:r>
              <a:rPr lang="en-ZA" sz="2400" dirty="0">
                <a:solidFill>
                  <a:schemeClr val="bg1"/>
                </a:solidFill>
                <a:latin typeface="Avenir LT Std 35 Light" pitchFamily="34" charset="0"/>
              </a:rPr>
              <a:t>virtual registries cover a country’s population </a:t>
            </a:r>
          </a:p>
        </p:txBody>
      </p:sp>
    </p:spTree>
    <p:extLst>
      <p:ext uri="{BB962C8B-B14F-4D97-AF65-F5344CB8AC3E}">
        <p14:creationId xmlns:p14="http://schemas.microsoft.com/office/powerpoint/2010/main" val="211805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6618" y="2154704"/>
            <a:ext cx="4572000" cy="1938992"/>
          </a:xfrm>
          <a:prstGeom prst="rect">
            <a:avLst/>
          </a:prstGeom>
          <a:noFill/>
        </p:spPr>
        <p:txBody>
          <a:bodyPr wrap="square" rtlCol="0">
            <a:spAutoFit/>
          </a:bodyPr>
          <a:lstStyle/>
          <a:p>
            <a:pPr algn="ctr"/>
            <a:r>
              <a:rPr lang="en-US" sz="4000" dirty="0">
                <a:solidFill>
                  <a:schemeClr val="bg1"/>
                </a:solidFill>
                <a:latin typeface="Avenir Book"/>
                <a:cs typeface="Avenir Book"/>
              </a:rPr>
              <a:t>Some Questions About Integrated Registries </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61712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7353"/>
          </a:xfrm>
          <a:prstGeom prst="rect">
            <a:avLst/>
          </a:prstGeom>
        </p:spPr>
      </p:pic>
      <p:sp>
        <p:nvSpPr>
          <p:cNvPr id="5" name="Rectangle 4"/>
          <p:cNvSpPr/>
          <p:nvPr/>
        </p:nvSpPr>
        <p:spPr>
          <a:xfrm>
            <a:off x="0" y="0"/>
            <a:ext cx="9144000" cy="56388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6" name="Title 1"/>
          <p:cNvSpPr txBox="1">
            <a:spLocks/>
          </p:cNvSpPr>
          <p:nvPr/>
        </p:nvSpPr>
        <p:spPr>
          <a:xfrm>
            <a:off x="0" y="461747"/>
            <a:ext cx="9144000" cy="465992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AutoNum type="arabicParenR"/>
            </a:pPr>
            <a:r>
              <a:rPr lang="en-ZA" sz="3200" dirty="0">
                <a:solidFill>
                  <a:schemeClr val="bg1"/>
                </a:solidFill>
                <a:latin typeface="Avenir LT Std 35 Light" pitchFamily="34" charset="0"/>
              </a:rPr>
              <a:t>If a country only registers 40% of it’s population, what might be the implications of this?</a:t>
            </a:r>
          </a:p>
          <a:p>
            <a:pPr marL="457200" indent="-457200" algn="l">
              <a:buAutoNum type="arabicParenR"/>
            </a:pPr>
            <a:endParaRPr lang="en-ZA" sz="3200" dirty="0">
              <a:solidFill>
                <a:schemeClr val="bg1"/>
              </a:solidFill>
              <a:latin typeface="Avenir LT Std 35 Light" pitchFamily="34" charset="0"/>
            </a:endParaRPr>
          </a:p>
          <a:p>
            <a:pPr marL="457200" indent="-457200" algn="l">
              <a:buAutoNum type="arabicParenR"/>
            </a:pPr>
            <a:r>
              <a:rPr lang="en-ZA" sz="3200" dirty="0">
                <a:solidFill>
                  <a:schemeClr val="bg1"/>
                </a:solidFill>
                <a:latin typeface="Avenir LT Std 35 Light" pitchFamily="34" charset="0"/>
              </a:rPr>
              <a:t> Integrated Beneficiary Registries only have data on registered beneficiaries. What are the implications of this?</a:t>
            </a:r>
          </a:p>
          <a:p>
            <a:pPr marL="457200" indent="-457200" algn="l">
              <a:buAutoNum type="arabicParenR"/>
            </a:pPr>
            <a:endParaRPr lang="en-ZA" sz="3200" dirty="0">
              <a:solidFill>
                <a:schemeClr val="bg1"/>
              </a:solidFill>
              <a:latin typeface="Avenir LT Std 35 Light" pitchFamily="34" charset="0"/>
            </a:endParaRPr>
          </a:p>
          <a:p>
            <a:pPr marL="457200" indent="-457200" algn="l">
              <a:buAutoNum type="arabicParenR"/>
            </a:pPr>
            <a:r>
              <a:rPr lang="en-ZA" sz="3200" dirty="0">
                <a:solidFill>
                  <a:schemeClr val="bg1"/>
                </a:solidFill>
                <a:latin typeface="Avenir LT Std 35 Light" pitchFamily="34" charset="0"/>
              </a:rPr>
              <a:t>If the Virtual Social Registries are purely based on existing data, what are their limitations?</a:t>
            </a:r>
          </a:p>
        </p:txBody>
      </p:sp>
    </p:spTree>
    <p:extLst>
      <p:ext uri="{BB962C8B-B14F-4D97-AF65-F5344CB8AC3E}">
        <p14:creationId xmlns:p14="http://schemas.microsoft.com/office/powerpoint/2010/main" val="3115022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72000" y="2133600"/>
            <a:ext cx="4572000" cy="2308324"/>
          </a:xfrm>
          <a:prstGeom prst="rect">
            <a:avLst/>
          </a:prstGeom>
          <a:noFill/>
        </p:spPr>
        <p:txBody>
          <a:bodyPr wrap="square" rtlCol="0">
            <a:spAutoFit/>
          </a:bodyPr>
          <a:lstStyle/>
          <a:p>
            <a:pPr algn="ctr"/>
            <a:r>
              <a:rPr lang="en-US" sz="4800" dirty="0">
                <a:solidFill>
                  <a:schemeClr val="bg1"/>
                </a:solidFill>
                <a:latin typeface="Avenir Book"/>
                <a:cs typeface="Avenir Book"/>
              </a:rPr>
              <a:t>What’s working well and what’s not?</a:t>
            </a: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746" y="838200"/>
            <a:ext cx="4572000" cy="4572000"/>
          </a:xfrm>
          <a:prstGeom prst="rect">
            <a:avLst/>
          </a:prstGeom>
        </p:spPr>
      </p:pic>
      <p:pic>
        <p:nvPicPr>
          <p:cNvPr id="10" name="Picture 2" descr="C:\Users\Kate\AppData\Local\Microsoft\Windows\Temporary Internet Files\Content.Outlook\KXMT8JEQ\MYTH BUSTER CAR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832" y="848454"/>
            <a:ext cx="3250335" cy="458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646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64" y="322386"/>
            <a:ext cx="3944733" cy="533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2386"/>
            <a:ext cx="4091196" cy="533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504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3074" name="Picture 2" descr="C:\Users\Kate\AppData\Local\Microsoft\Windows\Temporary Internet Files\Content.Outlook\KXMT8JEQ\MYTH BUSTER CARDS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630" y="275493"/>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Kate\AppData\Local\Microsoft\Windows\Temporary Internet Files\Content.Outlook\KXMT8JEQ\MYTH BUSTER CARDS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507" y="322385"/>
            <a:ext cx="3782568"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02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4099" name="Picture 3" descr="C:\Users\Kate\AppData\Local\Microsoft\Windows\Temporary Internet Files\Content.Outlook\KXMT8JEQ\MYTH BUSTER CARDS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6968" y="307848"/>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98" y="307848"/>
            <a:ext cx="4032385" cy="533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839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S POWERPOINT_5DAY content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5122" name="Picture 2" descr="C:\Users\Kate\AppData\Local\Microsoft\Windows\Temporary Internet Files\Content.Outlook\KXMT8JEQ\MYTH BUSTER CARDS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24" y="381000"/>
            <a:ext cx="3782568" cy="533095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Kate\AppData\Local\Microsoft\Windows\Temporary Internet Files\Content.Outlook\KXMT8JEQ\MYTH BUSTER CARDS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632" y="397061"/>
            <a:ext cx="3782568" cy="5330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42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pic>
        <p:nvPicPr>
          <p:cNvPr id="2" name="Picture 1">
            <a:extLst>
              <a:ext uri="{FF2B5EF4-FFF2-40B4-BE49-F238E27FC236}">
                <a16:creationId xmlns:a16="http://schemas.microsoft.com/office/drawing/2014/main" id="{01528D83-E419-405F-81C1-45510B48B57C}"/>
              </a:ext>
            </a:extLst>
          </p:cNvPr>
          <p:cNvPicPr>
            <a:picLocks noChangeAspect="1"/>
          </p:cNvPicPr>
          <p:nvPr/>
        </p:nvPicPr>
        <p:blipFill>
          <a:blip r:embed="rId4"/>
          <a:stretch>
            <a:fillRect/>
          </a:stretch>
        </p:blipFill>
        <p:spPr>
          <a:xfrm>
            <a:off x="4723515" y="228600"/>
            <a:ext cx="3962044" cy="5330952"/>
          </a:xfrm>
          <a:prstGeom prst="rect">
            <a:avLst/>
          </a:prstGeom>
        </p:spPr>
      </p:pic>
      <p:pic>
        <p:nvPicPr>
          <p:cNvPr id="4" name="Picture 3">
            <a:extLst>
              <a:ext uri="{FF2B5EF4-FFF2-40B4-BE49-F238E27FC236}">
                <a16:creationId xmlns:a16="http://schemas.microsoft.com/office/drawing/2014/main" id="{279B234D-73CE-448B-BDDD-2E5C445E3B38}"/>
              </a:ext>
            </a:extLst>
          </p:cNvPr>
          <p:cNvPicPr>
            <a:picLocks noChangeAspect="1"/>
          </p:cNvPicPr>
          <p:nvPr/>
        </p:nvPicPr>
        <p:blipFill>
          <a:blip r:embed="rId5"/>
          <a:stretch>
            <a:fillRect/>
          </a:stretch>
        </p:blipFill>
        <p:spPr>
          <a:xfrm>
            <a:off x="617457" y="248587"/>
            <a:ext cx="3963287" cy="5330952"/>
          </a:xfrm>
          <a:prstGeom prst="rect">
            <a:avLst/>
          </a:prstGeom>
        </p:spPr>
      </p:pic>
    </p:spTree>
    <p:extLst>
      <p:ext uri="{BB962C8B-B14F-4D97-AF65-F5344CB8AC3E}">
        <p14:creationId xmlns:p14="http://schemas.microsoft.com/office/powerpoint/2010/main" val="3030748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1077218"/>
          </a:xfrm>
          <a:prstGeom prst="rect">
            <a:avLst/>
          </a:prstGeom>
          <a:solidFill>
            <a:schemeClr val="accent5">
              <a:lumMod val="50000"/>
            </a:schemeClr>
          </a:solidFill>
        </p:spPr>
        <p:txBody>
          <a:bodyPr wrap="square" rtlCol="0">
            <a:spAutoFit/>
          </a:bodyPr>
          <a:lstStyle/>
          <a:p>
            <a:pPr algn="ctr"/>
            <a:r>
              <a:rPr lang="en-ZA" sz="3200" b="1" dirty="0">
                <a:solidFill>
                  <a:schemeClr val="bg1"/>
                </a:solidFill>
              </a:rPr>
              <a:t>integrated data and information management</a:t>
            </a:r>
          </a:p>
          <a:p>
            <a:pPr algn="ctr"/>
            <a:r>
              <a:rPr lang="en-ZA" sz="3200" b="1" dirty="0">
                <a:solidFill>
                  <a:schemeClr val="bg1"/>
                </a:solidFill>
              </a:rPr>
              <a:t> for SP (Lecture Part 2)</a:t>
            </a:r>
            <a:endParaRPr lang="en-ZA" sz="3200" b="1" dirty="0">
              <a:solidFill>
                <a:schemeClr val="bg1"/>
              </a:solidFill>
              <a:latin typeface="Avenir LT Std 35 Light" pitchFamily="34" charset="0"/>
            </a:endParaRPr>
          </a:p>
        </p:txBody>
      </p:sp>
    </p:spTree>
    <p:extLst>
      <p:ext uri="{BB962C8B-B14F-4D97-AF65-F5344CB8AC3E}">
        <p14:creationId xmlns:p14="http://schemas.microsoft.com/office/powerpoint/2010/main" val="293346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408" y="-1"/>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6" name="Content Placeholder 2"/>
          <p:cNvSpPr txBox="1">
            <a:spLocks/>
          </p:cNvSpPr>
          <p:nvPr/>
        </p:nvSpPr>
        <p:spPr>
          <a:xfrm>
            <a:off x="228600" y="830739"/>
            <a:ext cx="8534400" cy="3360261"/>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70000"/>
              </a:lnSpc>
              <a:buNone/>
            </a:pPr>
            <a:r>
              <a:rPr lang="en-US" sz="2800" dirty="0">
                <a:latin typeface="Avenir Book" charset="0"/>
                <a:ea typeface="Avenir Book" charset="0"/>
                <a:cs typeface="Avenir Book" charset="0"/>
              </a:rPr>
              <a:t>Now returning again to the present ask yourself: What vision and intention do you have for yourself in your work? What are the essential core elements of the future that you want to create in your professional life? Describe the images and aspects that you can think of with as much detail as possible. </a:t>
            </a:r>
            <a:r>
              <a:rPr lang="en-ZA" sz="2800" dirty="0">
                <a:latin typeface="Avenir Book" charset="0"/>
                <a:ea typeface="Avenir Book" charset="0"/>
                <a:cs typeface="Avenir Book" charset="0"/>
              </a:rPr>
              <a:t>(about 4 min.)</a:t>
            </a:r>
          </a:p>
          <a:p>
            <a:pPr marL="0" indent="0">
              <a:buNone/>
            </a:pPr>
            <a:endParaRPr lang="en-ZA" b="1" dirty="0"/>
          </a:p>
          <a:p>
            <a:pPr marL="0" indent="0" algn="r">
              <a:buNone/>
            </a:pPr>
            <a:endParaRPr lang="en-US" sz="4000" dirty="0">
              <a:latin typeface="Avenir LT Std 35 Light" pitchFamily="34" charset="0"/>
            </a:endParaRPr>
          </a:p>
          <a:p>
            <a:endParaRPr lang="en-ZA" sz="5500" b="1" dirty="0"/>
          </a:p>
        </p:txBody>
      </p:sp>
      <p:pic>
        <p:nvPicPr>
          <p:cNvPr id="2050" name="Picture 2" descr="Image result for vision"/>
          <p:cNvPicPr>
            <a:picLocks noChangeAspect="1" noChangeArrowheads="1"/>
          </p:cNvPicPr>
          <p:nvPr/>
        </p:nvPicPr>
        <p:blipFill rotWithShape="1">
          <a:blip r:embed="rId4">
            <a:extLst>
              <a:ext uri="{28A0092B-C50C-407E-A947-70E740481C1C}">
                <a14:useLocalDpi xmlns:a14="http://schemas.microsoft.com/office/drawing/2010/main" val="0"/>
              </a:ext>
            </a:extLst>
          </a:blip>
          <a:srcRect t="11157" b="13239"/>
          <a:stretch/>
        </p:blipFill>
        <p:spPr bwMode="auto">
          <a:xfrm>
            <a:off x="2264859" y="3626843"/>
            <a:ext cx="5732462" cy="20056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69252A01-4B7B-4AE9-8E3A-BB7C15CE3FBA}"/>
              </a:ext>
            </a:extLst>
          </p:cNvPr>
          <p:cNvSpPr txBox="1"/>
          <p:nvPr/>
        </p:nvSpPr>
        <p:spPr>
          <a:xfrm>
            <a:off x="980543" y="5688217"/>
            <a:ext cx="73152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spTree>
    <p:extLst>
      <p:ext uri="{BB962C8B-B14F-4D97-AF65-F5344CB8AC3E}">
        <p14:creationId xmlns:p14="http://schemas.microsoft.com/office/powerpoint/2010/main" val="3509012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5" name="Rectangle 4"/>
          <p:cNvSpPr/>
          <p:nvPr/>
        </p:nvSpPr>
        <p:spPr>
          <a:xfrm>
            <a:off x="6629400" y="-56305"/>
            <a:ext cx="2502568" cy="5695105"/>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50821" y="681128"/>
            <a:ext cx="2502568" cy="4524315"/>
          </a:xfrm>
          <a:prstGeom prst="rect">
            <a:avLst/>
          </a:prstGeom>
          <a:noFill/>
        </p:spPr>
        <p:txBody>
          <a:bodyPr wrap="square" rtlCol="0">
            <a:spAutoFit/>
          </a:bodyPr>
          <a:lstStyle/>
          <a:p>
            <a:r>
              <a:rPr lang="en-ZA" sz="3200" dirty="0">
                <a:solidFill>
                  <a:schemeClr val="bg1"/>
                </a:solidFill>
              </a:rPr>
              <a:t>We have been talking about the ‘</a:t>
            </a:r>
            <a:r>
              <a:rPr lang="en-ZA" sz="3200" b="1" dirty="0">
                <a:solidFill>
                  <a:schemeClr val="bg1"/>
                </a:solidFill>
              </a:rPr>
              <a:t>data repository</a:t>
            </a:r>
            <a:r>
              <a:rPr lang="en-ZA" sz="3200" dirty="0">
                <a:solidFill>
                  <a:schemeClr val="bg1"/>
                </a:solidFill>
              </a:rPr>
              <a:t>’… and variations affect outcomes!</a:t>
            </a:r>
          </a:p>
        </p:txBody>
      </p:sp>
      <p:pic>
        <p:nvPicPr>
          <p:cNvPr id="19" name="Picture 18"/>
          <p:cNvPicPr>
            <a:picLocks noChangeAspect="1"/>
          </p:cNvPicPr>
          <p:nvPr/>
        </p:nvPicPr>
        <p:blipFill>
          <a:blip r:embed="rId4">
            <a:duotone>
              <a:schemeClr val="accent3">
                <a:shade val="45000"/>
                <a:satMod val="135000"/>
              </a:schemeClr>
              <a:prstClr val="white"/>
            </a:duotone>
          </a:blip>
          <a:stretch>
            <a:fillRect/>
          </a:stretch>
        </p:blipFill>
        <p:spPr>
          <a:xfrm>
            <a:off x="2808229" y="266208"/>
            <a:ext cx="803935" cy="748730"/>
          </a:xfrm>
          <a:prstGeom prst="rect">
            <a:avLst/>
          </a:prstGeom>
        </p:spPr>
      </p:pic>
      <p:pic>
        <p:nvPicPr>
          <p:cNvPr id="20" name="Picture 19"/>
          <p:cNvPicPr>
            <a:picLocks noChangeAspect="1"/>
          </p:cNvPicPr>
          <p:nvPr/>
        </p:nvPicPr>
        <p:blipFill>
          <a:blip r:embed="rId5">
            <a:duotone>
              <a:schemeClr val="accent3">
                <a:shade val="45000"/>
                <a:satMod val="135000"/>
              </a:schemeClr>
              <a:prstClr val="white"/>
            </a:duotone>
          </a:blip>
          <a:stretch>
            <a:fillRect/>
          </a:stretch>
        </p:blipFill>
        <p:spPr>
          <a:xfrm>
            <a:off x="762000" y="189501"/>
            <a:ext cx="904650" cy="904650"/>
          </a:xfrm>
          <a:prstGeom prst="rect">
            <a:avLst/>
          </a:prstGeom>
        </p:spPr>
      </p:pic>
      <p:pic>
        <p:nvPicPr>
          <p:cNvPr id="21" name="Picture 20"/>
          <p:cNvPicPr>
            <a:picLocks noChangeAspect="1"/>
          </p:cNvPicPr>
          <p:nvPr/>
        </p:nvPicPr>
        <p:blipFill rotWithShape="1">
          <a:blip r:embed="rId6">
            <a:duotone>
              <a:schemeClr val="accent3">
                <a:shade val="45000"/>
                <a:satMod val="135000"/>
              </a:schemeClr>
              <a:prstClr val="white"/>
            </a:duotone>
          </a:blip>
          <a:srcRect b="10897"/>
          <a:stretch/>
        </p:blipFill>
        <p:spPr>
          <a:xfrm>
            <a:off x="4644642" y="124842"/>
            <a:ext cx="973574" cy="927447"/>
          </a:xfrm>
          <a:prstGeom prst="rect">
            <a:avLst/>
          </a:prstGeom>
        </p:spPr>
      </p:pic>
      <p:sp>
        <p:nvSpPr>
          <p:cNvPr id="22" name="Rectangle 21"/>
          <p:cNvSpPr/>
          <p:nvPr/>
        </p:nvSpPr>
        <p:spPr>
          <a:xfrm>
            <a:off x="2285088" y="1092036"/>
            <a:ext cx="1785005" cy="923330"/>
          </a:xfrm>
          <a:prstGeom prst="rect">
            <a:avLst/>
          </a:prstGeom>
        </p:spPr>
        <p:txBody>
          <a:bodyPr wrap="square">
            <a:spAutoFit/>
          </a:bodyPr>
          <a:lstStyle/>
          <a:p>
            <a:pPr algn="ctr">
              <a:spcBef>
                <a:spcPts val="600"/>
              </a:spcBef>
              <a:buClr>
                <a:schemeClr val="bg2"/>
              </a:buClr>
              <a:buSzPct val="80000"/>
            </a:pPr>
            <a:r>
              <a:rPr lang="en-GB" b="1" dirty="0"/>
              <a:t>How</a:t>
            </a:r>
            <a:r>
              <a:rPr lang="en-GB" dirty="0"/>
              <a:t> data is collected and updated</a:t>
            </a:r>
          </a:p>
        </p:txBody>
      </p:sp>
      <p:sp>
        <p:nvSpPr>
          <p:cNvPr id="23" name="Rectangle 22"/>
          <p:cNvSpPr/>
          <p:nvPr/>
        </p:nvSpPr>
        <p:spPr>
          <a:xfrm>
            <a:off x="81745" y="1105448"/>
            <a:ext cx="2222713" cy="923330"/>
          </a:xfrm>
          <a:prstGeom prst="rect">
            <a:avLst/>
          </a:prstGeom>
        </p:spPr>
        <p:txBody>
          <a:bodyPr wrap="square">
            <a:spAutoFit/>
          </a:bodyPr>
          <a:lstStyle/>
          <a:p>
            <a:pPr algn="ctr">
              <a:spcBef>
                <a:spcPts val="600"/>
              </a:spcBef>
              <a:buClr>
                <a:schemeClr val="bg2"/>
              </a:buClr>
              <a:buSzPct val="80000"/>
            </a:pPr>
            <a:r>
              <a:rPr lang="en-GB" b="1" dirty="0"/>
              <a:t>What %</a:t>
            </a:r>
            <a:r>
              <a:rPr lang="en-GB" dirty="0"/>
              <a:t> of population is covered</a:t>
            </a:r>
          </a:p>
        </p:txBody>
      </p:sp>
      <p:sp>
        <p:nvSpPr>
          <p:cNvPr id="24" name="Rectangle 23"/>
          <p:cNvSpPr/>
          <p:nvPr/>
        </p:nvSpPr>
        <p:spPr>
          <a:xfrm>
            <a:off x="4216771" y="1096209"/>
            <a:ext cx="1773560" cy="923330"/>
          </a:xfrm>
          <a:prstGeom prst="rect">
            <a:avLst/>
          </a:prstGeom>
        </p:spPr>
        <p:txBody>
          <a:bodyPr wrap="square">
            <a:spAutoFit/>
          </a:bodyPr>
          <a:lstStyle/>
          <a:p>
            <a:pPr algn="ctr">
              <a:spcBef>
                <a:spcPts val="600"/>
              </a:spcBef>
              <a:buClr>
                <a:schemeClr val="bg2"/>
              </a:buClr>
              <a:buSzPct val="80000"/>
            </a:pPr>
            <a:r>
              <a:rPr lang="en-GB" b="1" dirty="0"/>
              <a:t>Whose</a:t>
            </a:r>
            <a:r>
              <a:rPr lang="en-GB" dirty="0"/>
              <a:t> data is collected and stored</a:t>
            </a:r>
          </a:p>
        </p:txBody>
      </p:sp>
      <p:sp>
        <p:nvSpPr>
          <p:cNvPr id="25" name="Rectangle 24"/>
          <p:cNvSpPr/>
          <p:nvPr/>
        </p:nvSpPr>
        <p:spPr>
          <a:xfrm>
            <a:off x="138041" y="3302097"/>
            <a:ext cx="2061791" cy="923330"/>
          </a:xfrm>
          <a:prstGeom prst="rect">
            <a:avLst/>
          </a:prstGeom>
        </p:spPr>
        <p:txBody>
          <a:bodyPr wrap="square">
            <a:spAutoFit/>
          </a:bodyPr>
          <a:lstStyle/>
          <a:p>
            <a:pPr algn="ctr">
              <a:spcBef>
                <a:spcPts val="600"/>
              </a:spcBef>
              <a:buClr>
                <a:schemeClr val="bg2"/>
              </a:buClr>
              <a:buSzPct val="80000"/>
            </a:pPr>
            <a:r>
              <a:rPr lang="en-GB" b="1" dirty="0"/>
              <a:t>What data </a:t>
            </a:r>
            <a:r>
              <a:rPr lang="en-GB" dirty="0"/>
              <a:t>is being collected and stored</a:t>
            </a:r>
          </a:p>
        </p:txBody>
      </p:sp>
      <p:pic>
        <p:nvPicPr>
          <p:cNvPr id="26" name="Picture 25"/>
          <p:cNvPicPr>
            <a:picLocks noChangeAspect="1"/>
          </p:cNvPicPr>
          <p:nvPr/>
        </p:nvPicPr>
        <p:blipFill>
          <a:blip r:embed="rId7">
            <a:duotone>
              <a:schemeClr val="accent3">
                <a:shade val="45000"/>
                <a:satMod val="135000"/>
              </a:schemeClr>
              <a:prstClr val="white"/>
            </a:duotone>
          </a:blip>
          <a:stretch>
            <a:fillRect/>
          </a:stretch>
        </p:blipFill>
        <p:spPr>
          <a:xfrm>
            <a:off x="685316" y="2352752"/>
            <a:ext cx="839196" cy="839196"/>
          </a:xfrm>
          <a:prstGeom prst="rect">
            <a:avLst/>
          </a:prstGeom>
        </p:spPr>
      </p:pic>
      <p:sp>
        <p:nvSpPr>
          <p:cNvPr id="27" name="Rectangle 26"/>
          <p:cNvSpPr/>
          <p:nvPr/>
        </p:nvSpPr>
        <p:spPr>
          <a:xfrm>
            <a:off x="2304458" y="3302097"/>
            <a:ext cx="1835697" cy="923330"/>
          </a:xfrm>
          <a:prstGeom prst="rect">
            <a:avLst/>
          </a:prstGeom>
        </p:spPr>
        <p:txBody>
          <a:bodyPr wrap="square">
            <a:spAutoFit/>
          </a:bodyPr>
          <a:lstStyle/>
          <a:p>
            <a:pPr algn="ctr">
              <a:spcBef>
                <a:spcPts val="600"/>
              </a:spcBef>
              <a:buClr>
                <a:schemeClr val="bg2"/>
              </a:buClr>
              <a:buSzPct val="80000"/>
            </a:pPr>
            <a:r>
              <a:rPr lang="en-GB" dirty="0"/>
              <a:t>What other </a:t>
            </a:r>
            <a:r>
              <a:rPr lang="en-GB" b="1" dirty="0"/>
              <a:t>data sources</a:t>
            </a:r>
            <a:r>
              <a:rPr lang="en-GB" dirty="0"/>
              <a:t> are being used</a:t>
            </a:r>
          </a:p>
        </p:txBody>
      </p:sp>
      <p:pic>
        <p:nvPicPr>
          <p:cNvPr id="28" name="Picture 10" descr="Image result for database integrate icon black"/>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15309" y="2285332"/>
            <a:ext cx="924561" cy="924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230092" y="3291516"/>
            <a:ext cx="2051720" cy="923330"/>
          </a:xfrm>
          <a:prstGeom prst="rect">
            <a:avLst/>
          </a:prstGeom>
        </p:spPr>
        <p:txBody>
          <a:bodyPr wrap="square">
            <a:spAutoFit/>
          </a:bodyPr>
          <a:lstStyle/>
          <a:p>
            <a:pPr algn="ctr">
              <a:spcBef>
                <a:spcPts val="600"/>
              </a:spcBef>
              <a:buClr>
                <a:schemeClr val="bg2"/>
              </a:buClr>
              <a:buSzPct val="80000"/>
            </a:pPr>
            <a:r>
              <a:rPr lang="en-GB" dirty="0"/>
              <a:t>How data is </a:t>
            </a:r>
            <a:r>
              <a:rPr lang="en-GB" b="1" dirty="0"/>
              <a:t>validated and stored</a:t>
            </a:r>
          </a:p>
        </p:txBody>
      </p:sp>
      <p:pic>
        <p:nvPicPr>
          <p:cNvPr id="30" name="Picture 29"/>
          <p:cNvPicPr>
            <a:picLocks noChangeAspect="1"/>
          </p:cNvPicPr>
          <p:nvPr/>
        </p:nvPicPr>
        <p:blipFill>
          <a:blip r:embed="rId9">
            <a:duotone>
              <a:schemeClr val="accent3">
                <a:shade val="45000"/>
                <a:satMod val="135000"/>
              </a:schemeClr>
              <a:prstClr val="white"/>
            </a:duotone>
          </a:blip>
          <a:stretch>
            <a:fillRect/>
          </a:stretch>
        </p:blipFill>
        <p:spPr>
          <a:xfrm>
            <a:off x="4734471" y="2140870"/>
            <a:ext cx="862785" cy="902002"/>
          </a:xfrm>
          <a:prstGeom prst="rect">
            <a:avLst/>
          </a:prstGeom>
        </p:spPr>
      </p:pic>
      <p:sp>
        <p:nvSpPr>
          <p:cNvPr id="31" name="Rectangle 30"/>
          <p:cNvSpPr/>
          <p:nvPr/>
        </p:nvSpPr>
        <p:spPr>
          <a:xfrm>
            <a:off x="-168368" y="5388231"/>
            <a:ext cx="4012895" cy="646331"/>
          </a:xfrm>
          <a:prstGeom prst="rect">
            <a:avLst/>
          </a:prstGeom>
        </p:spPr>
        <p:txBody>
          <a:bodyPr wrap="square">
            <a:spAutoFit/>
          </a:bodyPr>
          <a:lstStyle/>
          <a:p>
            <a:pPr algn="ctr">
              <a:spcBef>
                <a:spcPts val="600"/>
              </a:spcBef>
              <a:buClr>
                <a:schemeClr val="bg2"/>
              </a:buClr>
              <a:buSzPct val="80000"/>
            </a:pPr>
            <a:r>
              <a:rPr lang="en-GB" dirty="0"/>
              <a:t>Who is </a:t>
            </a:r>
            <a:r>
              <a:rPr lang="en-GB" b="1" dirty="0"/>
              <a:t>responsible</a:t>
            </a:r>
            <a:r>
              <a:rPr lang="en-GB" dirty="0"/>
              <a:t> for data collection, storage and management</a:t>
            </a:r>
          </a:p>
        </p:txBody>
      </p:sp>
      <p:pic>
        <p:nvPicPr>
          <p:cNvPr id="32" name="Picture 31"/>
          <p:cNvPicPr>
            <a:picLocks noChangeAspect="1"/>
          </p:cNvPicPr>
          <p:nvPr/>
        </p:nvPicPr>
        <p:blipFill>
          <a:blip r:embed="rId10">
            <a:duotone>
              <a:schemeClr val="accent3">
                <a:shade val="45000"/>
                <a:satMod val="135000"/>
              </a:schemeClr>
              <a:prstClr val="white"/>
            </a:duotone>
          </a:blip>
          <a:stretch>
            <a:fillRect/>
          </a:stretch>
        </p:blipFill>
        <p:spPr>
          <a:xfrm>
            <a:off x="1486023" y="4569810"/>
            <a:ext cx="939856" cy="704892"/>
          </a:xfrm>
          <a:prstGeom prst="rect">
            <a:avLst/>
          </a:prstGeom>
        </p:spPr>
      </p:pic>
      <p:sp>
        <p:nvSpPr>
          <p:cNvPr id="33" name="Rectangle 32"/>
          <p:cNvSpPr/>
          <p:nvPr/>
        </p:nvSpPr>
        <p:spPr>
          <a:xfrm>
            <a:off x="3612164" y="5397242"/>
            <a:ext cx="3107401" cy="646331"/>
          </a:xfrm>
          <a:prstGeom prst="rect">
            <a:avLst/>
          </a:prstGeom>
        </p:spPr>
        <p:txBody>
          <a:bodyPr wrap="square">
            <a:spAutoFit/>
          </a:bodyPr>
          <a:lstStyle/>
          <a:p>
            <a:pPr algn="ctr">
              <a:spcBef>
                <a:spcPts val="600"/>
              </a:spcBef>
              <a:buClr>
                <a:schemeClr val="bg2"/>
              </a:buClr>
              <a:buSzPct val="80000"/>
            </a:pPr>
            <a:r>
              <a:rPr lang="en-GB" dirty="0"/>
              <a:t>Level of </a:t>
            </a:r>
            <a:r>
              <a:rPr lang="en-GB" b="1" dirty="0"/>
              <a:t>data security/privacy </a:t>
            </a:r>
            <a:r>
              <a:rPr lang="en-GB" dirty="0"/>
              <a:t>guaranteed</a:t>
            </a:r>
          </a:p>
        </p:txBody>
      </p:sp>
      <p:pic>
        <p:nvPicPr>
          <p:cNvPr id="34" name="Picture 33"/>
          <p:cNvPicPr>
            <a:picLocks noChangeAspect="1"/>
          </p:cNvPicPr>
          <p:nvPr/>
        </p:nvPicPr>
        <p:blipFill>
          <a:blip r:embed="rId11">
            <a:duotone>
              <a:schemeClr val="accent3">
                <a:shade val="45000"/>
                <a:satMod val="135000"/>
              </a:schemeClr>
              <a:prstClr val="white"/>
            </a:duotone>
          </a:blip>
          <a:stretch>
            <a:fillRect/>
          </a:stretch>
        </p:blipFill>
        <p:spPr>
          <a:xfrm>
            <a:off x="4644642" y="4366926"/>
            <a:ext cx="968415" cy="968415"/>
          </a:xfrm>
          <a:prstGeom prst="rect">
            <a:avLst/>
          </a:prstGeom>
        </p:spPr>
      </p:pic>
    </p:spTree>
    <p:extLst>
      <p:ext uri="{BB962C8B-B14F-4D97-AF65-F5344CB8AC3E}">
        <p14:creationId xmlns:p14="http://schemas.microsoft.com/office/powerpoint/2010/main" val="2427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P spid="29" grpId="0"/>
      <p:bldP spid="31"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5" name="Rectangle 4"/>
          <p:cNvSpPr/>
          <p:nvPr/>
        </p:nvSpPr>
        <p:spPr>
          <a:xfrm>
            <a:off x="6629400" y="-56305"/>
            <a:ext cx="2502568" cy="5695105"/>
          </a:xfrm>
          <a:prstGeom prst="rect">
            <a:avLst/>
          </a:prstGeom>
          <a:solidFill>
            <a:srgbClr val="99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784472" y="1002635"/>
            <a:ext cx="2502568" cy="2062103"/>
          </a:xfrm>
          <a:prstGeom prst="rect">
            <a:avLst/>
          </a:prstGeom>
          <a:noFill/>
        </p:spPr>
        <p:txBody>
          <a:bodyPr wrap="square" rtlCol="0">
            <a:spAutoFit/>
          </a:bodyPr>
          <a:lstStyle/>
          <a:p>
            <a:r>
              <a:rPr lang="en-ZA" sz="3200" dirty="0">
                <a:solidFill>
                  <a:schemeClr val="bg1"/>
                </a:solidFill>
              </a:rPr>
              <a:t>…the same applies to the ‘</a:t>
            </a:r>
            <a:r>
              <a:rPr lang="en-ZA" sz="3200" b="1" dirty="0">
                <a:solidFill>
                  <a:schemeClr val="bg1"/>
                </a:solidFill>
              </a:rPr>
              <a:t>software application</a:t>
            </a:r>
            <a:r>
              <a:rPr lang="en-ZA" sz="3200" dirty="0">
                <a:solidFill>
                  <a:schemeClr val="bg1"/>
                </a:solidFill>
              </a:rPr>
              <a:t>’!</a:t>
            </a:r>
          </a:p>
        </p:txBody>
      </p:sp>
      <p:sp>
        <p:nvSpPr>
          <p:cNvPr id="35" name="Rectangle 34"/>
          <p:cNvSpPr/>
          <p:nvPr/>
        </p:nvSpPr>
        <p:spPr>
          <a:xfrm>
            <a:off x="2942291" y="1829766"/>
            <a:ext cx="3721865" cy="646331"/>
          </a:xfrm>
          <a:prstGeom prst="rect">
            <a:avLst/>
          </a:prstGeom>
        </p:spPr>
        <p:txBody>
          <a:bodyPr wrap="square">
            <a:spAutoFit/>
          </a:bodyPr>
          <a:lstStyle/>
          <a:p>
            <a:pPr>
              <a:spcBef>
                <a:spcPts val="600"/>
              </a:spcBef>
              <a:buClr>
                <a:schemeClr val="bg2"/>
              </a:buClr>
              <a:buSzPct val="80000"/>
            </a:pPr>
            <a:r>
              <a:rPr lang="en-GB" b="1" dirty="0"/>
              <a:t>Data sharing </a:t>
            </a:r>
            <a:r>
              <a:rPr lang="en-GB" dirty="0"/>
              <a:t>agreements and protocols, especially with local level </a:t>
            </a:r>
          </a:p>
        </p:txBody>
      </p:sp>
      <p:pic>
        <p:nvPicPr>
          <p:cNvPr id="36" name="Picture 35"/>
          <p:cNvPicPr>
            <a:picLocks noChangeAspect="1"/>
          </p:cNvPicPr>
          <p:nvPr/>
        </p:nvPicPr>
        <p:blipFill>
          <a:blip r:embed="rId4">
            <a:duotone>
              <a:schemeClr val="accent2">
                <a:shade val="45000"/>
                <a:satMod val="135000"/>
              </a:schemeClr>
              <a:prstClr val="white"/>
            </a:duotone>
          </a:blip>
          <a:stretch>
            <a:fillRect/>
          </a:stretch>
        </p:blipFill>
        <p:spPr>
          <a:xfrm>
            <a:off x="3864165" y="375338"/>
            <a:ext cx="1380152" cy="1380152"/>
          </a:xfrm>
          <a:prstGeom prst="rect">
            <a:avLst/>
          </a:prstGeom>
        </p:spPr>
      </p:pic>
      <p:pic>
        <p:nvPicPr>
          <p:cNvPr id="1026" name="Picture 2" descr="Image result for interoperability"/>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009" y="390949"/>
            <a:ext cx="1579662" cy="132175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59361" y="1817737"/>
            <a:ext cx="2163459" cy="646331"/>
          </a:xfrm>
          <a:prstGeom prst="rect">
            <a:avLst/>
          </a:prstGeom>
        </p:spPr>
        <p:txBody>
          <a:bodyPr wrap="square">
            <a:spAutoFit/>
          </a:bodyPr>
          <a:lstStyle/>
          <a:p>
            <a:pPr>
              <a:spcBef>
                <a:spcPts val="600"/>
              </a:spcBef>
              <a:buClr>
                <a:schemeClr val="bg2"/>
              </a:buClr>
              <a:buSzPct val="80000"/>
            </a:pPr>
            <a:r>
              <a:rPr lang="en-GB" b="1" dirty="0"/>
              <a:t>Interoperability.. </a:t>
            </a:r>
            <a:r>
              <a:rPr lang="en-GB" dirty="0"/>
              <a:t>(with what?)</a:t>
            </a:r>
          </a:p>
        </p:txBody>
      </p:sp>
      <p:sp>
        <p:nvSpPr>
          <p:cNvPr id="38" name="Rectangle 37"/>
          <p:cNvSpPr/>
          <p:nvPr/>
        </p:nvSpPr>
        <p:spPr>
          <a:xfrm>
            <a:off x="2360223" y="4610898"/>
            <a:ext cx="2381839" cy="923330"/>
          </a:xfrm>
          <a:prstGeom prst="rect">
            <a:avLst/>
          </a:prstGeom>
        </p:spPr>
        <p:txBody>
          <a:bodyPr wrap="square">
            <a:spAutoFit/>
          </a:bodyPr>
          <a:lstStyle/>
          <a:p>
            <a:pPr>
              <a:spcBef>
                <a:spcPts val="600"/>
              </a:spcBef>
              <a:buClr>
                <a:schemeClr val="bg2"/>
              </a:buClr>
              <a:buSzPct val="80000"/>
            </a:pPr>
            <a:r>
              <a:rPr lang="en-GB" dirty="0"/>
              <a:t>Focus on </a:t>
            </a:r>
            <a:r>
              <a:rPr lang="en-GB" b="1" dirty="0"/>
              <a:t>integrated programme management</a:t>
            </a:r>
          </a:p>
        </p:txBody>
      </p:sp>
      <p:sp>
        <p:nvSpPr>
          <p:cNvPr id="39" name="Rectangle 38"/>
          <p:cNvSpPr/>
          <p:nvPr/>
        </p:nvSpPr>
        <p:spPr>
          <a:xfrm>
            <a:off x="159603" y="4610898"/>
            <a:ext cx="1892494" cy="923330"/>
          </a:xfrm>
          <a:prstGeom prst="rect">
            <a:avLst/>
          </a:prstGeom>
        </p:spPr>
        <p:txBody>
          <a:bodyPr wrap="square">
            <a:spAutoFit/>
          </a:bodyPr>
          <a:lstStyle/>
          <a:p>
            <a:pPr>
              <a:spcBef>
                <a:spcPts val="600"/>
              </a:spcBef>
              <a:buClr>
                <a:schemeClr val="bg2"/>
              </a:buClr>
              <a:buSzPct val="80000"/>
            </a:pPr>
            <a:r>
              <a:rPr lang="en-GB" dirty="0"/>
              <a:t>Focus on </a:t>
            </a:r>
            <a:r>
              <a:rPr lang="en-GB" b="1" dirty="0"/>
              <a:t>‘ranking’ or ‘classifying’ </a:t>
            </a:r>
            <a:r>
              <a:rPr lang="en-GB" dirty="0"/>
              <a:t>households</a:t>
            </a:r>
          </a:p>
        </p:txBody>
      </p:sp>
      <p:sp>
        <p:nvSpPr>
          <p:cNvPr id="40" name="Rectangle 39"/>
          <p:cNvSpPr/>
          <p:nvPr/>
        </p:nvSpPr>
        <p:spPr>
          <a:xfrm>
            <a:off x="4673981" y="4641194"/>
            <a:ext cx="2023500" cy="923330"/>
          </a:xfrm>
          <a:prstGeom prst="rect">
            <a:avLst/>
          </a:prstGeom>
        </p:spPr>
        <p:txBody>
          <a:bodyPr wrap="square">
            <a:spAutoFit/>
          </a:bodyPr>
          <a:lstStyle/>
          <a:p>
            <a:pPr>
              <a:spcBef>
                <a:spcPts val="600"/>
              </a:spcBef>
              <a:buClr>
                <a:schemeClr val="bg2"/>
              </a:buClr>
              <a:buSzPct val="80000"/>
            </a:pPr>
            <a:r>
              <a:rPr lang="en-GB" dirty="0"/>
              <a:t>Focus on </a:t>
            </a:r>
            <a:r>
              <a:rPr lang="en-GB" b="1" dirty="0"/>
              <a:t>M&amp;E, planning, reporting</a:t>
            </a:r>
            <a:r>
              <a:rPr lang="en-GB" dirty="0"/>
              <a:t>, </a:t>
            </a:r>
            <a:r>
              <a:rPr lang="en-GB" dirty="0" err="1"/>
              <a:t>etc</a:t>
            </a:r>
            <a:endParaRPr lang="en-GB" dirty="0"/>
          </a:p>
        </p:txBody>
      </p:sp>
      <p:pic>
        <p:nvPicPr>
          <p:cNvPr id="8" name="Picture 7"/>
          <p:cNvPicPr>
            <a:picLocks noChangeAspect="1"/>
          </p:cNvPicPr>
          <p:nvPr/>
        </p:nvPicPr>
        <p:blipFill>
          <a:blip r:embed="rId6">
            <a:duotone>
              <a:schemeClr val="accent2">
                <a:shade val="45000"/>
                <a:satMod val="135000"/>
              </a:schemeClr>
              <a:prstClr val="white"/>
            </a:duotone>
          </a:blip>
          <a:stretch>
            <a:fillRect/>
          </a:stretch>
        </p:blipFill>
        <p:spPr>
          <a:xfrm>
            <a:off x="225089" y="2992311"/>
            <a:ext cx="1527512" cy="1527512"/>
          </a:xfrm>
          <a:prstGeom prst="rect">
            <a:avLst/>
          </a:prstGeom>
        </p:spPr>
      </p:pic>
      <p:pic>
        <p:nvPicPr>
          <p:cNvPr id="10" name="Picture 9"/>
          <p:cNvPicPr>
            <a:picLocks noChangeAspect="1"/>
          </p:cNvPicPr>
          <p:nvPr/>
        </p:nvPicPr>
        <p:blipFill>
          <a:blip r:embed="rId7">
            <a:duotone>
              <a:schemeClr val="accent2">
                <a:shade val="45000"/>
                <a:satMod val="135000"/>
              </a:schemeClr>
              <a:prstClr val="white"/>
            </a:duotone>
          </a:blip>
          <a:stretch>
            <a:fillRect/>
          </a:stretch>
        </p:blipFill>
        <p:spPr>
          <a:xfrm>
            <a:off x="2422820" y="3155992"/>
            <a:ext cx="1710852" cy="1200150"/>
          </a:xfrm>
          <a:prstGeom prst="rect">
            <a:avLst/>
          </a:prstGeom>
        </p:spPr>
      </p:pic>
      <p:pic>
        <p:nvPicPr>
          <p:cNvPr id="12" name="Picture 11"/>
          <p:cNvPicPr>
            <a:picLocks noChangeAspect="1"/>
          </p:cNvPicPr>
          <p:nvPr/>
        </p:nvPicPr>
        <p:blipFill>
          <a:blip r:embed="rId8">
            <a:duotone>
              <a:schemeClr val="accent2">
                <a:shade val="45000"/>
                <a:satMod val="135000"/>
              </a:schemeClr>
              <a:prstClr val="white"/>
            </a:duotone>
          </a:blip>
          <a:stretch>
            <a:fillRect/>
          </a:stretch>
        </p:blipFill>
        <p:spPr>
          <a:xfrm>
            <a:off x="4668089" y="3402732"/>
            <a:ext cx="1661815" cy="1035709"/>
          </a:xfrm>
          <a:prstGeom prst="rect">
            <a:avLst/>
          </a:prstGeom>
        </p:spPr>
      </p:pic>
    </p:spTree>
    <p:extLst>
      <p:ext uri="{BB962C8B-B14F-4D97-AF65-F5344CB8AC3E}">
        <p14:creationId xmlns:p14="http://schemas.microsoft.com/office/powerpoint/2010/main" val="6761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39" grpId="0"/>
      <p:bldP spid="4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124200" y="48768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lumMod val="50000"/>
                </a:schemeClr>
              </a:solidFill>
            </a:endParaRPr>
          </a:p>
        </p:txBody>
      </p:sp>
      <p:sp>
        <p:nvSpPr>
          <p:cNvPr id="20" name="Rectangle 19"/>
          <p:cNvSpPr/>
          <p:nvPr/>
        </p:nvSpPr>
        <p:spPr>
          <a:xfrm>
            <a:off x="228600" y="2286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lumMod val="50000"/>
                </a:schemeClr>
              </a:solidFill>
            </a:endParaRPr>
          </a:p>
        </p:txBody>
      </p:sp>
      <p:sp>
        <p:nvSpPr>
          <p:cNvPr id="2" name="Rectangle 1"/>
          <p:cNvSpPr/>
          <p:nvPr/>
        </p:nvSpPr>
        <p:spPr>
          <a:xfrm>
            <a:off x="1600200" y="2819400"/>
            <a:ext cx="6266178" cy="954107"/>
          </a:xfrm>
          <a:prstGeom prst="rect">
            <a:avLst/>
          </a:prstGeom>
        </p:spPr>
        <p:txBody>
          <a:bodyPr wrap="square">
            <a:spAutoFit/>
          </a:bodyPr>
          <a:lstStyle/>
          <a:p>
            <a:pPr algn="ctr"/>
            <a:r>
              <a:rPr lang="en-ZA" sz="2800" b="1" dirty="0">
                <a:solidFill>
                  <a:schemeClr val="tx1">
                    <a:lumMod val="75000"/>
                    <a:lumOff val="25000"/>
                  </a:schemeClr>
                </a:solidFill>
                <a:latin typeface="Avenir LT Std 35 Light" pitchFamily="34" charset="0"/>
              </a:rPr>
              <a:t>Set up for full integration </a:t>
            </a:r>
          </a:p>
          <a:p>
            <a:pPr algn="ctr"/>
            <a:r>
              <a:rPr lang="en-ZA" sz="2800" b="1" dirty="0">
                <a:solidFill>
                  <a:schemeClr val="tx1">
                    <a:lumMod val="75000"/>
                    <a:lumOff val="25000"/>
                  </a:schemeClr>
                </a:solidFill>
                <a:latin typeface="Avenir LT Std 35 Light" pitchFamily="34" charset="0"/>
              </a:rPr>
              <a:t>(ideally using </a:t>
            </a:r>
            <a:r>
              <a:rPr lang="en-ZA" sz="2800" b="1" dirty="0">
                <a:solidFill>
                  <a:srgbClr val="336600"/>
                </a:solidFill>
                <a:latin typeface="Avenir LT Std 35 Light" pitchFamily="34" charset="0"/>
              </a:rPr>
              <a:t>unique ID!</a:t>
            </a:r>
            <a:r>
              <a:rPr lang="en-ZA" sz="2800" b="1" dirty="0">
                <a:solidFill>
                  <a:schemeClr val="tx1">
                    <a:lumMod val="75000"/>
                    <a:lumOff val="25000"/>
                  </a:schemeClr>
                </a:solidFill>
                <a:latin typeface="Avenir LT Std 35 Light" pitchFamily="34" charset="0"/>
              </a:rPr>
              <a:t>) </a:t>
            </a:r>
            <a:endParaRPr lang="en-ZA" sz="2800" b="1" dirty="0">
              <a:solidFill>
                <a:schemeClr val="tx1">
                  <a:lumMod val="75000"/>
                  <a:lumOff val="25000"/>
                </a:schemeClr>
              </a:solidFill>
            </a:endParaRPr>
          </a:p>
        </p:txBody>
      </p:sp>
      <p:cxnSp>
        <p:nvCxnSpPr>
          <p:cNvPr id="4" name="Straight Arrow Connector 3"/>
          <p:cNvCxnSpPr/>
          <p:nvPr/>
        </p:nvCxnSpPr>
        <p:spPr>
          <a:xfrm flipH="1" flipV="1">
            <a:off x="3124200" y="2057400"/>
            <a:ext cx="1371600" cy="762001"/>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48200" y="3881437"/>
            <a:ext cx="0" cy="919163"/>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609600"/>
            <a:ext cx="2819400" cy="830997"/>
          </a:xfrm>
          <a:prstGeom prst="rect">
            <a:avLst/>
          </a:prstGeom>
          <a:noFill/>
        </p:spPr>
        <p:txBody>
          <a:bodyPr wrap="square" rtlCol="0">
            <a:spAutoFit/>
          </a:bodyPr>
          <a:lstStyle/>
          <a:p>
            <a:pPr algn="ctr"/>
            <a:r>
              <a:rPr lang="en-ZA" sz="1600" dirty="0">
                <a:solidFill>
                  <a:schemeClr val="bg1"/>
                </a:solidFill>
                <a:latin typeface="Avenir LT Std 35 Light" pitchFamily="34" charset="0"/>
              </a:rPr>
              <a:t>All </a:t>
            </a:r>
            <a:r>
              <a:rPr lang="en-ZA" sz="1600" b="1" dirty="0">
                <a:solidFill>
                  <a:schemeClr val="bg1"/>
                </a:solidFill>
                <a:latin typeface="Avenir LT Std 35 Light" pitchFamily="34" charset="0"/>
              </a:rPr>
              <a:t>Social assistance </a:t>
            </a:r>
          </a:p>
          <a:p>
            <a:pPr algn="ctr"/>
            <a:r>
              <a:rPr lang="en-ZA" sz="1600" dirty="0">
                <a:solidFill>
                  <a:schemeClr val="bg1"/>
                </a:solidFill>
                <a:latin typeface="Avenir LT Std 35 Light" pitchFamily="34" charset="0"/>
              </a:rPr>
              <a:t>program  MISs and </a:t>
            </a:r>
          </a:p>
          <a:p>
            <a:pPr algn="ctr"/>
            <a:r>
              <a:rPr lang="en-ZA" sz="1600" dirty="0">
                <a:solidFill>
                  <a:schemeClr val="bg1"/>
                </a:solidFill>
                <a:latin typeface="Avenir LT Std 35 Light" pitchFamily="34" charset="0"/>
              </a:rPr>
              <a:t>related databases</a:t>
            </a:r>
          </a:p>
        </p:txBody>
      </p:sp>
      <p:sp>
        <p:nvSpPr>
          <p:cNvPr id="13" name="Rectangle 12"/>
          <p:cNvSpPr/>
          <p:nvPr/>
        </p:nvSpPr>
        <p:spPr>
          <a:xfrm>
            <a:off x="6096000" y="228600"/>
            <a:ext cx="2819400" cy="1734353"/>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chemeClr val="bg1">
                  <a:lumMod val="50000"/>
                </a:schemeClr>
              </a:solidFill>
            </a:endParaRPr>
          </a:p>
        </p:txBody>
      </p:sp>
      <p:sp>
        <p:nvSpPr>
          <p:cNvPr id="14" name="TextBox 13"/>
          <p:cNvSpPr txBox="1"/>
          <p:nvPr/>
        </p:nvSpPr>
        <p:spPr>
          <a:xfrm>
            <a:off x="6096000" y="762000"/>
            <a:ext cx="2819400" cy="584776"/>
          </a:xfrm>
          <a:prstGeom prst="rect">
            <a:avLst/>
          </a:prstGeom>
          <a:noFill/>
        </p:spPr>
        <p:txBody>
          <a:bodyPr wrap="square" rtlCol="0">
            <a:spAutoFit/>
          </a:bodyPr>
          <a:lstStyle/>
          <a:p>
            <a:pPr algn="ctr"/>
            <a:r>
              <a:rPr lang="en-ZA" sz="1600" dirty="0">
                <a:solidFill>
                  <a:schemeClr val="bg1"/>
                </a:solidFill>
                <a:latin typeface="Avenir LT Std 35 Light" pitchFamily="34" charset="0"/>
              </a:rPr>
              <a:t> </a:t>
            </a:r>
            <a:r>
              <a:rPr lang="en-ZA" sz="1600" b="1" dirty="0">
                <a:solidFill>
                  <a:schemeClr val="bg1"/>
                </a:solidFill>
                <a:latin typeface="Avenir LT Std 35 Light" pitchFamily="34" charset="0"/>
              </a:rPr>
              <a:t>Social Insurance </a:t>
            </a:r>
            <a:r>
              <a:rPr lang="en-ZA" sz="1600" dirty="0">
                <a:solidFill>
                  <a:schemeClr val="bg1"/>
                </a:solidFill>
                <a:latin typeface="Avenir LT Std 35 Light" pitchFamily="34" charset="0"/>
              </a:rPr>
              <a:t>MISs and related databases </a:t>
            </a:r>
          </a:p>
        </p:txBody>
      </p:sp>
      <p:sp>
        <p:nvSpPr>
          <p:cNvPr id="16" name="TextBox 15"/>
          <p:cNvSpPr txBox="1"/>
          <p:nvPr/>
        </p:nvSpPr>
        <p:spPr>
          <a:xfrm>
            <a:off x="3124200" y="5417403"/>
            <a:ext cx="2819400" cy="830997"/>
          </a:xfrm>
          <a:prstGeom prst="rect">
            <a:avLst/>
          </a:prstGeom>
          <a:noFill/>
        </p:spPr>
        <p:txBody>
          <a:bodyPr wrap="square" rtlCol="0">
            <a:spAutoFit/>
          </a:bodyPr>
          <a:lstStyle/>
          <a:p>
            <a:pPr algn="ctr"/>
            <a:r>
              <a:rPr lang="en-ZA" sz="1600" dirty="0">
                <a:solidFill>
                  <a:schemeClr val="bg1"/>
                </a:solidFill>
                <a:latin typeface="Avenir LT Std 35 Light" pitchFamily="34" charset="0"/>
              </a:rPr>
              <a:t> Any other </a:t>
            </a:r>
            <a:r>
              <a:rPr lang="en-ZA" sz="1600" b="1" dirty="0">
                <a:solidFill>
                  <a:schemeClr val="bg1"/>
                </a:solidFill>
                <a:latin typeface="Avenir LT Std 35 Light" pitchFamily="34" charset="0"/>
              </a:rPr>
              <a:t>relevant government MISs </a:t>
            </a:r>
            <a:r>
              <a:rPr lang="en-ZA" sz="1600" dirty="0">
                <a:solidFill>
                  <a:schemeClr val="bg1"/>
                </a:solidFill>
                <a:latin typeface="Avenir LT Std 35 Light" pitchFamily="34" charset="0"/>
              </a:rPr>
              <a:t>and related databases </a:t>
            </a:r>
          </a:p>
        </p:txBody>
      </p:sp>
      <p:sp>
        <p:nvSpPr>
          <p:cNvPr id="17" name="AutoShape 6" descr="Image result for civil registry"/>
          <p:cNvSpPr>
            <a:spLocks noChangeAspect="1" noChangeArrowheads="1"/>
          </p:cNvSpPr>
          <p:nvPr/>
        </p:nvSpPr>
        <p:spPr bwMode="auto">
          <a:xfrm>
            <a:off x="155575" y="-6238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8" name="AutoShape 8" descr="Image result for civil registry"/>
          <p:cNvSpPr>
            <a:spLocks noChangeAspect="1" noChangeArrowheads="1"/>
          </p:cNvSpPr>
          <p:nvPr/>
        </p:nvSpPr>
        <p:spPr bwMode="auto">
          <a:xfrm>
            <a:off x="307975" y="-4714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19" name="AutoShape 10" descr="Image result for civil registry"/>
          <p:cNvSpPr>
            <a:spLocks noChangeAspect="1" noChangeArrowheads="1"/>
          </p:cNvSpPr>
          <p:nvPr/>
        </p:nvSpPr>
        <p:spPr bwMode="auto">
          <a:xfrm>
            <a:off x="460375" y="-319088"/>
            <a:ext cx="4552950" cy="1314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036" name="Picture 12" descr="Image result for civil registr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84"/>
          <a:stretch/>
        </p:blipFill>
        <p:spPr bwMode="auto">
          <a:xfrm>
            <a:off x="6324600" y="5088632"/>
            <a:ext cx="2299416" cy="5079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tax autho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943600"/>
            <a:ext cx="2299416" cy="49343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V="1">
            <a:off x="4648200" y="1981201"/>
            <a:ext cx="1371600" cy="838199"/>
          </a:xfrm>
          <a:prstGeom prst="straightConnector1">
            <a:avLst/>
          </a:prstGeom>
          <a:ln w="38100" cmpd="sng">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Content Placeholder 2"/>
          <p:cNvSpPr txBox="1">
            <a:spLocks/>
          </p:cNvSpPr>
          <p:nvPr/>
        </p:nvSpPr>
        <p:spPr>
          <a:xfrm>
            <a:off x="142040" y="1821597"/>
            <a:ext cx="1962706" cy="4695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ZA" sz="2300" dirty="0">
              <a:solidFill>
                <a:srgbClr val="006600"/>
              </a:solidFill>
              <a:latin typeface="Avenir Heavy Oblique"/>
              <a:cs typeface="Avenir Heavy Oblique"/>
            </a:endParaRPr>
          </a:p>
          <a:p>
            <a:pPr marL="0" indent="0" algn="ctr">
              <a:buNone/>
            </a:pPr>
            <a:r>
              <a:rPr lang="en-ZA" sz="2200" dirty="0">
                <a:solidFill>
                  <a:srgbClr val="006600"/>
                </a:solidFill>
                <a:latin typeface="Avenir Heavy Oblique"/>
                <a:cs typeface="Avenir Heavy Oblique"/>
              </a:rPr>
              <a:t>Where possible data flow should be two-way.. And enabling access for key users</a:t>
            </a:r>
            <a:r>
              <a:rPr lang="en-ZA" sz="2200" b="1" i="1" dirty="0">
                <a:solidFill>
                  <a:srgbClr val="006600"/>
                </a:solidFill>
              </a:rPr>
              <a:t>!</a:t>
            </a:r>
          </a:p>
          <a:p>
            <a:endParaRPr lang="en-ZA" b="1" dirty="0">
              <a:solidFill>
                <a:srgbClr val="00B050"/>
              </a:solidFill>
            </a:endParaRPr>
          </a:p>
          <a:p>
            <a:endParaRPr lang="en-ZA" b="1" dirty="0">
              <a:solidFill>
                <a:srgbClr val="00B050"/>
              </a:solidFill>
            </a:endParaRPr>
          </a:p>
        </p:txBody>
      </p:sp>
      <p:sp>
        <p:nvSpPr>
          <p:cNvPr id="24" name="Right Arrow 23"/>
          <p:cNvSpPr/>
          <p:nvPr/>
        </p:nvSpPr>
        <p:spPr>
          <a:xfrm rot="10800000">
            <a:off x="1998476" y="3203527"/>
            <a:ext cx="450850" cy="464100"/>
          </a:xfrm>
          <a:prstGeom prst="rightArrow">
            <a:avLst/>
          </a:prstGeom>
          <a:solidFill>
            <a:srgbClr val="33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a:off x="7217728" y="3188346"/>
            <a:ext cx="450850" cy="464100"/>
          </a:xfrm>
          <a:prstGeom prst="rightArrow">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ontent Placeholder 2"/>
          <p:cNvSpPr txBox="1">
            <a:spLocks/>
          </p:cNvSpPr>
          <p:nvPr/>
        </p:nvSpPr>
        <p:spPr>
          <a:xfrm>
            <a:off x="7636893" y="1600200"/>
            <a:ext cx="1507107" cy="46950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ZA" sz="4200" b="1" dirty="0">
              <a:solidFill>
                <a:srgbClr val="00B050"/>
              </a:solidFill>
            </a:endParaRPr>
          </a:p>
          <a:p>
            <a:pPr marL="0" indent="0" algn="ctr">
              <a:buNone/>
            </a:pPr>
            <a:r>
              <a:rPr lang="en-ZA" sz="2200" dirty="0">
                <a:solidFill>
                  <a:srgbClr val="990000"/>
                </a:solidFill>
                <a:latin typeface="Avenir Heavy Oblique"/>
                <a:cs typeface="Avenir Heavy Oblique"/>
              </a:rPr>
              <a:t>Needs provision for data security &amp; privacy</a:t>
            </a:r>
          </a:p>
          <a:p>
            <a:endParaRPr lang="en-ZA" b="1" dirty="0">
              <a:solidFill>
                <a:srgbClr val="00B050"/>
              </a:solidFill>
            </a:endParaRPr>
          </a:p>
          <a:p>
            <a:endParaRPr lang="en-ZA" b="1" dirty="0">
              <a:solidFill>
                <a:srgbClr val="00B050"/>
              </a:solidFill>
            </a:endParaRPr>
          </a:p>
        </p:txBody>
      </p:sp>
    </p:spTree>
    <p:extLst>
      <p:ext uri="{BB962C8B-B14F-4D97-AF65-F5344CB8AC3E}">
        <p14:creationId xmlns:p14="http://schemas.microsoft.com/office/powerpoint/2010/main" val="373300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en-ZA" sz="2800" dirty="0">
                <a:solidFill>
                  <a:schemeClr val="bg1"/>
                </a:solidFill>
                <a:latin typeface="Avenir LT Std 35 Light" pitchFamily="34" charset="0"/>
              </a:rPr>
              <a:t>Operational advantages</a:t>
            </a:r>
          </a:p>
        </p:txBody>
      </p:sp>
      <p:pic>
        <p:nvPicPr>
          <p:cNvPr id="6" name="Picture 5"/>
          <p:cNvPicPr/>
          <p:nvPr/>
        </p:nvPicPr>
        <p:blipFill rotWithShape="1">
          <a:blip r:embed="rId4">
            <a:extLst>
              <a:ext uri="{28A0092B-C50C-407E-A947-70E740481C1C}">
                <a14:useLocalDpi xmlns:a14="http://schemas.microsoft.com/office/drawing/2010/main" val="0"/>
              </a:ext>
            </a:extLst>
          </a:blip>
          <a:srcRect r="44444"/>
          <a:stretch/>
        </p:blipFill>
        <p:spPr bwMode="auto">
          <a:xfrm>
            <a:off x="304800" y="152400"/>
            <a:ext cx="4876800" cy="6056142"/>
          </a:xfrm>
          <a:prstGeom prst="rect">
            <a:avLst/>
          </a:prstGeom>
          <a:noFill/>
        </p:spPr>
      </p:pic>
      <p:pic>
        <p:nvPicPr>
          <p:cNvPr id="7" name="Picture 6"/>
          <p:cNvPicPr>
            <a:picLocks noChangeAspect="1"/>
          </p:cNvPicPr>
          <p:nvPr/>
        </p:nvPicPr>
        <p:blipFill>
          <a:blip r:embed="rId5"/>
          <a:stretch>
            <a:fillRect/>
          </a:stretch>
        </p:blipFill>
        <p:spPr>
          <a:xfrm>
            <a:off x="5257800" y="1143000"/>
            <a:ext cx="3429000" cy="3429000"/>
          </a:xfrm>
          <a:prstGeom prst="rect">
            <a:avLst/>
          </a:prstGeom>
        </p:spPr>
      </p:pic>
    </p:spTree>
    <p:extLst>
      <p:ext uri="{BB962C8B-B14F-4D97-AF65-F5344CB8AC3E}">
        <p14:creationId xmlns:p14="http://schemas.microsoft.com/office/powerpoint/2010/main" val="390830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en-ZA" sz="2800" dirty="0">
                <a:solidFill>
                  <a:schemeClr val="bg1"/>
                </a:solidFill>
                <a:latin typeface="Avenir LT Std 35 Light" pitchFamily="34" charset="0"/>
              </a:rPr>
              <a:t>Operational advantages</a:t>
            </a:r>
          </a:p>
        </p:txBody>
      </p:sp>
      <p:pic>
        <p:nvPicPr>
          <p:cNvPr id="6" name="Picture 5"/>
          <p:cNvPicPr/>
          <p:nvPr/>
        </p:nvPicPr>
        <p:blipFill rotWithShape="1">
          <a:blip r:embed="rId4">
            <a:extLst>
              <a:ext uri="{28A0092B-C50C-407E-A947-70E740481C1C}">
                <a14:useLocalDpi xmlns:a14="http://schemas.microsoft.com/office/drawing/2010/main" val="0"/>
              </a:ext>
            </a:extLst>
          </a:blip>
          <a:srcRect r="-1"/>
          <a:stretch/>
        </p:blipFill>
        <p:spPr bwMode="auto">
          <a:xfrm>
            <a:off x="381000" y="152400"/>
            <a:ext cx="8458200" cy="5927970"/>
          </a:xfrm>
          <a:prstGeom prst="rect">
            <a:avLst/>
          </a:prstGeom>
          <a:noFill/>
        </p:spPr>
      </p:pic>
    </p:spTree>
    <p:extLst>
      <p:ext uri="{BB962C8B-B14F-4D97-AF65-F5344CB8AC3E}">
        <p14:creationId xmlns:p14="http://schemas.microsoft.com/office/powerpoint/2010/main" val="3232256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en-ZA" sz="2800" dirty="0">
                <a:solidFill>
                  <a:schemeClr val="bg1"/>
                </a:solidFill>
              </a:rPr>
              <a:t>  </a:t>
            </a:r>
            <a:r>
              <a:rPr lang="en-ZA" sz="2800" dirty="0">
                <a:solidFill>
                  <a:schemeClr val="bg1"/>
                </a:solidFill>
                <a:latin typeface="Avenir LT Std 35 Light" pitchFamily="34" charset="0"/>
              </a:rPr>
              <a:t>Policy level advantages</a:t>
            </a:r>
          </a:p>
        </p:txBody>
      </p:sp>
      <p:pic>
        <p:nvPicPr>
          <p:cNvPr id="5" name="Picture 4"/>
          <p:cNvPicPr/>
          <p:nvPr/>
        </p:nvPicPr>
        <p:blipFill rotWithShape="1">
          <a:blip r:embed="rId4">
            <a:extLst>
              <a:ext uri="{28A0092B-C50C-407E-A947-70E740481C1C}">
                <a14:useLocalDpi xmlns:a14="http://schemas.microsoft.com/office/drawing/2010/main" val="0"/>
              </a:ext>
            </a:extLst>
          </a:blip>
          <a:srcRect r="45174"/>
          <a:stretch/>
        </p:blipFill>
        <p:spPr bwMode="auto">
          <a:xfrm>
            <a:off x="228600" y="228600"/>
            <a:ext cx="4693778" cy="5987512"/>
          </a:xfrm>
          <a:prstGeom prst="rect">
            <a:avLst/>
          </a:prstGeom>
          <a:noFill/>
        </p:spPr>
      </p:pic>
      <p:pic>
        <p:nvPicPr>
          <p:cNvPr id="6" name="Picture 5"/>
          <p:cNvPicPr>
            <a:picLocks noChangeAspect="1"/>
          </p:cNvPicPr>
          <p:nvPr/>
        </p:nvPicPr>
        <p:blipFill>
          <a:blip r:embed="rId5"/>
          <a:stretch>
            <a:fillRect/>
          </a:stretch>
        </p:blipFill>
        <p:spPr>
          <a:xfrm>
            <a:off x="5257800" y="1143000"/>
            <a:ext cx="3429000" cy="3429000"/>
          </a:xfrm>
          <a:prstGeom prst="rect">
            <a:avLst/>
          </a:prstGeom>
        </p:spPr>
      </p:pic>
    </p:spTree>
    <p:extLst>
      <p:ext uri="{BB962C8B-B14F-4D97-AF65-F5344CB8AC3E}">
        <p14:creationId xmlns:p14="http://schemas.microsoft.com/office/powerpoint/2010/main" val="3122827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2" name="TextBox 1"/>
          <p:cNvSpPr txBox="1"/>
          <p:nvPr/>
        </p:nvSpPr>
        <p:spPr>
          <a:xfrm>
            <a:off x="754522" y="5979907"/>
            <a:ext cx="7696200" cy="523220"/>
          </a:xfrm>
          <a:prstGeom prst="rect">
            <a:avLst/>
          </a:prstGeom>
          <a:noFill/>
        </p:spPr>
        <p:txBody>
          <a:bodyPr wrap="square" rtlCol="0">
            <a:spAutoFit/>
          </a:bodyPr>
          <a:lstStyle/>
          <a:p>
            <a:r>
              <a:rPr lang="en-ZA" sz="2800" dirty="0">
                <a:solidFill>
                  <a:schemeClr val="bg1"/>
                </a:solidFill>
              </a:rPr>
              <a:t>  </a:t>
            </a:r>
            <a:r>
              <a:rPr lang="en-ZA" sz="2800" dirty="0">
                <a:solidFill>
                  <a:schemeClr val="bg1"/>
                </a:solidFill>
                <a:latin typeface="Avenir LT Std 35 Light" pitchFamily="34" charset="0"/>
              </a:rPr>
              <a:t>Policy level advantages</a:t>
            </a: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442244" y="171575"/>
            <a:ext cx="8320756" cy="5819332"/>
          </a:xfrm>
          <a:prstGeom prst="rect">
            <a:avLst/>
          </a:prstGeom>
          <a:noFill/>
        </p:spPr>
      </p:pic>
    </p:spTree>
    <p:extLst>
      <p:ext uri="{BB962C8B-B14F-4D97-AF65-F5344CB8AC3E}">
        <p14:creationId xmlns:p14="http://schemas.microsoft.com/office/powerpoint/2010/main" val="766863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4" name="TextBox 3"/>
          <p:cNvSpPr txBox="1"/>
          <p:nvPr/>
        </p:nvSpPr>
        <p:spPr>
          <a:xfrm>
            <a:off x="533400" y="1447800"/>
            <a:ext cx="8077200" cy="4708981"/>
          </a:xfrm>
          <a:prstGeom prst="rect">
            <a:avLst/>
          </a:prstGeom>
          <a:noFill/>
        </p:spPr>
        <p:txBody>
          <a:bodyPr wrap="square" rtlCol="0">
            <a:spAutoFit/>
          </a:bodyPr>
          <a:lstStyle/>
          <a:p>
            <a:pPr marL="457200" indent="-457200">
              <a:buFont typeface="+mj-lt"/>
              <a:buAutoNum type="arabicPeriod"/>
            </a:pPr>
            <a:r>
              <a:rPr lang="en-ZA" sz="2000" dirty="0">
                <a:latin typeface="Avenir LT Std 35 Light" pitchFamily="34" charset="0"/>
              </a:rPr>
              <a:t>Potentially, the greater the interconnectivity, the greater are the gains in efficiency and effectiveness of service delivery. </a:t>
            </a:r>
          </a:p>
          <a:p>
            <a:pPr marL="457200" indent="-457200">
              <a:buFont typeface="+mj-lt"/>
              <a:buAutoNum type="arabicPeriod"/>
            </a:pPr>
            <a:endParaRPr lang="en-ZA" sz="2000" dirty="0">
              <a:latin typeface="Avenir LT Std 35 Light" pitchFamily="34" charset="0"/>
            </a:endParaRPr>
          </a:p>
          <a:p>
            <a:pPr marL="457200" indent="-457200">
              <a:buFont typeface="+mj-lt"/>
              <a:buAutoNum type="arabicPeriod"/>
            </a:pPr>
            <a:r>
              <a:rPr lang="en-ZA" sz="2000" dirty="0">
                <a:latin typeface="Avenir LT Std 35 Light" pitchFamily="34" charset="0"/>
              </a:rPr>
              <a:t>However, the key issue is the level of co-ordination and interoperability achieved, not the creation of a super-sized system or database that serves all purposes</a:t>
            </a:r>
          </a:p>
          <a:p>
            <a:pPr marL="457200" indent="-457200">
              <a:buFont typeface="+mj-lt"/>
              <a:buAutoNum type="arabicPeriod"/>
            </a:pPr>
            <a:endParaRPr lang="en-ZA" sz="2000" b="1" dirty="0">
              <a:latin typeface="Avenir LT Std 35 Light" pitchFamily="34" charset="0"/>
            </a:endParaRPr>
          </a:p>
          <a:p>
            <a:pPr marL="457200" indent="-457200">
              <a:buFont typeface="+mj-lt"/>
              <a:buAutoNum type="arabicPeriod"/>
            </a:pPr>
            <a:r>
              <a:rPr lang="en-ZA" sz="2000" dirty="0">
                <a:latin typeface="Avenir LT Std 35 Light" pitchFamily="34" charset="0"/>
              </a:rPr>
              <a:t>The most important aspects to consider when choosing your approach: </a:t>
            </a:r>
          </a:p>
          <a:p>
            <a:r>
              <a:rPr lang="en-ZA" sz="2000" dirty="0">
                <a:latin typeface="Avenir LT Std 35 Light" pitchFamily="34" charset="0"/>
              </a:rPr>
              <a:t>	a) Does it respond to your country’s needs and ‘wish list’?</a:t>
            </a:r>
          </a:p>
          <a:p>
            <a:r>
              <a:rPr lang="en-ZA" sz="2000" dirty="0">
                <a:latin typeface="Avenir LT Std 35 Light" pitchFamily="34" charset="0"/>
              </a:rPr>
              <a:t>	b) Is it ultimately focused on promoting </a:t>
            </a:r>
            <a:r>
              <a:rPr lang="en-ZA" sz="2000">
                <a:latin typeface="Avenir LT Std 35 Light" pitchFamily="34" charset="0"/>
              </a:rPr>
              <a:t>social objectives?</a:t>
            </a:r>
            <a:endParaRPr lang="en-ZA" sz="2000" dirty="0">
              <a:latin typeface="Avenir LT Std 35 Light" pitchFamily="34" charset="0"/>
            </a:endParaRPr>
          </a:p>
          <a:p>
            <a:r>
              <a:rPr lang="en-ZA" sz="2000" dirty="0">
                <a:latin typeface="Avenir LT Std 35 Light" pitchFamily="34" charset="0"/>
              </a:rPr>
              <a:t>	c) Is it appropriate to its context? </a:t>
            </a:r>
          </a:p>
          <a:p>
            <a:r>
              <a:rPr lang="en-ZA" sz="2000" dirty="0">
                <a:latin typeface="Avenir LT Std 35 Light" pitchFamily="34" charset="0"/>
              </a:rPr>
              <a:t>	d) Is it affordable and sustainable?</a:t>
            </a:r>
          </a:p>
          <a:p>
            <a:endParaRPr lang="en-ZA" sz="2000" dirty="0">
              <a:latin typeface="Avenir LT Std 35 Light" pitchFamily="34" charset="0"/>
            </a:endParaRPr>
          </a:p>
          <a:p>
            <a:pPr marL="228600" indent="-228600">
              <a:buAutoNum type="alphaLcParenR"/>
            </a:pPr>
            <a:endParaRPr lang="en-ZA" sz="2000" dirty="0">
              <a:latin typeface="Avenir LT Std 35 Light" pitchFamily="34" charset="0"/>
            </a:endParaRPr>
          </a:p>
        </p:txBody>
      </p:sp>
      <p:sp>
        <p:nvSpPr>
          <p:cNvPr id="5" name="Rectangle 4"/>
          <p:cNvSpPr/>
          <p:nvPr/>
        </p:nvSpPr>
        <p:spPr>
          <a:xfrm>
            <a:off x="-9832" y="234003"/>
            <a:ext cx="9144000" cy="5592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9244" y="160263"/>
            <a:ext cx="7243156" cy="707886"/>
          </a:xfrm>
          <a:prstGeom prst="rect">
            <a:avLst/>
          </a:prstGeom>
          <a:noFill/>
        </p:spPr>
        <p:txBody>
          <a:bodyPr wrap="square" rtlCol="0">
            <a:spAutoFit/>
          </a:bodyPr>
          <a:lstStyle/>
          <a:p>
            <a:r>
              <a:rPr lang="en-ZA" sz="4000" dirty="0">
                <a:solidFill>
                  <a:schemeClr val="bg1"/>
                </a:solidFill>
              </a:rPr>
              <a:t>Key Points to remember: </a:t>
            </a:r>
          </a:p>
        </p:txBody>
      </p:sp>
    </p:spTree>
    <p:extLst>
      <p:ext uri="{BB962C8B-B14F-4D97-AF65-F5344CB8AC3E}">
        <p14:creationId xmlns:p14="http://schemas.microsoft.com/office/powerpoint/2010/main" val="1238781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838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0" y="152400"/>
            <a:ext cx="9144000" cy="5715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2500" b="1" dirty="0">
                <a:solidFill>
                  <a:schemeClr val="bg1"/>
                </a:solidFill>
                <a:latin typeface="Avenir LT Std 35 Light" pitchFamily="34" charset="0"/>
              </a:rPr>
              <a:t>To fully integrate or not? That is the question…</a:t>
            </a:r>
            <a:r>
              <a:rPr lang="en-ZA" sz="3000" b="1" dirty="0">
                <a:solidFill>
                  <a:schemeClr val="bg1"/>
                </a:solidFill>
                <a:latin typeface="Avenir LT Std 35 Light" pitchFamily="34" charset="0"/>
              </a:rPr>
              <a:t>. </a:t>
            </a:r>
          </a:p>
        </p:txBody>
      </p:sp>
      <p:pic>
        <p:nvPicPr>
          <p:cNvPr id="1026" name="Picture 2" descr="Image result for budgeting m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39801"/>
            <a:ext cx="2590800" cy="1725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national policy"/>
          <p:cNvPicPr>
            <a:picLocks noChangeAspect="1" noChangeArrowheads="1"/>
          </p:cNvPicPr>
          <p:nvPr/>
        </p:nvPicPr>
        <p:blipFill rotWithShape="1">
          <a:blip r:embed="rId4">
            <a:extLst>
              <a:ext uri="{28A0092B-C50C-407E-A947-70E740481C1C}">
                <a14:useLocalDpi xmlns:a14="http://schemas.microsoft.com/office/drawing/2010/main" val="0"/>
              </a:ext>
            </a:extLst>
          </a:blip>
          <a:srcRect t="33313" b="20415"/>
          <a:stretch/>
        </p:blipFill>
        <p:spPr bwMode="auto">
          <a:xfrm>
            <a:off x="3352799" y="930893"/>
            <a:ext cx="2847975" cy="16748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national i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4600" y="880537"/>
            <a:ext cx="2464906" cy="16604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2134" y="3617844"/>
            <a:ext cx="3460460" cy="12524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overnance"/>
          <p:cNvPicPr>
            <a:picLocks noChangeAspect="1" noChangeArrowheads="1"/>
          </p:cNvPicPr>
          <p:nvPr/>
        </p:nvPicPr>
        <p:blipFill rotWithShape="1">
          <a:blip r:embed="rId7">
            <a:extLst>
              <a:ext uri="{28A0092B-C50C-407E-A947-70E740481C1C}">
                <a14:useLocalDpi xmlns:a14="http://schemas.microsoft.com/office/drawing/2010/main" val="0"/>
              </a:ext>
            </a:extLst>
          </a:blip>
          <a:srcRect l="21114" t="19328" r="16243" b="28697"/>
          <a:stretch/>
        </p:blipFill>
        <p:spPr bwMode="auto">
          <a:xfrm>
            <a:off x="67399" y="3124229"/>
            <a:ext cx="3330141" cy="8381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ata secur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5040" y="4797425"/>
            <a:ext cx="2782059" cy="14657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mputer hardwar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2468" y="4876800"/>
            <a:ext cx="2231453" cy="13863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4328" y="2614172"/>
            <a:ext cx="2590800" cy="369332"/>
          </a:xfrm>
          <a:prstGeom prst="rect">
            <a:avLst/>
          </a:prstGeom>
          <a:noFill/>
        </p:spPr>
        <p:txBody>
          <a:bodyPr wrap="square" rtlCol="0">
            <a:spAutoFit/>
          </a:bodyPr>
          <a:lstStyle/>
          <a:p>
            <a:r>
              <a:rPr lang="en-ZA" b="1" dirty="0"/>
              <a:t>Do you have budget?</a:t>
            </a:r>
          </a:p>
        </p:txBody>
      </p:sp>
      <p:sp>
        <p:nvSpPr>
          <p:cNvPr id="12" name="TextBox 11"/>
          <p:cNvSpPr txBox="1"/>
          <p:nvPr/>
        </p:nvSpPr>
        <p:spPr>
          <a:xfrm>
            <a:off x="3344329" y="2589571"/>
            <a:ext cx="2929472" cy="646331"/>
          </a:xfrm>
          <a:prstGeom prst="rect">
            <a:avLst/>
          </a:prstGeom>
          <a:noFill/>
        </p:spPr>
        <p:txBody>
          <a:bodyPr wrap="square" rtlCol="0">
            <a:spAutoFit/>
          </a:bodyPr>
          <a:lstStyle/>
          <a:p>
            <a:r>
              <a:rPr lang="en-ZA" b="1" dirty="0"/>
              <a:t>Is full integration supported at National Policy level?</a:t>
            </a:r>
          </a:p>
        </p:txBody>
      </p:sp>
      <p:sp>
        <p:nvSpPr>
          <p:cNvPr id="13" name="TextBox 12"/>
          <p:cNvSpPr txBox="1"/>
          <p:nvPr/>
        </p:nvSpPr>
        <p:spPr>
          <a:xfrm>
            <a:off x="6350001" y="2439399"/>
            <a:ext cx="2929472" cy="1200329"/>
          </a:xfrm>
          <a:prstGeom prst="rect">
            <a:avLst/>
          </a:prstGeom>
          <a:noFill/>
        </p:spPr>
        <p:txBody>
          <a:bodyPr wrap="square" rtlCol="0">
            <a:spAutoFit/>
          </a:bodyPr>
          <a:lstStyle/>
          <a:p>
            <a:r>
              <a:rPr lang="en-ZA" b="1" dirty="0"/>
              <a:t>Do you have a system of unique identification  and if so how many people are covered by it?</a:t>
            </a:r>
          </a:p>
        </p:txBody>
      </p:sp>
      <p:sp>
        <p:nvSpPr>
          <p:cNvPr id="14" name="TextBox 13"/>
          <p:cNvSpPr txBox="1"/>
          <p:nvPr/>
        </p:nvSpPr>
        <p:spPr>
          <a:xfrm>
            <a:off x="133866" y="3946940"/>
            <a:ext cx="3389867" cy="923330"/>
          </a:xfrm>
          <a:prstGeom prst="rect">
            <a:avLst/>
          </a:prstGeom>
          <a:noFill/>
        </p:spPr>
        <p:txBody>
          <a:bodyPr wrap="square" rtlCol="0">
            <a:spAutoFit/>
          </a:bodyPr>
          <a:lstStyle/>
          <a:p>
            <a:r>
              <a:rPr lang="en-ZA" b="1" dirty="0"/>
              <a:t>Do you have strong governance and agreements between stakeholders ?</a:t>
            </a:r>
          </a:p>
        </p:txBody>
      </p:sp>
      <p:sp>
        <p:nvSpPr>
          <p:cNvPr id="4" name="TextBox 3"/>
          <p:cNvSpPr txBox="1"/>
          <p:nvPr/>
        </p:nvSpPr>
        <p:spPr>
          <a:xfrm>
            <a:off x="6772531" y="3768494"/>
            <a:ext cx="2371469" cy="923330"/>
          </a:xfrm>
          <a:prstGeom prst="rect">
            <a:avLst/>
          </a:prstGeom>
          <a:noFill/>
        </p:spPr>
        <p:txBody>
          <a:bodyPr wrap="square" rtlCol="0">
            <a:spAutoFit/>
          </a:bodyPr>
          <a:lstStyle/>
          <a:p>
            <a:r>
              <a:rPr lang="en-ZA" b="1" dirty="0"/>
              <a:t>Do you have trained and knowledgeable staff?</a:t>
            </a:r>
          </a:p>
        </p:txBody>
      </p:sp>
      <p:sp>
        <p:nvSpPr>
          <p:cNvPr id="16" name="TextBox 15"/>
          <p:cNvSpPr txBox="1"/>
          <p:nvPr/>
        </p:nvSpPr>
        <p:spPr>
          <a:xfrm>
            <a:off x="253995" y="5004626"/>
            <a:ext cx="1845733" cy="1754326"/>
          </a:xfrm>
          <a:prstGeom prst="rect">
            <a:avLst/>
          </a:prstGeom>
          <a:noFill/>
        </p:spPr>
        <p:txBody>
          <a:bodyPr wrap="square" rtlCol="0">
            <a:spAutoFit/>
          </a:bodyPr>
          <a:lstStyle/>
          <a:p>
            <a:r>
              <a:rPr lang="en-ZA" b="1" dirty="0"/>
              <a:t>Do you have adequate hardware, software and </a:t>
            </a:r>
            <a:r>
              <a:rPr lang="en-ZA" b="1" dirty="0" err="1"/>
              <a:t>telecomms</a:t>
            </a:r>
            <a:r>
              <a:rPr lang="en-ZA" b="1" dirty="0"/>
              <a:t> resources?</a:t>
            </a:r>
          </a:p>
        </p:txBody>
      </p:sp>
      <p:sp>
        <p:nvSpPr>
          <p:cNvPr id="17" name="TextBox 16"/>
          <p:cNvSpPr txBox="1"/>
          <p:nvPr/>
        </p:nvSpPr>
        <p:spPr>
          <a:xfrm>
            <a:off x="4534291" y="5004626"/>
            <a:ext cx="1845733" cy="1200329"/>
          </a:xfrm>
          <a:prstGeom prst="rect">
            <a:avLst/>
          </a:prstGeom>
          <a:noFill/>
        </p:spPr>
        <p:txBody>
          <a:bodyPr wrap="square" rtlCol="0">
            <a:spAutoFit/>
          </a:bodyPr>
          <a:lstStyle/>
          <a:p>
            <a:r>
              <a:rPr lang="en-ZA" b="1" dirty="0"/>
              <a:t>Is there legislation to ensure data privacy?</a:t>
            </a:r>
          </a:p>
        </p:txBody>
      </p:sp>
      <p:sp>
        <p:nvSpPr>
          <p:cNvPr id="5" name="TextBox 4">
            <a:extLst>
              <a:ext uri="{FF2B5EF4-FFF2-40B4-BE49-F238E27FC236}">
                <a16:creationId xmlns:a16="http://schemas.microsoft.com/office/drawing/2014/main" id="{9BA67574-D941-4490-A610-81148C408EA9}"/>
              </a:ext>
            </a:extLst>
          </p:cNvPr>
          <p:cNvSpPr txBox="1"/>
          <p:nvPr/>
        </p:nvSpPr>
        <p:spPr>
          <a:xfrm>
            <a:off x="2286000" y="6400800"/>
            <a:ext cx="5867400" cy="369332"/>
          </a:xfrm>
          <a:prstGeom prst="rect">
            <a:avLst/>
          </a:prstGeom>
          <a:noFill/>
        </p:spPr>
        <p:txBody>
          <a:bodyPr wrap="square" rtlCol="0">
            <a:spAutoFit/>
          </a:bodyPr>
          <a:lstStyle/>
          <a:p>
            <a:r>
              <a:rPr lang="en-ZA" b="1" dirty="0"/>
              <a:t>Will the data be stored in your country?</a:t>
            </a:r>
          </a:p>
        </p:txBody>
      </p:sp>
    </p:spTree>
    <p:extLst>
      <p:ext uri="{BB962C8B-B14F-4D97-AF65-F5344CB8AC3E}">
        <p14:creationId xmlns:p14="http://schemas.microsoft.com/office/powerpoint/2010/main" val="2124720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en-ZA" sz="2800" dirty="0">
                <a:solidFill>
                  <a:schemeClr val="bg1"/>
                </a:solidFill>
                <a:latin typeface="Avenir LT Std 35 Light" pitchFamily="34" charset="0"/>
              </a:rPr>
              <a:t>Key take outs for MIS</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3" name="TextBox 2"/>
          <p:cNvSpPr txBox="1"/>
          <p:nvPr/>
        </p:nvSpPr>
        <p:spPr>
          <a:xfrm>
            <a:off x="4712804" y="2002642"/>
            <a:ext cx="4457700" cy="4031873"/>
          </a:xfrm>
          <a:prstGeom prst="rect">
            <a:avLst/>
          </a:prstGeom>
          <a:noFill/>
        </p:spPr>
        <p:txBody>
          <a:bodyPr wrap="square" rtlCol="0">
            <a:spAutoFit/>
          </a:bodyPr>
          <a:lstStyle/>
          <a:p>
            <a:r>
              <a:rPr lang="en-US" sz="3200" dirty="0">
                <a:solidFill>
                  <a:schemeClr val="bg1"/>
                </a:solidFill>
              </a:rPr>
              <a:t>What do you know now that you did not know before?</a:t>
            </a:r>
          </a:p>
          <a:p>
            <a:r>
              <a:rPr lang="en-US" sz="3200" dirty="0">
                <a:solidFill>
                  <a:schemeClr val="bg1"/>
                </a:solidFill>
              </a:rPr>
              <a:t>What shift in your thinking did you experience?</a:t>
            </a:r>
          </a:p>
          <a:p>
            <a:r>
              <a:rPr lang="en-US" sz="3200" dirty="0">
                <a:solidFill>
                  <a:schemeClr val="bg1"/>
                </a:solidFill>
              </a:rPr>
              <a:t>What would you do differently now?</a:t>
            </a:r>
          </a:p>
        </p:txBody>
      </p:sp>
    </p:spTree>
    <p:extLst>
      <p:ext uri="{BB962C8B-B14F-4D97-AF65-F5344CB8AC3E}">
        <p14:creationId xmlns:p14="http://schemas.microsoft.com/office/powerpoint/2010/main" val="181567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6" name="Content Placeholder 2"/>
          <p:cNvSpPr txBox="1">
            <a:spLocks/>
          </p:cNvSpPr>
          <p:nvPr/>
        </p:nvSpPr>
        <p:spPr>
          <a:xfrm>
            <a:off x="4191000" y="1192510"/>
            <a:ext cx="4724400" cy="467489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50000"/>
              </a:lnSpc>
              <a:buNone/>
            </a:pPr>
            <a:r>
              <a:rPr lang="en-ZA" sz="2400" dirty="0">
                <a:latin typeface="Avenir LT Std 35 Light" pitchFamily="34" charset="0"/>
              </a:rPr>
              <a:t>What do you have to let go of in order to bring your vision into reality? What is the old stuff that must die? What is the old skin (behaviors, thought processes, etc.) that you need to get rid of?</a:t>
            </a:r>
          </a:p>
          <a:p>
            <a:pPr marL="0" lvl="0" indent="0">
              <a:lnSpc>
                <a:spcPct val="150000"/>
              </a:lnSpc>
              <a:buNone/>
            </a:pPr>
            <a:r>
              <a:rPr lang="en-ZA" sz="2400" dirty="0">
                <a:latin typeface="Avenir LT Std 35 Light" pitchFamily="34" charset="0"/>
              </a:rPr>
              <a:t> </a:t>
            </a:r>
            <a:r>
              <a:rPr lang="en-ZA" sz="1600" dirty="0">
                <a:latin typeface="Avenir LT Std 35 Light" pitchFamily="34" charset="0"/>
              </a:rPr>
              <a:t>(about 3 min.)</a:t>
            </a:r>
            <a:endParaRPr lang="en-ZA" sz="1600" b="1" dirty="0">
              <a:latin typeface="Avenir LT Std 35 Light" pitchFamily="34" charset="0"/>
            </a:endParaRPr>
          </a:p>
          <a:p>
            <a:pPr>
              <a:lnSpc>
                <a:spcPct val="150000"/>
              </a:lnSpc>
            </a:pPr>
            <a:endParaRPr lang="en-ZA" sz="1600" b="1" dirty="0">
              <a:latin typeface="Avenir LT Std 35 Light" pitchFamily="34" charset="0"/>
            </a:endParaRPr>
          </a:p>
        </p:txBody>
      </p:sp>
      <p:sp>
        <p:nvSpPr>
          <p:cNvPr id="7" name="TextBox 9">
            <a:extLst>
              <a:ext uri="{FF2B5EF4-FFF2-40B4-BE49-F238E27FC236}">
                <a16:creationId xmlns:a16="http://schemas.microsoft.com/office/drawing/2014/main" id="{4B752B9E-794D-4AC1-B13D-F1B07BC1F895}"/>
              </a:ext>
            </a:extLst>
          </p:cNvPr>
          <p:cNvSpPr txBox="1"/>
          <p:nvPr/>
        </p:nvSpPr>
        <p:spPr>
          <a:xfrm>
            <a:off x="1225645" y="5688217"/>
            <a:ext cx="73152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pic>
        <p:nvPicPr>
          <p:cNvPr id="1026" name="Picture 2" descr="Image result for release ballo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066800"/>
            <a:ext cx="2895600" cy="431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63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590800" y="914400"/>
            <a:ext cx="4105276" cy="3952876"/>
          </a:xfrm>
          <a:prstGeom prst="rect">
            <a:avLst/>
          </a:prstGeom>
        </p:spPr>
      </p:pic>
      <p:sp>
        <p:nvSpPr>
          <p:cNvPr id="6" name="TextBox 5"/>
          <p:cNvSpPr txBox="1"/>
          <p:nvPr/>
        </p:nvSpPr>
        <p:spPr>
          <a:xfrm>
            <a:off x="0" y="5486400"/>
            <a:ext cx="9144000" cy="830997"/>
          </a:xfrm>
          <a:prstGeom prst="rect">
            <a:avLst/>
          </a:prstGeom>
          <a:solidFill>
            <a:schemeClr val="accent5">
              <a:lumMod val="50000"/>
            </a:schemeClr>
          </a:solidFill>
        </p:spPr>
        <p:txBody>
          <a:bodyPr wrap="square" rtlCol="0">
            <a:spAutoFit/>
          </a:bodyPr>
          <a:lstStyle/>
          <a:p>
            <a:pPr algn="ctr"/>
            <a:r>
              <a:rPr lang="en-ZA" sz="2400" b="1" dirty="0">
                <a:solidFill>
                  <a:schemeClr val="bg1"/>
                </a:solidFill>
              </a:rPr>
              <a:t>DAY 4 – Afternoon Session</a:t>
            </a:r>
          </a:p>
          <a:p>
            <a:pPr algn="ctr"/>
            <a:r>
              <a:rPr lang="en-ZA" sz="2400" b="1" dirty="0">
                <a:solidFill>
                  <a:schemeClr val="bg1"/>
                </a:solidFill>
              </a:rPr>
              <a:t>SP FINANCE</a:t>
            </a:r>
            <a:endParaRPr lang="en-ZA" sz="2400" b="1" dirty="0">
              <a:solidFill>
                <a:schemeClr val="bg1"/>
              </a:solidFill>
              <a:latin typeface="Avenir LT Std 35 Light" pitchFamily="34" charset="0"/>
            </a:endParaRPr>
          </a:p>
        </p:txBody>
      </p:sp>
    </p:spTree>
    <p:extLst>
      <p:ext uri="{BB962C8B-B14F-4D97-AF65-F5344CB8AC3E}">
        <p14:creationId xmlns:p14="http://schemas.microsoft.com/office/powerpoint/2010/main" val="2648202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019457"/>
            <a:ext cx="4572000" cy="1938992"/>
          </a:xfrm>
          <a:prstGeom prst="rect">
            <a:avLst/>
          </a:prstGeom>
          <a:noFill/>
        </p:spPr>
        <p:txBody>
          <a:bodyPr wrap="square" rtlCol="0">
            <a:spAutoFit/>
          </a:bodyPr>
          <a:lstStyle/>
          <a:p>
            <a:pPr algn="ctr"/>
            <a:r>
              <a:rPr lang="en-US" sz="4000" dirty="0">
                <a:solidFill>
                  <a:schemeClr val="bg1"/>
                </a:solidFill>
                <a:latin typeface="Avenir Book"/>
                <a:cs typeface="Avenir Book"/>
              </a:rPr>
              <a:t>Sceptics And Believers</a:t>
            </a:r>
          </a:p>
          <a:p>
            <a:pPr algn="ctr"/>
            <a:endParaRPr lang="en-US" sz="40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587449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0" y="1295400"/>
            <a:ext cx="9144000" cy="14952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000" dirty="0">
                <a:latin typeface="Avenir Oblique"/>
                <a:cs typeface="Avenir Oblique"/>
              </a:rPr>
              <a:t>“Social protection is not only an expenditure but also an investment. The Finance Ministry should therefore increase their budget for redistribution”</a:t>
            </a:r>
          </a:p>
          <a:p>
            <a:pPr marL="0" indent="0" algn="ctr">
              <a:buNone/>
            </a:pPr>
            <a:endParaRPr lang="en-GB" sz="2600" i="1" dirty="0"/>
          </a:p>
          <a:p>
            <a:endParaRPr lang="en-GB" dirty="0"/>
          </a:p>
          <a:p>
            <a:endParaRPr lang="en-GB" dirty="0"/>
          </a:p>
          <a:p>
            <a:endParaRPr lang="en-ZA" b="1" dirty="0"/>
          </a:p>
          <a:p>
            <a:endParaRPr lang="en-ZA" b="1" dirty="0"/>
          </a:p>
          <a:p>
            <a:endParaRPr lang="en-ZA" b="1" dirty="0"/>
          </a:p>
        </p:txBody>
      </p:sp>
      <p:pic>
        <p:nvPicPr>
          <p:cNvPr id="614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6584"/>
            <a:ext cx="9144000" cy="379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279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6" name="Content Placeholder 2"/>
          <p:cNvSpPr txBox="1">
            <a:spLocks/>
          </p:cNvSpPr>
          <p:nvPr/>
        </p:nvSpPr>
        <p:spPr>
          <a:xfrm>
            <a:off x="0" y="914400"/>
            <a:ext cx="9144000" cy="198954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ZA" sz="4000" dirty="0">
                <a:latin typeface="Avenir Book"/>
                <a:cs typeface="Avenir Book"/>
              </a:rPr>
              <a:t>You have been saying: </a:t>
            </a:r>
          </a:p>
          <a:p>
            <a:pPr marL="0" indent="0" algn="ctr">
              <a:buNone/>
            </a:pPr>
            <a:r>
              <a:rPr lang="en-ZA" sz="4000" dirty="0">
                <a:latin typeface="Avenir Book"/>
                <a:cs typeface="Avenir Book"/>
              </a:rPr>
              <a:t>“LACK OF RESOURCES!”</a:t>
            </a:r>
          </a:p>
          <a:p>
            <a:endParaRPr lang="en-ZA" b="1" dirty="0"/>
          </a:p>
          <a:p>
            <a:endParaRPr lang="en-ZA" b="1" dirty="0"/>
          </a:p>
        </p:txBody>
      </p:sp>
      <p:pic>
        <p:nvPicPr>
          <p:cNvPr id="7170" name="Picture 2" descr="Image result for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9144000" cy="3002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034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What should we be looking at?</a:t>
            </a:r>
          </a:p>
        </p:txBody>
      </p:sp>
      <p:sp>
        <p:nvSpPr>
          <p:cNvPr id="7" name="Rectangle 6"/>
          <p:cNvSpPr/>
          <p:nvPr/>
        </p:nvSpPr>
        <p:spPr>
          <a:xfrm>
            <a:off x="3624584" y="3244334"/>
            <a:ext cx="184666" cy="369332"/>
          </a:xfrm>
          <a:prstGeom prst="rect">
            <a:avLst/>
          </a:prstGeom>
        </p:spPr>
        <p:txBody>
          <a:bodyPr wrap="none">
            <a:spAutoFit/>
          </a:bodyPr>
          <a:lstStyle/>
          <a:p>
            <a:endParaRPr lang="en-ZA" b="1" dirty="0"/>
          </a:p>
        </p:txBody>
      </p:sp>
      <p:sp>
        <p:nvSpPr>
          <p:cNvPr id="9" name="Rectangle 8"/>
          <p:cNvSpPr/>
          <p:nvPr/>
        </p:nvSpPr>
        <p:spPr>
          <a:xfrm>
            <a:off x="0" y="0"/>
            <a:ext cx="9144000" cy="137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4007312605"/>
              </p:ext>
            </p:extLst>
          </p:nvPr>
        </p:nvGraphicFramePr>
        <p:xfrm>
          <a:off x="0" y="143761"/>
          <a:ext cx="9144000" cy="6850302"/>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7010400">
                  <a:extLst>
                    <a:ext uri="{9D8B030D-6E8A-4147-A177-3AD203B41FA5}">
                      <a16:colId xmlns:a16="http://schemas.microsoft.com/office/drawing/2014/main" val="20001"/>
                    </a:ext>
                  </a:extLst>
                </a:gridCol>
              </a:tblGrid>
              <a:tr h="540942">
                <a:tc gridSpan="2">
                  <a:txBody>
                    <a:bodyPr/>
                    <a:lstStyle/>
                    <a:p>
                      <a:pPr algn="ctr"/>
                      <a:r>
                        <a:rPr lang="en-ZA" dirty="0">
                          <a:latin typeface="Avenir Book"/>
                          <a:cs typeface="Avenir Book"/>
                        </a:rPr>
                        <a:t>What should we be</a:t>
                      </a:r>
                      <a:r>
                        <a:rPr lang="en-ZA" baseline="0" dirty="0">
                          <a:latin typeface="Avenir Book"/>
                          <a:cs typeface="Avenir Book"/>
                        </a:rPr>
                        <a:t> looking at?</a:t>
                      </a:r>
                      <a:endParaRPr lang="en-ZA" dirty="0">
                        <a:latin typeface="Avenir Book"/>
                        <a:cs typeface="Avenir Book"/>
                      </a:endParaRPr>
                    </a:p>
                  </a:txBody>
                  <a:tcPr marT="140400">
                    <a:solidFill>
                      <a:srgbClr val="336600"/>
                    </a:solidFill>
                  </a:tcPr>
                </a:tc>
                <a:tc hMerge="1">
                  <a:txBody>
                    <a:bodyPr/>
                    <a:lstStyle/>
                    <a:p>
                      <a:endParaRPr lang="en-ZA" dirty="0"/>
                    </a:p>
                  </a:txBody>
                  <a:tcPr/>
                </a:tc>
                <a:extLst>
                  <a:ext uri="{0D108BD9-81ED-4DB2-BD59-A6C34878D82A}">
                    <a16:rowId xmlns:a16="http://schemas.microsoft.com/office/drawing/2014/main" val="10000"/>
                  </a:ext>
                </a:extLst>
              </a:tr>
              <a:tr h="343863">
                <a:tc>
                  <a:txBody>
                    <a:bodyPr/>
                    <a:lstStyle/>
                    <a:p>
                      <a:r>
                        <a:rPr lang="en-ZA" sz="1800" b="1" dirty="0">
                          <a:latin typeface="Avenir Book"/>
                        </a:rPr>
                        <a:t>Total expenditure</a:t>
                      </a:r>
                    </a:p>
                  </a:txBody>
                  <a:tcPr>
                    <a:solidFill>
                      <a:srgbClr val="336600">
                        <a:alpha val="80000"/>
                      </a:srgbClr>
                    </a:solidFill>
                  </a:tcPr>
                </a:tc>
                <a:tc>
                  <a:txBody>
                    <a:bodyPr/>
                    <a:lstStyle/>
                    <a:p>
                      <a:r>
                        <a:rPr lang="en-ZA" sz="1800" b="1" dirty="0">
                          <a:latin typeface="Avenir Book"/>
                        </a:rPr>
                        <a:t>Benefit</a:t>
                      </a:r>
                      <a:r>
                        <a:rPr lang="en-ZA" sz="1800" b="1" baseline="0" dirty="0">
                          <a:latin typeface="Avenir Book"/>
                        </a:rPr>
                        <a:t> expenditure + administrative costs + other expenditure</a:t>
                      </a:r>
                      <a:endParaRPr lang="en-ZA" sz="1800" b="1" dirty="0">
                        <a:latin typeface="Avenir Book"/>
                      </a:endParaRPr>
                    </a:p>
                  </a:txBody>
                  <a:tcPr>
                    <a:solidFill>
                      <a:srgbClr val="336600">
                        <a:alpha val="80000"/>
                      </a:srgbClr>
                    </a:solidFill>
                  </a:tcPr>
                </a:tc>
                <a:extLst>
                  <a:ext uri="{0D108BD9-81ED-4DB2-BD59-A6C34878D82A}">
                    <a16:rowId xmlns:a16="http://schemas.microsoft.com/office/drawing/2014/main" val="10001"/>
                  </a:ext>
                </a:extLst>
              </a:tr>
              <a:tr h="514940">
                <a:tc>
                  <a:txBody>
                    <a:bodyPr/>
                    <a:lstStyle/>
                    <a:p>
                      <a:r>
                        <a:rPr lang="en-ZA" sz="1800" dirty="0">
                          <a:latin typeface="Avenir Book"/>
                        </a:rPr>
                        <a:t>Benefit</a:t>
                      </a:r>
                      <a:r>
                        <a:rPr lang="en-ZA" sz="1800" baseline="0" dirty="0">
                          <a:latin typeface="Avenir Book"/>
                        </a:rPr>
                        <a:t> </a:t>
                      </a:r>
                      <a:endParaRPr lang="en-ZA" sz="1800" dirty="0">
                        <a:latin typeface="Avenir Book"/>
                      </a:endParaRPr>
                    </a:p>
                  </a:txBody>
                  <a:tcPr>
                    <a:solidFill>
                      <a:schemeClr val="accent3">
                        <a:lumMod val="40000"/>
                        <a:lumOff val="60000"/>
                      </a:schemeClr>
                    </a:solidFill>
                  </a:tcPr>
                </a:tc>
                <a:tc>
                  <a:txBody>
                    <a:bodyPr/>
                    <a:lstStyle/>
                    <a:p>
                      <a:r>
                        <a:rPr lang="en-ZA" sz="1800" dirty="0">
                          <a:latin typeface="Avenir Book"/>
                        </a:rPr>
                        <a:t>Transfer</a:t>
                      </a:r>
                      <a:r>
                        <a:rPr lang="en-ZA" sz="1800" baseline="0" dirty="0">
                          <a:latin typeface="Avenir Book"/>
                        </a:rPr>
                        <a:t> (in kind and cash) provided to an individual or household on the basis of an entitlement or need</a:t>
                      </a:r>
                      <a:endParaRPr lang="en-ZA" sz="1800" dirty="0">
                        <a:latin typeface="Avenir Book"/>
                      </a:endParaRPr>
                    </a:p>
                  </a:txBody>
                  <a:tcPr>
                    <a:solidFill>
                      <a:schemeClr val="accent3">
                        <a:lumMod val="40000"/>
                        <a:lumOff val="60000"/>
                      </a:schemeClr>
                    </a:solidFill>
                  </a:tcPr>
                </a:tc>
                <a:extLst>
                  <a:ext uri="{0D108BD9-81ED-4DB2-BD59-A6C34878D82A}">
                    <a16:rowId xmlns:a16="http://schemas.microsoft.com/office/drawing/2014/main" val="10002"/>
                  </a:ext>
                </a:extLst>
              </a:tr>
              <a:tr h="756893">
                <a:tc>
                  <a:txBody>
                    <a:bodyPr/>
                    <a:lstStyle/>
                    <a:p>
                      <a:r>
                        <a:rPr lang="en-ZA" sz="1800" dirty="0">
                          <a:latin typeface="Avenir Book"/>
                        </a:rPr>
                        <a:t>Administrative costs</a:t>
                      </a:r>
                    </a:p>
                  </a:txBody>
                  <a:tcPr>
                    <a:solidFill>
                      <a:schemeClr val="accent3">
                        <a:lumMod val="40000"/>
                        <a:lumOff val="60000"/>
                      </a:schemeClr>
                    </a:solidFill>
                  </a:tcPr>
                </a:tc>
                <a:tc>
                  <a:txBody>
                    <a:bodyPr/>
                    <a:lstStyle/>
                    <a:p>
                      <a:r>
                        <a:rPr lang="en-ZA" sz="1800" dirty="0">
                          <a:latin typeface="Avenir Book"/>
                        </a:rPr>
                        <a:t>Any management</a:t>
                      </a:r>
                      <a:r>
                        <a:rPr lang="en-ZA" sz="1800" baseline="0" dirty="0">
                          <a:latin typeface="Avenir Book"/>
                        </a:rPr>
                        <a:t> and administrative expenditure incurred by the scheme directly responsible for the provision of social protection benefits such as salaries or the costs of running an office</a:t>
                      </a:r>
                      <a:endParaRPr lang="en-ZA" sz="1800" dirty="0">
                        <a:latin typeface="Avenir Book"/>
                      </a:endParaRPr>
                    </a:p>
                  </a:txBody>
                  <a:tcPr>
                    <a:solidFill>
                      <a:schemeClr val="accent3">
                        <a:lumMod val="40000"/>
                        <a:lumOff val="60000"/>
                      </a:schemeClr>
                    </a:solidFill>
                  </a:tcPr>
                </a:tc>
                <a:extLst>
                  <a:ext uri="{0D108BD9-81ED-4DB2-BD59-A6C34878D82A}">
                    <a16:rowId xmlns:a16="http://schemas.microsoft.com/office/drawing/2014/main" val="10003"/>
                  </a:ext>
                </a:extLst>
              </a:tr>
              <a:tr h="521033">
                <a:tc>
                  <a:txBody>
                    <a:bodyPr/>
                    <a:lstStyle/>
                    <a:p>
                      <a:r>
                        <a:rPr lang="en-ZA" sz="1800" dirty="0">
                          <a:latin typeface="Avenir Book"/>
                        </a:rPr>
                        <a:t>Other expenditure</a:t>
                      </a:r>
                    </a:p>
                  </a:txBody>
                  <a:tcPr>
                    <a:solidFill>
                      <a:schemeClr val="accent3">
                        <a:lumMod val="40000"/>
                        <a:lumOff val="60000"/>
                      </a:schemeClr>
                    </a:solidFill>
                  </a:tcPr>
                </a:tc>
                <a:tc>
                  <a:txBody>
                    <a:bodyPr/>
                    <a:lstStyle/>
                    <a:p>
                      <a:r>
                        <a:rPr lang="en-ZA" sz="1800" dirty="0">
                          <a:latin typeface="Avenir Book"/>
                        </a:rPr>
                        <a:t>All miscellaneous</a:t>
                      </a:r>
                      <a:r>
                        <a:rPr lang="en-ZA" sz="1800" baseline="0" dirty="0">
                          <a:latin typeface="Avenir Book"/>
                        </a:rPr>
                        <a:t> expenditure incurred by social protection schemes such as interest on loans,  taxes on income, and others not recorded elsewhere</a:t>
                      </a:r>
                      <a:endParaRPr lang="en-ZA" sz="1800" dirty="0">
                        <a:latin typeface="Avenir Book"/>
                      </a:endParaRPr>
                    </a:p>
                  </a:txBody>
                  <a:tcPr>
                    <a:solidFill>
                      <a:schemeClr val="accent3">
                        <a:lumMod val="40000"/>
                        <a:lumOff val="60000"/>
                      </a:schemeClr>
                    </a:solidFill>
                  </a:tcPr>
                </a:tc>
                <a:extLst>
                  <a:ext uri="{0D108BD9-81ED-4DB2-BD59-A6C34878D82A}">
                    <a16:rowId xmlns:a16="http://schemas.microsoft.com/office/drawing/2014/main" val="10004"/>
                  </a:ext>
                </a:extLst>
              </a:tr>
              <a:tr h="514940">
                <a:tc>
                  <a:txBody>
                    <a:bodyPr/>
                    <a:lstStyle/>
                    <a:p>
                      <a:r>
                        <a:rPr lang="en-ZA" sz="1800" b="1" dirty="0">
                          <a:latin typeface="Avenir Book"/>
                        </a:rPr>
                        <a:t>Total</a:t>
                      </a:r>
                      <a:r>
                        <a:rPr lang="en-ZA" sz="1800" b="1" baseline="0" dirty="0">
                          <a:latin typeface="Avenir Book"/>
                        </a:rPr>
                        <a:t> revenue </a:t>
                      </a:r>
                      <a:endParaRPr lang="en-ZA" sz="1800" b="1" dirty="0">
                        <a:latin typeface="Avenir Book"/>
                      </a:endParaRPr>
                    </a:p>
                  </a:txBody>
                  <a:tcPr>
                    <a:solidFill>
                      <a:srgbClr val="336600">
                        <a:alpha val="80000"/>
                      </a:srgbClr>
                    </a:solidFill>
                  </a:tcPr>
                </a:tc>
                <a:tc>
                  <a:txBody>
                    <a:bodyPr/>
                    <a:lstStyle/>
                    <a:p>
                      <a:r>
                        <a:rPr lang="en-ZA" sz="1800" b="1" dirty="0">
                          <a:latin typeface="Avenir Book"/>
                        </a:rPr>
                        <a:t>General</a:t>
                      </a:r>
                      <a:r>
                        <a:rPr lang="en-ZA" sz="1800" b="1" baseline="0" dirty="0">
                          <a:latin typeface="Avenir Book"/>
                        </a:rPr>
                        <a:t> government contributions (including earmarked taxes and general revenue) and donor budget support</a:t>
                      </a:r>
                      <a:endParaRPr lang="en-ZA" sz="1800" b="1" dirty="0">
                        <a:latin typeface="Avenir Book"/>
                      </a:endParaRPr>
                    </a:p>
                  </a:txBody>
                  <a:tcPr>
                    <a:solidFill>
                      <a:srgbClr val="336600">
                        <a:alpha val="80000"/>
                      </a:srgbClr>
                    </a:solidFill>
                  </a:tcPr>
                </a:tc>
                <a:extLst>
                  <a:ext uri="{0D108BD9-81ED-4DB2-BD59-A6C34878D82A}">
                    <a16:rowId xmlns:a16="http://schemas.microsoft.com/office/drawing/2014/main" val="10005"/>
                  </a:ext>
                </a:extLst>
              </a:tr>
              <a:tr h="726975">
                <a:tc>
                  <a:txBody>
                    <a:bodyPr/>
                    <a:lstStyle/>
                    <a:p>
                      <a:r>
                        <a:rPr lang="en-ZA" sz="1800" dirty="0">
                          <a:latin typeface="Avenir Book"/>
                        </a:rPr>
                        <a:t>General government</a:t>
                      </a:r>
                      <a:r>
                        <a:rPr lang="en-ZA" sz="1800" baseline="0" dirty="0">
                          <a:latin typeface="Avenir Book"/>
                        </a:rPr>
                        <a:t> contribution</a:t>
                      </a:r>
                      <a:endParaRPr lang="en-ZA" sz="1800" dirty="0">
                        <a:latin typeface="Avenir Book"/>
                      </a:endParaRPr>
                    </a:p>
                  </a:txBody>
                  <a:tcPr>
                    <a:solidFill>
                      <a:schemeClr val="accent3">
                        <a:lumMod val="40000"/>
                        <a:lumOff val="60000"/>
                        <a:alpha val="80000"/>
                      </a:schemeClr>
                    </a:solidFill>
                  </a:tcPr>
                </a:tc>
                <a:tc>
                  <a:txBody>
                    <a:bodyPr/>
                    <a:lstStyle/>
                    <a:p>
                      <a:r>
                        <a:rPr lang="en-ZA" sz="1800" dirty="0">
                          <a:latin typeface="Avenir Book"/>
                        </a:rPr>
                        <a:t>Contribution</a:t>
                      </a:r>
                      <a:r>
                        <a:rPr lang="en-ZA" sz="1800" baseline="0" dirty="0">
                          <a:latin typeface="Avenir Book"/>
                        </a:rPr>
                        <a:t> by the government to finance the cost of goods and services provided by the government to protected persons in the form of means tested or universal benefits</a:t>
                      </a:r>
                      <a:endParaRPr lang="en-ZA" sz="1800" dirty="0">
                        <a:latin typeface="Avenir Book"/>
                      </a:endParaRPr>
                    </a:p>
                  </a:txBody>
                  <a:tcPr>
                    <a:solidFill>
                      <a:schemeClr val="accent3">
                        <a:lumMod val="40000"/>
                        <a:lumOff val="60000"/>
                        <a:alpha val="80000"/>
                      </a:schemeClr>
                    </a:solidFill>
                  </a:tcPr>
                </a:tc>
                <a:extLst>
                  <a:ext uri="{0D108BD9-81ED-4DB2-BD59-A6C34878D82A}">
                    <a16:rowId xmlns:a16="http://schemas.microsoft.com/office/drawing/2014/main" val="10006"/>
                  </a:ext>
                </a:extLst>
              </a:tr>
              <a:tr h="514940">
                <a:tc>
                  <a:txBody>
                    <a:bodyPr/>
                    <a:lstStyle/>
                    <a:p>
                      <a:r>
                        <a:rPr lang="en-ZA" sz="1800" dirty="0">
                          <a:latin typeface="Avenir Book"/>
                        </a:rPr>
                        <a:t>Earmarked taxes</a:t>
                      </a:r>
                    </a:p>
                  </a:txBody>
                  <a:tcPr>
                    <a:solidFill>
                      <a:schemeClr val="accent3">
                        <a:lumMod val="40000"/>
                        <a:lumOff val="60000"/>
                        <a:alpha val="80000"/>
                      </a:schemeClr>
                    </a:solidFill>
                  </a:tcPr>
                </a:tc>
                <a:tc>
                  <a:txBody>
                    <a:bodyPr/>
                    <a:lstStyle/>
                    <a:p>
                      <a:r>
                        <a:rPr lang="en-ZA" sz="1800" dirty="0">
                          <a:latin typeface="Avenir Book"/>
                        </a:rPr>
                        <a:t>This is a sub category</a:t>
                      </a:r>
                      <a:r>
                        <a:rPr lang="en-ZA" sz="1800" baseline="0" dirty="0">
                          <a:latin typeface="Avenir Book"/>
                        </a:rPr>
                        <a:t> of the above. They are levies and specially designated taxes raised to finance specific benefits</a:t>
                      </a:r>
                      <a:endParaRPr lang="en-ZA" sz="1800" dirty="0">
                        <a:latin typeface="Avenir Book"/>
                      </a:endParaRPr>
                    </a:p>
                  </a:txBody>
                  <a:tcPr>
                    <a:solidFill>
                      <a:schemeClr val="accent3">
                        <a:lumMod val="40000"/>
                        <a:lumOff val="60000"/>
                        <a:alpha val="80000"/>
                      </a:schemeClr>
                    </a:solidFill>
                  </a:tcPr>
                </a:tc>
                <a:extLst>
                  <a:ext uri="{0D108BD9-81ED-4DB2-BD59-A6C34878D82A}">
                    <a16:rowId xmlns:a16="http://schemas.microsoft.com/office/drawing/2014/main" val="10007"/>
                  </a:ext>
                </a:extLst>
              </a:tr>
              <a:tr h="514940">
                <a:tc>
                  <a:txBody>
                    <a:bodyPr/>
                    <a:lstStyle/>
                    <a:p>
                      <a:r>
                        <a:rPr lang="en-ZA" sz="1800" dirty="0">
                          <a:latin typeface="Avenir Book"/>
                        </a:rPr>
                        <a:t>Donor budget support</a:t>
                      </a:r>
                      <a:r>
                        <a:rPr lang="en-ZA" sz="1800" baseline="0" dirty="0">
                          <a:latin typeface="Avenir Book"/>
                        </a:rPr>
                        <a:t> or grant</a:t>
                      </a:r>
                      <a:endParaRPr lang="en-ZA" sz="1800" dirty="0">
                        <a:latin typeface="Avenir Book"/>
                      </a:endParaRPr>
                    </a:p>
                  </a:txBody>
                  <a:tcPr>
                    <a:solidFill>
                      <a:schemeClr val="accent3">
                        <a:lumMod val="40000"/>
                        <a:lumOff val="60000"/>
                        <a:alpha val="80000"/>
                      </a:schemeClr>
                    </a:solidFill>
                  </a:tcPr>
                </a:tc>
                <a:tc>
                  <a:txBody>
                    <a:bodyPr/>
                    <a:lstStyle/>
                    <a:p>
                      <a:r>
                        <a:rPr lang="en-ZA" sz="1800" dirty="0">
                          <a:latin typeface="Avenir Book"/>
                        </a:rPr>
                        <a:t>In</a:t>
                      </a:r>
                      <a:r>
                        <a:rPr lang="en-ZA" sz="1800" baseline="0" dirty="0">
                          <a:latin typeface="Avenir Book"/>
                        </a:rPr>
                        <a:t> countries where this is an important part of either benefit or administrative support</a:t>
                      </a:r>
                      <a:endParaRPr lang="en-ZA" sz="1800" dirty="0">
                        <a:latin typeface="Avenir Book"/>
                      </a:endParaRPr>
                    </a:p>
                  </a:txBody>
                  <a:tcPr>
                    <a:solidFill>
                      <a:schemeClr val="accent3">
                        <a:lumMod val="40000"/>
                        <a:lumOff val="60000"/>
                        <a:alpha val="80000"/>
                      </a:schemeClr>
                    </a:solidFill>
                  </a:tcPr>
                </a:tc>
                <a:extLst>
                  <a:ext uri="{0D108BD9-81ED-4DB2-BD59-A6C34878D82A}">
                    <a16:rowId xmlns:a16="http://schemas.microsoft.com/office/drawing/2014/main" val="10008"/>
                  </a:ext>
                </a:extLst>
              </a:tr>
              <a:tr h="514940">
                <a:tc>
                  <a:txBody>
                    <a:bodyPr/>
                    <a:lstStyle/>
                    <a:p>
                      <a:r>
                        <a:rPr lang="en-ZA" sz="1800" dirty="0">
                          <a:latin typeface="Avenir Book"/>
                        </a:rPr>
                        <a:t>Other receipts</a:t>
                      </a:r>
                    </a:p>
                  </a:txBody>
                  <a:tcPr>
                    <a:solidFill>
                      <a:schemeClr val="accent3">
                        <a:lumMod val="40000"/>
                        <a:lumOff val="60000"/>
                        <a:alpha val="80000"/>
                      </a:schemeClr>
                    </a:solidFill>
                  </a:tcPr>
                </a:tc>
                <a:tc>
                  <a:txBody>
                    <a:bodyPr/>
                    <a:lstStyle/>
                    <a:p>
                      <a:r>
                        <a:rPr lang="en-ZA" sz="1800" dirty="0">
                          <a:latin typeface="Avenir Book"/>
                        </a:rPr>
                        <a:t>Interests</a:t>
                      </a:r>
                      <a:r>
                        <a:rPr lang="en-ZA" sz="1800" baseline="0" dirty="0">
                          <a:latin typeface="Avenir Book"/>
                        </a:rPr>
                        <a:t> or income from deposits, insurance claims, and other revenue not classified elsewhere</a:t>
                      </a:r>
                      <a:endParaRPr lang="en-ZA" sz="1800" dirty="0">
                        <a:latin typeface="Avenir Book"/>
                      </a:endParaRPr>
                    </a:p>
                  </a:txBody>
                  <a:tcPr>
                    <a:solidFill>
                      <a:schemeClr val="accent3">
                        <a:lumMod val="40000"/>
                        <a:lumOff val="60000"/>
                        <a:alpha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938657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Useful tool!</a:t>
            </a:r>
          </a:p>
        </p:txBody>
      </p:sp>
      <p:pic>
        <p:nvPicPr>
          <p:cNvPr id="5" name="Picture 4"/>
          <p:cNvPicPr>
            <a:picLocks noChangeAspect="1"/>
          </p:cNvPicPr>
          <p:nvPr/>
        </p:nvPicPr>
        <p:blipFill>
          <a:blip r:embed="rId4"/>
          <a:stretch>
            <a:fillRect/>
          </a:stretch>
        </p:blipFill>
        <p:spPr>
          <a:xfrm>
            <a:off x="457200" y="1828800"/>
            <a:ext cx="8210909" cy="3850798"/>
          </a:xfrm>
          <a:prstGeom prst="rect">
            <a:avLst/>
          </a:prstGeom>
        </p:spPr>
      </p:pic>
      <p:sp>
        <p:nvSpPr>
          <p:cNvPr id="6" name="TextBox 5"/>
          <p:cNvSpPr txBox="1"/>
          <p:nvPr/>
        </p:nvSpPr>
        <p:spPr>
          <a:xfrm>
            <a:off x="0" y="987792"/>
            <a:ext cx="9144000" cy="553998"/>
          </a:xfrm>
          <a:prstGeom prst="rect">
            <a:avLst/>
          </a:prstGeom>
          <a:noFill/>
        </p:spPr>
        <p:txBody>
          <a:bodyPr wrap="square" rtlCol="0">
            <a:spAutoFit/>
          </a:bodyPr>
          <a:lstStyle/>
          <a:p>
            <a:pPr algn="ctr"/>
            <a:r>
              <a:rPr lang="en-GB" sz="3000" dirty="0">
                <a:latin typeface="Avenir Book"/>
              </a:rPr>
              <a:t>http://ispatools.org/core-diagnostic-instrument/</a:t>
            </a:r>
          </a:p>
        </p:txBody>
      </p:sp>
    </p:spTree>
    <p:extLst>
      <p:ext uri="{BB962C8B-B14F-4D97-AF65-F5344CB8AC3E}">
        <p14:creationId xmlns:p14="http://schemas.microsoft.com/office/powerpoint/2010/main" val="19699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much do countries spend on SP?</a:t>
            </a:r>
          </a:p>
        </p:txBody>
      </p:sp>
      <p:sp>
        <p:nvSpPr>
          <p:cNvPr id="6" name="Content Placeholder 2"/>
          <p:cNvSpPr txBox="1">
            <a:spLocks/>
          </p:cNvSpPr>
          <p:nvPr/>
        </p:nvSpPr>
        <p:spPr>
          <a:xfrm>
            <a:off x="533400" y="1066800"/>
            <a:ext cx="82417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500" dirty="0">
                <a:latin typeface="Avenir Book"/>
                <a:cs typeface="Avenir Book"/>
              </a:rPr>
              <a:t>Simple mean of GDP allocated to SP: </a:t>
            </a:r>
          </a:p>
          <a:p>
            <a:pPr marL="0" indent="0">
              <a:buNone/>
            </a:pPr>
            <a:r>
              <a:rPr lang="en-GB" sz="3500" b="1" dirty="0">
                <a:latin typeface="Avenir Book"/>
                <a:cs typeface="Avenir Book"/>
              </a:rPr>
              <a:t>	On average, 11%. </a:t>
            </a:r>
          </a:p>
          <a:p>
            <a:r>
              <a:rPr lang="en-GB" sz="3500" dirty="0">
                <a:latin typeface="Avenir Book"/>
                <a:cs typeface="Avenir Book"/>
              </a:rPr>
              <a:t>Weighted by population: </a:t>
            </a:r>
          </a:p>
          <a:p>
            <a:pPr marL="0" indent="0">
              <a:buNone/>
            </a:pPr>
            <a:r>
              <a:rPr lang="en-GB" sz="3500" b="1" dirty="0">
                <a:latin typeface="Avenir Book"/>
                <a:cs typeface="Avenir Book"/>
              </a:rPr>
              <a:t>	8.4 per cent of the GDP. </a:t>
            </a:r>
          </a:p>
          <a:p>
            <a:r>
              <a:rPr lang="en-GB" sz="3500" dirty="0">
                <a:latin typeface="Avenir Book"/>
                <a:cs typeface="Avenir Book"/>
              </a:rPr>
              <a:t>In SSA? </a:t>
            </a:r>
          </a:p>
          <a:p>
            <a:pPr marL="0" indent="0">
              <a:buNone/>
            </a:pPr>
            <a:r>
              <a:rPr lang="en-GB" sz="3500" b="1" dirty="0">
                <a:latin typeface="Avenir Book"/>
                <a:cs typeface="Avenir Book"/>
              </a:rPr>
              <a:t>	1.7% of GDP </a:t>
            </a:r>
            <a:r>
              <a:rPr lang="en-GB" sz="3500" dirty="0">
                <a:latin typeface="Avenir Book"/>
                <a:cs typeface="Avenir Book"/>
              </a:rPr>
              <a:t>on average to non-	contributory</a:t>
            </a:r>
          </a:p>
          <a:p>
            <a:endParaRPr lang="en-ZA" b="1" dirty="0"/>
          </a:p>
          <a:p>
            <a:endParaRPr lang="en-ZA" b="1" dirty="0"/>
          </a:p>
          <a:p>
            <a:endParaRPr lang="en-ZA" b="1" dirty="0"/>
          </a:p>
        </p:txBody>
      </p:sp>
    </p:spTree>
    <p:extLst>
      <p:ext uri="{BB962C8B-B14F-4D97-AF65-F5344CB8AC3E}">
        <p14:creationId xmlns:p14="http://schemas.microsoft.com/office/powerpoint/2010/main" val="4085019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What should we be looking at?</a:t>
            </a:r>
          </a:p>
        </p:txBody>
      </p:sp>
      <p:graphicFrame>
        <p:nvGraphicFramePr>
          <p:cNvPr id="5" name="Chart 4"/>
          <p:cNvGraphicFramePr/>
          <p:nvPr>
            <p:extLst>
              <p:ext uri="{D42A27DB-BD31-4B8C-83A1-F6EECF244321}">
                <p14:modId xmlns:p14="http://schemas.microsoft.com/office/powerpoint/2010/main" val="1076322179"/>
              </p:ext>
            </p:extLst>
          </p:nvPr>
        </p:nvGraphicFramePr>
        <p:xfrm>
          <a:off x="0" y="-92931"/>
          <a:ext cx="9143999" cy="693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31803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What should we be looking at?</a:t>
            </a:r>
          </a:p>
        </p:txBody>
      </p:sp>
      <p:graphicFrame>
        <p:nvGraphicFramePr>
          <p:cNvPr id="5" name="Chart 4"/>
          <p:cNvGraphicFramePr/>
          <p:nvPr>
            <p:extLst>
              <p:ext uri="{D42A27DB-BD31-4B8C-83A1-F6EECF244321}">
                <p14:modId xmlns:p14="http://schemas.microsoft.com/office/powerpoint/2010/main" val="4241551875"/>
              </p:ext>
            </p:extLst>
          </p:nvPr>
        </p:nvGraphicFramePr>
        <p:xfrm>
          <a:off x="0" y="-76200"/>
          <a:ext cx="9125712" cy="6934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65880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What does this depend on?</a:t>
            </a:r>
          </a:p>
        </p:txBody>
      </p:sp>
      <p:sp>
        <p:nvSpPr>
          <p:cNvPr id="6" name="Content Placeholder 2"/>
          <p:cNvSpPr txBox="1">
            <a:spLocks/>
          </p:cNvSpPr>
          <p:nvPr/>
        </p:nvSpPr>
        <p:spPr>
          <a:xfrm>
            <a:off x="76200" y="544899"/>
            <a:ext cx="8851392" cy="5015408"/>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4400" dirty="0"/>
          </a:p>
          <a:p>
            <a:pPr marL="0" indent="0" algn="ctr">
              <a:buNone/>
            </a:pPr>
            <a:r>
              <a:rPr lang="en-GB" sz="4200" dirty="0">
                <a:latin typeface="Avenir Book"/>
                <a:cs typeface="Avenir Book"/>
              </a:rPr>
              <a:t>Investment in SP (and therefore coverage </a:t>
            </a:r>
            <a:r>
              <a:rPr lang="en-GB" sz="4200" dirty="0" err="1">
                <a:latin typeface="Avenir Book"/>
                <a:cs typeface="Avenir Book"/>
              </a:rPr>
              <a:t>etc</a:t>
            </a:r>
            <a:r>
              <a:rPr lang="en-GB" sz="4200" dirty="0">
                <a:latin typeface="Avenir Book"/>
                <a:cs typeface="Avenir Book"/>
              </a:rPr>
              <a:t>) primarily depends on prevailing political and social will</a:t>
            </a:r>
          </a:p>
          <a:p>
            <a:pPr algn="ctr"/>
            <a:endParaRPr lang="en-ZA" b="1" dirty="0"/>
          </a:p>
          <a:p>
            <a:pPr marL="0" indent="0" algn="ctr">
              <a:buNone/>
            </a:pPr>
            <a:r>
              <a:rPr lang="en-ZA" sz="4900" b="1" dirty="0">
                <a:solidFill>
                  <a:srgbClr val="990000"/>
                </a:solidFill>
                <a:latin typeface="Avenir Heavy"/>
                <a:cs typeface="Avenir Heavy"/>
              </a:rPr>
              <a:t>Policy space, </a:t>
            </a:r>
          </a:p>
          <a:p>
            <a:pPr marL="0" indent="0" algn="ctr">
              <a:buNone/>
            </a:pPr>
            <a:r>
              <a:rPr lang="en-ZA" sz="4900" b="1" dirty="0">
                <a:solidFill>
                  <a:srgbClr val="990000"/>
                </a:solidFill>
                <a:latin typeface="Avenir Heavy"/>
                <a:cs typeface="Avenir Heavy"/>
              </a:rPr>
              <a:t>not fiscal space</a:t>
            </a:r>
          </a:p>
        </p:txBody>
      </p:sp>
    </p:spTree>
    <p:extLst>
      <p:ext uri="{BB962C8B-B14F-4D97-AF65-F5344CB8AC3E}">
        <p14:creationId xmlns:p14="http://schemas.microsoft.com/office/powerpoint/2010/main" val="2072316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L&amp;T Journaling</a:t>
            </a:r>
          </a:p>
        </p:txBody>
      </p:sp>
      <p:sp>
        <p:nvSpPr>
          <p:cNvPr id="6" name="Content Placeholder 2"/>
          <p:cNvSpPr txBox="1">
            <a:spLocks/>
          </p:cNvSpPr>
          <p:nvPr/>
        </p:nvSpPr>
        <p:spPr>
          <a:xfrm>
            <a:off x="4953000" y="884313"/>
            <a:ext cx="3733800" cy="4724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50000"/>
              </a:lnSpc>
              <a:buNone/>
            </a:pPr>
            <a:endParaRPr lang="en-ZA" sz="2400" dirty="0">
              <a:latin typeface="Avenir LT Std 35 Light" pitchFamily="34" charset="0"/>
            </a:endParaRPr>
          </a:p>
          <a:p>
            <a:pPr marL="0" lvl="0" indent="0">
              <a:lnSpc>
                <a:spcPct val="150000"/>
              </a:lnSpc>
              <a:buNone/>
            </a:pPr>
            <a:r>
              <a:rPr lang="en-ZA" sz="2400" dirty="0">
                <a:latin typeface="Avenir LT Std 35 Light" pitchFamily="34" charset="0"/>
              </a:rPr>
              <a:t>What in your current work life or context provides the seeds for the future you want to create? Where do you see your future beginning? </a:t>
            </a:r>
            <a:r>
              <a:rPr lang="en-ZA" sz="1600" dirty="0">
                <a:latin typeface="Avenir LT Std 35 Light" pitchFamily="34" charset="0"/>
              </a:rPr>
              <a:t>(about 3 min.)</a:t>
            </a:r>
          </a:p>
          <a:p>
            <a:pPr marL="0" indent="0">
              <a:buNone/>
            </a:pPr>
            <a:endParaRPr lang="en-ZA" sz="2400" b="1" dirty="0">
              <a:latin typeface="Avenir LT Std 35 Light" pitchFamily="34" charset="0"/>
            </a:endParaRPr>
          </a:p>
          <a:p>
            <a:endParaRPr lang="en-ZA" sz="2400" b="1" dirty="0">
              <a:solidFill>
                <a:schemeClr val="bg1"/>
              </a:solidFill>
              <a:latin typeface="Avenir LT Std 35 Light" pitchFamily="34" charset="0"/>
            </a:endParaRPr>
          </a:p>
        </p:txBody>
      </p:sp>
      <p:pic>
        <p:nvPicPr>
          <p:cNvPr id="4098" name="Picture 2" descr="Image result for dandelion seeds"/>
          <p:cNvPicPr>
            <a:picLocks noChangeAspect="1" noChangeArrowheads="1"/>
          </p:cNvPicPr>
          <p:nvPr/>
        </p:nvPicPr>
        <p:blipFill rotWithShape="1">
          <a:blip r:embed="rId4">
            <a:extLst>
              <a:ext uri="{28A0092B-C50C-407E-A947-70E740481C1C}">
                <a14:useLocalDpi xmlns:a14="http://schemas.microsoft.com/office/drawing/2010/main" val="0"/>
              </a:ext>
            </a:extLst>
          </a:blip>
          <a:srcRect l="6571" t="4541" r="50736" b="19733"/>
          <a:stretch/>
        </p:blipFill>
        <p:spPr bwMode="auto">
          <a:xfrm>
            <a:off x="1295400" y="1143000"/>
            <a:ext cx="3473819" cy="43141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9">
            <a:extLst>
              <a:ext uri="{FF2B5EF4-FFF2-40B4-BE49-F238E27FC236}">
                <a16:creationId xmlns:a16="http://schemas.microsoft.com/office/drawing/2014/main" id="{ED3CCA39-9DA3-4E0B-BE10-7914B563F330}"/>
              </a:ext>
            </a:extLst>
          </p:cNvPr>
          <p:cNvSpPr txBox="1"/>
          <p:nvPr/>
        </p:nvSpPr>
        <p:spPr>
          <a:xfrm>
            <a:off x="1225645" y="5688217"/>
            <a:ext cx="73152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Avenir Book"/>
                <a:cs typeface="Avenir Book"/>
              </a:rPr>
              <a:t>Adapted by Catherine </a:t>
            </a:r>
            <a:r>
              <a:rPr lang="en-US" sz="1400" dirty="0" err="1">
                <a:latin typeface="Avenir Book"/>
                <a:cs typeface="Avenir Book"/>
              </a:rPr>
              <a:t>Widrig</a:t>
            </a:r>
            <a:r>
              <a:rPr lang="en-US" sz="1400" dirty="0">
                <a:latin typeface="Avenir Book"/>
                <a:cs typeface="Avenir Book"/>
              </a:rPr>
              <a:t> Jenkins (IPK) from Theory U by Otto </a:t>
            </a:r>
            <a:r>
              <a:rPr lang="en-US" sz="1400" dirty="0" err="1">
                <a:latin typeface="Avenir Book"/>
                <a:cs typeface="Avenir Book"/>
              </a:rPr>
              <a:t>Scharmer</a:t>
            </a:r>
            <a:endParaRPr lang="en-US" sz="1400" dirty="0">
              <a:latin typeface="Avenir Book"/>
              <a:cs typeface="Avenir Book"/>
            </a:endParaRPr>
          </a:p>
          <a:p>
            <a:endParaRPr lang="en-ZA" sz="1400" dirty="0"/>
          </a:p>
        </p:txBody>
      </p:sp>
    </p:spTree>
    <p:extLst>
      <p:ext uri="{BB962C8B-B14F-4D97-AF65-F5344CB8AC3E}">
        <p14:creationId xmlns:p14="http://schemas.microsoft.com/office/powerpoint/2010/main" val="42260740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ree fallen over in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5" y="0"/>
            <a:ext cx="9231798" cy="68896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857" y="609600"/>
            <a:ext cx="9284057" cy="1015663"/>
          </a:xfrm>
          <a:prstGeom prst="rect">
            <a:avLst/>
          </a:prstGeom>
          <a:solidFill>
            <a:schemeClr val="bg1"/>
          </a:solidFill>
          <a:ln>
            <a:noFill/>
          </a:ln>
        </p:spPr>
        <p:txBody>
          <a:bodyPr wrap="square" rtlCol="0">
            <a:spAutoFit/>
          </a:bodyPr>
          <a:lstStyle/>
          <a:p>
            <a:pPr algn="ctr"/>
            <a:r>
              <a:rPr lang="en-ZA" sz="3000" dirty="0">
                <a:solidFill>
                  <a:schemeClr val="accent3">
                    <a:lumMod val="50000"/>
                  </a:schemeClr>
                </a:solidFill>
                <a:latin typeface="Avenir Book"/>
                <a:cs typeface="Avenir Book"/>
              </a:rPr>
              <a:t>“The sound of one tree crashing is much louder than the sound of a whole forest growing”</a:t>
            </a:r>
          </a:p>
        </p:txBody>
      </p:sp>
    </p:spTree>
    <p:extLst>
      <p:ext uri="{BB962C8B-B14F-4D97-AF65-F5344CB8AC3E}">
        <p14:creationId xmlns:p14="http://schemas.microsoft.com/office/powerpoint/2010/main" val="2697854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to fight this?</a:t>
            </a:r>
          </a:p>
        </p:txBody>
      </p:sp>
      <p:sp>
        <p:nvSpPr>
          <p:cNvPr id="6" name="Content Placeholder 2"/>
          <p:cNvSpPr txBox="1">
            <a:spLocks/>
          </p:cNvSpPr>
          <p:nvPr/>
        </p:nvSpPr>
        <p:spPr>
          <a:xfrm>
            <a:off x="304800" y="1825861"/>
            <a:ext cx="3810000"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2800" dirty="0">
                <a:latin typeface="Avenir Book"/>
              </a:rPr>
              <a:t>Reform coalition building (NGO, think tanks, legal, media, </a:t>
            </a:r>
            <a:r>
              <a:rPr lang="en-GB" sz="2800" dirty="0" err="1">
                <a:latin typeface="Avenir Book"/>
              </a:rPr>
              <a:t>etc</a:t>
            </a:r>
            <a:r>
              <a:rPr lang="en-GB" sz="2800" dirty="0">
                <a:latin typeface="Avenir Book"/>
              </a:rPr>
              <a:t>)</a:t>
            </a:r>
            <a:endParaRPr lang="en-ZA" sz="2800" b="1" dirty="0">
              <a:latin typeface="Avenir Book"/>
            </a:endParaRPr>
          </a:p>
          <a:p>
            <a:endParaRPr lang="en-ZA" b="1" dirty="0"/>
          </a:p>
          <a:p>
            <a:endParaRPr lang="en-ZA" b="1" dirty="0"/>
          </a:p>
        </p:txBody>
      </p:sp>
      <p:sp>
        <p:nvSpPr>
          <p:cNvPr id="8" name="TextBox 7"/>
          <p:cNvSpPr txBox="1"/>
          <p:nvPr/>
        </p:nvSpPr>
        <p:spPr>
          <a:xfrm>
            <a:off x="0" y="4038600"/>
            <a:ext cx="4267200" cy="584775"/>
          </a:xfrm>
          <a:prstGeom prst="rect">
            <a:avLst/>
          </a:prstGeom>
          <a:noFill/>
        </p:spPr>
        <p:txBody>
          <a:bodyPr wrap="square" rtlCol="0">
            <a:spAutoFit/>
          </a:bodyPr>
          <a:lstStyle/>
          <a:p>
            <a:pPr algn="ctr"/>
            <a:r>
              <a:rPr lang="en-GB" sz="3200" dirty="0">
                <a:latin typeface="Avenir Book"/>
              </a:rPr>
              <a:t>e.g. South Africa</a:t>
            </a:r>
          </a:p>
        </p:txBody>
      </p:sp>
      <p:pic>
        <p:nvPicPr>
          <p:cNvPr id="2050" name="Picture 2" descr="The Up-And-Coming Music Legends"/>
          <p:cNvPicPr>
            <a:picLocks noChangeAspect="1" noChangeArrowheads="1"/>
          </p:cNvPicPr>
          <p:nvPr/>
        </p:nvPicPr>
        <p:blipFill rotWithShape="1">
          <a:blip r:embed="rId4">
            <a:extLst>
              <a:ext uri="{28A0092B-C50C-407E-A947-70E740481C1C}">
                <a14:useLocalDpi xmlns:a14="http://schemas.microsoft.com/office/drawing/2010/main" val="0"/>
              </a:ext>
            </a:extLst>
          </a:blip>
          <a:srcRect l="12595" t="23710" r="10590" b="5193"/>
          <a:stretch/>
        </p:blipFill>
        <p:spPr bwMode="auto">
          <a:xfrm>
            <a:off x="4301948" y="1143000"/>
            <a:ext cx="4870704" cy="452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785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253"/>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to fight this?</a:t>
            </a:r>
          </a:p>
        </p:txBody>
      </p:sp>
      <p:sp>
        <p:nvSpPr>
          <p:cNvPr id="6" name="Content Placeholder 2"/>
          <p:cNvSpPr txBox="1">
            <a:spLocks/>
          </p:cNvSpPr>
          <p:nvPr/>
        </p:nvSpPr>
        <p:spPr>
          <a:xfrm>
            <a:off x="217846" y="830739"/>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4400" dirty="0"/>
              <a:t> </a:t>
            </a:r>
            <a:r>
              <a:rPr lang="en-GB" sz="3000" dirty="0">
                <a:latin typeface="Avenir Book"/>
                <a:cs typeface="Avenir Book"/>
              </a:rPr>
              <a:t>View Social protection as investment</a:t>
            </a:r>
            <a:endParaRPr lang="en-ZA" sz="3000" b="1" dirty="0">
              <a:latin typeface="Avenir Book"/>
              <a:cs typeface="Avenir Book"/>
            </a:endParaRPr>
          </a:p>
          <a:p>
            <a:endParaRPr lang="en-ZA" b="1" dirty="0"/>
          </a:p>
          <a:p>
            <a:endParaRPr lang="en-ZA" b="1" dirty="0"/>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447800" y="1524000"/>
            <a:ext cx="6705600" cy="4495800"/>
          </a:xfrm>
          <a:prstGeom prst="rect">
            <a:avLst/>
          </a:prstGeom>
        </p:spPr>
      </p:pic>
    </p:spTree>
    <p:extLst>
      <p:ext uri="{BB962C8B-B14F-4D97-AF65-F5344CB8AC3E}">
        <p14:creationId xmlns:p14="http://schemas.microsoft.com/office/powerpoint/2010/main" val="634628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to fight this?</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3000" dirty="0">
                <a:latin typeface="Avenir Book"/>
                <a:cs typeface="Avenir Book"/>
              </a:rPr>
              <a:t>Demographic trends… And </a:t>
            </a:r>
            <a:r>
              <a:rPr lang="en-GB" sz="3000" dirty="0">
                <a:latin typeface="Avenir Book"/>
                <a:cs typeface="Avenir Book"/>
                <a:hlinkClick r:id="rId4"/>
              </a:rPr>
              <a:t>dividend</a:t>
            </a:r>
            <a:endParaRPr lang="en-ZA" sz="3000" b="1" dirty="0">
              <a:latin typeface="Avenir Book"/>
              <a:cs typeface="Avenir Book"/>
            </a:endParaRPr>
          </a:p>
          <a:p>
            <a:endParaRPr lang="en-ZA" b="1" dirty="0"/>
          </a:p>
          <a:p>
            <a:endParaRPr lang="en-ZA" b="1" dirty="0"/>
          </a:p>
        </p:txBody>
      </p:sp>
      <p:pic>
        <p:nvPicPr>
          <p:cNvPr id="7" name="Picture 6"/>
          <p:cNvPicPr/>
          <p:nvPr/>
        </p:nvPicPr>
        <p:blipFill rotWithShape="1">
          <a:blip r:embed="rId5">
            <a:extLst>
              <a:ext uri="{28A0092B-C50C-407E-A947-70E740481C1C}">
                <a14:useLocalDpi xmlns:a14="http://schemas.microsoft.com/office/drawing/2010/main" val="0"/>
              </a:ext>
            </a:extLst>
          </a:blip>
          <a:srcRect l="22156" t="18428" r="20415" b="6293"/>
          <a:stretch/>
        </p:blipFill>
        <p:spPr bwMode="auto">
          <a:xfrm>
            <a:off x="2819400" y="1676400"/>
            <a:ext cx="5791199" cy="4177207"/>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381000" y="2438400"/>
            <a:ext cx="2374393" cy="1938992"/>
          </a:xfrm>
          <a:prstGeom prst="rect">
            <a:avLst/>
          </a:prstGeom>
          <a:noFill/>
        </p:spPr>
        <p:txBody>
          <a:bodyPr wrap="square" rtlCol="0">
            <a:spAutoFit/>
          </a:bodyPr>
          <a:lstStyle/>
          <a:p>
            <a:r>
              <a:rPr lang="en-GB" sz="3000" dirty="0">
                <a:latin typeface="Avenir Book"/>
                <a:cs typeface="Avenir Book"/>
              </a:rPr>
              <a:t>Ratio of working age to non working age </a:t>
            </a:r>
          </a:p>
        </p:txBody>
      </p:sp>
    </p:spTree>
    <p:extLst>
      <p:ext uri="{BB962C8B-B14F-4D97-AF65-F5344CB8AC3E}">
        <p14:creationId xmlns:p14="http://schemas.microsoft.com/office/powerpoint/2010/main" val="2335169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to fight this?</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000" dirty="0">
                <a:latin typeface="Avenir Book"/>
                <a:cs typeface="Avenir Book"/>
              </a:rPr>
              <a:t>Staggered introduction of </a:t>
            </a:r>
            <a:r>
              <a:rPr lang="en-GB" sz="3000" dirty="0" err="1">
                <a:latin typeface="Avenir Book"/>
                <a:cs typeface="Avenir Book"/>
              </a:rPr>
              <a:t>SP</a:t>
            </a:r>
            <a:endParaRPr lang="en-ZA" sz="3000" b="1" dirty="0">
              <a:latin typeface="Avenir Book"/>
              <a:cs typeface="Avenir Book"/>
            </a:endParaRPr>
          </a:p>
          <a:p>
            <a:endParaRPr lang="en-ZA" b="1" dirty="0"/>
          </a:p>
          <a:p>
            <a:endParaRPr lang="en-ZA" b="1" dirty="0"/>
          </a:p>
        </p:txBody>
      </p:sp>
      <p:sp>
        <p:nvSpPr>
          <p:cNvPr id="8" name="TextBox 7"/>
          <p:cNvSpPr txBox="1"/>
          <p:nvPr/>
        </p:nvSpPr>
        <p:spPr>
          <a:xfrm>
            <a:off x="315018" y="2438400"/>
            <a:ext cx="2374393" cy="1569660"/>
          </a:xfrm>
          <a:prstGeom prst="rect">
            <a:avLst/>
          </a:prstGeom>
          <a:noFill/>
        </p:spPr>
        <p:txBody>
          <a:bodyPr wrap="square" rtlCol="0">
            <a:spAutoFit/>
          </a:bodyPr>
          <a:lstStyle/>
          <a:p>
            <a:r>
              <a:rPr lang="en-GB" sz="3200" dirty="0">
                <a:latin typeface="Avenir Book"/>
                <a:cs typeface="Avenir Book"/>
              </a:rPr>
              <a:t>Namibia: </a:t>
            </a:r>
          </a:p>
          <a:p>
            <a:r>
              <a:rPr lang="en-GB" sz="3200" dirty="0">
                <a:latin typeface="Avenir Book"/>
                <a:cs typeface="Avenir Book"/>
              </a:rPr>
              <a:t>Age cohorts</a:t>
            </a: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5590" y="1828800"/>
            <a:ext cx="5661210" cy="4038600"/>
          </a:xfrm>
          <a:prstGeom prst="rect">
            <a:avLst/>
          </a:prstGeom>
          <a:noFill/>
          <a:ln>
            <a:noFill/>
          </a:ln>
        </p:spPr>
      </p:pic>
    </p:spTree>
    <p:extLst>
      <p:ext uri="{BB962C8B-B14F-4D97-AF65-F5344CB8AC3E}">
        <p14:creationId xmlns:p14="http://schemas.microsoft.com/office/powerpoint/2010/main" val="1074826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How to fight this?</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4400" dirty="0">
                <a:latin typeface="Avenir Book"/>
                <a:cs typeface="Avenir Book"/>
              </a:rPr>
              <a:t>Administrative costs over time</a:t>
            </a:r>
            <a:endParaRPr lang="en-ZA" dirty="0">
              <a:latin typeface="Avenir Book"/>
              <a:cs typeface="Avenir Book"/>
            </a:endParaRPr>
          </a:p>
          <a:p>
            <a:endParaRPr lang="en-ZA" b="1" dirty="0"/>
          </a:p>
          <a:p>
            <a:endParaRPr lang="en-ZA" b="1" dirty="0"/>
          </a:p>
        </p:txBody>
      </p:sp>
      <p:sp>
        <p:nvSpPr>
          <p:cNvPr id="8" name="TextBox 7"/>
          <p:cNvSpPr txBox="1"/>
          <p:nvPr/>
        </p:nvSpPr>
        <p:spPr>
          <a:xfrm>
            <a:off x="457200" y="2514600"/>
            <a:ext cx="3669792" cy="2169825"/>
          </a:xfrm>
          <a:prstGeom prst="rect">
            <a:avLst/>
          </a:prstGeom>
          <a:noFill/>
        </p:spPr>
        <p:txBody>
          <a:bodyPr wrap="square" rtlCol="0">
            <a:spAutoFit/>
          </a:bodyPr>
          <a:lstStyle/>
          <a:p>
            <a:r>
              <a:rPr lang="en-GB" sz="2700" dirty="0">
                <a:latin typeface="Avenir Book"/>
                <a:cs typeface="Avenir Book"/>
              </a:rPr>
              <a:t>e.g. cost to transfer ratio and admin cost per recipient.. Depends! On size, maturity, context, etc..</a:t>
            </a: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752600"/>
            <a:ext cx="4343400" cy="4114800"/>
          </a:xfrm>
          <a:prstGeom prst="rect">
            <a:avLst/>
          </a:prstGeom>
          <a:noFill/>
          <a:ln>
            <a:noFill/>
          </a:ln>
        </p:spPr>
      </p:pic>
    </p:spTree>
    <p:extLst>
      <p:ext uri="{BB962C8B-B14F-4D97-AF65-F5344CB8AC3E}">
        <p14:creationId xmlns:p14="http://schemas.microsoft.com/office/powerpoint/2010/main" val="15551195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Tools for financial governance?</a:t>
            </a:r>
          </a:p>
        </p:txBody>
      </p:sp>
      <p:sp>
        <p:nvSpPr>
          <p:cNvPr id="6" name="Content Placeholder 2"/>
          <p:cNvSpPr txBox="1">
            <a:spLocks/>
          </p:cNvSpPr>
          <p:nvPr/>
        </p:nvSpPr>
        <p:spPr>
          <a:xfrm>
            <a:off x="216408" y="990600"/>
            <a:ext cx="8851392" cy="501540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4400" dirty="0"/>
          </a:p>
          <a:p>
            <a:r>
              <a:rPr lang="en-GB" dirty="0">
                <a:latin typeface="Avenir Book"/>
                <a:cs typeface="Avenir Book"/>
              </a:rPr>
              <a:t>Social budgeting..</a:t>
            </a:r>
          </a:p>
          <a:p>
            <a:endParaRPr lang="en-GB" dirty="0">
              <a:latin typeface="Avenir Book"/>
              <a:cs typeface="Avenir Book"/>
            </a:endParaRPr>
          </a:p>
          <a:p>
            <a:endParaRPr lang="en-GB" dirty="0">
              <a:latin typeface="Avenir Book"/>
              <a:cs typeface="Avenir Book"/>
            </a:endParaRPr>
          </a:p>
          <a:p>
            <a:pPr marL="0" indent="0">
              <a:buNone/>
            </a:pPr>
            <a:endParaRPr lang="en-GB" dirty="0">
              <a:latin typeface="Avenir Book"/>
              <a:cs typeface="Avenir Book"/>
            </a:endParaRPr>
          </a:p>
          <a:p>
            <a:r>
              <a:rPr lang="en-GB" dirty="0">
                <a:latin typeface="Avenir Book"/>
                <a:cs typeface="Avenir Book"/>
              </a:rPr>
              <a:t>Microsimulations..</a:t>
            </a:r>
            <a:endParaRPr lang="en-ZA" dirty="0">
              <a:latin typeface="Avenir Book"/>
              <a:cs typeface="Avenir Book"/>
            </a:endParaRPr>
          </a:p>
          <a:p>
            <a:endParaRPr lang="en-ZA" b="1" dirty="0"/>
          </a:p>
        </p:txBody>
      </p:sp>
      <p:pic>
        <p:nvPicPr>
          <p:cNvPr id="5" name="Picture 4"/>
          <p:cNvPicPr>
            <a:picLocks noChangeAspect="1"/>
          </p:cNvPicPr>
          <p:nvPr/>
        </p:nvPicPr>
        <p:blipFill>
          <a:blip r:embed="rId4"/>
          <a:stretch>
            <a:fillRect/>
          </a:stretch>
        </p:blipFill>
        <p:spPr>
          <a:xfrm>
            <a:off x="5333999" y="1501458"/>
            <a:ext cx="3442039" cy="1927542"/>
          </a:xfrm>
          <a:prstGeom prst="rect">
            <a:avLst/>
          </a:prstGeom>
        </p:spPr>
      </p:pic>
      <p:pic>
        <p:nvPicPr>
          <p:cNvPr id="1026" name="Picture 2" descr="Image result for microsimulations">
            <a:extLst>
              <a:ext uri="{FF2B5EF4-FFF2-40B4-BE49-F238E27FC236}">
                <a16:creationId xmlns:a16="http://schemas.microsoft.com/office/drawing/2014/main" id="{BD77195D-FD7B-4518-9489-1E925A1CE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08" y="3442138"/>
            <a:ext cx="3962400" cy="240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68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350520"/>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Is the pie fixed?</a:t>
            </a:r>
          </a:p>
        </p:txBody>
      </p:sp>
      <p:sp>
        <p:nvSpPr>
          <p:cNvPr id="6" name="Content Placeholder 2"/>
          <p:cNvSpPr txBox="1">
            <a:spLocks/>
          </p:cNvSpPr>
          <p:nvPr/>
        </p:nvSpPr>
        <p:spPr>
          <a:xfrm>
            <a:off x="457200" y="1292988"/>
            <a:ext cx="4343400" cy="379620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ZA" b="1" dirty="0">
                <a:latin typeface="Avenir Heavy"/>
                <a:cs typeface="Avenir Heavy"/>
              </a:rPr>
              <a:t>Revenue mobilisation</a:t>
            </a:r>
          </a:p>
          <a:p>
            <a:pPr marL="0" indent="0">
              <a:buNone/>
            </a:pPr>
            <a:r>
              <a:rPr lang="en-ZA" sz="3600" dirty="0">
                <a:latin typeface="Avenir Book"/>
                <a:cs typeface="Avenir Book"/>
              </a:rPr>
              <a:t>Tax revenue</a:t>
            </a:r>
          </a:p>
          <a:p>
            <a:pPr marL="0" indent="0">
              <a:buNone/>
            </a:pPr>
            <a:r>
              <a:rPr lang="en-ZA" sz="3600" dirty="0">
                <a:latin typeface="Avenir Book"/>
                <a:cs typeface="Avenir Book"/>
              </a:rPr>
              <a:t>Non-tax revenues (profit, fees, etc.)</a:t>
            </a:r>
          </a:p>
          <a:p>
            <a:pPr marL="0" indent="0">
              <a:buNone/>
            </a:pPr>
            <a:r>
              <a:rPr lang="en-ZA" sz="3600" dirty="0">
                <a:latin typeface="Avenir Book"/>
                <a:cs typeface="Avenir Book"/>
              </a:rPr>
              <a:t>Loans</a:t>
            </a:r>
          </a:p>
          <a:p>
            <a:pPr marL="0" indent="0">
              <a:buNone/>
            </a:pPr>
            <a:r>
              <a:rPr lang="en-ZA" sz="3600" dirty="0">
                <a:latin typeface="Avenir Book"/>
                <a:cs typeface="Avenir Book"/>
              </a:rPr>
              <a:t>Grants</a:t>
            </a:r>
          </a:p>
        </p:txBody>
      </p:sp>
      <p:sp>
        <p:nvSpPr>
          <p:cNvPr id="3" name="Right Brace 2"/>
          <p:cNvSpPr/>
          <p:nvPr/>
        </p:nvSpPr>
        <p:spPr>
          <a:xfrm>
            <a:off x="3810000" y="2133600"/>
            <a:ext cx="838200" cy="2743200"/>
          </a:xfrm>
          <a:prstGeom prst="rightBrace">
            <a:avLst/>
          </a:prstGeom>
          <a:ln w="7620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aphicFrame>
        <p:nvGraphicFramePr>
          <p:cNvPr id="9" name="Chart 8"/>
          <p:cNvGraphicFramePr/>
          <p:nvPr>
            <p:extLst>
              <p:ext uri="{D42A27DB-BD31-4B8C-83A1-F6EECF244321}">
                <p14:modId xmlns:p14="http://schemas.microsoft.com/office/powerpoint/2010/main" val="2304285677"/>
              </p:ext>
            </p:extLst>
          </p:nvPr>
        </p:nvGraphicFramePr>
        <p:xfrm>
          <a:off x="5140452" y="1828800"/>
          <a:ext cx="3317748" cy="32664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5891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1961227"/>
            <a:ext cx="4572000" cy="2554545"/>
          </a:xfrm>
          <a:prstGeom prst="rect">
            <a:avLst/>
          </a:prstGeom>
          <a:noFill/>
        </p:spPr>
        <p:txBody>
          <a:bodyPr wrap="square" rtlCol="0">
            <a:spAutoFit/>
          </a:bodyPr>
          <a:lstStyle/>
          <a:p>
            <a:pPr algn="ctr"/>
            <a:r>
              <a:rPr lang="en-US" sz="4000" dirty="0">
                <a:solidFill>
                  <a:schemeClr val="bg1"/>
                </a:solidFill>
                <a:latin typeface="Avenir Book"/>
                <a:cs typeface="Avenir Book"/>
              </a:rPr>
              <a:t>Triple A Activity: Expanding The Fiscal Envelope</a:t>
            </a:r>
          </a:p>
          <a:p>
            <a:pPr algn="ctr"/>
            <a:endParaRPr lang="en-US" sz="40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4127905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228600" y="350520"/>
            <a:ext cx="84582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Activity: Expanding The Fiscal Envelope</a:t>
            </a:r>
          </a:p>
        </p:txBody>
      </p:sp>
      <p:sp>
        <p:nvSpPr>
          <p:cNvPr id="12" name="Oval 11"/>
          <p:cNvSpPr/>
          <p:nvPr/>
        </p:nvSpPr>
        <p:spPr>
          <a:xfrm>
            <a:off x="2819400" y="1447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810000" y="2971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944358" y="2971800"/>
            <a:ext cx="2895600" cy="2971800"/>
          </a:xfrm>
          <a:prstGeom prst="ellipse">
            <a:avLst/>
          </a:prstGeom>
          <a:noFill/>
          <a:ln w="38100"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352800" y="2613853"/>
            <a:ext cx="1828800" cy="338554"/>
          </a:xfrm>
          <a:prstGeom prst="rect">
            <a:avLst/>
          </a:prstGeom>
          <a:noFill/>
        </p:spPr>
        <p:txBody>
          <a:bodyPr wrap="square" rtlCol="0">
            <a:spAutoFit/>
          </a:bodyPr>
          <a:lstStyle/>
          <a:p>
            <a:pPr algn="ctr"/>
            <a:r>
              <a:rPr lang="en-US" sz="1600" dirty="0">
                <a:latin typeface="Avenir Medium"/>
                <a:cs typeface="Avenir Medium"/>
              </a:rPr>
              <a:t>ACCEPTANCE</a:t>
            </a:r>
          </a:p>
        </p:txBody>
      </p:sp>
      <p:sp>
        <p:nvSpPr>
          <p:cNvPr id="16" name="TextBox 15"/>
          <p:cNvSpPr txBox="1"/>
          <p:nvPr/>
        </p:nvSpPr>
        <p:spPr>
          <a:xfrm>
            <a:off x="2514600" y="4419600"/>
            <a:ext cx="1828800" cy="338554"/>
          </a:xfrm>
          <a:prstGeom prst="rect">
            <a:avLst/>
          </a:prstGeom>
          <a:noFill/>
        </p:spPr>
        <p:txBody>
          <a:bodyPr wrap="square" rtlCol="0">
            <a:spAutoFit/>
          </a:bodyPr>
          <a:lstStyle/>
          <a:p>
            <a:r>
              <a:rPr lang="en-US" sz="1600" dirty="0">
                <a:latin typeface="Avenir Medium"/>
                <a:cs typeface="Avenir Medium"/>
              </a:rPr>
              <a:t>AUTHORITY</a:t>
            </a:r>
          </a:p>
        </p:txBody>
      </p:sp>
      <p:sp>
        <p:nvSpPr>
          <p:cNvPr id="17" name="TextBox 16"/>
          <p:cNvSpPr txBox="1"/>
          <p:nvPr/>
        </p:nvSpPr>
        <p:spPr>
          <a:xfrm>
            <a:off x="4953000" y="4419600"/>
            <a:ext cx="1828800" cy="338554"/>
          </a:xfrm>
          <a:prstGeom prst="rect">
            <a:avLst/>
          </a:prstGeom>
          <a:noFill/>
        </p:spPr>
        <p:txBody>
          <a:bodyPr wrap="square" rtlCol="0">
            <a:spAutoFit/>
          </a:bodyPr>
          <a:lstStyle/>
          <a:p>
            <a:r>
              <a:rPr lang="en-US" sz="1600" dirty="0">
                <a:latin typeface="Avenir Medium"/>
                <a:cs typeface="Avenir Medium"/>
              </a:rPr>
              <a:t>ABILITY</a:t>
            </a:r>
          </a:p>
        </p:txBody>
      </p:sp>
      <p:sp>
        <p:nvSpPr>
          <p:cNvPr id="19" name="TextBox 18"/>
          <p:cNvSpPr txBox="1"/>
          <p:nvPr/>
        </p:nvSpPr>
        <p:spPr>
          <a:xfrm>
            <a:off x="3200400" y="3657600"/>
            <a:ext cx="2133600" cy="461665"/>
          </a:xfrm>
          <a:prstGeom prst="rect">
            <a:avLst/>
          </a:prstGeom>
          <a:noFill/>
        </p:spPr>
        <p:txBody>
          <a:bodyPr wrap="square" rtlCol="0">
            <a:spAutoFit/>
          </a:bodyPr>
          <a:lstStyle/>
          <a:p>
            <a:pPr algn="ctr"/>
            <a:r>
              <a:rPr lang="en-US" sz="2400" b="1" dirty="0">
                <a:solidFill>
                  <a:srgbClr val="990000"/>
                </a:solidFill>
                <a:latin typeface="Avenir Heavy"/>
                <a:cs typeface="Avenir Heavy"/>
              </a:rPr>
              <a:t>ACHIEVABLE</a:t>
            </a:r>
          </a:p>
        </p:txBody>
      </p:sp>
      <p:grpSp>
        <p:nvGrpSpPr>
          <p:cNvPr id="18" name="Group 17">
            <a:extLst>
              <a:ext uri="{FF2B5EF4-FFF2-40B4-BE49-F238E27FC236}">
                <a16:creationId xmlns:a16="http://schemas.microsoft.com/office/drawing/2014/main" id="{6701791C-9207-4A7E-BCC8-678247BC8D0D}"/>
              </a:ext>
            </a:extLst>
          </p:cNvPr>
          <p:cNvGrpSpPr/>
          <p:nvPr/>
        </p:nvGrpSpPr>
        <p:grpSpPr>
          <a:xfrm>
            <a:off x="76200" y="2834958"/>
            <a:ext cx="2392580" cy="1824864"/>
            <a:chOff x="1096693" y="3281198"/>
            <a:chExt cx="1783472" cy="1007104"/>
          </a:xfrm>
        </p:grpSpPr>
        <p:sp>
          <p:nvSpPr>
            <p:cNvPr id="20" name="Rectangle 19">
              <a:extLst>
                <a:ext uri="{FF2B5EF4-FFF2-40B4-BE49-F238E27FC236}">
                  <a16:creationId xmlns:a16="http://schemas.microsoft.com/office/drawing/2014/main" id="{888727AB-013B-4C88-A4F1-D2C990A87251}"/>
                </a:ext>
              </a:extLst>
            </p:cNvPr>
            <p:cNvSpPr/>
            <p:nvPr/>
          </p:nvSpPr>
          <p:spPr>
            <a:xfrm>
              <a:off x="1114425" y="3281198"/>
              <a:ext cx="1714500" cy="100212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513F5E4E-EA6F-4A80-9BB3-9EB2F6FD2545}"/>
                </a:ext>
              </a:extLst>
            </p:cNvPr>
            <p:cNvSpPr/>
            <p:nvPr/>
          </p:nvSpPr>
          <p:spPr>
            <a:xfrm>
              <a:off x="1096693" y="3316673"/>
              <a:ext cx="1783472" cy="971629"/>
            </a:xfrm>
            <a:prstGeom prst="rect">
              <a:avLst/>
            </a:prstGeom>
          </p:spPr>
          <p:txBody>
            <a:bodyPr wrap="square">
              <a:spAutoFit/>
            </a:bodyPr>
            <a:lstStyle/>
            <a:p>
              <a:r>
                <a:rPr lang="en-ZA" sz="1400" b="1" dirty="0">
                  <a:solidFill>
                    <a:schemeClr val="bg1"/>
                  </a:solidFill>
                  <a:latin typeface="Avenir Book"/>
                  <a:cs typeface="Avenir Book"/>
                </a:rPr>
                <a:t>AUTHORITY: </a:t>
              </a:r>
            </a:p>
            <a:p>
              <a:r>
                <a:rPr lang="en-ZA" sz="1400" b="1" dirty="0">
                  <a:solidFill>
                    <a:schemeClr val="bg1"/>
                  </a:solidFill>
                  <a:latin typeface="Avenir Book"/>
                  <a:cs typeface="Avenir Book"/>
                </a:rPr>
                <a:t>Do you have the AUTHORITY to make this change or will you need further authorization from other institutions?</a:t>
              </a:r>
            </a:p>
          </p:txBody>
        </p:sp>
      </p:grpSp>
      <p:grpSp>
        <p:nvGrpSpPr>
          <p:cNvPr id="23" name="Group 22">
            <a:extLst>
              <a:ext uri="{FF2B5EF4-FFF2-40B4-BE49-F238E27FC236}">
                <a16:creationId xmlns:a16="http://schemas.microsoft.com/office/drawing/2014/main" id="{D7A04837-6053-4964-9D13-5BF40138D767}"/>
              </a:ext>
            </a:extLst>
          </p:cNvPr>
          <p:cNvGrpSpPr/>
          <p:nvPr/>
        </p:nvGrpSpPr>
        <p:grpSpPr>
          <a:xfrm>
            <a:off x="5418466" y="1611292"/>
            <a:ext cx="2864179" cy="1341115"/>
            <a:chOff x="5057775" y="1780132"/>
            <a:chExt cx="2343150" cy="773428"/>
          </a:xfrm>
        </p:grpSpPr>
        <p:sp>
          <p:nvSpPr>
            <p:cNvPr id="24" name="Rectangle 23">
              <a:extLst>
                <a:ext uri="{FF2B5EF4-FFF2-40B4-BE49-F238E27FC236}">
                  <a16:creationId xmlns:a16="http://schemas.microsoft.com/office/drawing/2014/main" id="{D42FAF36-0411-46AA-BB75-F02D61086F82}"/>
                </a:ext>
              </a:extLst>
            </p:cNvPr>
            <p:cNvSpPr/>
            <p:nvPr/>
          </p:nvSpPr>
          <p:spPr>
            <a:xfrm>
              <a:off x="5057775" y="1780132"/>
              <a:ext cx="2343150" cy="770238"/>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4413095A-7018-4D67-8D8A-62288C9B895C}"/>
                </a:ext>
              </a:extLst>
            </p:cNvPr>
            <p:cNvSpPr/>
            <p:nvPr/>
          </p:nvSpPr>
          <p:spPr>
            <a:xfrm>
              <a:off x="5174041" y="1834457"/>
              <a:ext cx="2226884" cy="719103"/>
            </a:xfrm>
            <a:prstGeom prst="rect">
              <a:avLst/>
            </a:prstGeom>
          </p:spPr>
          <p:txBody>
            <a:bodyPr wrap="square">
              <a:spAutoFit/>
            </a:bodyPr>
            <a:lstStyle/>
            <a:p>
              <a:r>
                <a:rPr lang="en-ZA" sz="1400" b="1" dirty="0">
                  <a:solidFill>
                    <a:schemeClr val="bg1"/>
                  </a:solidFill>
                  <a:latin typeface="Avenir Book"/>
                  <a:cs typeface="Avenir Heavy"/>
                </a:rPr>
                <a:t>ACCEPTANCE</a:t>
              </a:r>
            </a:p>
            <a:p>
              <a:r>
                <a:rPr lang="en-ZA" sz="1400" b="1" dirty="0">
                  <a:solidFill>
                    <a:schemeClr val="bg1"/>
                  </a:solidFill>
                  <a:latin typeface="Avenir Book"/>
                  <a:cs typeface="Avenir Book"/>
                </a:rPr>
                <a:t>Will this change be ACCEPTABLE to the  public and other institutions?</a:t>
              </a:r>
            </a:p>
          </p:txBody>
        </p:sp>
      </p:grpSp>
      <p:sp>
        <p:nvSpPr>
          <p:cNvPr id="26" name="Rectangle 25">
            <a:extLst>
              <a:ext uri="{FF2B5EF4-FFF2-40B4-BE49-F238E27FC236}">
                <a16:creationId xmlns:a16="http://schemas.microsoft.com/office/drawing/2014/main" id="{AFC76318-3FEC-4CB1-A464-473CE8F8F992}"/>
              </a:ext>
            </a:extLst>
          </p:cNvPr>
          <p:cNvSpPr/>
          <p:nvPr/>
        </p:nvSpPr>
        <p:spPr>
          <a:xfrm>
            <a:off x="6035234" y="3762363"/>
            <a:ext cx="2499166" cy="1246915"/>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25A40282-53D6-42FF-B20B-1DD919ECEE3D}"/>
              </a:ext>
            </a:extLst>
          </p:cNvPr>
          <p:cNvSpPr/>
          <p:nvPr/>
        </p:nvSpPr>
        <p:spPr>
          <a:xfrm>
            <a:off x="6065620" y="3705715"/>
            <a:ext cx="2217026" cy="1169551"/>
          </a:xfrm>
          <a:prstGeom prst="rect">
            <a:avLst/>
          </a:prstGeom>
        </p:spPr>
        <p:txBody>
          <a:bodyPr wrap="square">
            <a:spAutoFit/>
          </a:bodyPr>
          <a:lstStyle/>
          <a:p>
            <a:endParaRPr lang="en-ZA" sz="1400" b="1" dirty="0">
              <a:solidFill>
                <a:schemeClr val="bg1"/>
              </a:solidFill>
              <a:latin typeface="Avenir Heavy"/>
              <a:cs typeface="Avenir Heavy"/>
            </a:endParaRPr>
          </a:p>
          <a:p>
            <a:r>
              <a:rPr lang="en-ZA" sz="1400" b="1" dirty="0">
                <a:solidFill>
                  <a:schemeClr val="bg1"/>
                </a:solidFill>
                <a:latin typeface="Avenir Heavy"/>
                <a:cs typeface="Avenir Heavy"/>
              </a:rPr>
              <a:t>ABILITY</a:t>
            </a:r>
            <a:endParaRPr lang="en-ZA" sz="1400" b="1" dirty="0">
              <a:solidFill>
                <a:schemeClr val="bg1"/>
              </a:solidFill>
              <a:latin typeface="Avenir Book"/>
              <a:cs typeface="Avenir Heavy"/>
            </a:endParaRPr>
          </a:p>
          <a:p>
            <a:r>
              <a:rPr lang="en-ZA" sz="1400" b="1" dirty="0">
                <a:solidFill>
                  <a:schemeClr val="bg1"/>
                </a:solidFill>
                <a:latin typeface="Avenir Book"/>
                <a:cs typeface="Avenir Book"/>
              </a:rPr>
              <a:t>Do you have the resources / capacity etc to </a:t>
            </a:r>
            <a:r>
              <a:rPr lang="en-ZA" sz="1400" b="1" dirty="0" err="1">
                <a:solidFill>
                  <a:schemeClr val="bg1"/>
                </a:solidFill>
                <a:latin typeface="Avenir Book"/>
                <a:cs typeface="Avenir Book"/>
              </a:rPr>
              <a:t>enABLE</a:t>
            </a:r>
            <a:r>
              <a:rPr lang="en-ZA" sz="1400" b="1" dirty="0">
                <a:solidFill>
                  <a:schemeClr val="bg1"/>
                </a:solidFill>
                <a:latin typeface="Avenir Book"/>
                <a:cs typeface="Avenir Book"/>
              </a:rPr>
              <a:t> you to make this change?</a:t>
            </a:r>
          </a:p>
        </p:txBody>
      </p:sp>
    </p:spTree>
    <p:extLst>
      <p:ext uri="{BB962C8B-B14F-4D97-AF65-F5344CB8AC3E}">
        <p14:creationId xmlns:p14="http://schemas.microsoft.com/office/powerpoint/2010/main" val="2482670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4384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06623"/>
            <a:ext cx="9144000" cy="1551377"/>
          </a:xfrm>
          <a:prstGeom prst="rect">
            <a:avLst/>
          </a:prstGeom>
        </p:spPr>
      </p:pic>
      <p:sp>
        <p:nvSpPr>
          <p:cNvPr id="3" name="TextBox 2"/>
          <p:cNvSpPr txBox="1"/>
          <p:nvPr/>
        </p:nvSpPr>
        <p:spPr>
          <a:xfrm>
            <a:off x="304800" y="457200"/>
            <a:ext cx="8534400" cy="5647700"/>
          </a:xfrm>
          <a:prstGeom prst="rect">
            <a:avLst/>
          </a:prstGeom>
          <a:noFill/>
        </p:spPr>
        <p:txBody>
          <a:bodyPr wrap="square" rtlCol="0">
            <a:spAutoFit/>
          </a:bodyPr>
          <a:lstStyle/>
          <a:p>
            <a:pPr algn="ctr"/>
            <a:r>
              <a:rPr lang="en-ZA" sz="3200" dirty="0">
                <a:solidFill>
                  <a:schemeClr val="bg1"/>
                </a:solidFill>
                <a:latin typeface="Avenir Book"/>
                <a:cs typeface="Avenir Book"/>
              </a:rPr>
              <a:t>What is a Management </a:t>
            </a:r>
          </a:p>
          <a:p>
            <a:pPr algn="ctr"/>
            <a:r>
              <a:rPr lang="en-ZA" sz="3200" dirty="0">
                <a:solidFill>
                  <a:schemeClr val="bg1"/>
                </a:solidFill>
                <a:latin typeface="Avenir Book"/>
                <a:cs typeface="Avenir Book"/>
              </a:rPr>
              <a:t>Information System (MIS) with reference to Social Protection Programs?</a:t>
            </a:r>
          </a:p>
          <a:p>
            <a:pPr algn="ctr"/>
            <a:endParaRPr lang="en-ZA" sz="3200" dirty="0">
              <a:solidFill>
                <a:schemeClr val="bg1"/>
              </a:solidFill>
              <a:latin typeface="Avenir Book"/>
              <a:cs typeface="Avenir Book"/>
            </a:endParaRPr>
          </a:p>
          <a:p>
            <a:endParaRPr lang="en-ZA" sz="3500" dirty="0">
              <a:latin typeface="Avenir LT Std 35 Light" pitchFamily="34" charset="0"/>
            </a:endParaRPr>
          </a:p>
          <a:p>
            <a:pPr algn="ctr"/>
            <a:r>
              <a:rPr lang="en-ZA" sz="3000" dirty="0">
                <a:solidFill>
                  <a:schemeClr val="tx1">
                    <a:lumMod val="85000"/>
                    <a:lumOff val="15000"/>
                  </a:schemeClr>
                </a:solidFill>
                <a:latin typeface="Avenir LT Std 35 Light" pitchFamily="34" charset="0"/>
                <a:cs typeface="Avenir Book"/>
              </a:rPr>
              <a:t>A system that retrieves data </a:t>
            </a:r>
          </a:p>
          <a:p>
            <a:pPr algn="ctr"/>
            <a:r>
              <a:rPr lang="en-ZA" sz="3000" dirty="0">
                <a:solidFill>
                  <a:schemeClr val="tx1">
                    <a:lumMod val="85000"/>
                    <a:lumOff val="15000"/>
                  </a:schemeClr>
                </a:solidFill>
                <a:latin typeface="Avenir LT Std 35 Light" pitchFamily="34" charset="0"/>
                <a:cs typeface="Avenir Book"/>
              </a:rPr>
              <a:t>from a program’s database (or in some cases different databases) into information that can be used for efficient and effective </a:t>
            </a:r>
          </a:p>
          <a:p>
            <a:pPr algn="ctr"/>
            <a:r>
              <a:rPr lang="en-ZA" sz="3000" dirty="0">
                <a:solidFill>
                  <a:schemeClr val="tx1">
                    <a:lumMod val="85000"/>
                    <a:lumOff val="15000"/>
                  </a:schemeClr>
                </a:solidFill>
                <a:latin typeface="Avenir LT Std 35 Light" pitchFamily="34" charset="0"/>
                <a:cs typeface="Avenir Book"/>
              </a:rPr>
              <a:t>management. </a:t>
            </a:r>
          </a:p>
          <a:p>
            <a:endParaRPr lang="en-ZA" sz="3000" dirty="0">
              <a:latin typeface="Avenir Book"/>
              <a:cs typeface="Avenir Book"/>
            </a:endParaRPr>
          </a:p>
          <a:p>
            <a:endParaRPr lang="en-ZA" dirty="0"/>
          </a:p>
        </p:txBody>
      </p:sp>
    </p:spTree>
    <p:extLst>
      <p:ext uri="{BB962C8B-B14F-4D97-AF65-F5344CB8AC3E}">
        <p14:creationId xmlns:p14="http://schemas.microsoft.com/office/powerpoint/2010/main" val="11594491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0" y="838200"/>
            <a:ext cx="4576618" cy="48006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29200" y="6441744"/>
            <a:ext cx="2460089" cy="369332"/>
          </a:xfrm>
          <a:prstGeom prst="rect">
            <a:avLst/>
          </a:prstGeom>
          <a:solidFill>
            <a:schemeClr val="bg1"/>
          </a:solidFill>
        </p:spPr>
        <p:txBody>
          <a:bodyPr wrap="square" rtlCol="0">
            <a:spAutoFit/>
          </a:bodyPr>
          <a:lstStyle/>
          <a:p>
            <a:endParaRPr lang="en-ZA" dirty="0"/>
          </a:p>
        </p:txBody>
      </p:sp>
      <p:pic>
        <p:nvPicPr>
          <p:cNvPr id="7" name="Picture 6" descr="MIS POWERPOINT_3DAY content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07006"/>
            <a:ext cx="9144000" cy="1450994"/>
          </a:xfrm>
          <a:prstGeom prst="rect">
            <a:avLst/>
          </a:prstGeom>
        </p:spPr>
      </p:pic>
      <p:sp>
        <p:nvSpPr>
          <p:cNvPr id="2" name="TextBox 1"/>
          <p:cNvSpPr txBox="1"/>
          <p:nvPr/>
        </p:nvSpPr>
        <p:spPr>
          <a:xfrm>
            <a:off x="4555958" y="2176605"/>
            <a:ext cx="4572000" cy="1762720"/>
          </a:xfrm>
          <a:prstGeom prst="rect">
            <a:avLst/>
          </a:prstGeom>
          <a:noFill/>
        </p:spPr>
        <p:txBody>
          <a:bodyPr wrap="square" rtlCol="0">
            <a:spAutoFit/>
          </a:bodyPr>
          <a:lstStyle/>
          <a:p>
            <a:pPr algn="ctr"/>
            <a:r>
              <a:rPr lang="en-US" sz="4000" dirty="0">
                <a:solidFill>
                  <a:schemeClr val="bg1"/>
                </a:solidFill>
                <a:latin typeface="Avenir Book"/>
                <a:cs typeface="Avenir Book"/>
              </a:rPr>
              <a:t>What’s The Essence?</a:t>
            </a:r>
          </a:p>
          <a:p>
            <a:pPr algn="ctr"/>
            <a:endParaRPr lang="en-US" sz="4000" dirty="0">
              <a:solidFill>
                <a:schemeClr val="bg1"/>
              </a:solidFill>
              <a:latin typeface="Avenir Book"/>
              <a:cs typeface="Avenir Book"/>
            </a:endParaRPr>
          </a:p>
        </p:txBody>
      </p:sp>
      <p:sp>
        <p:nvSpPr>
          <p:cNvPr id="5" name="Rectangle 4"/>
          <p:cNvSpPr/>
          <p:nvPr/>
        </p:nvSpPr>
        <p:spPr>
          <a:xfrm>
            <a:off x="0" y="0"/>
            <a:ext cx="9144000" cy="381000"/>
          </a:xfrm>
          <a:prstGeom prst="rect">
            <a:avLst/>
          </a:prstGeom>
          <a:solidFill>
            <a:srgbClr val="005D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tivity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8200"/>
            <a:ext cx="4572000" cy="4572000"/>
          </a:xfrm>
          <a:prstGeom prst="rect">
            <a:avLst/>
          </a:prstGeom>
        </p:spPr>
      </p:pic>
    </p:spTree>
    <p:extLst>
      <p:ext uri="{BB962C8B-B14F-4D97-AF65-F5344CB8AC3E}">
        <p14:creationId xmlns:p14="http://schemas.microsoft.com/office/powerpoint/2010/main" val="30048592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pic>
        <p:nvPicPr>
          <p:cNvPr id="10242" name="Picture 2" descr="Image result for budget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2999" y="2133600"/>
            <a:ext cx="4117827" cy="274320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5942" y="1865578"/>
            <a:ext cx="4917057" cy="4411234"/>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a:latin typeface="Avenir Book"/>
                <a:cs typeface="Avenir Book"/>
              </a:rPr>
              <a:t>Read pages 31-36 in section 3 of your </a:t>
            </a:r>
            <a:r>
              <a:rPr lang="en-ZA" sz="2800" dirty="0">
                <a:latin typeface="Avenir Book"/>
                <a:cs typeface="Avenir Book"/>
              </a:rPr>
              <a:t>Finance document on Budget programming and process, pages 31-36  </a:t>
            </a:r>
            <a:r>
              <a:rPr lang="en-ZA" sz="2400" dirty="0">
                <a:latin typeface="Avenir Book"/>
                <a:cs typeface="Avenir Book"/>
              </a:rPr>
              <a:t>(10 min.)</a:t>
            </a:r>
          </a:p>
          <a:p>
            <a:r>
              <a:rPr lang="en-ZA" sz="2800" dirty="0">
                <a:latin typeface="Avenir Book"/>
                <a:cs typeface="Avenir Book"/>
              </a:rPr>
              <a:t>First summarize the essence in only 32 – 40 words. </a:t>
            </a:r>
            <a:r>
              <a:rPr lang="en-US" sz="2400" dirty="0">
                <a:latin typeface="Avenir Book"/>
                <a:cs typeface="Avenir Book"/>
              </a:rPr>
              <a:t>(7 min.)</a:t>
            </a:r>
            <a:endParaRPr lang="en-GB" sz="2400" dirty="0">
              <a:latin typeface="Avenir Book"/>
              <a:cs typeface="Avenir Book"/>
            </a:endParaRPr>
          </a:p>
          <a:p>
            <a:r>
              <a:rPr lang="en-US" sz="2800" dirty="0">
                <a:latin typeface="Avenir Book"/>
                <a:cs typeface="Avenir Book"/>
              </a:rPr>
              <a:t>T</a:t>
            </a:r>
            <a:r>
              <a:rPr lang="en-GB" sz="2800" dirty="0">
                <a:latin typeface="Avenir Book"/>
                <a:cs typeface="Avenir Book"/>
              </a:rPr>
              <a:t>hen in only16 - 20 words </a:t>
            </a:r>
            <a:r>
              <a:rPr lang="en-GB" sz="2400" dirty="0">
                <a:latin typeface="Avenir Book"/>
                <a:cs typeface="Avenir Book"/>
              </a:rPr>
              <a:t>(3 min.)</a:t>
            </a:r>
            <a:endParaRPr lang="en-ZA" sz="2400" dirty="0">
              <a:latin typeface="Avenir Book"/>
              <a:cs typeface="Avenir Book"/>
            </a:endParaRPr>
          </a:p>
          <a:p>
            <a:endParaRPr lang="en-ZA" sz="2600" b="1" dirty="0"/>
          </a:p>
        </p:txBody>
      </p:sp>
      <p:sp>
        <p:nvSpPr>
          <p:cNvPr id="7" name="Rectangle 6"/>
          <p:cNvSpPr/>
          <p:nvPr/>
        </p:nvSpPr>
        <p:spPr>
          <a:xfrm>
            <a:off x="0" y="0"/>
            <a:ext cx="9144000" cy="12192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0" y="48882"/>
            <a:ext cx="8915400" cy="1200329"/>
          </a:xfrm>
          <a:prstGeom prst="rect">
            <a:avLst/>
          </a:prstGeom>
          <a:noFill/>
        </p:spPr>
        <p:txBody>
          <a:bodyPr wrap="square" rtlCol="0">
            <a:spAutoFit/>
          </a:bodyPr>
          <a:lstStyle/>
          <a:p>
            <a:pPr algn="ctr"/>
            <a:r>
              <a:rPr lang="en-ZA" sz="3600" dirty="0">
                <a:solidFill>
                  <a:schemeClr val="bg1"/>
                </a:solidFill>
              </a:rPr>
              <a:t>Activity: What’s the essence of budget programming and budget process? </a:t>
            </a:r>
          </a:p>
        </p:txBody>
      </p:sp>
    </p:spTree>
    <p:extLst>
      <p:ext uri="{BB962C8B-B14F-4D97-AF65-F5344CB8AC3E}">
        <p14:creationId xmlns:p14="http://schemas.microsoft.com/office/powerpoint/2010/main" val="29948734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S POWERPOINT_3DAY content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41269"/>
          </a:xfrm>
          <a:prstGeom prst="rect">
            <a:avLst/>
          </a:prstGeom>
        </p:spPr>
      </p:pic>
      <p:sp>
        <p:nvSpPr>
          <p:cNvPr id="4" name="Title 1"/>
          <p:cNvSpPr txBox="1">
            <a:spLocks/>
          </p:cNvSpPr>
          <p:nvPr/>
        </p:nvSpPr>
        <p:spPr>
          <a:xfrm>
            <a:off x="457200" y="403838"/>
            <a:ext cx="8229600" cy="96043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ZA" sz="2800" b="1" dirty="0">
                <a:solidFill>
                  <a:schemeClr val="bg1"/>
                </a:solidFill>
                <a:latin typeface="Avenir LT Std 35 Light" pitchFamily="34" charset="0"/>
              </a:rPr>
              <a:t>Budget programming</a:t>
            </a:r>
          </a:p>
        </p:txBody>
      </p:sp>
      <p:sp>
        <p:nvSpPr>
          <p:cNvPr id="8" name="TextBox 7"/>
          <p:cNvSpPr txBox="1"/>
          <p:nvPr/>
        </p:nvSpPr>
        <p:spPr>
          <a:xfrm>
            <a:off x="6410761" y="1108106"/>
            <a:ext cx="2839128" cy="1200329"/>
          </a:xfrm>
          <a:prstGeom prst="rect">
            <a:avLst/>
          </a:prstGeom>
          <a:noFill/>
        </p:spPr>
        <p:txBody>
          <a:bodyPr wrap="square" rtlCol="0">
            <a:spAutoFit/>
          </a:bodyPr>
          <a:lstStyle/>
          <a:p>
            <a:pPr algn="ctr"/>
            <a:r>
              <a:rPr lang="en-GB" sz="3500" dirty="0">
                <a:solidFill>
                  <a:srgbClr val="800000"/>
                </a:solidFill>
                <a:latin typeface="Avenir Book"/>
                <a:cs typeface="Avenir Book"/>
              </a:rPr>
              <a:t>Ritualistic façade?</a:t>
            </a:r>
          </a:p>
        </p:txBody>
      </p:sp>
      <p:sp>
        <p:nvSpPr>
          <p:cNvPr id="9" name="Right Brace 8"/>
          <p:cNvSpPr/>
          <p:nvPr/>
        </p:nvSpPr>
        <p:spPr>
          <a:xfrm rot="19814142">
            <a:off x="7006528" y="852533"/>
            <a:ext cx="507980" cy="4004654"/>
          </a:xfrm>
          <a:prstGeom prst="rightBrace">
            <a:avLst>
              <a:gd name="adj1" fmla="val 8333"/>
              <a:gd name="adj2" fmla="val 50036"/>
            </a:avLst>
          </a:prstGeom>
          <a:ln w="76200">
            <a:solidFill>
              <a:srgbClr val="8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Rounded Rectangle 4"/>
          <p:cNvSpPr/>
          <p:nvPr/>
        </p:nvSpPr>
        <p:spPr>
          <a:xfrm>
            <a:off x="304800" y="1219200"/>
            <a:ext cx="1371600" cy="10668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76400" y="1066800"/>
            <a:ext cx="4572000" cy="1477328"/>
          </a:xfrm>
          <a:prstGeom prst="rect">
            <a:avLst/>
          </a:prstGeom>
        </p:spPr>
        <p:txBody>
          <a:bodyPr>
            <a:spAutoFit/>
          </a:bodyPr>
          <a:lstStyle/>
          <a:p>
            <a:pPr marL="285750" indent="-285750">
              <a:buFont typeface="Arial"/>
              <a:buChar char="•"/>
            </a:pPr>
            <a:r>
              <a:rPr lang="en-ZA" sz="1500" dirty="0">
                <a:latin typeface="Avenir Heavy"/>
                <a:cs typeface="Avenir Heavy"/>
              </a:rPr>
              <a:t>Aspects: </a:t>
            </a:r>
            <a:r>
              <a:rPr lang="en-ZA" sz="1500" dirty="0">
                <a:latin typeface="Avenir Book"/>
                <a:cs typeface="Avenir Book"/>
              </a:rPr>
              <a:t>Budget preparation: Capital budgets, medium term expenditure frameworks, linking budgets to policy, programme and performance budgeting</a:t>
            </a:r>
          </a:p>
          <a:p>
            <a:pPr marL="285750" indent="-285750">
              <a:buFont typeface="Arial"/>
              <a:buChar char="•"/>
            </a:pPr>
            <a:r>
              <a:rPr lang="en-ZA" sz="1500" dirty="0">
                <a:latin typeface="Avenir Heavy"/>
                <a:cs typeface="Avenir Heavy"/>
              </a:rPr>
              <a:t>Actors: </a:t>
            </a:r>
            <a:r>
              <a:rPr lang="en-ZA" sz="1500" dirty="0">
                <a:latin typeface="Avenir Book"/>
                <a:cs typeface="Avenir Book"/>
              </a:rPr>
              <a:t>Cabinet, Ministry of Finance, spending agencies, legislature</a:t>
            </a:r>
          </a:p>
        </p:txBody>
      </p:sp>
      <p:sp>
        <p:nvSpPr>
          <p:cNvPr id="7" name="TextBox 6"/>
          <p:cNvSpPr txBox="1"/>
          <p:nvPr/>
        </p:nvSpPr>
        <p:spPr>
          <a:xfrm>
            <a:off x="304800" y="1447800"/>
            <a:ext cx="1384541" cy="646331"/>
          </a:xfrm>
          <a:prstGeom prst="rect">
            <a:avLst/>
          </a:prstGeom>
          <a:noFill/>
        </p:spPr>
        <p:txBody>
          <a:bodyPr wrap="square" rtlCol="0">
            <a:spAutoFit/>
          </a:bodyPr>
          <a:lstStyle/>
          <a:p>
            <a:pPr algn="ctr"/>
            <a:r>
              <a:rPr lang="en-US" sz="1200" dirty="0">
                <a:solidFill>
                  <a:schemeClr val="bg1"/>
                </a:solidFill>
                <a:latin typeface="Avenir Medium"/>
                <a:cs typeface="Avenir Medium"/>
              </a:rPr>
              <a:t>BUDGET </a:t>
            </a:r>
          </a:p>
          <a:p>
            <a:pPr algn="ctr"/>
            <a:r>
              <a:rPr lang="en-US" sz="1200" dirty="0">
                <a:solidFill>
                  <a:schemeClr val="bg1"/>
                </a:solidFill>
                <a:latin typeface="Avenir Medium"/>
                <a:cs typeface="Avenir Medium"/>
              </a:rPr>
              <a:t>FORMULATION</a:t>
            </a:r>
          </a:p>
          <a:p>
            <a:pPr algn="ctr"/>
            <a:r>
              <a:rPr lang="en-US" sz="1200" dirty="0">
                <a:solidFill>
                  <a:schemeClr val="bg1"/>
                </a:solidFill>
                <a:latin typeface="Avenir Medium"/>
                <a:cs typeface="Avenir Medium"/>
              </a:rPr>
              <a:t> (Y-1)</a:t>
            </a:r>
          </a:p>
        </p:txBody>
      </p:sp>
      <p:sp>
        <p:nvSpPr>
          <p:cNvPr id="10" name="Rounded Rectangle 9"/>
          <p:cNvSpPr/>
          <p:nvPr/>
        </p:nvSpPr>
        <p:spPr>
          <a:xfrm>
            <a:off x="1219200" y="2667000"/>
            <a:ext cx="1371600" cy="9906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19200" y="2858869"/>
            <a:ext cx="1384541" cy="646331"/>
          </a:xfrm>
          <a:prstGeom prst="rect">
            <a:avLst/>
          </a:prstGeom>
          <a:noFill/>
        </p:spPr>
        <p:txBody>
          <a:bodyPr wrap="square" rtlCol="0">
            <a:spAutoFit/>
          </a:bodyPr>
          <a:lstStyle/>
          <a:p>
            <a:pPr algn="ctr"/>
            <a:r>
              <a:rPr lang="en-US" sz="1200" dirty="0">
                <a:solidFill>
                  <a:schemeClr val="bg1"/>
                </a:solidFill>
                <a:latin typeface="Avenir Medium"/>
                <a:cs typeface="Avenir Medium"/>
              </a:rPr>
              <a:t>BUDGET </a:t>
            </a:r>
          </a:p>
          <a:p>
            <a:pPr algn="ctr"/>
            <a:r>
              <a:rPr lang="en-US" sz="1200" dirty="0">
                <a:solidFill>
                  <a:schemeClr val="bg1"/>
                </a:solidFill>
                <a:latin typeface="Avenir Medium"/>
                <a:cs typeface="Avenir Medium"/>
              </a:rPr>
              <a:t>EXECUTION</a:t>
            </a:r>
          </a:p>
          <a:p>
            <a:pPr algn="ctr"/>
            <a:r>
              <a:rPr lang="en-US" sz="1200" dirty="0">
                <a:solidFill>
                  <a:schemeClr val="bg1"/>
                </a:solidFill>
                <a:latin typeface="Avenir Medium"/>
                <a:cs typeface="Avenir Medium"/>
              </a:rPr>
              <a:t> (Y)</a:t>
            </a:r>
          </a:p>
        </p:txBody>
      </p:sp>
      <p:sp>
        <p:nvSpPr>
          <p:cNvPr id="12" name="Rectangle 11"/>
          <p:cNvSpPr/>
          <p:nvPr/>
        </p:nvSpPr>
        <p:spPr>
          <a:xfrm>
            <a:off x="2743200" y="2667000"/>
            <a:ext cx="4495800" cy="1015663"/>
          </a:xfrm>
          <a:prstGeom prst="rect">
            <a:avLst/>
          </a:prstGeom>
        </p:spPr>
        <p:txBody>
          <a:bodyPr wrap="square">
            <a:spAutoFit/>
          </a:bodyPr>
          <a:lstStyle/>
          <a:p>
            <a:pPr marL="285750" indent="-285750">
              <a:buFont typeface="Arial"/>
              <a:buChar char="•"/>
            </a:pPr>
            <a:r>
              <a:rPr lang="en-ZA" sz="1500" dirty="0">
                <a:latin typeface="Avenir Heavy"/>
                <a:cs typeface="Avenir Heavy"/>
              </a:rPr>
              <a:t>Aspects: </a:t>
            </a:r>
            <a:r>
              <a:rPr lang="en-ZA" sz="1500" dirty="0">
                <a:latin typeface="Avenir Book"/>
                <a:cs typeface="Avenir Book"/>
              </a:rPr>
              <a:t>Cash and commitment management, adjustments, payroll, procurement, transfers, internal control</a:t>
            </a:r>
          </a:p>
          <a:p>
            <a:pPr marL="285750" indent="-285750">
              <a:buFont typeface="Arial"/>
              <a:buChar char="•"/>
            </a:pPr>
            <a:r>
              <a:rPr lang="en-ZA" sz="1500" dirty="0">
                <a:latin typeface="Avenir Heavy"/>
                <a:cs typeface="Avenir Heavy"/>
              </a:rPr>
              <a:t>Actors</a:t>
            </a:r>
            <a:r>
              <a:rPr lang="en-ZA" sz="1500" dirty="0">
                <a:latin typeface="Avenir Book"/>
                <a:cs typeface="Avenir Book"/>
              </a:rPr>
              <a:t>: Ministry of Finance, spending agencies </a:t>
            </a:r>
          </a:p>
        </p:txBody>
      </p:sp>
      <p:sp>
        <p:nvSpPr>
          <p:cNvPr id="13" name="Rounded Rectangle 12"/>
          <p:cNvSpPr/>
          <p:nvPr/>
        </p:nvSpPr>
        <p:spPr>
          <a:xfrm>
            <a:off x="2362200" y="3810000"/>
            <a:ext cx="1371600" cy="9906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362200" y="4038600"/>
            <a:ext cx="1371600" cy="646331"/>
          </a:xfrm>
          <a:prstGeom prst="rect">
            <a:avLst/>
          </a:prstGeom>
          <a:noFill/>
        </p:spPr>
        <p:txBody>
          <a:bodyPr wrap="square" rtlCol="0">
            <a:spAutoFit/>
          </a:bodyPr>
          <a:lstStyle/>
          <a:p>
            <a:pPr algn="ctr"/>
            <a:r>
              <a:rPr lang="en-US" sz="1200" dirty="0">
                <a:solidFill>
                  <a:schemeClr val="bg1"/>
                </a:solidFill>
                <a:latin typeface="Avenir Medium"/>
                <a:cs typeface="Avenir Medium"/>
              </a:rPr>
              <a:t>ACCOUNTING &amp; REPORTING</a:t>
            </a:r>
          </a:p>
          <a:p>
            <a:pPr algn="ctr"/>
            <a:r>
              <a:rPr lang="en-US" sz="1200" dirty="0">
                <a:solidFill>
                  <a:schemeClr val="bg1"/>
                </a:solidFill>
                <a:latin typeface="Avenir Medium"/>
                <a:cs typeface="Avenir Medium"/>
              </a:rPr>
              <a:t> (Y)</a:t>
            </a:r>
          </a:p>
        </p:txBody>
      </p:sp>
      <p:sp>
        <p:nvSpPr>
          <p:cNvPr id="15" name="Rectangle 14"/>
          <p:cNvSpPr/>
          <p:nvPr/>
        </p:nvSpPr>
        <p:spPr>
          <a:xfrm>
            <a:off x="3810000" y="3810000"/>
            <a:ext cx="3810000" cy="1015663"/>
          </a:xfrm>
          <a:prstGeom prst="rect">
            <a:avLst/>
          </a:prstGeom>
        </p:spPr>
        <p:txBody>
          <a:bodyPr wrap="square">
            <a:spAutoFit/>
          </a:bodyPr>
          <a:lstStyle/>
          <a:p>
            <a:pPr marL="285750" indent="-285750">
              <a:buFont typeface="Arial"/>
              <a:buChar char="•"/>
            </a:pPr>
            <a:r>
              <a:rPr lang="en-ZA" sz="1500" dirty="0">
                <a:latin typeface="Avenir Heavy"/>
                <a:cs typeface="Avenir Heavy"/>
              </a:rPr>
              <a:t>Aspects</a:t>
            </a:r>
            <a:r>
              <a:rPr lang="en-ZA" sz="1500" dirty="0">
                <a:latin typeface="Avenir Book"/>
                <a:cs typeface="Avenir Book"/>
              </a:rPr>
              <a:t>: Accounting, reporting, budget monitoring</a:t>
            </a:r>
          </a:p>
          <a:p>
            <a:pPr marL="285750" indent="-285750">
              <a:buFont typeface="Arial"/>
              <a:buChar char="•"/>
            </a:pPr>
            <a:r>
              <a:rPr lang="en-ZA" sz="1500" dirty="0">
                <a:latin typeface="Avenir Heavy"/>
                <a:cs typeface="Avenir Heavy"/>
              </a:rPr>
              <a:t>Actors: </a:t>
            </a:r>
            <a:r>
              <a:rPr lang="en-ZA" sz="1500" dirty="0">
                <a:latin typeface="Avenir Book"/>
                <a:cs typeface="Avenir Book"/>
              </a:rPr>
              <a:t>Ministry of Finance, spending agencies</a:t>
            </a:r>
          </a:p>
        </p:txBody>
      </p:sp>
      <p:sp>
        <p:nvSpPr>
          <p:cNvPr id="16" name="Rounded Rectangle 15"/>
          <p:cNvSpPr/>
          <p:nvPr/>
        </p:nvSpPr>
        <p:spPr>
          <a:xfrm>
            <a:off x="3581400" y="4953000"/>
            <a:ext cx="1371600" cy="914400"/>
          </a:xfrm>
          <a:prstGeom prst="roundRect">
            <a:avLst/>
          </a:prstGeom>
          <a:solidFill>
            <a:srgbClr val="10253F"/>
          </a:solidFill>
          <a:ln w="28575" cmpd="sng">
            <a:solidFill>
              <a:srgbClr val="10253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581400" y="5105400"/>
            <a:ext cx="1384541" cy="646331"/>
          </a:xfrm>
          <a:prstGeom prst="rect">
            <a:avLst/>
          </a:prstGeom>
          <a:noFill/>
        </p:spPr>
        <p:txBody>
          <a:bodyPr wrap="square" rtlCol="0">
            <a:spAutoFit/>
          </a:bodyPr>
          <a:lstStyle/>
          <a:p>
            <a:pPr algn="ctr"/>
            <a:r>
              <a:rPr lang="en-US" sz="1200" dirty="0">
                <a:solidFill>
                  <a:schemeClr val="bg1"/>
                </a:solidFill>
                <a:latin typeface="Avenir Medium"/>
                <a:cs typeface="Avenir Medium"/>
              </a:rPr>
              <a:t>ACCOUNTING &amp; REPORTING</a:t>
            </a:r>
          </a:p>
          <a:p>
            <a:pPr algn="ctr"/>
            <a:r>
              <a:rPr lang="en-US" sz="1200" dirty="0">
                <a:solidFill>
                  <a:schemeClr val="bg1"/>
                </a:solidFill>
                <a:latin typeface="Avenir Medium"/>
                <a:cs typeface="Avenir Medium"/>
              </a:rPr>
              <a:t> (Y)</a:t>
            </a:r>
          </a:p>
        </p:txBody>
      </p:sp>
      <p:sp>
        <p:nvSpPr>
          <p:cNvPr id="18" name="Rectangle 17"/>
          <p:cNvSpPr/>
          <p:nvPr/>
        </p:nvSpPr>
        <p:spPr>
          <a:xfrm>
            <a:off x="5029200" y="4876800"/>
            <a:ext cx="4114800" cy="1015663"/>
          </a:xfrm>
          <a:prstGeom prst="rect">
            <a:avLst/>
          </a:prstGeom>
        </p:spPr>
        <p:txBody>
          <a:bodyPr wrap="square">
            <a:spAutoFit/>
          </a:bodyPr>
          <a:lstStyle/>
          <a:p>
            <a:pPr marL="285750" indent="-285750">
              <a:buFont typeface="Arial"/>
              <a:buChar char="•"/>
            </a:pPr>
            <a:r>
              <a:rPr lang="en-ZA" sz="1500" dirty="0">
                <a:latin typeface="Avenir Heavy"/>
                <a:cs typeface="Avenir Heavy"/>
              </a:rPr>
              <a:t>Aspects: </a:t>
            </a:r>
            <a:r>
              <a:rPr lang="en-ZA" sz="1500" dirty="0">
                <a:latin typeface="Avenir Book"/>
                <a:cs typeface="Avenir Book"/>
              </a:rPr>
              <a:t>Audit, legislative scrutiny, legal reform</a:t>
            </a:r>
          </a:p>
          <a:p>
            <a:pPr marL="285750" indent="-285750">
              <a:buFont typeface="Arial"/>
              <a:buChar char="•"/>
            </a:pPr>
            <a:r>
              <a:rPr lang="en-ZA" sz="1500" dirty="0">
                <a:latin typeface="Avenir Heavy"/>
                <a:cs typeface="Avenir Heavy"/>
              </a:rPr>
              <a:t>Actors</a:t>
            </a:r>
            <a:r>
              <a:rPr lang="en-ZA" sz="1500" dirty="0">
                <a:latin typeface="Avenir Book"/>
                <a:cs typeface="Avenir Book"/>
              </a:rPr>
              <a:t>: Ministry of Finance, spending agencies, external auditor l</a:t>
            </a:r>
            <a:endParaRPr lang="en-US" sz="1500" dirty="0">
              <a:latin typeface="Avenir Book"/>
              <a:cs typeface="Avenir Book"/>
            </a:endParaRPr>
          </a:p>
        </p:txBody>
      </p:sp>
      <p:sp>
        <p:nvSpPr>
          <p:cNvPr id="19" name="Bent Arrow 18"/>
          <p:cNvSpPr/>
          <p:nvPr/>
        </p:nvSpPr>
        <p:spPr>
          <a:xfrm flipV="1">
            <a:off x="304800" y="2362200"/>
            <a:ext cx="762000" cy="990600"/>
          </a:xfrm>
          <a:prstGeom prst="ben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flipV="1">
            <a:off x="1295400" y="3733800"/>
            <a:ext cx="762000" cy="990600"/>
          </a:xfrm>
          <a:prstGeom prst="bentArrow">
            <a:avLst>
              <a:gd name="adj1" fmla="val 25000"/>
              <a:gd name="adj2" fmla="val 26158"/>
              <a:gd name="adj3" fmla="val 25000"/>
              <a:gd name="adj4" fmla="val 43750"/>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flipV="1">
            <a:off x="2362200" y="4876800"/>
            <a:ext cx="762000" cy="990600"/>
          </a:xfrm>
          <a:prstGeom prst="bentArrow">
            <a:avLst/>
          </a:prstGeom>
          <a:solidFill>
            <a:srgbClr val="3366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8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sp>
        <p:nvSpPr>
          <p:cNvPr id="6" name="Rectangle 5"/>
          <p:cNvSpPr/>
          <p:nvPr/>
        </p:nvSpPr>
        <p:spPr>
          <a:xfrm>
            <a:off x="0" y="0"/>
            <a:ext cx="9144000" cy="6858000"/>
          </a:xfrm>
          <a:prstGeom prst="rect">
            <a:avLst/>
          </a:prstGeom>
          <a:solidFill>
            <a:srgbClr val="9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p>
        </p:txBody>
      </p:sp>
      <p:sp>
        <p:nvSpPr>
          <p:cNvPr id="4" name="TextBox 3"/>
          <p:cNvSpPr txBox="1"/>
          <p:nvPr/>
        </p:nvSpPr>
        <p:spPr>
          <a:xfrm>
            <a:off x="609600" y="609600"/>
            <a:ext cx="7772400" cy="523220"/>
          </a:xfrm>
          <a:prstGeom prst="rect">
            <a:avLst/>
          </a:prstGeom>
          <a:noFill/>
        </p:spPr>
        <p:txBody>
          <a:bodyPr wrap="square" rtlCol="0">
            <a:spAutoFit/>
          </a:bodyPr>
          <a:lstStyle/>
          <a:p>
            <a:pPr algn="ctr"/>
            <a:r>
              <a:rPr lang="en-ZA" sz="2800" dirty="0">
                <a:solidFill>
                  <a:schemeClr val="bg1"/>
                </a:solidFill>
                <a:latin typeface="Avenir LT Std 35 Light" pitchFamily="34" charset="0"/>
              </a:rPr>
              <a:t>Key take outs for Finance</a:t>
            </a:r>
          </a:p>
        </p:txBody>
      </p:sp>
      <p:pic>
        <p:nvPicPr>
          <p:cNvPr id="7" name="Picture 6"/>
          <p:cNvPicPr>
            <a:picLocks noChangeAspect="1"/>
          </p:cNvPicPr>
          <p:nvPr/>
        </p:nvPicPr>
        <p:blipFill>
          <a:blip r:embed="rId3"/>
          <a:stretch>
            <a:fillRect/>
          </a:stretch>
        </p:blipFill>
        <p:spPr>
          <a:xfrm>
            <a:off x="546898" y="1633210"/>
            <a:ext cx="3480188" cy="4724400"/>
          </a:xfrm>
          <a:prstGeom prst="rect">
            <a:avLst/>
          </a:prstGeom>
        </p:spPr>
      </p:pic>
      <p:sp>
        <p:nvSpPr>
          <p:cNvPr id="3" name="TextBox 2"/>
          <p:cNvSpPr txBox="1"/>
          <p:nvPr/>
        </p:nvSpPr>
        <p:spPr>
          <a:xfrm>
            <a:off x="4712804" y="2002642"/>
            <a:ext cx="4457700" cy="4031873"/>
          </a:xfrm>
          <a:prstGeom prst="rect">
            <a:avLst/>
          </a:prstGeom>
          <a:noFill/>
        </p:spPr>
        <p:txBody>
          <a:bodyPr wrap="square" rtlCol="0">
            <a:spAutoFit/>
          </a:bodyPr>
          <a:lstStyle/>
          <a:p>
            <a:r>
              <a:rPr lang="en-US" sz="3200" dirty="0">
                <a:solidFill>
                  <a:schemeClr val="bg1"/>
                </a:solidFill>
              </a:rPr>
              <a:t>What do you know now that you did not know before?</a:t>
            </a:r>
          </a:p>
          <a:p>
            <a:r>
              <a:rPr lang="en-US" sz="3200" dirty="0">
                <a:solidFill>
                  <a:schemeClr val="bg1"/>
                </a:solidFill>
              </a:rPr>
              <a:t>What shift in your thinking did you experience?</a:t>
            </a:r>
          </a:p>
          <a:p>
            <a:r>
              <a:rPr lang="en-US" sz="3200" dirty="0">
                <a:solidFill>
                  <a:schemeClr val="bg1"/>
                </a:solidFill>
              </a:rPr>
              <a:t>What would you do differently now?</a:t>
            </a:r>
          </a:p>
        </p:txBody>
      </p:sp>
    </p:spTree>
    <p:extLst>
      <p:ext uri="{BB962C8B-B14F-4D97-AF65-F5344CB8AC3E}">
        <p14:creationId xmlns:p14="http://schemas.microsoft.com/office/powerpoint/2010/main" val="8553504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295400"/>
            <a:ext cx="6629400" cy="369332"/>
          </a:xfrm>
          <a:prstGeom prst="rect">
            <a:avLst/>
          </a:prstGeom>
          <a:noFill/>
        </p:spPr>
        <p:txBody>
          <a:bodyPr wrap="square" rtlCol="0">
            <a:spAutoFit/>
          </a:bodyPr>
          <a:lstStyle/>
          <a:p>
            <a:r>
              <a:rPr lang="en-ZA" dirty="0"/>
              <a:t>Analogy for full integration </a:t>
            </a:r>
          </a:p>
        </p:txBody>
      </p:sp>
      <p:pic>
        <p:nvPicPr>
          <p:cNvPr id="3"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l="3566" r="7896"/>
          <a:stretch>
            <a:fillRect/>
          </a:stretch>
        </p:blipFill>
        <p:spPr bwMode="auto">
          <a:xfrm>
            <a:off x="0" y="-5556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9600" y="348068"/>
            <a:ext cx="7772400" cy="584775"/>
          </a:xfrm>
          <a:prstGeom prst="rect">
            <a:avLst/>
          </a:prstGeom>
          <a:noFill/>
        </p:spPr>
        <p:txBody>
          <a:bodyPr wrap="square" rtlCol="0">
            <a:spAutoFit/>
          </a:bodyPr>
          <a:lstStyle/>
          <a:p>
            <a:pPr algn="ctr"/>
            <a:r>
              <a:rPr lang="en-ZA" sz="3200" b="1" dirty="0">
                <a:solidFill>
                  <a:schemeClr val="bg1"/>
                </a:solidFill>
                <a:latin typeface="Avenir LT Std 35 Light" pitchFamily="34" charset="0"/>
              </a:rPr>
              <a:t>Closure Day 4</a:t>
            </a:r>
          </a:p>
        </p:txBody>
      </p:sp>
    </p:spTree>
    <p:extLst>
      <p:ext uri="{BB962C8B-B14F-4D97-AF65-F5344CB8AC3E}">
        <p14:creationId xmlns:p14="http://schemas.microsoft.com/office/powerpoint/2010/main" val="4249679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p:txBody>
          <a:bodyPr/>
          <a:lstStyle/>
          <a:p>
            <a:pPr algn="ctr"/>
            <a:r>
              <a:rPr lang="en-GB" dirty="0">
                <a:latin typeface="Arial" charset="0"/>
                <a:cs typeface="Arial" charset="0"/>
                <a:sym typeface="Arial" charset="0"/>
              </a:rPr>
              <a:t>© 2014 Oxford Policy Management Ltd</a:t>
            </a:r>
          </a:p>
        </p:txBody>
      </p:sp>
      <p:sp>
        <p:nvSpPr>
          <p:cNvPr id="8" name="AutoShape 2" descr="http://also.kottke.org/misc/images/jan-banning.jpg"/>
          <p:cNvSpPr>
            <a:spLocks noChangeAspect="1" noChangeArrowheads="1"/>
          </p:cNvSpPr>
          <p:nvPr/>
        </p:nvSpPr>
        <p:spPr bwMode="auto">
          <a:xfrm>
            <a:off x="155575" y="-1790700"/>
            <a:ext cx="37528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9" name="TextBox 8"/>
          <p:cNvSpPr txBox="1"/>
          <p:nvPr/>
        </p:nvSpPr>
        <p:spPr>
          <a:xfrm>
            <a:off x="6755432" y="2438400"/>
            <a:ext cx="1676400" cy="1754326"/>
          </a:xfrm>
          <a:prstGeom prst="rect">
            <a:avLst/>
          </a:prstGeom>
          <a:noFill/>
        </p:spPr>
        <p:txBody>
          <a:bodyPr wrap="square" rtlCol="0">
            <a:spAutoFit/>
          </a:bodyPr>
          <a:lstStyle/>
          <a:p>
            <a:pPr algn="ctr"/>
            <a:r>
              <a:rPr lang="en-ZA" sz="3000" dirty="0">
                <a:solidFill>
                  <a:schemeClr val="tx1">
                    <a:lumMod val="85000"/>
                    <a:lumOff val="15000"/>
                  </a:schemeClr>
                </a:solidFill>
                <a:latin typeface="Avenir LT Std 35 Light" pitchFamily="34" charset="0"/>
                <a:cs typeface="Avenir Book"/>
              </a:rPr>
              <a:t>To avoid this!</a:t>
            </a:r>
          </a:p>
          <a:p>
            <a:endParaRPr lang="en-ZA" sz="3000" dirty="0">
              <a:latin typeface="Avenir Book"/>
              <a:cs typeface="Avenir Book"/>
            </a:endParaRPr>
          </a:p>
          <a:p>
            <a:endParaRPr lang="en-ZA" dirty="0"/>
          </a:p>
        </p:txBody>
      </p:sp>
      <p:pic>
        <p:nvPicPr>
          <p:cNvPr id="7" name="Picture 6" descr="MIS POWERPOINT_5DAY content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96559"/>
            <a:ext cx="9144000" cy="1551377"/>
          </a:xfrm>
          <a:prstGeom prst="rect">
            <a:avLst/>
          </a:prstGeom>
        </p:spPr>
      </p:pic>
      <p:pic>
        <p:nvPicPr>
          <p:cNvPr id="3" name="Picture 2">
            <a:extLst>
              <a:ext uri="{FF2B5EF4-FFF2-40B4-BE49-F238E27FC236}">
                <a16:creationId xmlns:a16="http://schemas.microsoft.com/office/drawing/2014/main" id="{3E70C966-3E19-4AD9-9A25-BF31919E6FFD}"/>
              </a:ext>
            </a:extLst>
          </p:cNvPr>
          <p:cNvPicPr>
            <a:picLocks noChangeAspect="1"/>
          </p:cNvPicPr>
          <p:nvPr/>
        </p:nvPicPr>
        <p:blipFill>
          <a:blip r:embed="rId4"/>
          <a:stretch>
            <a:fillRect/>
          </a:stretch>
        </p:blipFill>
        <p:spPr>
          <a:xfrm>
            <a:off x="155575" y="531902"/>
            <a:ext cx="6616358" cy="4961030"/>
          </a:xfrm>
          <a:prstGeom prst="rect">
            <a:avLst/>
          </a:prstGeom>
        </p:spPr>
      </p:pic>
    </p:spTree>
    <p:extLst>
      <p:ext uri="{BB962C8B-B14F-4D97-AF65-F5344CB8AC3E}">
        <p14:creationId xmlns:p14="http://schemas.microsoft.com/office/powerpoint/2010/main" val="17373550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18319</TotalTime>
  <Words>8663</Words>
  <Application>Microsoft Office PowerPoint</Application>
  <PresentationFormat>On-screen Show (4:3)</PresentationFormat>
  <Paragraphs>800</Paragraphs>
  <Slides>84</Slides>
  <Notes>74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Arial</vt:lpstr>
      <vt:lpstr>Avenir Book</vt:lpstr>
      <vt:lpstr>Avenir Heavy</vt:lpstr>
      <vt:lpstr>Avenir Heavy Oblique</vt:lpstr>
      <vt:lpstr>Avenir LT Std 35 Light</vt:lpstr>
      <vt:lpstr>Avenir Medium</vt:lpstr>
      <vt:lpstr>Avenir Oblique</vt:lpstr>
      <vt:lpstr>Calibri</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Key approaches to developing an  integrated data repository</vt:lpstr>
      <vt:lpstr>PowerPoint Presentation</vt:lpstr>
      <vt:lpstr>PowerPoint Presentation</vt:lpstr>
      <vt:lpstr>PowerPoint Presentation</vt:lpstr>
      <vt:lpstr>PowerPoint Presentation</vt:lpstr>
      <vt:lpstr>PowerPoint Presentation</vt:lpstr>
      <vt:lpstr>A Social Registry</vt:lpstr>
      <vt:lpstr>PowerPoint Presentation</vt:lpstr>
      <vt:lpstr>Virtual Social Registry</vt:lpstr>
      <vt:lpstr>PowerPoint Presentation</vt:lpstr>
      <vt:lpstr>Video’s showcasing examples of integration   </vt:lpstr>
      <vt:lpstr>3 Key approaches to developing  an integrated system for information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Kate Blaine</cp:lastModifiedBy>
  <cp:revision>392</cp:revision>
  <cp:lastPrinted>2016-12-07T14:09:14Z</cp:lastPrinted>
  <dcterms:created xsi:type="dcterms:W3CDTF">2006-08-16T00:00:00Z</dcterms:created>
  <dcterms:modified xsi:type="dcterms:W3CDTF">2018-12-24T04:30:33Z</dcterms:modified>
</cp:coreProperties>
</file>