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84" r:id="rId3"/>
    <p:sldId id="406" r:id="rId4"/>
    <p:sldId id="407" r:id="rId5"/>
    <p:sldId id="408" r:id="rId6"/>
    <p:sldId id="369" r:id="rId7"/>
    <p:sldId id="391" r:id="rId8"/>
    <p:sldId id="415" r:id="rId9"/>
    <p:sldId id="416" r:id="rId10"/>
    <p:sldId id="313" r:id="rId11"/>
    <p:sldId id="353" r:id="rId12"/>
    <p:sldId id="398" r:id="rId13"/>
    <p:sldId id="397" r:id="rId14"/>
    <p:sldId id="317" r:id="rId15"/>
    <p:sldId id="351" r:id="rId16"/>
    <p:sldId id="400" r:id="rId17"/>
    <p:sldId id="401" r:id="rId18"/>
    <p:sldId id="336" r:id="rId19"/>
    <p:sldId id="355" r:id="rId20"/>
    <p:sldId id="340" r:id="rId21"/>
    <p:sldId id="342" r:id="rId22"/>
    <p:sldId id="356" r:id="rId23"/>
    <p:sldId id="357" r:id="rId24"/>
    <p:sldId id="412" r:id="rId25"/>
    <p:sldId id="370" r:id="rId26"/>
    <p:sldId id="358" r:id="rId27"/>
    <p:sldId id="371" r:id="rId28"/>
    <p:sldId id="389" r:id="rId29"/>
    <p:sldId id="421" r:id="rId30"/>
    <p:sldId id="417" r:id="rId31"/>
    <p:sldId id="418" r:id="rId32"/>
    <p:sldId id="310" r:id="rId33"/>
    <p:sldId id="360" r:id="rId34"/>
    <p:sldId id="376" r:id="rId35"/>
    <p:sldId id="363" r:id="rId36"/>
    <p:sldId id="378" r:id="rId37"/>
    <p:sldId id="379" r:id="rId38"/>
    <p:sldId id="403" r:id="rId39"/>
    <p:sldId id="377" r:id="rId40"/>
    <p:sldId id="380" r:id="rId41"/>
    <p:sldId id="362" r:id="rId42"/>
    <p:sldId id="361" r:id="rId43"/>
    <p:sldId id="366" r:id="rId44"/>
    <p:sldId id="365" r:id="rId45"/>
    <p:sldId id="367" r:id="rId46"/>
    <p:sldId id="381" r:id="rId47"/>
    <p:sldId id="382" r:id="rId48"/>
    <p:sldId id="410" r:id="rId49"/>
    <p:sldId id="420" r:id="rId50"/>
    <p:sldId id="288" r:id="rId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ina" initials="N"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FF9900"/>
    <a:srgbClr val="006600"/>
    <a:srgbClr val="9A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7" autoAdjust="0"/>
    <p:restoredTop sz="67553" autoAdjust="0"/>
  </p:normalViewPr>
  <p:slideViewPr>
    <p:cSldViewPr>
      <p:cViewPr varScale="1">
        <p:scale>
          <a:sx n="45" d="100"/>
          <a:sy n="45" d="100"/>
        </p:scale>
        <p:origin x="2092"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F4D87-9DD0-4794-A9DB-E2B1B3804AC6}"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GB"/>
        </a:p>
      </dgm:t>
    </dgm:pt>
    <dgm:pt modelId="{B33BFD4D-23C2-4C41-ACDB-2D99CF1B5C92}">
      <dgm:prSet phldrT="[Text]" custT="1"/>
      <dgm:spPr>
        <a:xfrm>
          <a:off x="1835348" y="861893"/>
          <a:ext cx="2147173" cy="2147173"/>
        </a:xfrm>
        <a:solidFill>
          <a:srgbClr val="800000">
            <a:alpha val="50000"/>
          </a:srgbClr>
        </a:solidFill>
        <a:ln w="254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GB" sz="1800">
              <a:solidFill>
                <a:sysClr val="windowText" lastClr="000000"/>
              </a:solidFill>
              <a:latin typeface="Calibri"/>
              <a:ea typeface="+mn-ea"/>
              <a:cs typeface="+mn-cs"/>
            </a:rPr>
            <a:t> </a:t>
          </a:r>
        </a:p>
      </dgm:t>
    </dgm:pt>
    <dgm:pt modelId="{1881E5F9-3C53-415A-B7E2-8B7872BFE760}" type="parTrans" cxnId="{E3FAF8CF-FF3B-4367-9F52-9A4EDC3CE936}">
      <dgm:prSet/>
      <dgm:spPr/>
      <dgm:t>
        <a:bodyPr/>
        <a:lstStyle/>
        <a:p>
          <a:pPr>
            <a:spcAft>
              <a:spcPts val="0"/>
            </a:spcAft>
          </a:pPr>
          <a:endParaRPr lang="en-GB" sz="1800"/>
        </a:p>
      </dgm:t>
    </dgm:pt>
    <dgm:pt modelId="{F563F842-18CF-4C67-BCE6-38281DFDC315}" type="sibTrans" cxnId="{E3FAF8CF-FF3B-4367-9F52-9A4EDC3CE936}">
      <dgm:prSet/>
      <dgm:spPr/>
      <dgm:t>
        <a:bodyPr/>
        <a:lstStyle/>
        <a:p>
          <a:pPr>
            <a:spcAft>
              <a:spcPts val="0"/>
            </a:spcAft>
          </a:pPr>
          <a:endParaRPr lang="en-GB" sz="1800"/>
        </a:p>
      </dgm:t>
    </dgm:pt>
    <dgm:pt modelId="{828B98C6-3905-4248-837B-0902671CB810}">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Health</a:t>
          </a:r>
        </a:p>
      </dgm:t>
    </dgm:pt>
    <dgm:pt modelId="{D3B798D7-85AD-4DFF-A913-30B9D351EABC}" type="parTrans" cxnId="{EE58A50D-5636-484C-A44D-C95AF6C33691}">
      <dgm:prSet/>
      <dgm:spPr/>
      <dgm:t>
        <a:bodyPr/>
        <a:lstStyle/>
        <a:p>
          <a:pPr>
            <a:spcAft>
              <a:spcPts val="0"/>
            </a:spcAft>
          </a:pPr>
          <a:endParaRPr lang="en-GB" sz="1800"/>
        </a:p>
      </dgm:t>
    </dgm:pt>
    <dgm:pt modelId="{E50CE2F1-1C11-403F-B239-7D76C7560E29}" type="sibTrans" cxnId="{EE58A50D-5636-484C-A44D-C95AF6C33691}">
      <dgm:prSet/>
      <dgm:spPr/>
      <dgm:t>
        <a:bodyPr/>
        <a:lstStyle/>
        <a:p>
          <a:pPr>
            <a:spcAft>
              <a:spcPts val="0"/>
            </a:spcAft>
          </a:pPr>
          <a:endParaRPr lang="en-GB" sz="1800"/>
        </a:p>
      </dgm:t>
    </dgm:pt>
    <dgm:pt modelId="{2CC2082B-34CF-42F0-B6F6-750CF6EBE2FC}">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Education</a:t>
          </a:r>
        </a:p>
      </dgm:t>
    </dgm:pt>
    <dgm:pt modelId="{25DC5CAB-7662-458A-8B8B-0949E084499C}" type="parTrans" cxnId="{BE8564CF-1964-40B4-BA93-8A8C7CEB7444}">
      <dgm:prSet/>
      <dgm:spPr/>
      <dgm:t>
        <a:bodyPr/>
        <a:lstStyle/>
        <a:p>
          <a:pPr>
            <a:spcAft>
              <a:spcPts val="0"/>
            </a:spcAft>
          </a:pPr>
          <a:endParaRPr lang="en-GB" sz="1800"/>
        </a:p>
      </dgm:t>
    </dgm:pt>
    <dgm:pt modelId="{99B75ED8-EBF0-45CE-8E97-4FB92A3F1B07}" type="sibTrans" cxnId="{BE8564CF-1964-40B4-BA93-8A8C7CEB7444}">
      <dgm:prSet/>
      <dgm:spPr/>
      <dgm:t>
        <a:bodyPr/>
        <a:lstStyle/>
        <a:p>
          <a:pPr>
            <a:spcAft>
              <a:spcPts val="0"/>
            </a:spcAft>
          </a:pPr>
          <a:endParaRPr lang="en-GB" sz="1800"/>
        </a:p>
      </dgm:t>
    </dgm:pt>
    <dgm:pt modelId="{A2709C5D-C32F-4871-853C-31DD9B6983F9}">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Housing, water and Sanitation</a:t>
          </a:r>
        </a:p>
      </dgm:t>
    </dgm:pt>
    <dgm:pt modelId="{37A2E3D8-DD70-451B-BFC6-A956BAC92E5F}" type="parTrans" cxnId="{81A2BE9A-3721-49E6-A400-3D2EE7FDB9F3}">
      <dgm:prSet/>
      <dgm:spPr/>
      <dgm:t>
        <a:bodyPr/>
        <a:lstStyle/>
        <a:p>
          <a:pPr>
            <a:spcAft>
              <a:spcPts val="0"/>
            </a:spcAft>
          </a:pPr>
          <a:endParaRPr lang="en-GB" sz="1800"/>
        </a:p>
      </dgm:t>
    </dgm:pt>
    <dgm:pt modelId="{DEAE5F4F-EF1C-4C9E-9055-226108E0ABB8}" type="sibTrans" cxnId="{81A2BE9A-3721-49E6-A400-3D2EE7FDB9F3}">
      <dgm:prSet/>
      <dgm:spPr/>
      <dgm:t>
        <a:bodyPr/>
        <a:lstStyle/>
        <a:p>
          <a:pPr>
            <a:spcAft>
              <a:spcPts val="0"/>
            </a:spcAft>
          </a:pPr>
          <a:endParaRPr lang="en-GB" sz="1800"/>
        </a:p>
      </dgm:t>
    </dgm:pt>
    <dgm:pt modelId="{CABB0103-EA76-412E-BC00-CA050B8F347C}">
      <dgm:prSet phldrT="[Text]" custT="1"/>
      <dgm:spPr>
        <a:xfrm>
          <a:off x="2163329" y="2621646"/>
          <a:ext cx="1491211" cy="1424273"/>
        </a:xfrm>
        <a:solidFill>
          <a:srgbClr val="FFCC00">
            <a:alpha val="73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Nutrition</a:t>
          </a:r>
        </a:p>
      </dgm:t>
    </dgm:pt>
    <dgm:pt modelId="{59350CEC-8E8D-415C-B300-37F8E5307AD5}" type="parTrans" cxnId="{DA16134C-A814-4CD7-A1BA-D2945C3C788E}">
      <dgm:prSet/>
      <dgm:spPr/>
      <dgm:t>
        <a:bodyPr/>
        <a:lstStyle/>
        <a:p>
          <a:pPr>
            <a:spcAft>
              <a:spcPts val="0"/>
            </a:spcAft>
          </a:pPr>
          <a:endParaRPr lang="en-GB" sz="1800"/>
        </a:p>
      </dgm:t>
    </dgm:pt>
    <dgm:pt modelId="{53259AE0-39A4-48D5-B7C5-E95ED6309F85}" type="sibTrans" cxnId="{DA16134C-A814-4CD7-A1BA-D2945C3C788E}">
      <dgm:prSet/>
      <dgm:spPr/>
      <dgm:t>
        <a:bodyPr/>
        <a:lstStyle/>
        <a:p>
          <a:pPr>
            <a:spcAft>
              <a:spcPts val="0"/>
            </a:spcAft>
          </a:pPr>
          <a:endParaRPr lang="en-GB" sz="1800"/>
        </a:p>
      </dgm:t>
    </dgm:pt>
    <dgm:pt modelId="{DF2F08BE-F0BE-4FBF-899C-FC381A2E5DEC}">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Access to medical services</a:t>
          </a:r>
        </a:p>
      </dgm:t>
    </dgm:pt>
    <dgm:pt modelId="{2B1511D5-EF5C-49D9-B29F-EB502DD07953}" type="parTrans" cxnId="{D63A46F2-2319-46CE-B9DA-DB1A1183E276}">
      <dgm:prSet/>
      <dgm:spPr/>
      <dgm:t>
        <a:bodyPr/>
        <a:lstStyle/>
        <a:p>
          <a:pPr>
            <a:spcAft>
              <a:spcPts val="0"/>
            </a:spcAft>
          </a:pPr>
          <a:endParaRPr lang="en-GB" sz="1800"/>
        </a:p>
      </dgm:t>
    </dgm:pt>
    <dgm:pt modelId="{4E86BFA3-10AB-4B64-8822-E7F4296FAF84}" type="sibTrans" cxnId="{D63A46F2-2319-46CE-B9DA-DB1A1183E276}">
      <dgm:prSet/>
      <dgm:spPr/>
      <dgm:t>
        <a:bodyPr/>
        <a:lstStyle/>
        <a:p>
          <a:pPr>
            <a:spcAft>
              <a:spcPts val="0"/>
            </a:spcAft>
          </a:pPr>
          <a:endParaRPr lang="en-GB" sz="1800"/>
        </a:p>
      </dgm:t>
    </dgm:pt>
    <dgm:pt modelId="{5DC3BD13-A3E9-4A9B-8892-99888A31BD54}">
      <dgm:prSet phldrT="[Text]" custT="1"/>
      <dgm:spPr>
        <a:xfrm>
          <a:off x="2163329" y="2621646"/>
          <a:ext cx="1491211" cy="1424273"/>
        </a:xfrm>
        <a:solidFill>
          <a:srgbClr val="FFCC00">
            <a:alpha val="73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Nutritional support</a:t>
          </a:r>
        </a:p>
      </dgm:t>
    </dgm:pt>
    <dgm:pt modelId="{EFB91867-67AB-4802-9502-4E84E2C6102D}" type="parTrans" cxnId="{78820BFF-952E-4401-81CA-5DB6EC11485B}">
      <dgm:prSet/>
      <dgm:spPr/>
      <dgm:t>
        <a:bodyPr/>
        <a:lstStyle/>
        <a:p>
          <a:pPr>
            <a:spcAft>
              <a:spcPts val="0"/>
            </a:spcAft>
          </a:pPr>
          <a:endParaRPr lang="en-GB" sz="1800"/>
        </a:p>
      </dgm:t>
    </dgm:pt>
    <dgm:pt modelId="{A80F4F8A-FACD-4CA6-B0C9-C43821B033FD}" type="sibTrans" cxnId="{78820BFF-952E-4401-81CA-5DB6EC11485B}">
      <dgm:prSet/>
      <dgm:spPr/>
      <dgm:t>
        <a:bodyPr/>
        <a:lstStyle/>
        <a:p>
          <a:pPr>
            <a:spcAft>
              <a:spcPts val="0"/>
            </a:spcAft>
          </a:pPr>
          <a:endParaRPr lang="en-GB" sz="1800"/>
        </a:p>
      </dgm:t>
    </dgm:pt>
    <dgm:pt modelId="{03EFF7F5-F744-4B72-A839-121354FAB0EA}">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Clean water &amp; safe latrines</a:t>
          </a:r>
        </a:p>
      </dgm:t>
    </dgm:pt>
    <dgm:pt modelId="{4E273427-8C53-41EE-B6BC-2519CA3832E4}" type="parTrans" cxnId="{2B1575BC-5E36-4037-8C07-15726AF8132E}">
      <dgm:prSet/>
      <dgm:spPr/>
      <dgm:t>
        <a:bodyPr/>
        <a:lstStyle/>
        <a:p>
          <a:pPr>
            <a:spcAft>
              <a:spcPts val="0"/>
            </a:spcAft>
          </a:pPr>
          <a:endParaRPr lang="en-GB" sz="1800"/>
        </a:p>
      </dgm:t>
    </dgm:pt>
    <dgm:pt modelId="{AFAB784D-01D5-4713-9034-41150CF6A8CA}" type="sibTrans" cxnId="{2B1575BC-5E36-4037-8C07-15726AF8132E}">
      <dgm:prSet/>
      <dgm:spPr/>
      <dgm:t>
        <a:bodyPr/>
        <a:lstStyle/>
        <a:p>
          <a:pPr>
            <a:spcAft>
              <a:spcPts val="0"/>
            </a:spcAft>
          </a:pPr>
          <a:endParaRPr lang="en-GB" sz="1800"/>
        </a:p>
      </dgm:t>
    </dgm:pt>
    <dgm:pt modelId="{0E1F4192-7C18-4CAD-BFF1-B2D1AF3C8218}">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Reproductive health</a:t>
          </a:r>
        </a:p>
      </dgm:t>
    </dgm:pt>
    <dgm:pt modelId="{6BF56072-65F1-4020-9352-5360299573D0}" type="parTrans" cxnId="{84DA37CA-B0F3-475A-88BD-613A25EDBE19}">
      <dgm:prSet/>
      <dgm:spPr/>
      <dgm:t>
        <a:bodyPr/>
        <a:lstStyle/>
        <a:p>
          <a:pPr>
            <a:spcAft>
              <a:spcPts val="0"/>
            </a:spcAft>
          </a:pPr>
          <a:endParaRPr lang="en-GB" sz="1800"/>
        </a:p>
      </dgm:t>
    </dgm:pt>
    <dgm:pt modelId="{41FB28F5-75C1-42B4-A1C6-430A95F23894}" type="sibTrans" cxnId="{84DA37CA-B0F3-475A-88BD-613A25EDBE19}">
      <dgm:prSet/>
      <dgm:spPr/>
      <dgm:t>
        <a:bodyPr/>
        <a:lstStyle/>
        <a:p>
          <a:pPr>
            <a:spcAft>
              <a:spcPts val="0"/>
            </a:spcAft>
          </a:pPr>
          <a:endParaRPr lang="en-GB" sz="1800"/>
        </a:p>
      </dgm:t>
    </dgm:pt>
    <dgm:pt modelId="{C14B8CC7-A5BA-4685-B7EF-617B55CFDEAB}">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Ensuring </a:t>
          </a:r>
          <a:r>
            <a:rPr lang="en-GB" sz="1400" b="0" i="0" dirty="0" err="1">
              <a:solidFill>
                <a:schemeClr val="bg1"/>
              </a:solidFill>
              <a:latin typeface="Avenir Book"/>
              <a:ea typeface="+mn-ea"/>
              <a:cs typeface="Avenir Book"/>
            </a:rPr>
            <a:t>enrollment</a:t>
          </a:r>
          <a:r>
            <a:rPr lang="en-GB" sz="1400" b="0" i="0" dirty="0">
              <a:solidFill>
                <a:schemeClr val="bg1"/>
              </a:solidFill>
              <a:latin typeface="Avenir Book"/>
              <a:ea typeface="+mn-ea"/>
              <a:cs typeface="Avenir Book"/>
            </a:rPr>
            <a:t>/ attendance</a:t>
          </a:r>
        </a:p>
      </dgm:t>
    </dgm:pt>
    <dgm:pt modelId="{66073167-1415-49A5-83C3-B40CCA7C1B21}" type="parTrans" cxnId="{36A66F5F-CF1E-4D06-BD72-304280DB4AB6}">
      <dgm:prSet/>
      <dgm:spPr/>
      <dgm:t>
        <a:bodyPr/>
        <a:lstStyle/>
        <a:p>
          <a:pPr>
            <a:spcAft>
              <a:spcPts val="0"/>
            </a:spcAft>
          </a:pPr>
          <a:endParaRPr lang="en-GB" sz="1800"/>
        </a:p>
      </dgm:t>
    </dgm:pt>
    <dgm:pt modelId="{90D5B013-D7E7-4937-8807-74BE885EC301}" type="sibTrans" cxnId="{36A66F5F-CF1E-4D06-BD72-304280DB4AB6}">
      <dgm:prSet/>
      <dgm:spPr/>
      <dgm:t>
        <a:bodyPr/>
        <a:lstStyle/>
        <a:p>
          <a:pPr>
            <a:spcAft>
              <a:spcPts val="0"/>
            </a:spcAft>
          </a:pPr>
          <a:endParaRPr lang="en-GB" sz="1800"/>
        </a:p>
      </dgm:t>
    </dgm:pt>
    <dgm:pt modelId="{0614832F-BA0E-446C-95C0-87F271B71DB6}">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Fees/barriers to entry</a:t>
          </a:r>
        </a:p>
      </dgm:t>
    </dgm:pt>
    <dgm:pt modelId="{B223B05F-BFEF-45B1-91DB-9084B0B2BAB7}" type="parTrans" cxnId="{B318B53F-F6B1-45D3-B1C6-86B982D22912}">
      <dgm:prSet/>
      <dgm:spPr/>
      <dgm:t>
        <a:bodyPr/>
        <a:lstStyle/>
        <a:p>
          <a:pPr>
            <a:spcAft>
              <a:spcPts val="0"/>
            </a:spcAft>
          </a:pPr>
          <a:endParaRPr lang="en-GB" sz="1800"/>
        </a:p>
      </dgm:t>
    </dgm:pt>
    <dgm:pt modelId="{D7822D0D-791F-4E8F-A0E2-300ADE2EFF07}" type="sibTrans" cxnId="{B318B53F-F6B1-45D3-B1C6-86B982D22912}">
      <dgm:prSet/>
      <dgm:spPr/>
      <dgm:t>
        <a:bodyPr/>
        <a:lstStyle/>
        <a:p>
          <a:pPr>
            <a:spcAft>
              <a:spcPts val="0"/>
            </a:spcAft>
          </a:pPr>
          <a:endParaRPr lang="en-GB" sz="1800"/>
        </a:p>
      </dgm:t>
    </dgm:pt>
    <dgm:pt modelId="{FB1058B2-C5F5-46DA-A6B3-49A95D36F0DC}">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Social protection &amp; promotion</a:t>
          </a:r>
        </a:p>
      </dgm:t>
    </dgm:pt>
    <dgm:pt modelId="{989037C9-B941-46DC-B51B-4C313E862000}" type="parTrans" cxnId="{2AE530B5-82A3-4E48-B2B5-AE2DFC323D36}">
      <dgm:prSet/>
      <dgm:spPr/>
      <dgm:t>
        <a:bodyPr/>
        <a:lstStyle/>
        <a:p>
          <a:pPr>
            <a:spcAft>
              <a:spcPts val="0"/>
            </a:spcAft>
          </a:pPr>
          <a:endParaRPr lang="en-GB" sz="1800"/>
        </a:p>
      </dgm:t>
    </dgm:pt>
    <dgm:pt modelId="{1E80D5B3-378A-46E8-BDC8-6945714D2276}" type="sibTrans" cxnId="{2AE530B5-82A3-4E48-B2B5-AE2DFC323D36}">
      <dgm:prSet/>
      <dgm:spPr/>
      <dgm:t>
        <a:bodyPr/>
        <a:lstStyle/>
        <a:p>
          <a:pPr>
            <a:spcAft>
              <a:spcPts val="0"/>
            </a:spcAft>
          </a:pPr>
          <a:endParaRPr lang="en-GB" sz="1800"/>
        </a:p>
      </dgm:t>
    </dgm:pt>
    <dgm:pt modelId="{F6374E90-48AE-4609-942F-B08FB1468B51}">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Complementary SP programmes (contributory and non)</a:t>
          </a:r>
        </a:p>
      </dgm:t>
    </dgm:pt>
    <dgm:pt modelId="{71F3AF8E-4F10-4ECE-989E-B63090A0D5DC}" type="parTrans" cxnId="{F99E43D3-5903-4659-AECA-29E8CC024382}">
      <dgm:prSet/>
      <dgm:spPr/>
      <dgm:t>
        <a:bodyPr/>
        <a:lstStyle/>
        <a:p>
          <a:pPr>
            <a:spcAft>
              <a:spcPts val="0"/>
            </a:spcAft>
          </a:pPr>
          <a:endParaRPr lang="en-GB" sz="1800"/>
        </a:p>
      </dgm:t>
    </dgm:pt>
    <dgm:pt modelId="{DB68712D-4A23-4DA2-8B38-750037383BF0}" type="sibTrans" cxnId="{F99E43D3-5903-4659-AECA-29E8CC024382}">
      <dgm:prSet/>
      <dgm:spPr/>
      <dgm:t>
        <a:bodyPr/>
        <a:lstStyle/>
        <a:p>
          <a:pPr>
            <a:spcAft>
              <a:spcPts val="0"/>
            </a:spcAft>
          </a:pPr>
          <a:endParaRPr lang="en-GB" sz="1800"/>
        </a:p>
      </dgm:t>
    </dgm:pt>
    <dgm:pt modelId="{BD381955-3C5A-4E1A-BBDD-C6953D122736}">
      <dgm:prSet phldrT="[Text]" custT="1"/>
      <dgm:spPr>
        <a:xfrm>
          <a:off x="3374295" y="1922494"/>
          <a:ext cx="1491211" cy="1424273"/>
        </a:xfrm>
        <a:solidFill>
          <a:srgbClr val="FF99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Decent living conditions</a:t>
          </a:r>
        </a:p>
      </dgm:t>
    </dgm:pt>
    <dgm:pt modelId="{B91068F9-8AA9-41F8-A512-51CE96A1B0E2}" type="parTrans" cxnId="{FC7B32BB-187A-4A38-8A34-A50A25DFF8AA}">
      <dgm:prSet/>
      <dgm:spPr/>
      <dgm:t>
        <a:bodyPr/>
        <a:lstStyle/>
        <a:p>
          <a:pPr>
            <a:spcAft>
              <a:spcPts val="0"/>
            </a:spcAft>
          </a:pPr>
          <a:endParaRPr lang="en-GB" sz="1800"/>
        </a:p>
      </dgm:t>
    </dgm:pt>
    <dgm:pt modelId="{86383D13-9918-4D52-97C2-C6D350B15633}" type="sibTrans" cxnId="{FC7B32BB-187A-4A38-8A34-A50A25DFF8AA}">
      <dgm:prSet/>
      <dgm:spPr/>
      <dgm:t>
        <a:bodyPr/>
        <a:lstStyle/>
        <a:p>
          <a:pPr>
            <a:spcAft>
              <a:spcPts val="0"/>
            </a:spcAft>
          </a:pPr>
          <a:endParaRPr lang="en-GB" sz="1800"/>
        </a:p>
      </dgm:t>
    </dgm:pt>
    <dgm:pt modelId="{7AC800D0-BD34-4A4B-A138-EA1FCFEF5330}">
      <dgm:prSet phldrT="[Text]" custT="1"/>
      <dgm:spPr>
        <a:xfrm>
          <a:off x="3374295" y="524191"/>
          <a:ext cx="1491211" cy="1424273"/>
        </a:xfrm>
        <a:solidFill>
          <a:srgbClr val="FF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Scholarships </a:t>
          </a:r>
          <a:r>
            <a:rPr lang="en-GB" sz="1400" b="0" i="0" dirty="0" err="1">
              <a:solidFill>
                <a:schemeClr val="bg1"/>
              </a:solidFill>
              <a:latin typeface="Avenir Book"/>
              <a:ea typeface="+mn-ea"/>
              <a:cs typeface="Avenir Book"/>
            </a:rPr>
            <a:t>etc</a:t>
          </a:r>
          <a:endParaRPr lang="en-GB" sz="1400" b="0" i="0" dirty="0">
            <a:solidFill>
              <a:schemeClr val="bg1"/>
            </a:solidFill>
            <a:latin typeface="Avenir Book"/>
            <a:ea typeface="+mn-ea"/>
            <a:cs typeface="Avenir Book"/>
          </a:endParaRPr>
        </a:p>
      </dgm:t>
    </dgm:pt>
    <dgm:pt modelId="{6F7ED13C-BC3B-44EB-B8FD-563D863D71D6}" type="parTrans" cxnId="{B885A59F-50D7-469C-8A6A-8592D16C0461}">
      <dgm:prSet/>
      <dgm:spPr/>
      <dgm:t>
        <a:bodyPr/>
        <a:lstStyle/>
        <a:p>
          <a:pPr>
            <a:spcAft>
              <a:spcPts val="0"/>
            </a:spcAft>
          </a:pPr>
          <a:endParaRPr lang="en-GB" sz="1800"/>
        </a:p>
      </dgm:t>
    </dgm:pt>
    <dgm:pt modelId="{6A3EAE7E-12A1-41BE-AC25-FCDDDAB78D43}" type="sibTrans" cxnId="{B885A59F-50D7-469C-8A6A-8592D16C0461}">
      <dgm:prSet/>
      <dgm:spPr/>
      <dgm:t>
        <a:bodyPr/>
        <a:lstStyle/>
        <a:p>
          <a:pPr>
            <a:spcAft>
              <a:spcPts val="0"/>
            </a:spcAft>
          </a:pPr>
          <a:endParaRPr lang="en-GB" sz="1800"/>
        </a:p>
      </dgm:t>
    </dgm:pt>
    <dgm:pt modelId="{3DB5A5DC-746C-4744-A516-79C0B9C9B37F}">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Heavy"/>
              <a:ea typeface="+mn-ea"/>
              <a:cs typeface="Avenir Heavy"/>
            </a:rPr>
            <a:t>Welfare and safety</a:t>
          </a:r>
        </a:p>
      </dgm:t>
    </dgm:pt>
    <dgm:pt modelId="{086D1C7D-7F78-41B8-BFCB-CD980C1247D4}" type="parTrans" cxnId="{B810210D-7D8B-4CBE-A5C9-3729CF9E6C48}">
      <dgm:prSet/>
      <dgm:spPr/>
      <dgm:t>
        <a:bodyPr/>
        <a:lstStyle/>
        <a:p>
          <a:pPr>
            <a:spcAft>
              <a:spcPts val="0"/>
            </a:spcAft>
          </a:pPr>
          <a:endParaRPr lang="en-GB" sz="1800"/>
        </a:p>
      </dgm:t>
    </dgm:pt>
    <dgm:pt modelId="{FFEB48A9-D0B0-431F-9C4F-04CC2FF8FE70}" type="sibTrans" cxnId="{B810210D-7D8B-4CBE-A5C9-3729CF9E6C48}">
      <dgm:prSet/>
      <dgm:spPr/>
      <dgm:t>
        <a:bodyPr/>
        <a:lstStyle/>
        <a:p>
          <a:pPr>
            <a:spcAft>
              <a:spcPts val="0"/>
            </a:spcAft>
          </a:pPr>
          <a:endParaRPr lang="en-GB" sz="1800"/>
        </a:p>
      </dgm:t>
    </dgm:pt>
    <dgm:pt modelId="{E0BE0F36-640D-414E-9217-E07DBF11133B}">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Social care services, including psychosocial support</a:t>
          </a:r>
        </a:p>
      </dgm:t>
    </dgm:pt>
    <dgm:pt modelId="{D96BE518-6814-4B90-A33D-ACA6407374DE}" type="parTrans" cxnId="{9BF83DEE-9B91-48D0-92C7-E225BB70398A}">
      <dgm:prSet/>
      <dgm:spPr/>
      <dgm:t>
        <a:bodyPr/>
        <a:lstStyle/>
        <a:p>
          <a:pPr>
            <a:spcAft>
              <a:spcPts val="0"/>
            </a:spcAft>
          </a:pPr>
          <a:endParaRPr lang="en-GB" sz="1800"/>
        </a:p>
      </dgm:t>
    </dgm:pt>
    <dgm:pt modelId="{FE548562-CA6A-4C3C-9EC6-2B9207B8D366}" type="sibTrans" cxnId="{9BF83DEE-9B91-48D0-92C7-E225BB70398A}">
      <dgm:prSet/>
      <dgm:spPr/>
      <dgm:t>
        <a:bodyPr/>
        <a:lstStyle/>
        <a:p>
          <a:pPr>
            <a:spcAft>
              <a:spcPts val="0"/>
            </a:spcAft>
          </a:pPr>
          <a:endParaRPr lang="en-GB" sz="1800"/>
        </a:p>
      </dgm:t>
    </dgm:pt>
    <dgm:pt modelId="{E1DC57A5-49D8-47CD-BB8F-6C47FBD0B974}">
      <dgm:prSet phldrT="[Text]" custT="1"/>
      <dgm:spPr>
        <a:xfrm>
          <a:off x="2141870" y="-167677"/>
          <a:ext cx="1491211" cy="1424273"/>
        </a:xfrm>
        <a:solidFill>
          <a:srgbClr val="8000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HIV-AIDS</a:t>
          </a:r>
        </a:p>
      </dgm:t>
    </dgm:pt>
    <dgm:pt modelId="{73546AC6-C69F-48EC-A600-3FDCCF4B15EC}" type="parTrans" cxnId="{82080AC0-5810-4CBF-BAD2-0AC557BF0ABE}">
      <dgm:prSet/>
      <dgm:spPr/>
      <dgm:t>
        <a:bodyPr/>
        <a:lstStyle/>
        <a:p>
          <a:pPr>
            <a:spcAft>
              <a:spcPts val="0"/>
            </a:spcAft>
          </a:pPr>
          <a:endParaRPr lang="en-GB" sz="1800"/>
        </a:p>
      </dgm:t>
    </dgm:pt>
    <dgm:pt modelId="{62BDF698-E060-4706-AF82-48C49B62239F}" type="sibTrans" cxnId="{82080AC0-5810-4CBF-BAD2-0AC557BF0ABE}">
      <dgm:prSet/>
      <dgm:spPr/>
      <dgm:t>
        <a:bodyPr/>
        <a:lstStyle/>
        <a:p>
          <a:pPr>
            <a:spcAft>
              <a:spcPts val="0"/>
            </a:spcAft>
          </a:pPr>
          <a:endParaRPr lang="en-GB" sz="1800"/>
        </a:p>
      </dgm:t>
    </dgm:pt>
    <dgm:pt modelId="{BE9B5313-6176-4C02-9F45-0D7962EDDBE6}">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Legal assistance</a:t>
          </a:r>
        </a:p>
      </dgm:t>
    </dgm:pt>
    <dgm:pt modelId="{55B1714B-10D5-418C-9466-18F260C547FC}" type="parTrans" cxnId="{A395DE68-91D6-4726-86CD-52B68DA51141}">
      <dgm:prSet/>
      <dgm:spPr/>
      <dgm:t>
        <a:bodyPr/>
        <a:lstStyle/>
        <a:p>
          <a:endParaRPr lang="en-GB" sz="1800"/>
        </a:p>
      </dgm:t>
    </dgm:pt>
    <dgm:pt modelId="{9A86D5B4-FBF7-4F88-9EBA-BDDBA539F220}" type="sibTrans" cxnId="{A395DE68-91D6-4726-86CD-52B68DA51141}">
      <dgm:prSet/>
      <dgm:spPr/>
      <dgm:t>
        <a:bodyPr/>
        <a:lstStyle/>
        <a:p>
          <a:endParaRPr lang="en-GB" sz="1800"/>
        </a:p>
      </dgm:t>
    </dgm:pt>
    <dgm:pt modelId="{1796D8FB-0F9D-4438-8054-C9F294C39B37}">
      <dgm:prSet phldrT="[Text]" custT="1"/>
      <dgm:spPr>
        <a:xfrm>
          <a:off x="952362" y="1922494"/>
          <a:ext cx="1491211" cy="1424273"/>
        </a:xfrm>
        <a:solidFill>
          <a:srgbClr val="006600">
            <a:alpha val="50000"/>
          </a:srgb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Birth registration/ legal documents</a:t>
          </a:r>
        </a:p>
      </dgm:t>
    </dgm:pt>
    <dgm:pt modelId="{AB1FC074-9B38-4CDB-83AE-9B18C1E3B816}" type="parTrans" cxnId="{07A84892-8497-4FFE-977E-2D4ECFB4BFE2}">
      <dgm:prSet/>
      <dgm:spPr/>
      <dgm:t>
        <a:bodyPr/>
        <a:lstStyle/>
        <a:p>
          <a:endParaRPr lang="en-GB" sz="1800"/>
        </a:p>
      </dgm:t>
    </dgm:pt>
    <dgm:pt modelId="{74464E78-C96C-419F-9D16-5EE69C7D0E3E}" type="sibTrans" cxnId="{07A84892-8497-4FFE-977E-2D4ECFB4BFE2}">
      <dgm:prSet/>
      <dgm:spPr/>
      <dgm:t>
        <a:bodyPr/>
        <a:lstStyle/>
        <a:p>
          <a:endParaRPr lang="en-GB" sz="1800"/>
        </a:p>
      </dgm:t>
    </dgm:pt>
    <dgm:pt modelId="{1762054B-9158-4B08-B41B-86B32AF7753D}">
      <dgm:prSet phldrT="[Text]" custT="1"/>
      <dgm:spPr>
        <a:xfrm>
          <a:off x="956378" y="586706"/>
          <a:ext cx="1483181" cy="1299243"/>
        </a:xfrm>
        <a:solidFill>
          <a:schemeClr val="accent3">
            <a:lumMod val="75000"/>
            <a:alpha val="63000"/>
          </a:schemeClr>
        </a:solidFill>
        <a:ln w="25400" cap="flat" cmpd="sng" algn="ctr">
          <a:noFill/>
          <a:prstDash val="solid"/>
          <a:miter lim="800000"/>
        </a:ln>
        <a:effectLst/>
      </dgm:spPr>
      <dgm:t>
        <a:bodyPr/>
        <a:lstStyle/>
        <a:p>
          <a:pPr>
            <a:spcAft>
              <a:spcPts val="0"/>
            </a:spcAft>
          </a:pPr>
          <a:r>
            <a:rPr lang="en-GB" sz="1400" b="0" i="0" dirty="0">
              <a:solidFill>
                <a:schemeClr val="bg1"/>
              </a:solidFill>
              <a:latin typeface="Avenir Book"/>
              <a:ea typeface="+mn-ea"/>
              <a:cs typeface="Avenir Book"/>
            </a:rPr>
            <a:t>Protection from abuse/assault</a:t>
          </a:r>
        </a:p>
      </dgm:t>
    </dgm:pt>
    <dgm:pt modelId="{44CD104C-ADE6-48EF-9F18-1C72B87265D3}" type="parTrans" cxnId="{C994DBC0-A620-4D2D-B83C-43538FA1E762}">
      <dgm:prSet/>
      <dgm:spPr/>
      <dgm:t>
        <a:bodyPr/>
        <a:lstStyle/>
        <a:p>
          <a:endParaRPr lang="en-GB" sz="1800"/>
        </a:p>
      </dgm:t>
    </dgm:pt>
    <dgm:pt modelId="{531C2161-C984-4FF1-97FB-3C41C6A16872}" type="sibTrans" cxnId="{C994DBC0-A620-4D2D-B83C-43538FA1E762}">
      <dgm:prSet/>
      <dgm:spPr/>
      <dgm:t>
        <a:bodyPr/>
        <a:lstStyle/>
        <a:p>
          <a:endParaRPr lang="en-GB" sz="1800"/>
        </a:p>
      </dgm:t>
    </dgm:pt>
    <dgm:pt modelId="{2FA56558-E37C-4C2D-A836-8B1543372226}" type="pres">
      <dgm:prSet presAssocID="{263F4D87-9DD0-4794-A9DB-E2B1B3804AC6}" presName="composite" presStyleCnt="0">
        <dgm:presLayoutVars>
          <dgm:chMax val="1"/>
          <dgm:dir/>
          <dgm:resizeHandles val="exact"/>
        </dgm:presLayoutVars>
      </dgm:prSet>
      <dgm:spPr/>
    </dgm:pt>
    <dgm:pt modelId="{212DB094-24D8-4859-AB82-35D1B46405CD}" type="pres">
      <dgm:prSet presAssocID="{263F4D87-9DD0-4794-A9DB-E2B1B3804AC6}" presName="radial" presStyleCnt="0">
        <dgm:presLayoutVars>
          <dgm:animLvl val="ctr"/>
        </dgm:presLayoutVars>
      </dgm:prSet>
      <dgm:spPr/>
    </dgm:pt>
    <dgm:pt modelId="{92B03B88-2BA5-40B5-A75A-7329D23E29D3}" type="pres">
      <dgm:prSet presAssocID="{B33BFD4D-23C2-4C41-ACDB-2D99CF1B5C92}" presName="centerShape" presStyleLbl="vennNode1" presStyleIdx="0" presStyleCnt="7" custScaleX="103863" custScaleY="103863"/>
      <dgm:spPr>
        <a:prstGeom prst="ellipse">
          <a:avLst/>
        </a:prstGeom>
      </dgm:spPr>
    </dgm:pt>
    <dgm:pt modelId="{52449841-8DE7-4D83-9ABA-93805D9668CF}" type="pres">
      <dgm:prSet presAssocID="{828B98C6-3905-4248-837B-0902671CB810}" presName="node" presStyleLbl="vennNode1" presStyleIdx="1" presStyleCnt="7" custScaleX="164019" custScaleY="105760" custRadScaleRad="97157" custRadScaleInc="-2020">
        <dgm:presLayoutVars>
          <dgm:bulletEnabled val="1"/>
        </dgm:presLayoutVars>
      </dgm:prSet>
      <dgm:spPr>
        <a:prstGeom prst="ellipse">
          <a:avLst/>
        </a:prstGeom>
      </dgm:spPr>
    </dgm:pt>
    <dgm:pt modelId="{675B9323-5099-420A-8182-5B9A56773BA0}" type="pres">
      <dgm:prSet presAssocID="{2CC2082B-34CF-42F0-B6F6-750CF6EBE2FC}" presName="node" presStyleLbl="vennNode1" presStyleIdx="2" presStyleCnt="7" custScaleX="138900" custScaleY="110015" custRadScaleRad="97409" custRadScaleInc="3582">
        <dgm:presLayoutVars>
          <dgm:bulletEnabled val="1"/>
        </dgm:presLayoutVars>
      </dgm:prSet>
      <dgm:spPr>
        <a:prstGeom prst="ellipse">
          <a:avLst/>
        </a:prstGeom>
      </dgm:spPr>
    </dgm:pt>
    <dgm:pt modelId="{104273D1-6244-4960-A1D9-3181734AEC60}" type="pres">
      <dgm:prSet presAssocID="{A2709C5D-C32F-4871-853C-31DD9B6983F9}" presName="node" presStyleLbl="vennNode1" presStyleIdx="3" presStyleCnt="7" custScaleX="141537" custScaleY="115723" custRadScaleRad="101483" custRadScaleInc="-1544">
        <dgm:presLayoutVars>
          <dgm:bulletEnabled val="1"/>
        </dgm:presLayoutVars>
      </dgm:prSet>
      <dgm:spPr>
        <a:prstGeom prst="ellipse">
          <a:avLst/>
        </a:prstGeom>
      </dgm:spPr>
    </dgm:pt>
    <dgm:pt modelId="{2C7422F9-FCE8-4051-8A03-19F5766212A6}" type="pres">
      <dgm:prSet presAssocID="{CABB0103-EA76-412E-BC00-CA050B8F347C}" presName="node" presStyleLbl="vennNode1" presStyleIdx="4" presStyleCnt="7" custScaleX="138900" custScaleY="97696" custRadScaleRad="95101" custRadScaleInc="0">
        <dgm:presLayoutVars>
          <dgm:bulletEnabled val="1"/>
        </dgm:presLayoutVars>
      </dgm:prSet>
      <dgm:spPr>
        <a:prstGeom prst="ellipse">
          <a:avLst/>
        </a:prstGeom>
      </dgm:spPr>
    </dgm:pt>
    <dgm:pt modelId="{7D5A6AD6-1E7E-4E66-9053-E7F9B0443641}" type="pres">
      <dgm:prSet presAssocID="{FB1058B2-C5F5-46DA-A6B3-49A95D36F0DC}" presName="node" presStyleLbl="vennNode1" presStyleIdx="5" presStyleCnt="7" custScaleX="166774" custScaleY="116008">
        <dgm:presLayoutVars>
          <dgm:bulletEnabled val="1"/>
        </dgm:presLayoutVars>
      </dgm:prSet>
      <dgm:spPr>
        <a:prstGeom prst="ellipse">
          <a:avLst/>
        </a:prstGeom>
      </dgm:spPr>
    </dgm:pt>
    <dgm:pt modelId="{3EFFA8C7-83C9-4CC5-A932-B08280D14DEB}" type="pres">
      <dgm:prSet presAssocID="{3DB5A5DC-746C-4744-A516-79C0B9C9B37F}" presName="node" presStyleLbl="vennNode1" presStyleIdx="6" presStyleCnt="7" custScaleX="165082" custScaleY="115795" custRadScaleRad="96309" custRadScaleInc="-8256">
        <dgm:presLayoutVars>
          <dgm:bulletEnabled val="1"/>
        </dgm:presLayoutVars>
      </dgm:prSet>
      <dgm:spPr>
        <a:prstGeom prst="ellipse">
          <a:avLst/>
        </a:prstGeom>
      </dgm:spPr>
    </dgm:pt>
  </dgm:ptLst>
  <dgm:cxnLst>
    <dgm:cxn modelId="{B810210D-7D8B-4CBE-A5C9-3729CF9E6C48}" srcId="{B33BFD4D-23C2-4C41-ACDB-2D99CF1B5C92}" destId="{3DB5A5DC-746C-4744-A516-79C0B9C9B37F}" srcOrd="5" destOrd="0" parTransId="{086D1C7D-7F78-41B8-BFCB-CD980C1247D4}" sibTransId="{FFEB48A9-D0B0-431F-9C4F-04CC2FF8FE70}"/>
    <dgm:cxn modelId="{EE58A50D-5636-484C-A44D-C95AF6C33691}" srcId="{B33BFD4D-23C2-4C41-ACDB-2D99CF1B5C92}" destId="{828B98C6-3905-4248-837B-0902671CB810}" srcOrd="0" destOrd="0" parTransId="{D3B798D7-85AD-4DFF-A913-30B9D351EABC}" sibTransId="{E50CE2F1-1C11-403F-B239-7D76C7560E29}"/>
    <dgm:cxn modelId="{A8FA0E13-DA5F-45C6-9DBA-C0E4F9D52B48}" type="presOf" srcId="{03EFF7F5-F744-4B72-A839-121354FAB0EA}" destId="{104273D1-6244-4960-A1D9-3181734AEC60}" srcOrd="0" destOrd="2" presId="urn:microsoft.com/office/officeart/2005/8/layout/radial3"/>
    <dgm:cxn modelId="{EF7A3A1A-2264-44FB-8DC3-1616CF1A0ADB}" type="presOf" srcId="{828B98C6-3905-4248-837B-0902671CB810}" destId="{52449841-8DE7-4D83-9ABA-93805D9668CF}" srcOrd="0" destOrd="0" presId="urn:microsoft.com/office/officeart/2005/8/layout/radial3"/>
    <dgm:cxn modelId="{21F2811F-8F15-4262-9160-F3C11C98CD49}" type="presOf" srcId="{CABB0103-EA76-412E-BC00-CA050B8F347C}" destId="{2C7422F9-FCE8-4051-8A03-19F5766212A6}" srcOrd="0" destOrd="0" presId="urn:microsoft.com/office/officeart/2005/8/layout/radial3"/>
    <dgm:cxn modelId="{EBFD5D20-209F-455B-B3EC-70ECC08FF7E5}" type="presOf" srcId="{0E1F4192-7C18-4CAD-BFF1-B2D1AF3C8218}" destId="{52449841-8DE7-4D83-9ABA-93805D9668CF}" srcOrd="0" destOrd="2" presId="urn:microsoft.com/office/officeart/2005/8/layout/radial3"/>
    <dgm:cxn modelId="{E6724728-FE93-4A2D-B1AC-755AFC5E9EE3}" type="presOf" srcId="{3DB5A5DC-746C-4744-A516-79C0B9C9B37F}" destId="{3EFFA8C7-83C9-4CC5-A932-B08280D14DEB}" srcOrd="0" destOrd="0" presId="urn:microsoft.com/office/officeart/2005/8/layout/radial3"/>
    <dgm:cxn modelId="{FA54EB2B-DE1C-4E1D-9207-0F2596797363}" type="presOf" srcId="{B33BFD4D-23C2-4C41-ACDB-2D99CF1B5C92}" destId="{92B03B88-2BA5-40B5-A75A-7329D23E29D3}" srcOrd="0" destOrd="0" presId="urn:microsoft.com/office/officeart/2005/8/layout/radial3"/>
    <dgm:cxn modelId="{C068D82D-EB41-46F6-A4D3-BB5F85359BA7}" type="presOf" srcId="{263F4D87-9DD0-4794-A9DB-E2B1B3804AC6}" destId="{2FA56558-E37C-4C2D-A836-8B1543372226}" srcOrd="0" destOrd="0" presId="urn:microsoft.com/office/officeart/2005/8/layout/radial3"/>
    <dgm:cxn modelId="{65ADD43B-59B6-4726-AEB4-640332A3BC94}" type="presOf" srcId="{1796D8FB-0F9D-4438-8054-C9F294C39B37}" destId="{7D5A6AD6-1E7E-4E66-9053-E7F9B0443641}" srcOrd="0" destOrd="2" presId="urn:microsoft.com/office/officeart/2005/8/layout/radial3"/>
    <dgm:cxn modelId="{7CEBF03D-E5A6-4F01-8809-E61B07833E41}" type="presOf" srcId="{BE9B5313-6176-4C02-9F45-0D7962EDDBE6}" destId="{3EFFA8C7-83C9-4CC5-A932-B08280D14DEB}" srcOrd="0" destOrd="3" presId="urn:microsoft.com/office/officeart/2005/8/layout/radial3"/>
    <dgm:cxn modelId="{B318B53F-F6B1-45D3-B1C6-86B982D22912}" srcId="{2CC2082B-34CF-42F0-B6F6-750CF6EBE2FC}" destId="{0614832F-BA0E-446C-95C0-87F271B71DB6}" srcOrd="1" destOrd="0" parTransId="{B223B05F-BFEF-45B1-91DB-9084B0B2BAB7}" sibTransId="{D7822D0D-791F-4E8F-A0E2-300ADE2EFF07}"/>
    <dgm:cxn modelId="{36A66F5F-CF1E-4D06-BD72-304280DB4AB6}" srcId="{2CC2082B-34CF-42F0-B6F6-750CF6EBE2FC}" destId="{C14B8CC7-A5BA-4685-B7EF-617B55CFDEAB}" srcOrd="0" destOrd="0" parTransId="{66073167-1415-49A5-83C3-B40CCA7C1B21}" sibTransId="{90D5B013-D7E7-4937-8807-74BE885EC301}"/>
    <dgm:cxn modelId="{6F4BD642-49C3-4992-BEDC-84C922CB87DA}" type="presOf" srcId="{1762054B-9158-4B08-B41B-86B32AF7753D}" destId="{3EFFA8C7-83C9-4CC5-A932-B08280D14DEB}" srcOrd="0" destOrd="2" presId="urn:microsoft.com/office/officeart/2005/8/layout/radial3"/>
    <dgm:cxn modelId="{04F15668-119E-48F5-BE9B-7E08B8146A80}" type="presOf" srcId="{BD381955-3C5A-4E1A-BBDD-C6953D122736}" destId="{104273D1-6244-4960-A1D9-3181734AEC60}" srcOrd="0" destOrd="1" presId="urn:microsoft.com/office/officeart/2005/8/layout/radial3"/>
    <dgm:cxn modelId="{A395DE68-91D6-4726-86CD-52B68DA51141}" srcId="{3DB5A5DC-746C-4744-A516-79C0B9C9B37F}" destId="{BE9B5313-6176-4C02-9F45-0D7962EDDBE6}" srcOrd="2" destOrd="0" parTransId="{55B1714B-10D5-418C-9466-18F260C547FC}" sibTransId="{9A86D5B4-FBF7-4F88-9EBA-BDDBA539F220}"/>
    <dgm:cxn modelId="{DA16134C-A814-4CD7-A1BA-D2945C3C788E}" srcId="{B33BFD4D-23C2-4C41-ACDB-2D99CF1B5C92}" destId="{CABB0103-EA76-412E-BC00-CA050B8F347C}" srcOrd="3" destOrd="0" parTransId="{59350CEC-8E8D-415C-B300-37F8E5307AD5}" sibTransId="{53259AE0-39A4-48D5-B7C5-E95ED6309F85}"/>
    <dgm:cxn modelId="{AC053A71-9074-4058-B764-7875636683E8}" type="presOf" srcId="{5DC3BD13-A3E9-4A9B-8892-99888A31BD54}" destId="{2C7422F9-FCE8-4051-8A03-19F5766212A6}" srcOrd="0" destOrd="1" presId="urn:microsoft.com/office/officeart/2005/8/layout/radial3"/>
    <dgm:cxn modelId="{955A7978-32F4-4A3D-98E1-E401C91C0F32}" type="presOf" srcId="{A2709C5D-C32F-4871-853C-31DD9B6983F9}" destId="{104273D1-6244-4960-A1D9-3181734AEC60}" srcOrd="0" destOrd="0" presId="urn:microsoft.com/office/officeart/2005/8/layout/radial3"/>
    <dgm:cxn modelId="{55FC0F92-1A5B-4318-8605-0125B2BF9E81}" type="presOf" srcId="{E0BE0F36-640D-414E-9217-E07DBF11133B}" destId="{3EFFA8C7-83C9-4CC5-A932-B08280D14DEB}" srcOrd="0" destOrd="1" presId="urn:microsoft.com/office/officeart/2005/8/layout/radial3"/>
    <dgm:cxn modelId="{07A84892-8497-4FFE-977E-2D4ECFB4BFE2}" srcId="{FB1058B2-C5F5-46DA-A6B3-49A95D36F0DC}" destId="{1796D8FB-0F9D-4438-8054-C9F294C39B37}" srcOrd="1" destOrd="0" parTransId="{AB1FC074-9B38-4CDB-83AE-9B18C1E3B816}" sibTransId="{74464E78-C96C-419F-9D16-5EE69C7D0E3E}"/>
    <dgm:cxn modelId="{81A2BE9A-3721-49E6-A400-3D2EE7FDB9F3}" srcId="{B33BFD4D-23C2-4C41-ACDB-2D99CF1B5C92}" destId="{A2709C5D-C32F-4871-853C-31DD9B6983F9}" srcOrd="2" destOrd="0" parTransId="{37A2E3D8-DD70-451B-BFC6-A956BAC92E5F}" sibTransId="{DEAE5F4F-EF1C-4C9E-9055-226108E0ABB8}"/>
    <dgm:cxn modelId="{B885A59F-50D7-469C-8A6A-8592D16C0461}" srcId="{2CC2082B-34CF-42F0-B6F6-750CF6EBE2FC}" destId="{7AC800D0-BD34-4A4B-A138-EA1FCFEF5330}" srcOrd="2" destOrd="0" parTransId="{6F7ED13C-BC3B-44EB-B8FD-563D863D71D6}" sibTransId="{6A3EAE7E-12A1-41BE-AC25-FCDDDAB78D43}"/>
    <dgm:cxn modelId="{A12E6DA0-5E2E-4126-B679-A27670044C12}" type="presOf" srcId="{F6374E90-48AE-4609-942F-B08FB1468B51}" destId="{7D5A6AD6-1E7E-4E66-9053-E7F9B0443641}" srcOrd="0" destOrd="1" presId="urn:microsoft.com/office/officeart/2005/8/layout/radial3"/>
    <dgm:cxn modelId="{7674F7A7-BF9F-41AA-9BA5-118F69901079}" type="presOf" srcId="{7AC800D0-BD34-4A4B-A138-EA1FCFEF5330}" destId="{675B9323-5099-420A-8182-5B9A56773BA0}" srcOrd="0" destOrd="3" presId="urn:microsoft.com/office/officeart/2005/8/layout/radial3"/>
    <dgm:cxn modelId="{8A2844B1-5148-48E3-93CD-35C331912078}" type="presOf" srcId="{2CC2082B-34CF-42F0-B6F6-750CF6EBE2FC}" destId="{675B9323-5099-420A-8182-5B9A56773BA0}" srcOrd="0" destOrd="0" presId="urn:microsoft.com/office/officeart/2005/8/layout/radial3"/>
    <dgm:cxn modelId="{2AE530B5-82A3-4E48-B2B5-AE2DFC323D36}" srcId="{B33BFD4D-23C2-4C41-ACDB-2D99CF1B5C92}" destId="{FB1058B2-C5F5-46DA-A6B3-49A95D36F0DC}" srcOrd="4" destOrd="0" parTransId="{989037C9-B941-46DC-B51B-4C313E862000}" sibTransId="{1E80D5B3-378A-46E8-BDC8-6945714D2276}"/>
    <dgm:cxn modelId="{FC7B32BB-187A-4A38-8A34-A50A25DFF8AA}" srcId="{A2709C5D-C32F-4871-853C-31DD9B6983F9}" destId="{BD381955-3C5A-4E1A-BBDD-C6953D122736}" srcOrd="0" destOrd="0" parTransId="{B91068F9-8AA9-41F8-A512-51CE96A1B0E2}" sibTransId="{86383D13-9918-4D52-97C2-C6D350B15633}"/>
    <dgm:cxn modelId="{2B1575BC-5E36-4037-8C07-15726AF8132E}" srcId="{A2709C5D-C32F-4871-853C-31DD9B6983F9}" destId="{03EFF7F5-F744-4B72-A839-121354FAB0EA}" srcOrd="1" destOrd="0" parTransId="{4E273427-8C53-41EE-B6BC-2519CA3832E4}" sibTransId="{AFAB784D-01D5-4713-9034-41150CF6A8CA}"/>
    <dgm:cxn modelId="{82080AC0-5810-4CBF-BAD2-0AC557BF0ABE}" srcId="{828B98C6-3905-4248-837B-0902671CB810}" destId="{E1DC57A5-49D8-47CD-BB8F-6C47FBD0B974}" srcOrd="2" destOrd="0" parTransId="{73546AC6-C69F-48EC-A600-3FDCCF4B15EC}" sibTransId="{62BDF698-E060-4706-AF82-48C49B62239F}"/>
    <dgm:cxn modelId="{C994DBC0-A620-4D2D-B83C-43538FA1E762}" srcId="{3DB5A5DC-746C-4744-A516-79C0B9C9B37F}" destId="{1762054B-9158-4B08-B41B-86B32AF7753D}" srcOrd="1" destOrd="0" parTransId="{44CD104C-ADE6-48EF-9F18-1C72B87265D3}" sibTransId="{531C2161-C984-4FF1-97FB-3C41C6A16872}"/>
    <dgm:cxn modelId="{84DA37CA-B0F3-475A-88BD-613A25EDBE19}" srcId="{828B98C6-3905-4248-837B-0902671CB810}" destId="{0E1F4192-7C18-4CAD-BFF1-B2D1AF3C8218}" srcOrd="1" destOrd="0" parTransId="{6BF56072-65F1-4020-9352-5360299573D0}" sibTransId="{41FB28F5-75C1-42B4-A1C6-430A95F23894}"/>
    <dgm:cxn modelId="{5D9976CB-2441-4880-84AE-87FAC7BF71C4}" type="presOf" srcId="{DF2F08BE-F0BE-4FBF-899C-FC381A2E5DEC}" destId="{52449841-8DE7-4D83-9ABA-93805D9668CF}" srcOrd="0" destOrd="1" presId="urn:microsoft.com/office/officeart/2005/8/layout/radial3"/>
    <dgm:cxn modelId="{BE8564CF-1964-40B4-BA93-8A8C7CEB7444}" srcId="{B33BFD4D-23C2-4C41-ACDB-2D99CF1B5C92}" destId="{2CC2082B-34CF-42F0-B6F6-750CF6EBE2FC}" srcOrd="1" destOrd="0" parTransId="{25DC5CAB-7662-458A-8B8B-0949E084499C}" sibTransId="{99B75ED8-EBF0-45CE-8E97-4FB92A3F1B07}"/>
    <dgm:cxn modelId="{E8EFB3CF-0FEB-4891-B585-690FD57F0798}" type="presOf" srcId="{FB1058B2-C5F5-46DA-A6B3-49A95D36F0DC}" destId="{7D5A6AD6-1E7E-4E66-9053-E7F9B0443641}" srcOrd="0" destOrd="0" presId="urn:microsoft.com/office/officeart/2005/8/layout/radial3"/>
    <dgm:cxn modelId="{E3FAF8CF-FF3B-4367-9F52-9A4EDC3CE936}" srcId="{263F4D87-9DD0-4794-A9DB-E2B1B3804AC6}" destId="{B33BFD4D-23C2-4C41-ACDB-2D99CF1B5C92}" srcOrd="0" destOrd="0" parTransId="{1881E5F9-3C53-415A-B7E2-8B7872BFE760}" sibTransId="{F563F842-18CF-4C67-BCE6-38281DFDC315}"/>
    <dgm:cxn modelId="{F99E43D3-5903-4659-AECA-29E8CC024382}" srcId="{FB1058B2-C5F5-46DA-A6B3-49A95D36F0DC}" destId="{F6374E90-48AE-4609-942F-B08FB1468B51}" srcOrd="0" destOrd="0" parTransId="{71F3AF8E-4F10-4ECE-989E-B63090A0D5DC}" sibTransId="{DB68712D-4A23-4DA2-8B38-750037383BF0}"/>
    <dgm:cxn modelId="{1BDA4FE6-4E1D-4861-BC1D-37AE3366DDB3}" type="presOf" srcId="{0614832F-BA0E-446C-95C0-87F271B71DB6}" destId="{675B9323-5099-420A-8182-5B9A56773BA0}" srcOrd="0" destOrd="2" presId="urn:microsoft.com/office/officeart/2005/8/layout/radial3"/>
    <dgm:cxn modelId="{0D3DB3E6-4343-448C-AA9C-35A6C8E8AA1B}" type="presOf" srcId="{E1DC57A5-49D8-47CD-BB8F-6C47FBD0B974}" destId="{52449841-8DE7-4D83-9ABA-93805D9668CF}" srcOrd="0" destOrd="3" presId="urn:microsoft.com/office/officeart/2005/8/layout/radial3"/>
    <dgm:cxn modelId="{9BF83DEE-9B91-48D0-92C7-E225BB70398A}" srcId="{3DB5A5DC-746C-4744-A516-79C0B9C9B37F}" destId="{E0BE0F36-640D-414E-9217-E07DBF11133B}" srcOrd="0" destOrd="0" parTransId="{D96BE518-6814-4B90-A33D-ACA6407374DE}" sibTransId="{FE548562-CA6A-4C3C-9EC6-2B9207B8D366}"/>
    <dgm:cxn modelId="{D63A46F2-2319-46CE-B9DA-DB1A1183E276}" srcId="{828B98C6-3905-4248-837B-0902671CB810}" destId="{DF2F08BE-F0BE-4FBF-899C-FC381A2E5DEC}" srcOrd="0" destOrd="0" parTransId="{2B1511D5-EF5C-49D9-B29F-EB502DD07953}" sibTransId="{4E86BFA3-10AB-4B64-8822-E7F4296FAF84}"/>
    <dgm:cxn modelId="{91538CFD-FE18-41DD-836A-70A92BA36253}" type="presOf" srcId="{C14B8CC7-A5BA-4685-B7EF-617B55CFDEAB}" destId="{675B9323-5099-420A-8182-5B9A56773BA0}" srcOrd="0" destOrd="1" presId="urn:microsoft.com/office/officeart/2005/8/layout/radial3"/>
    <dgm:cxn modelId="{78820BFF-952E-4401-81CA-5DB6EC11485B}" srcId="{CABB0103-EA76-412E-BC00-CA050B8F347C}" destId="{5DC3BD13-A3E9-4A9B-8892-99888A31BD54}" srcOrd="0" destOrd="0" parTransId="{EFB91867-67AB-4802-9502-4E84E2C6102D}" sibTransId="{A80F4F8A-FACD-4CA6-B0C9-C43821B033FD}"/>
    <dgm:cxn modelId="{D3CD9BC4-F4FC-4B91-B261-E20DFF689EDD}" type="presParOf" srcId="{2FA56558-E37C-4C2D-A836-8B1543372226}" destId="{212DB094-24D8-4859-AB82-35D1B46405CD}" srcOrd="0" destOrd="0" presId="urn:microsoft.com/office/officeart/2005/8/layout/radial3"/>
    <dgm:cxn modelId="{36902520-C69F-485C-AEC9-84E4FC6D5CD3}" type="presParOf" srcId="{212DB094-24D8-4859-AB82-35D1B46405CD}" destId="{92B03B88-2BA5-40B5-A75A-7329D23E29D3}" srcOrd="0" destOrd="0" presId="urn:microsoft.com/office/officeart/2005/8/layout/radial3"/>
    <dgm:cxn modelId="{9502D15C-E8D1-444C-92EC-CAC4064B6407}" type="presParOf" srcId="{212DB094-24D8-4859-AB82-35D1B46405CD}" destId="{52449841-8DE7-4D83-9ABA-93805D9668CF}" srcOrd="1" destOrd="0" presId="urn:microsoft.com/office/officeart/2005/8/layout/radial3"/>
    <dgm:cxn modelId="{94B92580-24E9-4C96-B2DD-B4316462E0AF}" type="presParOf" srcId="{212DB094-24D8-4859-AB82-35D1B46405CD}" destId="{675B9323-5099-420A-8182-5B9A56773BA0}" srcOrd="2" destOrd="0" presId="urn:microsoft.com/office/officeart/2005/8/layout/radial3"/>
    <dgm:cxn modelId="{92086CCE-DC49-43F5-A692-4AF3249EBB7D}" type="presParOf" srcId="{212DB094-24D8-4859-AB82-35D1B46405CD}" destId="{104273D1-6244-4960-A1D9-3181734AEC60}" srcOrd="3" destOrd="0" presId="urn:microsoft.com/office/officeart/2005/8/layout/radial3"/>
    <dgm:cxn modelId="{D12936EE-B045-46AB-A544-54D0AE42A426}" type="presParOf" srcId="{212DB094-24D8-4859-AB82-35D1B46405CD}" destId="{2C7422F9-FCE8-4051-8A03-19F5766212A6}" srcOrd="4" destOrd="0" presId="urn:microsoft.com/office/officeart/2005/8/layout/radial3"/>
    <dgm:cxn modelId="{B47524BB-3237-40E1-A7F9-1A40510F4362}" type="presParOf" srcId="{212DB094-24D8-4859-AB82-35D1B46405CD}" destId="{7D5A6AD6-1E7E-4E66-9053-E7F9B0443641}" srcOrd="5" destOrd="0" presId="urn:microsoft.com/office/officeart/2005/8/layout/radial3"/>
    <dgm:cxn modelId="{79F1B587-A206-49CF-B1A9-56D39B0447A6}" type="presParOf" srcId="{212DB094-24D8-4859-AB82-35D1B46405CD}" destId="{3EFFA8C7-83C9-4CC5-A932-B08280D14DE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E3D73-DF73-4533-A589-8AE67076B7FD}"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GB"/>
        </a:p>
      </dgm:t>
    </dgm:pt>
    <dgm:pt modelId="{661AC3D4-0650-544E-BC8B-EE0B70970665}">
      <dgm:prSet phldrT="[Text]"/>
      <dgm:spPr>
        <a:solidFill>
          <a:srgbClr val="003399"/>
        </a:solidFill>
        <a:ln w="38100" cmpd="sng">
          <a:noFill/>
        </a:ln>
      </dgm:spPr>
      <dgm:t>
        <a:bodyPr/>
        <a:lstStyle/>
        <a:p>
          <a:r>
            <a:rPr lang="en-GB" b="0" i="0" dirty="0">
              <a:latin typeface="Avenir Book"/>
              <a:cs typeface="Avenir Book"/>
            </a:rPr>
            <a:t>Accessibility</a:t>
          </a:r>
        </a:p>
      </dgm:t>
    </dgm:pt>
    <dgm:pt modelId="{DAF2FB6A-1AEC-E64A-9E6B-1D54EBB4C9FA}" type="parTrans" cxnId="{AE6B150C-469C-6F45-A504-AD37201B8AEB}">
      <dgm:prSet/>
      <dgm:spPr/>
      <dgm:t>
        <a:bodyPr/>
        <a:lstStyle/>
        <a:p>
          <a:endParaRPr lang="en-US"/>
        </a:p>
      </dgm:t>
    </dgm:pt>
    <dgm:pt modelId="{25AD8E2D-E25B-EC4B-835F-F465B86DFC4B}" type="sibTrans" cxnId="{AE6B150C-469C-6F45-A504-AD37201B8AEB}">
      <dgm:prSet/>
      <dgm:spPr>
        <a:solidFill>
          <a:srgbClr val="006600"/>
        </a:solidFill>
        <a:ln w="38100" cmpd="sng">
          <a:noFill/>
        </a:ln>
      </dgm:spPr>
      <dgm:t>
        <a:bodyPr/>
        <a:lstStyle/>
        <a:p>
          <a:r>
            <a:rPr lang="en-GB" b="0" i="0" dirty="0">
              <a:latin typeface="Avenir Book"/>
              <a:cs typeface="Avenir Book"/>
            </a:rPr>
            <a:t>Privacy, dignity, confidentiality</a:t>
          </a:r>
        </a:p>
      </dgm:t>
    </dgm:pt>
    <dgm:pt modelId="{C3651C85-86A2-C041-A85B-B44C5A2F4531}">
      <dgm:prSet phldrT="[Text]"/>
      <dgm:spPr>
        <a:solidFill>
          <a:srgbClr val="FFCC00"/>
        </a:solidFill>
        <a:ln w="38100" cmpd="sng">
          <a:noFill/>
        </a:ln>
      </dgm:spPr>
      <dgm:t>
        <a:bodyPr/>
        <a:lstStyle/>
        <a:p>
          <a:r>
            <a:rPr lang="en-GB" b="0" i="0" dirty="0">
              <a:latin typeface="Avenir Book"/>
              <a:cs typeface="Avenir Book"/>
            </a:rPr>
            <a:t>Cultural awareness</a:t>
          </a:r>
        </a:p>
      </dgm:t>
    </dgm:pt>
    <dgm:pt modelId="{0F53CEFC-D2DD-BF4F-B73C-AC0BF3FB874B}" type="parTrans" cxnId="{5C51E0F0-C0FA-A24C-8F30-59373DFEDDE8}">
      <dgm:prSet/>
      <dgm:spPr/>
      <dgm:t>
        <a:bodyPr/>
        <a:lstStyle/>
        <a:p>
          <a:endParaRPr lang="en-US"/>
        </a:p>
      </dgm:t>
    </dgm:pt>
    <dgm:pt modelId="{57C42FEA-10AD-4A4C-A67E-2B2E52B3DDD5}" type="sibTrans" cxnId="{5C51E0F0-C0FA-A24C-8F30-59373DFEDDE8}">
      <dgm:prSet custT="1"/>
      <dgm:spPr>
        <a:solidFill>
          <a:srgbClr val="800000"/>
        </a:solidFill>
        <a:ln w="38100" cmpd="sng">
          <a:noFill/>
        </a:ln>
      </dgm:spPr>
      <dgm:t>
        <a:bodyPr/>
        <a:lstStyle/>
        <a:p>
          <a:r>
            <a:rPr lang="en-GB" sz="2000" b="0" i="0" dirty="0">
              <a:latin typeface="Avenir Book"/>
              <a:cs typeface="Avenir Book"/>
            </a:rPr>
            <a:t>Complaints and appeals..</a:t>
          </a:r>
        </a:p>
      </dgm:t>
    </dgm:pt>
    <dgm:pt modelId="{87CB1A4E-43C3-4BCF-9DBF-DA00D68535D1}" type="pres">
      <dgm:prSet presAssocID="{5C2E3D73-DF73-4533-A589-8AE67076B7FD}" presName="Name0" presStyleCnt="0">
        <dgm:presLayoutVars>
          <dgm:chMax/>
          <dgm:chPref/>
          <dgm:dir/>
          <dgm:animLvl val="lvl"/>
        </dgm:presLayoutVars>
      </dgm:prSet>
      <dgm:spPr/>
    </dgm:pt>
    <dgm:pt modelId="{09362726-6F1F-BB49-88CA-6E4257CBBF0A}" type="pres">
      <dgm:prSet presAssocID="{661AC3D4-0650-544E-BC8B-EE0B70970665}" presName="composite" presStyleCnt="0"/>
      <dgm:spPr/>
    </dgm:pt>
    <dgm:pt modelId="{465DD5C7-23FD-1E49-A87D-3D12E8083F7C}" type="pres">
      <dgm:prSet presAssocID="{661AC3D4-0650-544E-BC8B-EE0B70970665}" presName="Parent1" presStyleLbl="node1" presStyleIdx="0" presStyleCnt="4" custScaleX="98395" custLinFactNeighborX="-47267" custLinFactNeighborY="15131">
        <dgm:presLayoutVars>
          <dgm:chMax val="1"/>
          <dgm:chPref val="1"/>
          <dgm:bulletEnabled val="1"/>
        </dgm:presLayoutVars>
      </dgm:prSet>
      <dgm:spPr/>
    </dgm:pt>
    <dgm:pt modelId="{9F4623A1-5C92-A243-A1F6-195AC4B3A4E3}" type="pres">
      <dgm:prSet presAssocID="{661AC3D4-0650-544E-BC8B-EE0B70970665}" presName="Childtext1" presStyleLbl="revTx" presStyleIdx="0" presStyleCnt="2">
        <dgm:presLayoutVars>
          <dgm:chMax val="0"/>
          <dgm:chPref val="0"/>
          <dgm:bulletEnabled val="1"/>
        </dgm:presLayoutVars>
      </dgm:prSet>
      <dgm:spPr/>
    </dgm:pt>
    <dgm:pt modelId="{6334A80D-1CEA-EF4B-9C40-EF0F337D398C}" type="pres">
      <dgm:prSet presAssocID="{661AC3D4-0650-544E-BC8B-EE0B70970665}" presName="BalanceSpacing" presStyleCnt="0"/>
      <dgm:spPr/>
    </dgm:pt>
    <dgm:pt modelId="{3D63AAB8-442E-C84A-9520-11A6FC31B229}" type="pres">
      <dgm:prSet presAssocID="{661AC3D4-0650-544E-BC8B-EE0B70970665}" presName="BalanceSpacing1" presStyleCnt="0"/>
      <dgm:spPr/>
    </dgm:pt>
    <dgm:pt modelId="{6EC69120-B7CF-834B-B761-650B41DE025B}" type="pres">
      <dgm:prSet presAssocID="{25AD8E2D-E25B-EC4B-835F-F465B86DFC4B}" presName="Accent1Text" presStyleLbl="node1" presStyleIdx="1" presStyleCnt="4" custLinFactNeighborX="-47267" custLinFactNeighborY="15131"/>
      <dgm:spPr/>
    </dgm:pt>
    <dgm:pt modelId="{F5338F15-D8C1-2D4B-8FE6-42F17F1AD38C}" type="pres">
      <dgm:prSet presAssocID="{25AD8E2D-E25B-EC4B-835F-F465B86DFC4B}" presName="spaceBetweenRectangles" presStyleCnt="0"/>
      <dgm:spPr/>
    </dgm:pt>
    <dgm:pt modelId="{F7F87F62-3BFE-7146-8A65-2BE9B8AAF58F}" type="pres">
      <dgm:prSet presAssocID="{C3651C85-86A2-C041-A85B-B44C5A2F4531}" presName="composite" presStyleCnt="0"/>
      <dgm:spPr/>
    </dgm:pt>
    <dgm:pt modelId="{DB4C2CC9-14B7-D84E-B442-5C0EB1D0D4EF}" type="pres">
      <dgm:prSet presAssocID="{C3651C85-86A2-C041-A85B-B44C5A2F4531}" presName="Parent1" presStyleLbl="node1" presStyleIdx="2" presStyleCnt="4" custLinFactNeighborX="-47267" custLinFactNeighborY="15131">
        <dgm:presLayoutVars>
          <dgm:chMax val="1"/>
          <dgm:chPref val="1"/>
          <dgm:bulletEnabled val="1"/>
        </dgm:presLayoutVars>
      </dgm:prSet>
      <dgm:spPr/>
    </dgm:pt>
    <dgm:pt modelId="{F8E311C1-D720-E644-83D2-B1894F58A7B9}" type="pres">
      <dgm:prSet presAssocID="{C3651C85-86A2-C041-A85B-B44C5A2F4531}" presName="Childtext1" presStyleLbl="revTx" presStyleIdx="1" presStyleCnt="2">
        <dgm:presLayoutVars>
          <dgm:chMax val="0"/>
          <dgm:chPref val="0"/>
          <dgm:bulletEnabled val="1"/>
        </dgm:presLayoutVars>
      </dgm:prSet>
      <dgm:spPr/>
    </dgm:pt>
    <dgm:pt modelId="{623FEC6C-8ACA-604D-9D6A-5C36D47E7077}" type="pres">
      <dgm:prSet presAssocID="{C3651C85-86A2-C041-A85B-B44C5A2F4531}" presName="BalanceSpacing" presStyleCnt="0"/>
      <dgm:spPr/>
    </dgm:pt>
    <dgm:pt modelId="{317BB6A2-D75E-7C42-ADF8-7168CAEBE8E9}" type="pres">
      <dgm:prSet presAssocID="{C3651C85-86A2-C041-A85B-B44C5A2F4531}" presName="BalanceSpacing1" presStyleCnt="0"/>
      <dgm:spPr/>
    </dgm:pt>
    <dgm:pt modelId="{DA36D629-4777-C240-8558-06BCEEB640FD}" type="pres">
      <dgm:prSet presAssocID="{57C42FEA-10AD-4A4C-A67E-2B2E52B3DDD5}" presName="Accent1Text" presStyleLbl="node1" presStyleIdx="3" presStyleCnt="4" custLinFactNeighborX="-47267" custLinFactNeighborY="15131"/>
      <dgm:spPr/>
    </dgm:pt>
  </dgm:ptLst>
  <dgm:cxnLst>
    <dgm:cxn modelId="{8B147F06-1C47-984E-98E9-A62AAB03DF04}" type="presOf" srcId="{C3651C85-86A2-C041-A85B-B44C5A2F4531}" destId="{DB4C2CC9-14B7-D84E-B442-5C0EB1D0D4EF}" srcOrd="0" destOrd="0" presId="urn:microsoft.com/office/officeart/2008/layout/AlternatingHexagons"/>
    <dgm:cxn modelId="{AE6B150C-469C-6F45-A504-AD37201B8AEB}" srcId="{5C2E3D73-DF73-4533-A589-8AE67076B7FD}" destId="{661AC3D4-0650-544E-BC8B-EE0B70970665}" srcOrd="0" destOrd="0" parTransId="{DAF2FB6A-1AEC-E64A-9E6B-1D54EBB4C9FA}" sibTransId="{25AD8E2D-E25B-EC4B-835F-F465B86DFC4B}"/>
    <dgm:cxn modelId="{5D19AA36-89D6-CC4D-9D1D-B1EC9341856E}" type="presOf" srcId="{57C42FEA-10AD-4A4C-A67E-2B2E52B3DDD5}" destId="{DA36D629-4777-C240-8558-06BCEEB640FD}" srcOrd="0" destOrd="0" presId="urn:microsoft.com/office/officeart/2008/layout/AlternatingHexagons"/>
    <dgm:cxn modelId="{63B9ACA9-586B-4006-B978-B077E8B67DF9}" type="presOf" srcId="{5C2E3D73-DF73-4533-A589-8AE67076B7FD}" destId="{87CB1A4E-43C3-4BCF-9DBF-DA00D68535D1}" srcOrd="0" destOrd="0" presId="urn:microsoft.com/office/officeart/2008/layout/AlternatingHexagons"/>
    <dgm:cxn modelId="{4791DEDA-21E8-BC41-81A8-6FC034E5875A}" type="presOf" srcId="{25AD8E2D-E25B-EC4B-835F-F465B86DFC4B}" destId="{6EC69120-B7CF-834B-B761-650B41DE025B}" srcOrd="0" destOrd="0" presId="urn:microsoft.com/office/officeart/2008/layout/AlternatingHexagons"/>
    <dgm:cxn modelId="{5C51E0F0-C0FA-A24C-8F30-59373DFEDDE8}" srcId="{5C2E3D73-DF73-4533-A589-8AE67076B7FD}" destId="{C3651C85-86A2-C041-A85B-B44C5A2F4531}" srcOrd="1" destOrd="0" parTransId="{0F53CEFC-D2DD-BF4F-B73C-AC0BF3FB874B}" sibTransId="{57C42FEA-10AD-4A4C-A67E-2B2E52B3DDD5}"/>
    <dgm:cxn modelId="{FF5028FF-B3BF-D74C-BB21-AC5ABD4B5BB1}" type="presOf" srcId="{661AC3D4-0650-544E-BC8B-EE0B70970665}" destId="{465DD5C7-23FD-1E49-A87D-3D12E8083F7C}" srcOrd="0" destOrd="0" presId="urn:microsoft.com/office/officeart/2008/layout/AlternatingHexagons"/>
    <dgm:cxn modelId="{F75B9E15-B183-D64A-BA27-590847C32E25}" type="presParOf" srcId="{87CB1A4E-43C3-4BCF-9DBF-DA00D68535D1}" destId="{09362726-6F1F-BB49-88CA-6E4257CBBF0A}" srcOrd="0" destOrd="0" presId="urn:microsoft.com/office/officeart/2008/layout/AlternatingHexagons"/>
    <dgm:cxn modelId="{C1A89546-BAB5-1044-86D3-1A0E1EAA8562}" type="presParOf" srcId="{09362726-6F1F-BB49-88CA-6E4257CBBF0A}" destId="{465DD5C7-23FD-1E49-A87D-3D12E8083F7C}" srcOrd="0" destOrd="0" presId="urn:microsoft.com/office/officeart/2008/layout/AlternatingHexagons"/>
    <dgm:cxn modelId="{62563D81-6EC3-4440-9B5A-005A7EC00236}" type="presParOf" srcId="{09362726-6F1F-BB49-88CA-6E4257CBBF0A}" destId="{9F4623A1-5C92-A243-A1F6-195AC4B3A4E3}" srcOrd="1" destOrd="0" presId="urn:microsoft.com/office/officeart/2008/layout/AlternatingHexagons"/>
    <dgm:cxn modelId="{C1EE0B59-EB96-0E4A-9EF6-919C8241D160}" type="presParOf" srcId="{09362726-6F1F-BB49-88CA-6E4257CBBF0A}" destId="{6334A80D-1CEA-EF4B-9C40-EF0F337D398C}" srcOrd="2" destOrd="0" presId="urn:microsoft.com/office/officeart/2008/layout/AlternatingHexagons"/>
    <dgm:cxn modelId="{EFC8CA64-F2CA-384F-B995-CA2507323D0F}" type="presParOf" srcId="{09362726-6F1F-BB49-88CA-6E4257CBBF0A}" destId="{3D63AAB8-442E-C84A-9520-11A6FC31B229}" srcOrd="3" destOrd="0" presId="urn:microsoft.com/office/officeart/2008/layout/AlternatingHexagons"/>
    <dgm:cxn modelId="{2D0BE54B-3F1A-D444-A2C7-C3470C0D653B}" type="presParOf" srcId="{09362726-6F1F-BB49-88CA-6E4257CBBF0A}" destId="{6EC69120-B7CF-834B-B761-650B41DE025B}" srcOrd="4" destOrd="0" presId="urn:microsoft.com/office/officeart/2008/layout/AlternatingHexagons"/>
    <dgm:cxn modelId="{95D2B32D-E3B5-BB4C-99CE-D415E8BEE730}" type="presParOf" srcId="{87CB1A4E-43C3-4BCF-9DBF-DA00D68535D1}" destId="{F5338F15-D8C1-2D4B-8FE6-42F17F1AD38C}" srcOrd="1" destOrd="0" presId="urn:microsoft.com/office/officeart/2008/layout/AlternatingHexagons"/>
    <dgm:cxn modelId="{04B7D50F-1B90-3D4A-8202-78FEC3899128}" type="presParOf" srcId="{87CB1A4E-43C3-4BCF-9DBF-DA00D68535D1}" destId="{F7F87F62-3BFE-7146-8A65-2BE9B8AAF58F}" srcOrd="2" destOrd="0" presId="urn:microsoft.com/office/officeart/2008/layout/AlternatingHexagons"/>
    <dgm:cxn modelId="{CE479F66-A089-AE47-87EF-B1D7D7136A6B}" type="presParOf" srcId="{F7F87F62-3BFE-7146-8A65-2BE9B8AAF58F}" destId="{DB4C2CC9-14B7-D84E-B442-5C0EB1D0D4EF}" srcOrd="0" destOrd="0" presId="urn:microsoft.com/office/officeart/2008/layout/AlternatingHexagons"/>
    <dgm:cxn modelId="{8E9DA12D-5001-AB4A-8479-A9B4D209E6A9}" type="presParOf" srcId="{F7F87F62-3BFE-7146-8A65-2BE9B8AAF58F}" destId="{F8E311C1-D720-E644-83D2-B1894F58A7B9}" srcOrd="1" destOrd="0" presId="urn:microsoft.com/office/officeart/2008/layout/AlternatingHexagons"/>
    <dgm:cxn modelId="{FCF872C8-990F-114B-B575-654EFEBE3CF4}" type="presParOf" srcId="{F7F87F62-3BFE-7146-8A65-2BE9B8AAF58F}" destId="{623FEC6C-8ACA-604D-9D6A-5C36D47E7077}" srcOrd="2" destOrd="0" presId="urn:microsoft.com/office/officeart/2008/layout/AlternatingHexagons"/>
    <dgm:cxn modelId="{755BE967-0C9B-9245-B8C4-380BD3621CA8}" type="presParOf" srcId="{F7F87F62-3BFE-7146-8A65-2BE9B8AAF58F}" destId="{317BB6A2-D75E-7C42-ADF8-7168CAEBE8E9}" srcOrd="3" destOrd="0" presId="urn:microsoft.com/office/officeart/2008/layout/AlternatingHexagons"/>
    <dgm:cxn modelId="{709F2920-E2FE-C444-A609-3C5C5C700119}" type="presParOf" srcId="{F7F87F62-3BFE-7146-8A65-2BE9B8AAF58F}" destId="{DA36D629-4777-C240-8558-06BCEEB640F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03B88-2BA5-40B5-A75A-7329D23E29D3}">
      <dsp:nvSpPr>
        <dsp:cNvPr id="0" name=""/>
        <dsp:cNvSpPr/>
      </dsp:nvSpPr>
      <dsp:spPr>
        <a:xfrm>
          <a:off x="2693755" y="1448870"/>
          <a:ext cx="3837181" cy="3837181"/>
        </a:xfrm>
        <a:prstGeom prst="ellipse">
          <a:avLst/>
        </a:prstGeom>
        <a:solidFill>
          <a:srgbClr val="800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GB" sz="1800" kern="1200">
              <a:solidFill>
                <a:sysClr val="windowText" lastClr="000000"/>
              </a:solidFill>
              <a:latin typeface="Calibri"/>
              <a:ea typeface="+mn-ea"/>
              <a:cs typeface="+mn-cs"/>
            </a:rPr>
            <a:t> </a:t>
          </a:r>
        </a:p>
      </dsp:txBody>
      <dsp:txXfrm>
        <a:off x="3255697" y="2010812"/>
        <a:ext cx="2713297" cy="2713297"/>
      </dsp:txXfrm>
    </dsp:sp>
    <dsp:sp modelId="{52449841-8DE7-4D83-9ABA-93805D9668CF}">
      <dsp:nvSpPr>
        <dsp:cNvPr id="0" name=""/>
        <dsp:cNvSpPr/>
      </dsp:nvSpPr>
      <dsp:spPr>
        <a:xfrm>
          <a:off x="3047997" y="53623"/>
          <a:ext cx="3029811" cy="1953632"/>
        </a:xfrm>
        <a:prstGeom prst="ellipse">
          <a:avLst/>
        </a:prstGeom>
        <a:solidFill>
          <a:srgbClr val="8000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en-GB" sz="1400" b="0" i="0" kern="1200" dirty="0">
              <a:solidFill>
                <a:schemeClr val="bg1"/>
              </a:solidFill>
              <a:latin typeface="Avenir Heavy"/>
              <a:ea typeface="+mn-ea"/>
              <a:cs typeface="Avenir Heavy"/>
            </a:rPr>
            <a:t>Health</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Access to medical services</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Reproductive health</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HIV-AIDS</a:t>
          </a:r>
        </a:p>
      </dsp:txBody>
      <dsp:txXfrm>
        <a:off x="3491703" y="339726"/>
        <a:ext cx="2142399" cy="1381426"/>
      </dsp:txXfrm>
    </dsp:sp>
    <dsp:sp modelId="{675B9323-5099-420A-8182-5B9A56773BA0}">
      <dsp:nvSpPr>
        <dsp:cNvPr id="0" name=""/>
        <dsp:cNvSpPr/>
      </dsp:nvSpPr>
      <dsp:spPr>
        <a:xfrm>
          <a:off x="5401584" y="1256480"/>
          <a:ext cx="2565805" cy="2032232"/>
        </a:xfrm>
        <a:prstGeom prst="ellipse">
          <a:avLst/>
        </a:prstGeom>
        <a:solidFill>
          <a:srgbClr val="FF66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en-GB" sz="1400" b="0" i="0" kern="1200" dirty="0">
              <a:solidFill>
                <a:schemeClr val="bg1"/>
              </a:solidFill>
              <a:latin typeface="Avenir Heavy"/>
              <a:ea typeface="+mn-ea"/>
              <a:cs typeface="Avenir Heavy"/>
            </a:rPr>
            <a:t>Education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Ensuring </a:t>
          </a:r>
          <a:r>
            <a:rPr lang="en-GB" sz="1400" b="0" i="0" kern="1200" dirty="0" err="1">
              <a:solidFill>
                <a:schemeClr val="bg1"/>
              </a:solidFill>
              <a:latin typeface="Avenir Book"/>
              <a:ea typeface="+mn-ea"/>
              <a:cs typeface="Avenir Book"/>
            </a:rPr>
            <a:t>enrollment</a:t>
          </a:r>
          <a:r>
            <a:rPr lang="en-GB" sz="1400" b="0" i="0" kern="1200" dirty="0">
              <a:solidFill>
                <a:schemeClr val="bg1"/>
              </a:solidFill>
              <a:latin typeface="Avenir Book"/>
              <a:ea typeface="+mn-ea"/>
              <a:cs typeface="Avenir Book"/>
            </a:rPr>
            <a:t>/ attendance</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Fees/barriers to entry</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Scholarships </a:t>
          </a:r>
          <a:r>
            <a:rPr lang="en-GB" sz="1400" b="0" i="0" kern="1200" dirty="0" err="1">
              <a:solidFill>
                <a:schemeClr val="bg1"/>
              </a:solidFill>
              <a:latin typeface="Avenir Book"/>
              <a:ea typeface="+mn-ea"/>
              <a:cs typeface="Avenir Book"/>
            </a:rPr>
            <a:t>etc</a:t>
          </a:r>
          <a:endParaRPr lang="en-GB" sz="1400" b="0" i="0" kern="1200" dirty="0">
            <a:solidFill>
              <a:schemeClr val="bg1"/>
            </a:solidFill>
            <a:latin typeface="Avenir Book"/>
            <a:ea typeface="+mn-ea"/>
            <a:cs typeface="Avenir Book"/>
          </a:endParaRPr>
        </a:p>
      </dsp:txBody>
      <dsp:txXfrm>
        <a:off x="5777337" y="1554093"/>
        <a:ext cx="1814299" cy="1437006"/>
      </dsp:txXfrm>
    </dsp:sp>
    <dsp:sp modelId="{104273D1-6244-4960-A1D9-3181734AEC60}">
      <dsp:nvSpPr>
        <dsp:cNvPr id="0" name=""/>
        <dsp:cNvSpPr/>
      </dsp:nvSpPr>
      <dsp:spPr>
        <a:xfrm>
          <a:off x="5439059" y="3485090"/>
          <a:ext cx="2614516" cy="2137672"/>
        </a:xfrm>
        <a:prstGeom prst="ellipse">
          <a:avLst/>
        </a:prstGeom>
        <a:solidFill>
          <a:srgbClr val="FF99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en-GB" sz="1400" b="0" i="0" kern="1200" dirty="0">
              <a:solidFill>
                <a:schemeClr val="bg1"/>
              </a:solidFill>
              <a:latin typeface="Avenir Heavy"/>
              <a:ea typeface="+mn-ea"/>
              <a:cs typeface="Avenir Heavy"/>
            </a:rPr>
            <a:t>Housing, water and Sanitation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Decent living conditions</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Clean water &amp; safe latrines</a:t>
          </a:r>
        </a:p>
      </dsp:txBody>
      <dsp:txXfrm>
        <a:off x="5821946" y="3798145"/>
        <a:ext cx="1848742" cy="1511562"/>
      </dsp:txXfrm>
    </dsp:sp>
    <dsp:sp modelId="{2C7422F9-FCE8-4051-8A03-19F5766212A6}">
      <dsp:nvSpPr>
        <dsp:cNvPr id="0" name=""/>
        <dsp:cNvSpPr/>
      </dsp:nvSpPr>
      <dsp:spPr>
        <a:xfrm>
          <a:off x="3329443" y="4753203"/>
          <a:ext cx="2565805" cy="1804671"/>
        </a:xfrm>
        <a:prstGeom prst="ellipse">
          <a:avLst/>
        </a:prstGeom>
        <a:solidFill>
          <a:srgbClr val="FFCC00">
            <a:alpha val="73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en-GB" sz="1400" b="0" i="0" kern="1200" dirty="0">
              <a:solidFill>
                <a:schemeClr val="bg1"/>
              </a:solidFill>
              <a:latin typeface="Avenir Heavy"/>
              <a:ea typeface="+mn-ea"/>
              <a:cs typeface="Avenir Heavy"/>
            </a:rPr>
            <a:t>Nutrition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Nutritional support</a:t>
          </a:r>
        </a:p>
      </dsp:txBody>
      <dsp:txXfrm>
        <a:off x="3705196" y="5017491"/>
        <a:ext cx="1814299" cy="1276095"/>
      </dsp:txXfrm>
    </dsp:sp>
    <dsp:sp modelId="{7D5A6AD6-1E7E-4E66-9053-E7F9B0443641}">
      <dsp:nvSpPr>
        <dsp:cNvPr id="0" name=""/>
        <dsp:cNvSpPr/>
      </dsp:nvSpPr>
      <dsp:spPr>
        <a:xfrm>
          <a:off x="988385" y="3498965"/>
          <a:ext cx="3080702" cy="2142936"/>
        </a:xfrm>
        <a:prstGeom prst="ellipse">
          <a:avLst/>
        </a:prstGeom>
        <a:solidFill>
          <a:srgbClr val="006600">
            <a:alpha val="5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en-GB" sz="1400" b="0" i="0" kern="1200" dirty="0">
              <a:solidFill>
                <a:schemeClr val="bg1"/>
              </a:solidFill>
              <a:latin typeface="Avenir Heavy"/>
              <a:ea typeface="+mn-ea"/>
              <a:cs typeface="Avenir Heavy"/>
            </a:rPr>
            <a:t>Social protection &amp; promotion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Complementary SP programmes (contributory and non)</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Birth registration/ legal documents</a:t>
          </a:r>
        </a:p>
      </dsp:txBody>
      <dsp:txXfrm>
        <a:off x="1439543" y="3812791"/>
        <a:ext cx="2178386" cy="1515284"/>
      </dsp:txXfrm>
    </dsp:sp>
    <dsp:sp modelId="{3EFFA8C7-83C9-4CC5-A932-B08280D14DEB}">
      <dsp:nvSpPr>
        <dsp:cNvPr id="0" name=""/>
        <dsp:cNvSpPr/>
      </dsp:nvSpPr>
      <dsp:spPr>
        <a:xfrm>
          <a:off x="988372" y="1316993"/>
          <a:ext cx="3049447" cy="2139002"/>
        </a:xfrm>
        <a:prstGeom prst="ellipse">
          <a:avLst/>
        </a:prstGeom>
        <a:solidFill>
          <a:schemeClr val="accent3">
            <a:lumMod val="75000"/>
            <a:alpha val="63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ts val="0"/>
            </a:spcAft>
            <a:buNone/>
          </a:pPr>
          <a:r>
            <a:rPr lang="en-GB" sz="1400" b="0" i="0" kern="1200" dirty="0">
              <a:solidFill>
                <a:schemeClr val="bg1"/>
              </a:solidFill>
              <a:latin typeface="Avenir Heavy"/>
              <a:ea typeface="+mn-ea"/>
              <a:cs typeface="Avenir Heavy"/>
            </a:rPr>
            <a:t>Welfare and safety</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Social care services, including psychosocial support</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Protection from abuse/assault</a:t>
          </a:r>
        </a:p>
        <a:p>
          <a:pPr marL="114300" lvl="1" indent="-114300" algn="l" defTabSz="622300">
            <a:lnSpc>
              <a:spcPct val="90000"/>
            </a:lnSpc>
            <a:spcBef>
              <a:spcPct val="0"/>
            </a:spcBef>
            <a:spcAft>
              <a:spcPts val="0"/>
            </a:spcAft>
            <a:buChar char="•"/>
          </a:pPr>
          <a:r>
            <a:rPr lang="en-GB" sz="1400" b="0" i="0" kern="1200" dirty="0">
              <a:solidFill>
                <a:schemeClr val="bg1"/>
              </a:solidFill>
              <a:latin typeface="Avenir Book"/>
              <a:ea typeface="+mn-ea"/>
              <a:cs typeface="Avenir Book"/>
            </a:rPr>
            <a:t>Legal assistance</a:t>
          </a:r>
        </a:p>
      </dsp:txBody>
      <dsp:txXfrm>
        <a:off x="1434953" y="1630243"/>
        <a:ext cx="2156285" cy="151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D5C7-23FD-1E49-A87D-3D12E8083F7C}">
      <dsp:nvSpPr>
        <dsp:cNvPr id="0" name=""/>
        <dsp:cNvSpPr/>
      </dsp:nvSpPr>
      <dsp:spPr>
        <a:xfrm rot="5400000">
          <a:off x="3024940" y="1491310"/>
          <a:ext cx="2721795" cy="2329955"/>
        </a:xfrm>
        <a:prstGeom prst="hexagon">
          <a:avLst>
            <a:gd name="adj" fmla="val 25000"/>
            <a:gd name="vf" fmla="val 115470"/>
          </a:avLst>
        </a:prstGeom>
        <a:solidFill>
          <a:srgbClr val="003399"/>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latin typeface="Avenir Book"/>
              <a:cs typeface="Avenir Book"/>
            </a:rPr>
            <a:t>Accessibility</a:t>
          </a:r>
        </a:p>
      </dsp:txBody>
      <dsp:txXfrm rot="-5400000">
        <a:off x="3581233" y="1716369"/>
        <a:ext cx="1609209" cy="1879837"/>
      </dsp:txXfrm>
    </dsp:sp>
    <dsp:sp modelId="{9F4623A1-5C92-A243-A1F6-195AC4B3A4E3}">
      <dsp:nvSpPr>
        <dsp:cNvPr id="0" name=""/>
        <dsp:cNvSpPr/>
      </dsp:nvSpPr>
      <dsp:spPr>
        <a:xfrm>
          <a:off x="6760938" y="1427914"/>
          <a:ext cx="3037523" cy="1633077"/>
        </a:xfrm>
        <a:prstGeom prst="rect">
          <a:avLst/>
        </a:prstGeom>
        <a:noFill/>
        <a:ln>
          <a:noFill/>
        </a:ln>
        <a:effectLst/>
      </dsp:spPr>
      <dsp:style>
        <a:lnRef idx="0">
          <a:scrgbClr r="0" g="0" b="0"/>
        </a:lnRef>
        <a:fillRef idx="0">
          <a:scrgbClr r="0" g="0" b="0"/>
        </a:fillRef>
        <a:effectRef idx="0">
          <a:scrgbClr r="0" g="0" b="0"/>
        </a:effectRef>
        <a:fontRef idx="minor"/>
      </dsp:style>
    </dsp:sp>
    <dsp:sp modelId="{6EC69120-B7CF-834B-B761-650B41DE025B}">
      <dsp:nvSpPr>
        <dsp:cNvPr id="0" name=""/>
        <dsp:cNvSpPr/>
      </dsp:nvSpPr>
      <dsp:spPr>
        <a:xfrm rot="5400000">
          <a:off x="467542" y="1472307"/>
          <a:ext cx="2721795" cy="2367961"/>
        </a:xfrm>
        <a:prstGeom prst="hexagon">
          <a:avLst>
            <a:gd name="adj" fmla="val 25000"/>
            <a:gd name="vf" fmla="val 115470"/>
          </a:avLst>
        </a:prstGeom>
        <a:solidFill>
          <a:srgbClr val="00660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0" i="0" kern="1200" dirty="0">
              <a:latin typeface="Avenir Book"/>
              <a:cs typeface="Avenir Book"/>
            </a:rPr>
            <a:t>Privacy, dignity, confidentiality</a:t>
          </a:r>
        </a:p>
      </dsp:txBody>
      <dsp:txXfrm rot="-5400000">
        <a:off x="1013466" y="1719536"/>
        <a:ext cx="1629947" cy="1873503"/>
      </dsp:txXfrm>
    </dsp:sp>
    <dsp:sp modelId="{DB4C2CC9-14B7-D84E-B442-5C0EB1D0D4EF}">
      <dsp:nvSpPr>
        <dsp:cNvPr id="0" name=""/>
        <dsp:cNvSpPr/>
      </dsp:nvSpPr>
      <dsp:spPr>
        <a:xfrm rot="5400000">
          <a:off x="1741342" y="3782566"/>
          <a:ext cx="2721795" cy="2367961"/>
        </a:xfrm>
        <a:prstGeom prst="hexagon">
          <a:avLst>
            <a:gd name="adj" fmla="val 25000"/>
            <a:gd name="vf" fmla="val 115470"/>
          </a:avLst>
        </a:prstGeom>
        <a:solidFill>
          <a:srgbClr val="FFCC0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latin typeface="Avenir Book"/>
              <a:cs typeface="Avenir Book"/>
            </a:rPr>
            <a:t>Cultural awareness</a:t>
          </a:r>
        </a:p>
      </dsp:txBody>
      <dsp:txXfrm rot="-5400000">
        <a:off x="2287266" y="4029795"/>
        <a:ext cx="1629947" cy="1873503"/>
      </dsp:txXfrm>
    </dsp:sp>
    <dsp:sp modelId="{F8E311C1-D720-E644-83D2-B1894F58A7B9}">
      <dsp:nvSpPr>
        <dsp:cNvPr id="0" name=""/>
        <dsp:cNvSpPr/>
      </dsp:nvSpPr>
      <dsp:spPr>
        <a:xfrm>
          <a:off x="0" y="3738174"/>
          <a:ext cx="2939538" cy="1633077"/>
        </a:xfrm>
        <a:prstGeom prst="rect">
          <a:avLst/>
        </a:prstGeom>
        <a:noFill/>
        <a:ln>
          <a:noFill/>
        </a:ln>
        <a:effectLst/>
      </dsp:spPr>
      <dsp:style>
        <a:lnRef idx="0">
          <a:scrgbClr r="0" g="0" b="0"/>
        </a:lnRef>
        <a:fillRef idx="0">
          <a:scrgbClr r="0" g="0" b="0"/>
        </a:fillRef>
        <a:effectRef idx="0">
          <a:scrgbClr r="0" g="0" b="0"/>
        </a:effectRef>
        <a:fontRef idx="minor"/>
      </dsp:style>
    </dsp:sp>
    <dsp:sp modelId="{DA36D629-4777-C240-8558-06BCEEB640FD}">
      <dsp:nvSpPr>
        <dsp:cNvPr id="0" name=""/>
        <dsp:cNvSpPr/>
      </dsp:nvSpPr>
      <dsp:spPr>
        <a:xfrm rot="5400000">
          <a:off x="4298740" y="3782566"/>
          <a:ext cx="2721795" cy="2367961"/>
        </a:xfrm>
        <a:prstGeom prst="hexagon">
          <a:avLst>
            <a:gd name="adj" fmla="val 25000"/>
            <a:gd name="vf" fmla="val 115470"/>
          </a:avLst>
        </a:prstGeom>
        <a:solidFill>
          <a:srgbClr val="800000"/>
        </a:solidFill>
        <a:ln w="381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0" i="0" kern="1200" dirty="0">
              <a:latin typeface="Avenir Book"/>
              <a:cs typeface="Avenir Book"/>
            </a:rPr>
            <a:t>Complaints and appeals..</a:t>
          </a:r>
        </a:p>
      </dsp:txBody>
      <dsp:txXfrm rot="-5400000">
        <a:off x="4844664" y="4029795"/>
        <a:ext cx="1629947" cy="187350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9C3691E-11FF-41D5-9517-DB16FAE56F2B}" type="datetimeFigureOut">
              <a:rPr lang="en-ZA" smtClean="0"/>
              <a:t>09 Oct 2020</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9FE7071-0FFB-4FCA-8AA8-5517C7EF0724}" type="slidenum">
              <a:rPr lang="en-ZA" smtClean="0"/>
              <a:t>‹#›</a:t>
            </a:fld>
            <a:endParaRPr lang="en-ZA"/>
          </a:p>
        </p:txBody>
      </p:sp>
    </p:spTree>
    <p:extLst>
      <p:ext uri="{BB962C8B-B14F-4D97-AF65-F5344CB8AC3E}">
        <p14:creationId xmlns:p14="http://schemas.microsoft.com/office/powerpoint/2010/main" val="20727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F6DCA6-A5BE-45AD-B4EC-B1E38A295306}" type="datetimeFigureOut">
              <a:rPr lang="en-ZA" smtClean="0"/>
              <a:t>09 Oct 2020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802E42B-4540-4CA0-B5CC-7A6A1B09DC25}" type="slidenum">
              <a:rPr lang="en-ZA" smtClean="0"/>
              <a:t>‹#›</a:t>
            </a:fld>
            <a:endParaRPr lang="en-ZA"/>
          </a:p>
        </p:txBody>
      </p:sp>
    </p:spTree>
    <p:extLst>
      <p:ext uri="{BB962C8B-B14F-4D97-AF65-F5344CB8AC3E}">
        <p14:creationId xmlns:p14="http://schemas.microsoft.com/office/powerpoint/2010/main" val="23633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2</a:t>
            </a:fld>
            <a:endParaRPr lang="en-ZA"/>
          </a:p>
        </p:txBody>
      </p:sp>
    </p:spTree>
    <p:extLst>
      <p:ext uri="{BB962C8B-B14F-4D97-AF65-F5344CB8AC3E}">
        <p14:creationId xmlns:p14="http://schemas.microsoft.com/office/powerpoint/2010/main" val="223541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Build on brainstorm..</a:t>
            </a:r>
          </a:p>
          <a:p>
            <a:endParaRPr lang="en-GB" i="1" dirty="0"/>
          </a:p>
          <a:p>
            <a:r>
              <a:rPr lang="en-ZA" dirty="0"/>
              <a:t>Why important? </a:t>
            </a:r>
            <a:r>
              <a:rPr lang="en-ZA" i="1" dirty="0"/>
              <a:t>Build on brainstorm</a:t>
            </a:r>
          </a:p>
          <a:p>
            <a:endParaRPr lang="en-ZA" dirty="0"/>
          </a:p>
          <a:p>
            <a:r>
              <a:rPr lang="en-ZA" dirty="0"/>
              <a:t>Also..</a:t>
            </a:r>
          </a:p>
          <a:p>
            <a:endParaRPr lang="en-ZA"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Provides potentially better results for the population (e.g. universal coverage).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Helps convey the ‘big picture’ or strategic goals (e.g. sustainable development), which are not always captured by individual agencies’ or ministries’ objectives.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Helps realize synergies and maximize the cost effectiveness of policy and/or service delivery.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Generates economies of scale (e.g. sharing of infrastructure, facilities, data and information, and property, among others).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Sets a precedent for the way a government operates that can be used in other areas beyond social protection.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Improves client focus and thereby service quality and user-friendliness.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Assists with prioritization, resolution of potential conflicts, and trade-offs in decision-making.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Improves working relations with other agencies and ministries that are likely to be critical to future successes, and the achievement of cross-cutting objectives (e.g. formalization).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Contributes to the empowerment of local administrations, and therefore to the success of decentralization processes </a:t>
            </a:r>
            <a:endParaRPr lang="en-ZA" dirty="0"/>
          </a:p>
          <a:p>
            <a:endParaRPr lang="en-GB" i="1" dirty="0"/>
          </a:p>
        </p:txBody>
      </p:sp>
      <p:sp>
        <p:nvSpPr>
          <p:cNvPr id="4" name="Slide Number Placeholder 3"/>
          <p:cNvSpPr>
            <a:spLocks noGrp="1"/>
          </p:cNvSpPr>
          <p:nvPr>
            <p:ph type="sldNum" sz="quarter" idx="10"/>
          </p:nvPr>
        </p:nvSpPr>
        <p:spPr/>
        <p:txBody>
          <a:bodyPr/>
          <a:lstStyle/>
          <a:p>
            <a:fld id="{A802E42B-4540-4CA0-B5CC-7A6A1B09DC25}" type="slidenum">
              <a:rPr lang="en-ZA" smtClean="0"/>
              <a:t>12</a:t>
            </a:fld>
            <a:endParaRPr lang="en-ZA"/>
          </a:p>
        </p:txBody>
      </p:sp>
    </p:spTree>
    <p:extLst>
      <p:ext uri="{BB962C8B-B14F-4D97-AF65-F5344CB8AC3E}">
        <p14:creationId xmlns:p14="http://schemas.microsoft.com/office/powerpoint/2010/main" val="53811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Build on brainstorm..</a:t>
            </a:r>
          </a:p>
        </p:txBody>
      </p:sp>
      <p:sp>
        <p:nvSpPr>
          <p:cNvPr id="4" name="Slide Number Placeholder 3"/>
          <p:cNvSpPr>
            <a:spLocks noGrp="1"/>
          </p:cNvSpPr>
          <p:nvPr>
            <p:ph type="sldNum" sz="quarter" idx="10"/>
          </p:nvPr>
        </p:nvSpPr>
        <p:spPr/>
        <p:txBody>
          <a:bodyPr/>
          <a:lstStyle/>
          <a:p>
            <a:fld id="{A802E42B-4540-4CA0-B5CC-7A6A1B09DC25}" type="slidenum">
              <a:rPr lang="en-ZA" smtClean="0"/>
              <a:t>13</a:t>
            </a:fld>
            <a:endParaRPr lang="en-ZA"/>
          </a:p>
        </p:txBody>
      </p:sp>
    </p:spTree>
    <p:extLst>
      <p:ext uri="{BB962C8B-B14F-4D97-AF65-F5344CB8AC3E}">
        <p14:creationId xmlns:p14="http://schemas.microsoft.com/office/powerpoint/2010/main" val="333980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Explain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Coordination can be seen as part of a continuum of relationships which require gradually increasing levels of trust and the sharing of resources, risks and rewards. The continuum may start with networking (no sharing of resources), then move to coordination (minimal sharing of resources), to cooperation (some sharing of risks and rewards), to collaboration (sharing of risks, responsibilities and rewards) and finally to integration in the form of merging programmes and structures into one.  This is captured in the table below</a:t>
            </a:r>
            <a:endParaRPr lang="en-ZA" dirty="0"/>
          </a:p>
        </p:txBody>
      </p:sp>
      <p:sp>
        <p:nvSpPr>
          <p:cNvPr id="4" name="Slide Number Placeholder 3"/>
          <p:cNvSpPr>
            <a:spLocks noGrp="1"/>
          </p:cNvSpPr>
          <p:nvPr>
            <p:ph type="sldNum" sz="quarter" idx="10"/>
          </p:nvPr>
        </p:nvSpPr>
        <p:spPr/>
        <p:txBody>
          <a:bodyPr/>
          <a:lstStyle/>
          <a:p>
            <a:fld id="{D177810B-D252-4D7D-8D63-46751445F18C}" type="slidenum">
              <a:rPr lang="en-ZA" smtClean="0"/>
              <a:t>14</a:t>
            </a:fld>
            <a:endParaRPr lang="en-ZA"/>
          </a:p>
        </p:txBody>
      </p:sp>
    </p:spTree>
    <p:extLst>
      <p:ext uri="{BB962C8B-B14F-4D97-AF65-F5344CB8AC3E}">
        <p14:creationId xmlns:p14="http://schemas.microsoft.com/office/powerpoint/2010/main" val="1445847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go into the detail! We could see coordination as a Greek temple where the pillars are the wide variety of services offered (social assistance and beyond).. the core objective represented as the ‘roof’ is universal access to basic health care and income security for all.. And the coordination elements cutting across are:</a:t>
            </a:r>
          </a:p>
          <a:p>
            <a:pPr marL="228600" indent="-228600">
              <a:buAutoNum type="alphaLcParenR"/>
            </a:pPr>
            <a:r>
              <a:rPr lang="en-GB" baseline="0" dirty="0"/>
              <a:t>Vertical</a:t>
            </a:r>
          </a:p>
          <a:p>
            <a:pPr marL="228600" indent="-228600">
              <a:buAutoNum type="alphaLcParenR"/>
            </a:pPr>
            <a:r>
              <a:rPr lang="en-GB" baseline="0" dirty="0"/>
              <a:t>horizontal.. At three levels: administration, programme and policy..</a:t>
            </a:r>
          </a:p>
          <a:p>
            <a:pPr marL="228600" indent="-228600">
              <a:buAutoNum type="alphaLcParenR"/>
            </a:pPr>
            <a:endParaRPr lang="en-GB" baseline="0" dirty="0"/>
          </a:p>
          <a:p>
            <a:pPr marL="0" indent="0">
              <a:buNone/>
            </a:pPr>
            <a:r>
              <a:rPr lang="en-GB" baseline="0" dirty="0"/>
              <a:t>We will look at these coordination dimensions in turn.</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15</a:t>
            </a:fld>
            <a:endParaRPr lang="en-ZA"/>
          </a:p>
        </p:txBody>
      </p:sp>
    </p:spTree>
    <p:extLst>
      <p:ext uri="{BB962C8B-B14F-4D97-AF65-F5344CB8AC3E}">
        <p14:creationId xmlns:p14="http://schemas.microsoft.com/office/powerpoint/2010/main" val="109778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Horizontal coordination at the policy level</a:t>
            </a:r>
          </a:p>
          <a:p>
            <a:r>
              <a:rPr lang="en-GB" sz="1200" kern="1200" dirty="0">
                <a:solidFill>
                  <a:schemeClr val="tx1"/>
                </a:solidFill>
                <a:effectLst/>
                <a:latin typeface="+mn-lt"/>
                <a:ea typeface="+mn-ea"/>
                <a:cs typeface="+mn-cs"/>
              </a:rPr>
              <a:t>The policy level is the highest level of engagement, where the objectives and functions of the social protection system are defined in the context of national goals and parameters.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includes the overall strategic vision to improve integration and coordination across programmes and functions.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Policy and legal frameworks are developed to establish guiding principles to support social protection and inter-sectoral coordination.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choices about programmes and their mandates are made at this level.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assists in mapping out the financial and institutional arrangements that need to be put in place to facilitate coordination between different ministries and sectors.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(if there is interest go</a:t>
            </a:r>
            <a:r>
              <a:rPr lang="en-GB" sz="1200" kern="1200" baseline="0" dirty="0">
                <a:solidFill>
                  <a:schemeClr val="tx1"/>
                </a:solidFill>
                <a:effectLst/>
                <a:latin typeface="+mn-lt"/>
                <a:ea typeface="+mn-ea"/>
                <a:cs typeface="+mn-cs"/>
              </a:rPr>
              <a:t> into details below)</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b="1" kern="1200" dirty="0">
                <a:solidFill>
                  <a:schemeClr val="tx1"/>
                </a:solidFill>
                <a:effectLst/>
                <a:latin typeface="+mn-lt"/>
                <a:ea typeface="+mn-ea"/>
                <a:cs typeface="+mn-cs"/>
              </a:rPr>
              <a:t>Step 1:</a:t>
            </a:r>
            <a:r>
              <a:rPr lang="en-GB" sz="1200" kern="1200" dirty="0">
                <a:solidFill>
                  <a:schemeClr val="tx1"/>
                </a:solidFill>
                <a:effectLst/>
                <a:latin typeface="+mn-lt"/>
                <a:ea typeface="+mn-ea"/>
                <a:cs typeface="+mn-cs"/>
              </a:rPr>
              <a:t> stakeholder analysis - An initial step in improving policy coordination is to establish who the relevant stakeholders are with regards to social protection in order to include them in the process of policy development or review.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Step 2: </a:t>
            </a:r>
            <a:r>
              <a:rPr lang="en-GB" sz="1200" b="0" kern="1200" dirty="0">
                <a:solidFill>
                  <a:schemeClr val="tx1"/>
                </a:solidFill>
                <a:effectLst/>
                <a:latin typeface="+mn-lt"/>
                <a:ea typeface="+mn-ea"/>
                <a:cs typeface="+mn-cs"/>
              </a:rPr>
              <a:t>SP</a:t>
            </a:r>
            <a:r>
              <a:rPr lang="en-GB" sz="1200" b="0" kern="1200" baseline="0" dirty="0">
                <a:solidFill>
                  <a:schemeClr val="tx1"/>
                </a:solidFill>
                <a:effectLst/>
                <a:latin typeface="+mn-lt"/>
                <a:ea typeface="+mn-ea"/>
                <a:cs typeface="+mn-cs"/>
              </a:rPr>
              <a:t> working group - </a:t>
            </a:r>
            <a:r>
              <a:rPr lang="en-GB" sz="1200" kern="1200" dirty="0">
                <a:solidFill>
                  <a:schemeClr val="tx1"/>
                </a:solidFill>
                <a:effectLst/>
                <a:latin typeface="+mn-lt"/>
                <a:ea typeface="+mn-ea"/>
                <a:cs typeface="+mn-cs"/>
              </a:rPr>
              <a:t>To ensure that the social protection policy is developed and reviewed in an integrated and comprehensive manner, preventing the various stakeholders from working in silos, a coordinating advisory structure could be established.  This could be in the form of an inter-ministerial / inter-agency team or working group to provide a platform to share information and knowledge among social protection practitioners. The creation of such a team could also strengthen the impact of policy and technical advisory services provided to governments since this guidance would be collegially discussed.  </a:t>
            </a:r>
          </a:p>
          <a:p>
            <a:r>
              <a:rPr lang="en-GB" sz="1200" b="1" kern="1200" dirty="0">
                <a:solidFill>
                  <a:schemeClr val="tx1"/>
                </a:solidFill>
                <a:effectLst/>
                <a:latin typeface="+mn-lt"/>
                <a:ea typeface="+mn-ea"/>
                <a:cs typeface="+mn-cs"/>
              </a:rPr>
              <a:t>Step 3:</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Develop/review SP policy – </a:t>
            </a:r>
            <a:r>
              <a:rPr lang="en-GB" sz="1200" b="0" i="1" kern="1200" baseline="0" dirty="0">
                <a:solidFill>
                  <a:schemeClr val="tx1"/>
                </a:solidFill>
                <a:effectLst/>
                <a:latin typeface="+mn-lt"/>
                <a:ea typeface="+mn-ea"/>
                <a:cs typeface="+mn-cs"/>
              </a:rPr>
              <a:t>Note we have already discussed the importance of a legal framework… </a:t>
            </a:r>
            <a:r>
              <a:rPr lang="en-GB" sz="1200" kern="1200" dirty="0">
                <a:solidFill>
                  <a:schemeClr val="tx1"/>
                </a:solidFill>
                <a:effectLst/>
                <a:latin typeface="+mn-lt"/>
                <a:ea typeface="+mn-ea"/>
                <a:cs typeface="+mn-cs"/>
              </a:rPr>
              <a:t>The definition of shared priorities for the extension of social protection and the implementation of a SPF should be enshrined in a national social protection policy and strategic framework. The adoption of a national social protection policy and strategy is an efficient way to maintain priorities despite changes in the government. It also provides official support to formalize the vision of the country in terms of social protection development and its implementation path. The preparation of such a policy and strategy also forces a country to ensure the coherence of social protection development policies with other national policies, notably with respect to available funding (fiscal space allocation). </a:t>
            </a:r>
          </a:p>
          <a:p>
            <a:pPr marL="0" lvl="0" indent="0">
              <a:buFont typeface="Arial" panose="020B0604020202020204" pitchFamily="34" charset="0"/>
              <a:buNone/>
            </a:pP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ZA" baseline="0" dirty="0"/>
          </a:p>
        </p:txBody>
      </p:sp>
      <p:sp>
        <p:nvSpPr>
          <p:cNvPr id="4" name="Slide Number Placeholder 3"/>
          <p:cNvSpPr>
            <a:spLocks noGrp="1"/>
          </p:cNvSpPr>
          <p:nvPr>
            <p:ph type="sldNum" sz="quarter" idx="10"/>
          </p:nvPr>
        </p:nvSpPr>
        <p:spPr/>
        <p:txBody>
          <a:bodyPr/>
          <a:lstStyle/>
          <a:p>
            <a:fld id="{A802E42B-4540-4CA0-B5CC-7A6A1B09DC25}" type="slidenum">
              <a:rPr lang="en-ZA" smtClean="0"/>
              <a:t>16</a:t>
            </a:fld>
            <a:endParaRPr lang="en-ZA"/>
          </a:p>
        </p:txBody>
      </p:sp>
    </p:spTree>
    <p:extLst>
      <p:ext uri="{BB962C8B-B14F-4D97-AF65-F5344CB8AC3E}">
        <p14:creationId xmlns:p14="http://schemas.microsoft.com/office/powerpoint/2010/main" val="419639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Horizontal coordination at the programme/institutional level – </a:t>
            </a:r>
            <a:r>
              <a:rPr lang="en-GB" sz="1200" b="0" i="1" kern="1200" dirty="0">
                <a:solidFill>
                  <a:schemeClr val="tx1"/>
                </a:solidFill>
                <a:effectLst/>
                <a:latin typeface="+mn-lt"/>
                <a:ea typeface="+mn-ea"/>
                <a:cs typeface="+mn-cs"/>
              </a:rPr>
              <a:t>explain we have actually discussed this a lot already, for example when we were talking about selection and identification..</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Aim:  improving design of existing programmes and promoting harmonization across the portfolio of programmes.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When social protection programmes are </a:t>
            </a:r>
            <a:r>
              <a:rPr lang="en-ZA" dirty="0">
                <a:solidFill>
                  <a:schemeClr val="accent1">
                    <a:lumMod val="75000"/>
                  </a:schemeClr>
                </a:solidFill>
              </a:rPr>
              <a:t>aligned with poverty reduction as well as social inclusion strategies</a:t>
            </a:r>
            <a:r>
              <a:rPr lang="en-ZA" dirty="0"/>
              <a:t>, this results in more multi-sectoral coordination which is better able to provide solutions in a more holistic and development-oriented manner.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key element of an integrated social system is its ability to identify and maximize synergies between programmes in the social protection space and in different sectors (e.g. health, education and child protection), and thus enhance long term, human development outcomes.</a:t>
            </a:r>
          </a:p>
          <a:p>
            <a:endParaRPr lang="en-GB" sz="1200" kern="1200" dirty="0">
              <a:solidFill>
                <a:schemeClr val="tx1"/>
              </a:solidFill>
              <a:effectLst/>
              <a:latin typeface="+mn-lt"/>
              <a:ea typeface="+mn-ea"/>
              <a:cs typeface="+mn-cs"/>
            </a:endParaRPr>
          </a:p>
          <a:p>
            <a:r>
              <a:rPr lang="en-GB" dirty="0"/>
              <a:t>Main instruments to achieve this..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Set up a social protection coordination unit/agency at national level</a:t>
            </a:r>
            <a:r>
              <a:rPr lang="en-GB" sz="1200" kern="1200" baseline="0" dirty="0">
                <a:solidFill>
                  <a:schemeClr val="tx1"/>
                </a:solidFill>
                <a:effectLst/>
                <a:latin typeface="+mn-lt"/>
                <a:ea typeface="+mn-ea"/>
                <a:cs typeface="+mn-cs"/>
              </a:rPr>
              <a:t> (as programmes often implemented by different ministries/institutions)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Select the relevant programming approach suitable for the country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Develop an integrated programme plan with clear outcomes for social protection in line with the SPF and the national priorities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Ensure the needs of beneficiaries are included in the programme plan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Install a common monitoring and evaluation system for the implementation of the plan</a:t>
            </a:r>
            <a:endParaRPr lang="en-GB" dirty="0"/>
          </a:p>
          <a:p>
            <a:endParaRPr lang="en-GB" dirty="0"/>
          </a:p>
          <a:p>
            <a:pPr marL="171450" indent="-171450">
              <a:buFont typeface="Arial" panose="020B0604020202020204" pitchFamily="34" charset="0"/>
              <a:buChar char="•"/>
            </a:pPr>
            <a:endParaRPr lang="en-ZA" baseline="0" dirty="0"/>
          </a:p>
        </p:txBody>
      </p:sp>
      <p:sp>
        <p:nvSpPr>
          <p:cNvPr id="4" name="Slide Number Placeholder 3"/>
          <p:cNvSpPr>
            <a:spLocks noGrp="1"/>
          </p:cNvSpPr>
          <p:nvPr>
            <p:ph type="sldNum" sz="quarter" idx="10"/>
          </p:nvPr>
        </p:nvSpPr>
        <p:spPr/>
        <p:txBody>
          <a:bodyPr/>
          <a:lstStyle/>
          <a:p>
            <a:fld id="{A802E42B-4540-4CA0-B5CC-7A6A1B09DC25}" type="slidenum">
              <a:rPr lang="en-ZA" smtClean="0"/>
              <a:t>17</a:t>
            </a:fld>
            <a:endParaRPr lang="en-ZA"/>
          </a:p>
        </p:txBody>
      </p:sp>
    </p:spTree>
    <p:extLst>
      <p:ext uri="{BB962C8B-B14F-4D97-AF65-F5344CB8AC3E}">
        <p14:creationId xmlns:p14="http://schemas.microsoft.com/office/powerpoint/2010/main" val="230819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what level of harmonisation is possible between programmes? Four potential approaches..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Design or adapt standalone interventions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where freestanding programmes can be designed or adapted to maximise coordination between two sets of objectives.  For example, agricultural programmes can be designed to incorporate social protection into their designs; and social protection interventions can be designed to be coordinated with agricultural livelihoods programmes. </a:t>
            </a:r>
            <a:r>
              <a:rPr lang="en-GB" sz="1200" i="1" kern="1200" dirty="0">
                <a:solidFill>
                  <a:schemeClr val="tx1"/>
                </a:solidFill>
                <a:effectLst/>
                <a:latin typeface="+mn-lt"/>
                <a:ea typeface="+mn-ea"/>
                <a:cs typeface="+mn-cs"/>
              </a:rPr>
              <a:t>Discuss pros and cons based on base doc..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Combine multiple interventions into one programme (simultaneously or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Two sets of interventions can be combined into one programme so that targeted households participate in both interventions.  The single programme is implemented by a single agency. Different components/programmes can be provided to the same household simultaneously (e.g. including public works and agricultural support components in a food security programme; providing access to health insurance scheme to cash transfer beneficiaries) or sequenced over time depending on what the household needs. When interventions are sequenced over time, as a household’s welfare status improves, the package of interventions could expand from social transfers to include a broader menu of complementary interventions.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Coordinate and align multiple programmes and policies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Synergies between many different social protection interventions can be established even when these interventions are not delivered in the same locations or targeted to the same beneficiaries. It could involve interventions being coordinated to reach the same households but through two independent programmes. For example, in Lesotho, agricultural livelihood and cash transfer interventions are being coordinated to reach the same households, but through two independent programmes and implemented by a number of agencies. The Government of Lesotho delivers the Child Grant Programme and FAO and partner non-governmental organizations complement this with support for kitchen gardening, which includes provision of seeds and training. Alignment involves ensuring that interventions are consistent and that, as much as possible, conflicts are addressed or avoided.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18</a:t>
            </a:fld>
            <a:endParaRPr lang="en-ZA"/>
          </a:p>
        </p:txBody>
      </p:sp>
    </p:spTree>
    <p:extLst>
      <p:ext uri="{BB962C8B-B14F-4D97-AF65-F5344CB8AC3E}">
        <p14:creationId xmlns:p14="http://schemas.microsoft.com/office/powerpoint/2010/main" val="1152157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Horizontal coordination at the administrative level</a:t>
            </a:r>
          </a:p>
          <a:p>
            <a:r>
              <a:rPr lang="en-GB" sz="1200" kern="1200" dirty="0">
                <a:solidFill>
                  <a:schemeClr val="tx1"/>
                </a:solidFill>
                <a:effectLst/>
                <a:latin typeface="+mn-lt"/>
                <a:ea typeface="+mn-ea"/>
                <a:cs typeface="+mn-cs"/>
              </a:rPr>
              <a:t>Aim:  improve efficiency in delivery, enhance quality of service from the perspective of users, reduce duplications and transaction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separation of roles and responsibilities existing in the design of social protection policy and programmes, is often replicated within each layer of the subnational administration, including at the community level, where social protection delivery takes place, resulting in lack of coordination in the administration and implementation of social protection schemes both centrally and at the local level….This level therefore includes the coordination of systems that support the roll-out of one or more programmes.  The focus is on the ‘nuts and bolts’ that facilitate the core business processes of social protection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Coordination at the operational level consists of the integration of the following administrative functions: provision of information; identification, selection and registration of recipients; provision of identification documents; collection of contributions; payment or benefit delivery mechanisms; provider contracting; M&amp;E; and complaint and grievance systems. Depending on the country context, existing coordination efforts will cover only some of these functions.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Could include: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Coordination between different local administration departments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Coordination between the local administration and deconcentrated services (divisions and agencies)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Coordination between the local administration and relevant stakeholders working at the operational level (social partners, civil society organizations, development partners) as well as households and women</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02E42B-4540-4CA0-B5CC-7A6A1B09DC25}" type="slidenum">
              <a:rPr lang="en-ZA" smtClean="0"/>
              <a:t>19</a:t>
            </a:fld>
            <a:endParaRPr lang="en-ZA"/>
          </a:p>
        </p:txBody>
      </p:sp>
    </p:spTree>
    <p:extLst>
      <p:ext uri="{BB962C8B-B14F-4D97-AF65-F5344CB8AC3E}">
        <p14:creationId xmlns:p14="http://schemas.microsoft.com/office/powerpoint/2010/main" val="2338576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Key</a:t>
            </a:r>
            <a:r>
              <a:rPr lang="en-ZA" baseline="0" dirty="0"/>
              <a:t> instruments for improving coordination at this level? </a:t>
            </a:r>
            <a:r>
              <a:rPr lang="en-GB" sz="1200" b="1" kern="1200" dirty="0">
                <a:solidFill>
                  <a:schemeClr val="tx1"/>
                </a:solidFill>
                <a:effectLst/>
                <a:latin typeface="+mn-lt"/>
                <a:ea typeface="+mn-ea"/>
                <a:cs typeface="+mn-cs"/>
              </a:rPr>
              <a:t>front and back office services</a:t>
            </a:r>
          </a:p>
          <a:p>
            <a:endParaRPr lang="en-ZA" baseline="0" dirty="0"/>
          </a:p>
          <a:p>
            <a:pPr marL="171450" indent="-171450">
              <a:buFont typeface="Arial" panose="020B0604020202020204" pitchFamily="34" charset="0"/>
              <a:buChar char="•"/>
            </a:pPr>
            <a:r>
              <a:rPr lang="en-GB" sz="1200" b="1" kern="1200" baseline="0" dirty="0">
                <a:solidFill>
                  <a:schemeClr val="tx1"/>
                </a:solidFill>
                <a:effectLst/>
                <a:latin typeface="+mn-lt"/>
                <a:ea typeface="+mn-ea"/>
                <a:cs typeface="+mn-cs"/>
              </a:rPr>
              <a:t>Back office integration </a:t>
            </a:r>
            <a:r>
              <a:rPr lang="en-GB" sz="1200" kern="1200" baseline="0" dirty="0">
                <a:solidFill>
                  <a:schemeClr val="tx1"/>
                </a:solidFill>
                <a:effectLst/>
                <a:latin typeface="+mn-lt"/>
                <a:ea typeface="+mn-ea"/>
                <a:cs typeface="+mn-cs"/>
              </a:rPr>
              <a:t>(computer picture): ensuring coordination in the process of… </a:t>
            </a:r>
            <a:r>
              <a:rPr lang="en-GB" sz="1200" kern="1200" dirty="0">
                <a:solidFill>
                  <a:schemeClr val="tx1"/>
                </a:solidFill>
                <a:effectLst/>
                <a:latin typeface="+mn-lt"/>
                <a:ea typeface="+mn-ea"/>
                <a:cs typeface="+mn-cs"/>
              </a:rPr>
              <a:t>Asking for information from responsible entities of different programmes;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Check documents for validity, correctness and completeness;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data entry and transfer to entities responsible for different programmes; Follow up of registration process and communication with responsible entities, further processing; Follow up on complaints and appeals with responsible entities for the respective programme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TOOLS</a:t>
            </a:r>
            <a:r>
              <a:rPr lang="en-GB" sz="1200" kern="1200" baseline="0" dirty="0">
                <a:solidFill>
                  <a:schemeClr val="tx1"/>
                </a:solidFill>
                <a:effectLst/>
                <a:latin typeface="+mn-lt"/>
                <a:ea typeface="+mn-ea"/>
                <a:cs typeface="+mn-cs"/>
              </a:rPr>
              <a:t> to do this: shared MIS and related database.. shared registration and selection of beneficiaries across programmes..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b="1" baseline="0" dirty="0"/>
              <a:t>Front office </a:t>
            </a:r>
            <a:r>
              <a:rPr lang="en-ZA" b="0" baseline="0" dirty="0"/>
              <a:t>(desk picture, </a:t>
            </a:r>
            <a:r>
              <a:rPr lang="en-ZA" b="0" baseline="0" dirty="0" err="1"/>
              <a:t>foto</a:t>
            </a:r>
            <a:r>
              <a:rPr lang="en-ZA" b="0" baseline="0" dirty="0"/>
              <a:t> from Mozambique where that one table was the extent of the Ministry’s presence at decentralised level): ensuring </a:t>
            </a:r>
            <a:r>
              <a:rPr lang="en-ZA" baseline="0" dirty="0"/>
              <a:t>coordination in the process of… providing </a:t>
            </a:r>
            <a:r>
              <a:rPr lang="en-GB" sz="1200" kern="1200" dirty="0">
                <a:solidFill>
                  <a:schemeClr val="tx1"/>
                </a:solidFill>
                <a:effectLst/>
                <a:latin typeface="+mn-lt"/>
                <a:ea typeface="+mn-ea"/>
                <a:cs typeface="+mn-cs"/>
              </a:rPr>
              <a:t>Information and advice;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Support of registration process (provision of registration forms, support to complete forms, submission of registration form, etc.);</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Acquisition and verification of identity and data;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Notification and hand-out of identification documents (e. g. smart cards);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Receive complaints and appeals and communicate results.</a:t>
            </a:r>
            <a:r>
              <a:rPr lang="en-GB" sz="1200" kern="1200" baseline="0" dirty="0">
                <a:solidFill>
                  <a:schemeClr val="tx1"/>
                </a:solidFill>
                <a:effectLst/>
                <a:latin typeface="+mn-lt"/>
                <a:ea typeface="+mn-ea"/>
                <a:cs typeface="+mn-cs"/>
              </a:rPr>
              <a:t> </a:t>
            </a:r>
          </a:p>
          <a:p>
            <a:pPr marL="628650" lvl="1" indent="-171450">
              <a:buFont typeface="Arial" panose="020B0604020202020204" pitchFamily="34" charset="0"/>
              <a:buChar char="•"/>
            </a:pPr>
            <a:r>
              <a:rPr lang="en-GB" sz="1200" kern="1200" baseline="0" dirty="0">
                <a:solidFill>
                  <a:schemeClr val="tx1"/>
                </a:solidFill>
                <a:effectLst/>
                <a:latin typeface="+mn-lt"/>
                <a:ea typeface="+mn-ea"/>
                <a:cs typeface="+mn-cs"/>
              </a:rPr>
              <a:t>TOOL to do this: </a:t>
            </a:r>
            <a:r>
              <a:rPr lang="en-GB" sz="1200" kern="1200" dirty="0">
                <a:solidFill>
                  <a:schemeClr val="tx1"/>
                </a:solidFill>
                <a:effectLst/>
                <a:latin typeface="+mn-lt"/>
                <a:ea typeface="+mn-ea"/>
                <a:cs typeface="+mn-cs"/>
              </a:rPr>
              <a:t>Front office integration does not necessarily require a shared facility by various ministries and service providers but should have as its primary objective to coordinate and provide effective service delivery to its clients. This requires willingness by the various ministries and service providers to come together and map out how they can streamline the services. Single Window Services or One Stop Shops (have they ever heard of these words?) are one example solution… Noting integration can happen at different levels..</a:t>
            </a: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ZA" baseline="0" dirty="0"/>
          </a:p>
          <a:p>
            <a:endParaRPr lang="en-ZA" dirty="0"/>
          </a:p>
        </p:txBody>
      </p:sp>
      <p:sp>
        <p:nvSpPr>
          <p:cNvPr id="4" name="Slide Number Placeholder 3"/>
          <p:cNvSpPr>
            <a:spLocks noGrp="1"/>
          </p:cNvSpPr>
          <p:nvPr>
            <p:ph type="sldNum" sz="quarter" idx="10"/>
          </p:nvPr>
        </p:nvSpPr>
        <p:spPr/>
        <p:txBody>
          <a:bodyPr/>
          <a:lstStyle/>
          <a:p>
            <a:fld id="{D177810B-D252-4D7D-8D63-46751445F18C}" type="slidenum">
              <a:rPr lang="en-ZA" smtClean="0"/>
              <a:t>20</a:t>
            </a:fld>
            <a:endParaRPr lang="en-ZA"/>
          </a:p>
        </p:txBody>
      </p:sp>
    </p:spTree>
    <p:extLst>
      <p:ext uri="{BB962C8B-B14F-4D97-AF65-F5344CB8AC3E}">
        <p14:creationId xmlns:p14="http://schemas.microsoft.com/office/powerpoint/2010/main" val="149978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Especially at the front office level full integration and coordination at</a:t>
            </a:r>
            <a:r>
              <a:rPr lang="en-GB" baseline="0" dirty="0"/>
              <a:t> local level can only happen where there are staff in place (capacity!).. And in increasing degrees of integration from simple information sharing to creation of an ad-hoc office integrating functions autonomously..</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21</a:t>
            </a:fld>
            <a:endParaRPr lang="en-ZA"/>
          </a:p>
        </p:txBody>
      </p:sp>
    </p:spTree>
    <p:extLst>
      <p:ext uri="{BB962C8B-B14F-4D97-AF65-F5344CB8AC3E}">
        <p14:creationId xmlns:p14="http://schemas.microsoft.com/office/powerpoint/2010/main" val="83140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Invite</a:t>
            </a:r>
            <a:r>
              <a:rPr lang="en-ZA" baseline="0" dirty="0"/>
              <a:t> participants to take out their journals and spend a few moments going over the notes of the journaling done on the prior day to reconnect to where they left it off</a:t>
            </a: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r>
              <a:rPr lang="en-ZA" dirty="0"/>
              <a:t>Then talk</a:t>
            </a:r>
            <a:r>
              <a:rPr lang="en-ZA" baseline="0" dirty="0"/>
              <a:t> and guide them through today’s set of questions on this and the next slides </a:t>
            </a:r>
            <a:r>
              <a:rPr lang="mr-IN" baseline="0" dirty="0"/>
              <a:t>–</a:t>
            </a:r>
            <a:r>
              <a:rPr lang="en-ZA" baseline="0" dirty="0"/>
              <a:t> always allowing for about as much time as indicated behind each question in brackets</a:t>
            </a:r>
          </a:p>
          <a:p>
            <a:endParaRPr lang="en-ZA" dirty="0"/>
          </a:p>
          <a:p>
            <a:r>
              <a:rPr lang="en-ZA" dirty="0"/>
              <a:t>Finish this activity off by allowing them to turn to the person next to them and take</a:t>
            </a:r>
            <a:r>
              <a:rPr lang="en-ZA" baseline="0" dirty="0"/>
              <a:t> about 5 minutes to </a:t>
            </a:r>
            <a:r>
              <a:rPr lang="en-ZA" dirty="0"/>
              <a:t>share</a:t>
            </a:r>
            <a:r>
              <a:rPr lang="en-ZA" baseline="0" dirty="0"/>
              <a:t> a few insights relating to the journaling experience</a:t>
            </a:r>
            <a:endParaRPr lang="en-ZA" dirty="0"/>
          </a:p>
          <a:p>
            <a:endParaRPr lang="en-ZA" dirty="0"/>
          </a:p>
          <a:p>
            <a:endParaRPr lang="en-ZA" baseline="0" dirty="0"/>
          </a:p>
          <a:p>
            <a:endParaRPr lang="en-ZA" dirty="0"/>
          </a:p>
        </p:txBody>
      </p:sp>
      <p:sp>
        <p:nvSpPr>
          <p:cNvPr id="4" name="Slide Number Placeholder 3"/>
          <p:cNvSpPr>
            <a:spLocks noGrp="1"/>
          </p:cNvSpPr>
          <p:nvPr>
            <p:ph type="sldNum" sz="quarter" idx="10"/>
          </p:nvPr>
        </p:nvSpPr>
        <p:spPr/>
        <p:txBody>
          <a:bodyPr/>
          <a:lstStyle/>
          <a:p>
            <a:fld id="{BC905379-01BD-43AE-87B5-C471EFECD2DD}" type="slidenum">
              <a:rPr lang="en-ZA" smtClean="0"/>
              <a:t>3</a:t>
            </a:fld>
            <a:endParaRPr lang="en-ZA"/>
          </a:p>
        </p:txBody>
      </p:sp>
    </p:spTree>
    <p:extLst>
      <p:ext uri="{BB962C8B-B14F-4D97-AF65-F5344CB8AC3E}">
        <p14:creationId xmlns:p14="http://schemas.microsoft.com/office/powerpoint/2010/main" val="365959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Critical for the harmonization between social protection programmes is an effective referral system… the assumption being that those households who are</a:t>
            </a:r>
            <a:r>
              <a:rPr lang="en-GB" sz="1200" kern="1200" baseline="0" dirty="0">
                <a:solidFill>
                  <a:schemeClr val="tx1"/>
                </a:solidFill>
                <a:effectLst/>
                <a:latin typeface="+mn-lt"/>
                <a:ea typeface="+mn-ea"/>
                <a:cs typeface="+mn-cs"/>
              </a:rPr>
              <a:t> covered by social protection face a wide variety of risks and challenges that are catered for by other services in other sectors.. A referral system ensures these are catered to holistically through one touch-point at local level.</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Mention examples of One-stop shops in Lesotho and South Africa from Base Doc.</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22</a:t>
            </a:fld>
            <a:endParaRPr lang="en-ZA"/>
          </a:p>
        </p:txBody>
      </p:sp>
    </p:spTree>
    <p:extLst>
      <p:ext uri="{BB962C8B-B14F-4D97-AF65-F5344CB8AC3E}">
        <p14:creationId xmlns:p14="http://schemas.microsoft.com/office/powerpoint/2010/main" val="3287049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tx1">
                    <a:lumMod val="95000"/>
                    <a:lumOff val="5000"/>
                  </a:schemeClr>
                </a:solidFill>
                <a:latin typeface="Avenir LT Std 35 Light" pitchFamily="34" charset="0"/>
              </a:rPr>
              <a:t>Vertical coordination</a:t>
            </a:r>
          </a:p>
          <a:p>
            <a:r>
              <a:rPr lang="en-GB" sz="1200" kern="1200" dirty="0">
                <a:solidFill>
                  <a:schemeClr val="tx1"/>
                </a:solidFill>
                <a:effectLst/>
                <a:latin typeface="+mn-lt"/>
                <a:ea typeface="+mn-ea"/>
                <a:cs typeface="+mn-cs"/>
              </a:rPr>
              <a:t>Aim: ensure consistency, responsiveness to local context and accountability in programme implementation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Coordination is considered to be ‘vertical’ when it takes place between the different levels of government (federal, national, provincial/regional, district, and commune/village) in order to guarantee the implementation of the defined policies, the financial sustainability of the social protection system, and the decentralized delivery of social transfers to beneficiaries.</a:t>
            </a:r>
          </a:p>
          <a:p>
            <a:r>
              <a:rPr lang="en-GB" sz="1200" kern="1200" dirty="0">
                <a:solidFill>
                  <a:schemeClr val="tx1"/>
                </a:solidFill>
                <a:effectLst/>
                <a:latin typeface="+mn-lt"/>
                <a:ea typeface="+mn-ea"/>
                <a:cs typeface="+mn-cs"/>
              </a:rPr>
              <a:t>Vertical coordination is based on the recognition that each layer of the social protection system depends on the other layers to perform its own duties. For instance the operational layer needs to respect the parameters of the schemes defined at higher level. Reversely, the planning layer requires certain types of information from the field to be accurately completed.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Objectives of vertical coordination are to: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Ensure consistency with policy vision and programme design during the implementation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 efficiency of the administration through the principle of subsidiarity by empowering local administrations and other structures at the local level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Improve the level of information, accountability and ownership at all levels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Ultimately, the social protection system needs to be consistent with </a:t>
            </a:r>
            <a:r>
              <a:rPr lang="en-GB" sz="1200" kern="1200" dirty="0" err="1">
                <a:solidFill>
                  <a:schemeClr val="tx1"/>
                </a:solidFill>
                <a:effectLst/>
                <a:latin typeface="+mn-lt"/>
                <a:ea typeface="+mn-ea"/>
                <a:cs typeface="+mn-cs"/>
              </a:rPr>
              <a:t>deconcentration</a:t>
            </a:r>
            <a:r>
              <a:rPr lang="en-GB" sz="1200" kern="1200" dirty="0">
                <a:solidFill>
                  <a:schemeClr val="tx1"/>
                </a:solidFill>
                <a:effectLst/>
                <a:latin typeface="+mn-lt"/>
                <a:ea typeface="+mn-ea"/>
                <a:cs typeface="+mn-cs"/>
              </a:rPr>
              <a:t> and decentralization policies, as well as with local administrative capacities….</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23</a:t>
            </a:fld>
            <a:endParaRPr lang="en-ZA"/>
          </a:p>
        </p:txBody>
      </p:sp>
    </p:spTree>
    <p:extLst>
      <p:ext uri="{BB962C8B-B14F-4D97-AF65-F5344CB8AC3E}">
        <p14:creationId xmlns:p14="http://schemas.microsoft.com/office/powerpoint/2010/main" val="324166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through slides asking delegates if they have any examples of this they can think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24</a:t>
            </a:fld>
            <a:endParaRPr lang="en-ZA"/>
          </a:p>
        </p:txBody>
      </p:sp>
    </p:spTree>
    <p:extLst>
      <p:ext uri="{BB962C8B-B14F-4D97-AF65-F5344CB8AC3E}">
        <p14:creationId xmlns:p14="http://schemas.microsoft.com/office/powerpoint/2010/main" val="3241669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delegates we have told them step 1 of their assessment of coordination at policy level.. But also at other levels should be an understanding of key stakeholders.</a:t>
            </a:r>
          </a:p>
          <a:p>
            <a:endParaRPr lang="en-US" dirty="0"/>
          </a:p>
          <a:p>
            <a:r>
              <a:rPr lang="en-US" dirty="0"/>
              <a:t>This exercise aims to do</a:t>
            </a:r>
            <a:r>
              <a:rPr lang="en-US" baseline="0" dirty="0"/>
              <a:t> that, applying a useful framework.. </a:t>
            </a:r>
            <a:r>
              <a:rPr lang="en-US" i="1" baseline="0" dirty="0"/>
              <a:t>(Go to next slide)</a:t>
            </a:r>
            <a:endParaRPr lang="en-US" i="1" dirty="0"/>
          </a:p>
        </p:txBody>
      </p:sp>
      <p:sp>
        <p:nvSpPr>
          <p:cNvPr id="4" name="Slide Number Placeholder 3"/>
          <p:cNvSpPr>
            <a:spLocks noGrp="1"/>
          </p:cNvSpPr>
          <p:nvPr>
            <p:ph type="sldNum" sz="quarter" idx="10"/>
          </p:nvPr>
        </p:nvSpPr>
        <p:spPr/>
        <p:txBody>
          <a:bodyPr/>
          <a:lstStyle/>
          <a:p>
            <a:fld id="{A802E42B-4540-4CA0-B5CC-7A6A1B09DC25}" type="slidenum">
              <a:rPr lang="en-ZA" smtClean="0"/>
              <a:t>25</a:t>
            </a:fld>
            <a:endParaRPr lang="en-ZA"/>
          </a:p>
        </p:txBody>
      </p:sp>
    </p:spTree>
    <p:extLst>
      <p:ext uri="{BB962C8B-B14F-4D97-AF65-F5344CB8AC3E}">
        <p14:creationId xmlns:p14="http://schemas.microsoft.com/office/powerpoint/2010/main" val="70184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them an explanation of each to help them understand… brainstorm one example all together and then divide into groups</a:t>
            </a:r>
            <a:r>
              <a:rPr lang="en-GB" baseline="0" dirty="0"/>
              <a:t> as per activity description.</a:t>
            </a:r>
            <a:endParaRPr lang="en-GB" dirty="0"/>
          </a:p>
          <a:p>
            <a:endParaRPr lang="en-GB" dirty="0"/>
          </a:p>
          <a:p>
            <a:r>
              <a:rPr lang="en-GB" sz="1200" b="1" i="0" kern="1200" dirty="0">
                <a:solidFill>
                  <a:schemeClr val="tx1"/>
                </a:solidFill>
                <a:effectLst/>
                <a:latin typeface="+mn-lt"/>
                <a:ea typeface="+mn-ea"/>
                <a:cs typeface="+mn-cs"/>
              </a:rPr>
              <a:t>Low interest, low influence</a:t>
            </a:r>
          </a:p>
          <a:p>
            <a:r>
              <a:rPr lang="en-GB" sz="1200" b="0" i="0" kern="1200" dirty="0">
                <a:solidFill>
                  <a:schemeClr val="tx1"/>
                </a:solidFill>
                <a:effectLst/>
                <a:latin typeface="+mn-lt"/>
                <a:ea typeface="+mn-ea"/>
                <a:cs typeface="+mn-cs"/>
              </a:rPr>
              <a:t>These are relatively unimportant people, but keeping in touch with them is a good idea, just in case their status changes.</a:t>
            </a:r>
          </a:p>
          <a:p>
            <a:r>
              <a:rPr lang="en-GB" sz="1200" b="1" i="0" kern="1200" dirty="0">
                <a:solidFill>
                  <a:schemeClr val="tx1"/>
                </a:solidFill>
                <a:effectLst/>
                <a:latin typeface="+mn-lt"/>
                <a:ea typeface="+mn-ea"/>
                <a:cs typeface="+mn-cs"/>
              </a:rPr>
              <a:t>High interest, low influence</a:t>
            </a:r>
          </a:p>
          <a:p>
            <a:r>
              <a:rPr lang="en-GB" sz="1200" b="0" i="0" kern="1200" dirty="0">
                <a:solidFill>
                  <a:schemeClr val="tx1"/>
                </a:solidFill>
                <a:effectLst/>
                <a:latin typeface="+mn-lt"/>
                <a:ea typeface="+mn-ea"/>
                <a:cs typeface="+mn-cs"/>
              </a:rPr>
              <a:t>These people can be difficult in that it is easy to ignore them as they apparently do not have a voice, although if sufficiently upset they may gain influence by low-level blocking and other techniques of </a:t>
            </a:r>
            <a:r>
              <a:rPr lang="en-GB" sz="1200" b="0" i="0" u="none" strike="noStrike" kern="1200" dirty="0">
                <a:solidFill>
                  <a:schemeClr val="tx1"/>
                </a:solidFill>
                <a:effectLst/>
                <a:latin typeface="+mn-lt"/>
                <a:ea typeface="+mn-ea"/>
                <a:cs typeface="+mn-cs"/>
              </a:rPr>
              <a:t>resistance..</a:t>
            </a:r>
            <a:r>
              <a:rPr lang="en-GB" sz="1200" b="0" i="0" kern="1200" dirty="0">
                <a:solidFill>
                  <a:schemeClr val="tx1"/>
                </a:solidFill>
                <a:effectLst/>
                <a:latin typeface="+mn-lt"/>
                <a:ea typeface="+mn-ea"/>
                <a:cs typeface="+mn-cs"/>
              </a:rPr>
              <a:t>. They may also be essential stakeholders</a:t>
            </a:r>
            <a:r>
              <a:rPr lang="en-GB" sz="1200" b="0" i="0" kern="1200" baseline="0" dirty="0">
                <a:solidFill>
                  <a:schemeClr val="tx1"/>
                </a:solidFill>
                <a:effectLst/>
                <a:latin typeface="+mn-lt"/>
                <a:ea typeface="+mn-ea"/>
                <a:cs typeface="+mn-cs"/>
              </a:rPr>
              <a:t> to us.</a:t>
            </a: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Low interest, high influence</a:t>
            </a:r>
          </a:p>
          <a:p>
            <a:r>
              <a:rPr lang="en-GB" sz="1200" b="0" i="0" kern="1200" dirty="0">
                <a:solidFill>
                  <a:schemeClr val="tx1"/>
                </a:solidFill>
                <a:effectLst/>
                <a:latin typeface="+mn-lt"/>
                <a:ea typeface="+mn-ea"/>
                <a:cs typeface="+mn-cs"/>
              </a:rPr>
              <a:t>People with a low interest will not be particularly worried about what you are doing, so are </a:t>
            </a:r>
            <a:r>
              <a:rPr lang="en-GB" sz="1200" b="0" i="0" kern="1200" dirty="0" err="1">
                <a:solidFill>
                  <a:schemeClr val="tx1"/>
                </a:solidFill>
                <a:effectLst/>
                <a:latin typeface="+mn-lt"/>
                <a:ea typeface="+mn-ea"/>
                <a:cs typeface="+mn-cs"/>
              </a:rPr>
              <a:t>are</a:t>
            </a:r>
            <a:r>
              <a:rPr lang="en-GB" sz="1200" b="0" i="0" kern="1200" dirty="0">
                <a:solidFill>
                  <a:schemeClr val="tx1"/>
                </a:solidFill>
                <a:effectLst/>
                <a:latin typeface="+mn-lt"/>
                <a:ea typeface="+mn-ea"/>
                <a:cs typeface="+mn-cs"/>
              </a:rPr>
              <a:t> not too much of a problem. A problem can appear when they are persuaded to act for those who oppose your actions/proposed change. It is thus important to keep them onside, for example with regular meetings that explain the truth of what is happening.</a:t>
            </a:r>
          </a:p>
          <a:p>
            <a:r>
              <a:rPr lang="en-GB" sz="1200" b="1" i="0" kern="1200" dirty="0">
                <a:solidFill>
                  <a:schemeClr val="tx1"/>
                </a:solidFill>
                <a:effectLst/>
                <a:latin typeface="+mn-lt"/>
                <a:ea typeface="+mn-ea"/>
                <a:cs typeface="+mn-cs"/>
              </a:rPr>
              <a:t>High interest, high influence</a:t>
            </a:r>
          </a:p>
          <a:p>
            <a:r>
              <a:rPr lang="en-GB" sz="1200" b="0" i="0" kern="1200" dirty="0">
                <a:solidFill>
                  <a:schemeClr val="tx1"/>
                </a:solidFill>
                <a:effectLst/>
                <a:latin typeface="+mn-lt"/>
                <a:ea typeface="+mn-ea"/>
                <a:cs typeface="+mn-cs"/>
              </a:rPr>
              <a:t>These people are both significantly affected by your actions/proposed change and most able to do something about it, either supporting or opposing </a:t>
            </a:r>
            <a:r>
              <a:rPr lang="en-GB" sz="1200" b="0" i="0" kern="1200" dirty="0" err="1">
                <a:solidFill>
                  <a:schemeClr val="tx1"/>
                </a:solidFill>
                <a:effectLst/>
                <a:latin typeface="+mn-lt"/>
                <a:ea typeface="+mn-ea"/>
                <a:cs typeface="+mn-cs"/>
              </a:rPr>
              <a:t>actrions</a:t>
            </a:r>
            <a:r>
              <a:rPr lang="en-GB" sz="1200" b="0" i="0" kern="1200" dirty="0">
                <a:solidFill>
                  <a:schemeClr val="tx1"/>
                </a:solidFill>
                <a:effectLst/>
                <a:latin typeface="+mn-lt"/>
                <a:ea typeface="+mn-ea"/>
                <a:cs typeface="+mn-cs"/>
              </a:rPr>
              <a:t>/changes. It is particularly important to engage these people, ensuring both that they understand what is going on and also creating buy-in as they feel a sense of ownership of what is being done.</a:t>
            </a: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USE next slide for debrief…</a:t>
            </a:r>
          </a:p>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26</a:t>
            </a:fld>
            <a:endParaRPr lang="en-ZA"/>
          </a:p>
        </p:txBody>
      </p:sp>
    </p:spTree>
    <p:extLst>
      <p:ext uri="{BB962C8B-B14F-4D97-AF65-F5344CB8AC3E}">
        <p14:creationId xmlns:p14="http://schemas.microsoft.com/office/powerpoint/2010/main" val="1276968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DEBRIEF</a:t>
            </a:r>
            <a:r>
              <a:rPr lang="en-GB" b="1" baseline="0" dirty="0"/>
              <a:t> SLIDE</a:t>
            </a:r>
          </a:p>
          <a:p>
            <a:r>
              <a:rPr lang="en-GB" b="0" i="1" baseline="0" dirty="0"/>
              <a:t>Use to trigger debate and discussions on who might be missing here..</a:t>
            </a:r>
          </a:p>
          <a:p>
            <a:endParaRPr lang="en-GB" b="0" i="1" baseline="0" dirty="0"/>
          </a:p>
          <a:p>
            <a:r>
              <a:rPr lang="en-GB" b="1" dirty="0" err="1"/>
              <a:t>Eg</a:t>
            </a:r>
            <a:r>
              <a:rPr lang="en-GB" b="1" dirty="0"/>
              <a:t>. CLICK:</a:t>
            </a:r>
            <a:r>
              <a:rPr lang="en-GB" b="1" baseline="0" dirty="0"/>
              <a:t> </a:t>
            </a:r>
            <a:r>
              <a:rPr lang="en-GB" b="1" dirty="0"/>
              <a:t>Bens</a:t>
            </a:r>
            <a:r>
              <a:rPr lang="en-GB" b="1" baseline="0" dirty="0"/>
              <a:t> and eligible non bens.. </a:t>
            </a:r>
            <a:r>
              <a:rPr lang="en-GB" b="1" dirty="0"/>
              <a:t>Most</a:t>
            </a:r>
            <a:r>
              <a:rPr lang="en-GB" b="1" baseline="0" dirty="0"/>
              <a:t> probably HIGH INTEREST LOW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the case of Social Protection they are often the people we are trying to serve: the poorest and most vulnerable citizens who are potential beneficiaries of social protection.</a:t>
            </a:r>
          </a:p>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27</a:t>
            </a:fld>
            <a:endParaRPr lang="en-ZA"/>
          </a:p>
        </p:txBody>
      </p:sp>
    </p:spTree>
    <p:extLst>
      <p:ext uri="{BB962C8B-B14F-4D97-AF65-F5344CB8AC3E}">
        <p14:creationId xmlns:p14="http://schemas.microsoft.com/office/powerpoint/2010/main" val="172875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28</a:t>
            </a:fld>
            <a:endParaRPr lang="en-ZA"/>
          </a:p>
        </p:txBody>
      </p:sp>
    </p:spTree>
    <p:extLst>
      <p:ext uri="{BB962C8B-B14F-4D97-AF65-F5344CB8AC3E}">
        <p14:creationId xmlns:p14="http://schemas.microsoft.com/office/powerpoint/2010/main" val="244054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Invite</a:t>
            </a:r>
            <a:r>
              <a:rPr lang="en-US" baseline="0" dirty="0"/>
              <a:t> participants to contribute their major AHA moments, resulting in SP learning take-</a:t>
            </a:r>
            <a:r>
              <a:rPr lang="en-US" baseline="0" dirty="0" err="1"/>
              <a:t>aways</a:t>
            </a:r>
            <a:r>
              <a:rPr lang="en-US" baseline="0" dirty="0"/>
              <a:t>, insights and mind shifts on the topic </a:t>
            </a:r>
            <a:r>
              <a:rPr lang="en-US" baseline="0"/>
              <a:t>of Coordination </a:t>
            </a:r>
            <a:r>
              <a:rPr lang="mr-IN" baseline="0" dirty="0"/>
              <a:t>–</a:t>
            </a:r>
            <a:r>
              <a:rPr lang="en-US" baseline="0" dirty="0"/>
              <a:t> create one flip chart with the title Coordination to record all the contributions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Use the following three questions to elicit participant contributions:</a:t>
            </a:r>
          </a:p>
          <a:p>
            <a:pPr lvl="0"/>
            <a:r>
              <a:rPr lang="en-ZA" sz="1200" kern="1200" dirty="0">
                <a:solidFill>
                  <a:schemeClr val="tx1"/>
                </a:solidFill>
                <a:effectLst/>
                <a:latin typeface="+mn-lt"/>
                <a:ea typeface="+mn-ea"/>
                <a:cs typeface="+mn-cs"/>
              </a:rPr>
              <a:t>What do you know now that you did not know before?</a:t>
            </a:r>
            <a:endParaRPr lang="en-GB"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What shift in your thinking did you experience?</a:t>
            </a:r>
            <a:endParaRPr lang="en-GB"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What would you do differently now?</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9138ACA-736A-4C43-86F9-1D47B24AC60C}" type="slidenum">
              <a:rPr lang="en-ZA" smtClean="0"/>
              <a:t>31</a:t>
            </a:fld>
            <a:endParaRPr lang="en-ZA"/>
          </a:p>
        </p:txBody>
      </p:sp>
    </p:spTree>
    <p:extLst>
      <p:ext uri="{BB962C8B-B14F-4D97-AF65-F5344CB8AC3E}">
        <p14:creationId xmlns:p14="http://schemas.microsoft.com/office/powerpoint/2010/main" val="792704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value of M&amp;E does not come simply from conducting M&amp;E or from having such information available”, but from “using the information to help improve government performance”.</a:t>
            </a:r>
            <a:r>
              <a:rPr lang="en-GB" baseline="0" dirty="0"/>
              <a:t> That often means placing more importance on the M (monitoring) than the E (evaluation) than is currently done.. (</a:t>
            </a:r>
            <a:r>
              <a:rPr lang="en-GB" i="1" baseline="0" dirty="0"/>
              <a:t>see table on page 6 of summary doc for M vs E description</a:t>
            </a:r>
            <a:r>
              <a:rPr lang="en-GB" baseline="0" dirty="0"/>
              <a:t>)</a:t>
            </a:r>
            <a:endParaRPr lang="en-GB" dirty="0"/>
          </a:p>
          <a:p>
            <a:endParaRPr lang="en-GB" dirty="0"/>
          </a:p>
          <a:p>
            <a:r>
              <a:rPr lang="en-GB" b="1" dirty="0"/>
              <a:t>When set up appropriately, monitoring and evaluation (M&amp;E) systems can support policymaking, performance budgeting and planning; help to manage activities; and enhance transparency and accountability. </a:t>
            </a:r>
          </a:p>
          <a:p>
            <a:endParaRPr lang="en-GB" dirty="0"/>
          </a:p>
          <a:p>
            <a:r>
              <a:rPr lang="en-GB" b="1" dirty="0"/>
              <a:t>In the context of social protection programmes (</a:t>
            </a:r>
            <a:r>
              <a:rPr lang="en-GB" b="1" i="1" dirty="0"/>
              <a:t>as shown in the grey square on the right..</a:t>
            </a:r>
            <a:r>
              <a:rPr lang="en-GB" b="1" dirty="0"/>
              <a:t>), M&amp;E can play a critical role in improving programme design (including building synergies with other sectoral policies), solving problems in programme implementation and aiding decision-making (e.g. prioritising and budgeting), while also fostering the political and social support needed for scaling up from pilots to nationally owned programmes…</a:t>
            </a:r>
          </a:p>
          <a:p>
            <a:endParaRPr lang="en-GB" dirty="0"/>
          </a:p>
          <a:p>
            <a:r>
              <a:rPr lang="en-GB" dirty="0"/>
              <a:t>So which key factors play a role in successfully introducing and embedding M&amp;E in social protection programmes? And how to establish a comprehensive system that goes beyond the undertaking of a few specific ad hoc external studies, to provide systematic and continuous information for internal improvement and external accountability?</a:t>
            </a:r>
          </a:p>
          <a:p>
            <a:endParaRPr lang="en-GB" dirty="0"/>
          </a:p>
          <a:p>
            <a:r>
              <a:rPr lang="en-GB" dirty="0"/>
              <a:t>This graph shows there are two sides of the coin</a:t>
            </a:r>
            <a:r>
              <a:rPr lang="en-GB" baseline="0" dirty="0"/>
              <a:t> that need to be tackled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SUPPLY side: </a:t>
            </a:r>
            <a:r>
              <a:rPr lang="en-GB" dirty="0">
                <a:solidFill>
                  <a:schemeClr val="tx1">
                    <a:lumMod val="65000"/>
                    <a:lumOff val="35000"/>
                  </a:schemeClr>
                </a:solidFill>
              </a:rPr>
              <a:t>Ability of the system to provide reliable, quality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DEMAND side: </a:t>
            </a:r>
            <a:r>
              <a:rPr lang="en-GB" dirty="0">
                <a:solidFill>
                  <a:schemeClr val="tx1">
                    <a:lumMod val="65000"/>
                    <a:lumOff val="35000"/>
                  </a:schemeClr>
                </a:solidFill>
              </a:rPr>
              <a:t>Whether there is actual demand for and </a:t>
            </a:r>
            <a:r>
              <a:rPr lang="en-GB" i="1" dirty="0">
                <a:solidFill>
                  <a:schemeClr val="tx1">
                    <a:lumMod val="65000"/>
                    <a:lumOff val="35000"/>
                  </a:schemeClr>
                </a:solidFill>
              </a:rPr>
              <a:t>use</a:t>
            </a:r>
            <a:r>
              <a:rPr lang="en-GB" dirty="0">
                <a:solidFill>
                  <a:schemeClr val="tx1">
                    <a:lumMod val="65000"/>
                    <a:lumOff val="35000"/>
                  </a:schemeClr>
                </a:solidFill>
              </a:rPr>
              <a:t> of M&amp;E info to support core programme/government activities at all levels…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lumMod val="65000"/>
                    <a:lumOff val="35000"/>
                  </a:schemeClr>
                </a:solidFill>
              </a:rPr>
              <a:t>Let’s take a quick look at each..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chemeClr val="tx1">
                  <a:lumMod val="65000"/>
                  <a:lumOff val="3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chemeClr val="tx1">
                  <a:lumMod val="65000"/>
                  <a:lumOff val="35000"/>
                </a:schemeClr>
              </a:solidFill>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33</a:t>
            </a:fld>
            <a:endParaRPr lang="en-ZA"/>
          </a:p>
        </p:txBody>
      </p:sp>
    </p:spTree>
    <p:extLst>
      <p:ext uri="{BB962C8B-B14F-4D97-AF65-F5344CB8AC3E}">
        <p14:creationId xmlns:p14="http://schemas.microsoft.com/office/powerpoint/2010/main" val="1907969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On the supply side, this will be the case when</a:t>
            </a:r>
            <a:r>
              <a:rPr lang="en-GB" baseline="0" dirty="0"/>
              <a:t> </a:t>
            </a:r>
            <a:r>
              <a:rPr lang="en-GB" b="1" dirty="0"/>
              <a:t>Indicators</a:t>
            </a:r>
            <a:r>
              <a:rPr lang="en-GB" b="0" dirty="0"/>
              <a:t>:</a:t>
            </a:r>
            <a:endParaRPr lang="en-GB" dirty="0"/>
          </a:p>
          <a:p>
            <a:pPr marL="628650" lvl="1" indent="-171450">
              <a:buFont typeface="Arial" panose="020B0604020202020204" pitchFamily="34" charset="0"/>
              <a:buChar char="•"/>
            </a:pPr>
            <a:r>
              <a:rPr lang="en-GB" dirty="0"/>
              <a:t>have been agreed on, prioritised and refined as the result of a participatory and iterative process that accounts for the information needs of stakeholders at all levels (</a:t>
            </a:r>
            <a:r>
              <a:rPr lang="en-GB" i="1" dirty="0"/>
              <a:t>we will do an exercise on this later!</a:t>
            </a:r>
            <a:r>
              <a:rPr lang="en-GB" dirty="0"/>
              <a:t>), </a:t>
            </a:r>
          </a:p>
          <a:p>
            <a:pPr marL="628650" lvl="1" indent="-171450">
              <a:buFont typeface="Arial" panose="020B0604020202020204" pitchFamily="34" charset="0"/>
              <a:buChar char="•"/>
            </a:pPr>
            <a:r>
              <a:rPr lang="en-GB" dirty="0"/>
              <a:t>reflect the programme’s objectives</a:t>
            </a:r>
            <a:r>
              <a:rPr lang="en-GB" baseline="0" dirty="0"/>
              <a:t>,</a:t>
            </a:r>
            <a:r>
              <a:rPr lang="en-GB" dirty="0"/>
              <a:t> Theory of Change, Logical Framework and Service Standards (measuring</a:t>
            </a:r>
            <a:r>
              <a:rPr lang="en-GB" baseline="0" dirty="0"/>
              <a:t> input, output, outcome/impact.. And performance or </a:t>
            </a:r>
            <a:r>
              <a:rPr lang="en-GB" baseline="0" dirty="0" err="1"/>
              <a:t>effieciency</a:t>
            </a:r>
            <a:r>
              <a:rPr lang="en-GB" baseline="0" dirty="0"/>
              <a:t>)</a:t>
            </a:r>
            <a:endParaRPr lang="en-GB" dirty="0"/>
          </a:p>
          <a:p>
            <a:pPr marL="628650" lvl="1" indent="-171450">
              <a:buFont typeface="Arial" panose="020B0604020202020204" pitchFamily="34" charset="0"/>
              <a:buChar char="•"/>
            </a:pPr>
            <a:r>
              <a:rPr lang="en-GB" dirty="0"/>
              <a:t>Reflect</a:t>
            </a:r>
            <a:r>
              <a:rPr lang="en-GB" baseline="0" dirty="0"/>
              <a:t> the programme’s </a:t>
            </a:r>
            <a:r>
              <a:rPr lang="en-GB" dirty="0"/>
              <a:t>core business processes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Indicators should also be </a:t>
            </a:r>
            <a:r>
              <a:rPr lang="en-GB" sz="1200" b="1" kern="1200" dirty="0">
                <a:solidFill>
                  <a:schemeClr val="tx1"/>
                </a:solidFill>
                <a:effectLst/>
                <a:latin typeface="+mn-lt"/>
                <a:ea typeface="+mn-ea"/>
                <a:cs typeface="+mn-cs"/>
              </a:rPr>
              <a:t>prioritised, refined and organised as an iterative process </a:t>
            </a:r>
            <a:r>
              <a:rPr lang="en-GB" sz="1200" kern="1200" dirty="0">
                <a:solidFill>
                  <a:schemeClr val="tx1"/>
                </a:solidFill>
                <a:effectLst/>
                <a:latin typeface="+mn-lt"/>
                <a:ea typeface="+mn-ea"/>
                <a:cs typeface="+mn-cs"/>
              </a:rPr>
              <a:t>(an extensive mapping of information needs can lead to a number of indicators that is extremely large and unmanageable). This includes: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prioritising</a:t>
            </a:r>
            <a:r>
              <a:rPr lang="en-GB" sz="1200" kern="1200" dirty="0">
                <a:solidFill>
                  <a:schemeClr val="tx1"/>
                </a:solidFill>
                <a:effectLst/>
                <a:latin typeface="+mn-lt"/>
                <a:ea typeface="+mn-ea"/>
                <a:cs typeface="+mn-cs"/>
              </a:rPr>
              <a:t> indicators based on a realistic assessment of their feasibility and usefulness (e.g. during participatory workshops with all key stakeholders)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refining</a:t>
            </a:r>
            <a:r>
              <a:rPr lang="en-GB" sz="1200" kern="1200" dirty="0">
                <a:solidFill>
                  <a:schemeClr val="tx1"/>
                </a:solidFill>
                <a:effectLst/>
                <a:latin typeface="+mn-lt"/>
                <a:ea typeface="+mn-ea"/>
                <a:cs typeface="+mn-cs"/>
              </a:rPr>
              <a:t> each indicator to make sure it fulfils the ‘CREAM’ criteria and can be effectively calculated. This involves mapping each indicator back to its constituting formula (numerator and denominator) and potential data source, as well as defining how often that indicator will be collected and by whom.</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organising</a:t>
            </a:r>
            <a:r>
              <a:rPr lang="en-GB" sz="1200" kern="1200" dirty="0">
                <a:solidFill>
                  <a:schemeClr val="tx1"/>
                </a:solidFill>
                <a:effectLst/>
                <a:latin typeface="+mn-lt"/>
                <a:ea typeface="+mn-ea"/>
                <a:cs typeface="+mn-cs"/>
              </a:rPr>
              <a:t> indicators based on their use. For example, distinguishing between those focusing on programme operations (‘management’ or ‘operational’ indicators, that could be used by managers at all levels to assess the overall functioning of the policy/program), and those focusing on results (‘analysis’ or ‘results’ indicators, used by high level managers to measure progress against outcomes and for external accountability). Within each of these, indicators can then be organised by process and by </a:t>
            </a:r>
            <a:r>
              <a:rPr lang="en-GB" sz="1200" kern="1200" dirty="0" err="1">
                <a:solidFill>
                  <a:schemeClr val="tx1"/>
                </a:solidFill>
                <a:effectLst/>
                <a:latin typeface="+mn-lt"/>
                <a:ea typeface="+mn-ea"/>
                <a:cs typeface="+mn-cs"/>
              </a:rPr>
              <a:t>Logframe</a:t>
            </a:r>
            <a:r>
              <a:rPr lang="en-GB" sz="1200" kern="1200" dirty="0">
                <a:solidFill>
                  <a:schemeClr val="tx1"/>
                </a:solidFill>
                <a:effectLst/>
                <a:latin typeface="+mn-lt"/>
                <a:ea typeface="+mn-ea"/>
                <a:cs typeface="+mn-cs"/>
              </a:rPr>
              <a:t> level (input, output, etc.).</a:t>
            </a:r>
            <a:endParaRPr lang="en-GB"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CREAM is the acronym of Clear, Relevant, Economic, Adequate, </a:t>
            </a:r>
            <a:r>
              <a:rPr lang="en-ZA" sz="1200" kern="1200" dirty="0" err="1">
                <a:solidFill>
                  <a:schemeClr val="tx1"/>
                </a:solidFill>
                <a:effectLst/>
                <a:latin typeface="+mn-lt"/>
                <a:ea typeface="+mn-ea"/>
                <a:cs typeface="+mn-cs"/>
              </a:rPr>
              <a:t>Monitorable</a:t>
            </a:r>
            <a:endParaRPr lang="en-GB" sz="1200" kern="1200" dirty="0">
              <a:solidFill>
                <a:schemeClr val="tx1"/>
              </a:solidFill>
              <a:effectLst/>
              <a:latin typeface="+mn-lt"/>
              <a:ea typeface="+mn-ea"/>
              <a:cs typeface="+mn-cs"/>
            </a:endParaRPr>
          </a:p>
          <a:p>
            <a:pPr marL="457200" lvl="1"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34</a:t>
            </a:fld>
            <a:endParaRPr lang="en-ZA"/>
          </a:p>
        </p:txBody>
      </p:sp>
    </p:spTree>
    <p:extLst>
      <p:ext uri="{BB962C8B-B14F-4D97-AF65-F5344CB8AC3E}">
        <p14:creationId xmlns:p14="http://schemas.microsoft.com/office/powerpoint/2010/main" val="270412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baseline="0" dirty="0"/>
          </a:p>
          <a:p>
            <a:endParaRPr lang="en-ZA" dirty="0"/>
          </a:p>
        </p:txBody>
      </p:sp>
      <p:sp>
        <p:nvSpPr>
          <p:cNvPr id="4" name="Slide Number Placeholder 3"/>
          <p:cNvSpPr>
            <a:spLocks noGrp="1"/>
          </p:cNvSpPr>
          <p:nvPr>
            <p:ph type="sldNum" sz="quarter" idx="10"/>
          </p:nvPr>
        </p:nvSpPr>
        <p:spPr/>
        <p:txBody>
          <a:bodyPr/>
          <a:lstStyle/>
          <a:p>
            <a:fld id="{BC905379-01BD-43AE-87B5-C471EFECD2DD}" type="slidenum">
              <a:rPr lang="en-ZA" smtClean="0"/>
              <a:t>4</a:t>
            </a:fld>
            <a:endParaRPr lang="en-ZA"/>
          </a:p>
        </p:txBody>
      </p:sp>
    </p:spTree>
    <p:extLst>
      <p:ext uri="{BB962C8B-B14F-4D97-AF65-F5344CB8AC3E}">
        <p14:creationId xmlns:p14="http://schemas.microsoft.com/office/powerpoint/2010/main" val="3659596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example </a:t>
            </a:r>
            <a:r>
              <a:rPr lang="en-GB" dirty="0" err="1"/>
              <a:t>Logframe</a:t>
            </a:r>
            <a:r>
              <a:rPr lang="en-GB" baseline="0" dirty="0"/>
              <a:t> linked to Theory of Change… for a cash transfer</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35</a:t>
            </a:fld>
            <a:endParaRPr lang="en-ZA"/>
          </a:p>
        </p:txBody>
      </p:sp>
    </p:spTree>
    <p:extLst>
      <p:ext uri="{BB962C8B-B14F-4D97-AF65-F5344CB8AC3E}">
        <p14:creationId xmlns:p14="http://schemas.microsoft.com/office/powerpoint/2010/main" val="2585646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On the supply side, this will be the case when</a:t>
            </a:r>
            <a:r>
              <a:rPr lang="en-GB" baseline="0" dirty="0"/>
              <a:t> </a:t>
            </a:r>
            <a:r>
              <a:rPr lang="en-GB" dirty="0"/>
              <a:t>a range of </a:t>
            </a:r>
            <a:r>
              <a:rPr lang="en-GB" b="1" dirty="0"/>
              <a:t>data sources </a:t>
            </a:r>
            <a:r>
              <a:rPr lang="en-GB" dirty="0"/>
              <a:t>(both internal and external) is adopted, ensuring:</a:t>
            </a:r>
          </a:p>
          <a:p>
            <a:pPr marL="171450" indent="-171450">
              <a:buFont typeface="Arial" panose="020B0604020202020204" pitchFamily="34" charset="0"/>
              <a:buChar char="•"/>
            </a:pPr>
            <a:r>
              <a:rPr lang="en-GB" dirty="0"/>
              <a:t> these build on existing sources… both internal and external</a:t>
            </a:r>
          </a:p>
          <a:p>
            <a:pPr marL="628650" lvl="1" indent="-171450">
              <a:buFont typeface="Arial" panose="020B0604020202020204" pitchFamily="34" charset="0"/>
              <a:buChar char="•"/>
            </a:pPr>
            <a:r>
              <a:rPr lang="en-GB" dirty="0"/>
              <a:t>Programme</a:t>
            </a:r>
            <a:r>
              <a:rPr lang="en-GB" baseline="0" dirty="0"/>
              <a:t> or integrated MIS! Standard periodic reporting! Existing administrative databases! Existing official statistics (maybe with some adaptation </a:t>
            </a:r>
            <a:r>
              <a:rPr lang="en-GB" baseline="0" dirty="0" err="1"/>
              <a:t>eg</a:t>
            </a:r>
            <a:r>
              <a:rPr lang="en-GB" baseline="0" dirty="0"/>
              <a:t> adding a question)! But also… qualitative ad-hoc data collection, using community monitoring, externally contracting an evaluator.. (</a:t>
            </a:r>
            <a:r>
              <a:rPr lang="en-GB" i="1" baseline="0" dirty="0"/>
              <a:t>see pros and cons on page 9 and 10 of summary doc</a:t>
            </a:r>
            <a:r>
              <a:rPr lang="en-GB"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ensuring </a:t>
            </a:r>
            <a:r>
              <a:rPr lang="en-GB" sz="1200" b="1" kern="1200" dirty="0">
                <a:solidFill>
                  <a:schemeClr val="tx1"/>
                </a:solidFill>
                <a:effectLst/>
                <a:latin typeface="+mn-lt"/>
                <a:ea typeface="+mn-ea"/>
                <a:cs typeface="+mn-cs"/>
              </a:rPr>
              <a:t>triangulation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of several types of data sources</a:t>
            </a:r>
            <a:r>
              <a:rPr lang="en-GB" sz="1200" kern="1200" dirty="0">
                <a:solidFill>
                  <a:schemeClr val="tx1"/>
                </a:solidFill>
                <a:effectLst/>
                <a:latin typeface="+mn-lt"/>
                <a:ea typeface="+mn-ea"/>
                <a:cs typeface="+mn-cs"/>
              </a:rPr>
              <a:t>, both internal and external to the programme. This can enhance analysis potential. For example, while data from programme MISs provide substantial information, they do not necessarily help to understand how and why a programme is delivering  and meeting beneficiaries’ needs (or isn’t). Qualitative research and approaches to participatory monitoring, triangulated with other sources, can help to address these fundamental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minimising the burden of data collection and analysis</a:t>
            </a:r>
            <a:r>
              <a:rPr lang="en-GB" sz="1200" kern="1200" dirty="0">
                <a:solidFill>
                  <a:schemeClr val="tx1"/>
                </a:solidFill>
                <a:effectLst/>
                <a:latin typeface="+mn-lt"/>
                <a:ea typeface="+mn-ea"/>
                <a:cs typeface="+mn-cs"/>
              </a:rPr>
              <a:t>: ensuring the data for the system is primarily designed to be generated as an integral part of normal administration rather than as an additional task. This also implies automating reporting functions where possible (for example within a program MIS).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 country wishing to set up an M&amp;E framework should also consider each data-source’s: main </a:t>
            </a:r>
            <a:r>
              <a:rPr lang="en-GB" sz="1200" b="1" kern="1200" dirty="0">
                <a:solidFill>
                  <a:schemeClr val="tx1"/>
                </a:solidFill>
                <a:effectLst/>
                <a:latin typeface="+mn-lt"/>
                <a:ea typeface="+mn-ea"/>
                <a:cs typeface="+mn-cs"/>
              </a:rPr>
              <a:t>uses and focus </a:t>
            </a:r>
            <a:r>
              <a:rPr lang="en-GB" sz="1200" kern="1200" dirty="0">
                <a:solidFill>
                  <a:schemeClr val="tx1"/>
                </a:solidFill>
                <a:effectLst/>
                <a:latin typeface="+mn-lt"/>
                <a:ea typeface="+mn-ea"/>
                <a:cs typeface="+mn-cs"/>
              </a:rPr>
              <a:t>(which areas and indicators within the framework it would address); </a:t>
            </a:r>
            <a:r>
              <a:rPr lang="en-GB" sz="1200" b="1" kern="1200" dirty="0">
                <a:solidFill>
                  <a:schemeClr val="tx1"/>
                </a:solidFill>
                <a:effectLst/>
                <a:latin typeface="+mn-lt"/>
                <a:ea typeface="+mn-ea"/>
                <a:cs typeface="+mn-cs"/>
              </a:rPr>
              <a:t>accessibility</a:t>
            </a:r>
            <a:r>
              <a:rPr lang="en-GB" sz="1200" kern="1200" dirty="0">
                <a:solidFill>
                  <a:schemeClr val="tx1"/>
                </a:solidFill>
                <a:effectLst/>
                <a:latin typeface="+mn-lt"/>
                <a:ea typeface="+mn-ea"/>
                <a:cs typeface="+mn-cs"/>
              </a:rPr>
              <a:t> (how easy is it to use in practice, especially in the short and medium term); </a:t>
            </a:r>
            <a:r>
              <a:rPr lang="en-GB" sz="1200" b="1" kern="1200" dirty="0">
                <a:solidFill>
                  <a:schemeClr val="tx1"/>
                </a:solidFill>
                <a:effectLst/>
                <a:latin typeface="+mn-lt"/>
                <a:ea typeface="+mn-ea"/>
                <a:cs typeface="+mn-cs"/>
              </a:rPr>
              <a:t>recommended frequency</a:t>
            </a:r>
            <a:r>
              <a:rPr lang="en-GB" sz="1200" kern="1200" dirty="0">
                <a:solidFill>
                  <a:schemeClr val="tx1"/>
                </a:solidFill>
                <a:effectLst/>
                <a:latin typeface="+mn-lt"/>
                <a:ea typeface="+mn-ea"/>
                <a:cs typeface="+mn-cs"/>
              </a:rPr>
              <a:t> (frequency with which data from that source should be collected and analysed); </a:t>
            </a:r>
            <a:r>
              <a:rPr lang="en-GB" sz="1200" b="1" kern="1200" dirty="0">
                <a:solidFill>
                  <a:schemeClr val="tx1"/>
                </a:solidFill>
                <a:effectLst/>
                <a:latin typeface="+mn-lt"/>
                <a:ea typeface="+mn-ea"/>
                <a:cs typeface="+mn-cs"/>
              </a:rPr>
              <a:t>sample size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potential cost</a:t>
            </a:r>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02E42B-4540-4CA0-B5CC-7A6A1B09DC25}" type="slidenum">
              <a:rPr lang="en-ZA" smtClean="0"/>
              <a:t>36</a:t>
            </a:fld>
            <a:endParaRPr lang="en-ZA"/>
          </a:p>
        </p:txBody>
      </p:sp>
    </p:spTree>
    <p:extLst>
      <p:ext uri="{BB962C8B-B14F-4D97-AF65-F5344CB8AC3E}">
        <p14:creationId xmlns:p14="http://schemas.microsoft.com/office/powerpoint/2010/main" val="2288517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institutional arrangements for Social Protection M&amp;E clearly describe the roles and responsibilities of different organizations and actors within the system, while also outlining ‘</a:t>
            </a:r>
            <a:r>
              <a:rPr lang="en-GB" sz="1200" i="1" kern="1200" dirty="0">
                <a:solidFill>
                  <a:schemeClr val="tx1"/>
                </a:solidFill>
                <a:effectLst/>
                <a:latin typeface="+mn-lt"/>
                <a:ea typeface="+mn-ea"/>
                <a:cs typeface="+mn-cs"/>
              </a:rPr>
              <a:t>how</a:t>
            </a:r>
            <a:r>
              <a:rPr lang="en-GB" sz="1200" kern="1200" dirty="0">
                <a:solidFill>
                  <a:schemeClr val="tx1"/>
                </a:solidFill>
                <a:effectLst/>
                <a:latin typeface="+mn-lt"/>
                <a:ea typeface="+mn-ea"/>
                <a:cs typeface="+mn-cs"/>
              </a:rPr>
              <a:t>’ the information will be collected, compiled, analysed, reported and used. Guiding principles include the following: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Aligning..</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Ensuring the institutional arrangements of the M&amp;E system </a:t>
            </a:r>
            <a:r>
              <a:rPr lang="en-GB" sz="1200" b="1" kern="1200" dirty="0">
                <a:solidFill>
                  <a:schemeClr val="tx1"/>
                </a:solidFill>
                <a:effectLst/>
                <a:latin typeface="+mn-lt"/>
                <a:ea typeface="+mn-ea"/>
                <a:cs typeface="+mn-cs"/>
              </a:rPr>
              <a:t>reflect the overall institutional structure of the implementing organisations </a:t>
            </a:r>
            <a:r>
              <a:rPr lang="en-GB" sz="1200" kern="1200" dirty="0">
                <a:solidFill>
                  <a:schemeClr val="tx1"/>
                </a:solidFill>
                <a:effectLst/>
                <a:latin typeface="+mn-lt"/>
                <a:ea typeface="+mn-ea"/>
                <a:cs typeface="+mn-cs"/>
              </a:rPr>
              <a:t>(at all levels of decentralisation), while filling any gaps.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Aligning all activities with the National Planning Framework</a:t>
            </a:r>
            <a:r>
              <a:rPr lang="en-US" sz="1200" kern="1200" dirty="0">
                <a:solidFill>
                  <a:schemeClr val="tx1"/>
                </a:solidFill>
                <a:effectLst/>
                <a:latin typeface="+mn-lt"/>
                <a:ea typeface="+mn-ea"/>
                <a:cs typeface="+mn-cs"/>
              </a:rPr>
              <a:t>, with guiding legislation based on the government-wide monitoring and evaluation framework.</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Working as much as possible with </a:t>
            </a:r>
            <a:r>
              <a:rPr lang="en-GB" sz="1200" b="1" kern="1200" dirty="0">
                <a:solidFill>
                  <a:schemeClr val="tx1"/>
                </a:solidFill>
                <a:effectLst/>
                <a:latin typeface="+mn-lt"/>
                <a:ea typeface="+mn-ea"/>
                <a:cs typeface="+mn-cs"/>
              </a:rPr>
              <a:t>existing systems, staff and processes</a:t>
            </a:r>
            <a:r>
              <a:rPr lang="en-GB" sz="1200" kern="1200" dirty="0">
                <a:solidFill>
                  <a:schemeClr val="tx1"/>
                </a:solidFill>
                <a:effectLst/>
                <a:latin typeface="+mn-lt"/>
                <a:ea typeface="+mn-ea"/>
                <a:cs typeface="+mn-cs"/>
              </a:rPr>
              <a:t> and helping improve them (build capacity,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based on an initial Capacity Assessment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Filling gaps..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Building institutional arrangements with new actors for M&amp;E purposes: requires </a:t>
            </a:r>
            <a:r>
              <a:rPr lang="en-GB" sz="1200" b="1" kern="1200" dirty="0">
                <a:solidFill>
                  <a:schemeClr val="tx1"/>
                </a:solidFill>
                <a:effectLst/>
                <a:latin typeface="+mn-lt"/>
                <a:ea typeface="+mn-ea"/>
                <a:cs typeface="+mn-cs"/>
              </a:rPr>
              <a:t>time, dedication and in some cases legal frameworks or memoranda of understanding</a:t>
            </a:r>
            <a:r>
              <a:rPr lang="en-GB" sz="1200" kern="1200" dirty="0">
                <a:solidFill>
                  <a:schemeClr val="tx1"/>
                </a:solidFill>
                <a:effectLst/>
                <a:latin typeface="+mn-lt"/>
                <a:ea typeface="+mn-ea"/>
                <a:cs typeface="+mn-cs"/>
              </a:rPr>
              <a:t> (e.g. adding an extra question on benefit receipt to national survey by Statistics Bureau)</a:t>
            </a: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Explicitly budgeting for M&amp;E activities from the outset</a:t>
            </a:r>
            <a:r>
              <a:rPr lang="en-GB" sz="1200" kern="1200" dirty="0">
                <a:solidFill>
                  <a:schemeClr val="tx1"/>
                </a:solidFill>
                <a:effectLst/>
                <a:latin typeface="+mn-lt"/>
                <a:ea typeface="+mn-ea"/>
                <a:cs typeface="+mn-cs"/>
              </a:rPr>
              <a:t> and thinking through related staffing needs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Tasking one person at all levels of management (central, province,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specifically with M&amp;E duties as a priority and possibly not as an add-on to other responsibilities (creating role of </a:t>
            </a:r>
            <a:r>
              <a:rPr lang="en-GB" sz="1200" b="1" kern="1200" dirty="0">
                <a:solidFill>
                  <a:schemeClr val="tx1"/>
                </a:solidFill>
                <a:effectLst/>
                <a:latin typeface="+mn-lt"/>
                <a:ea typeface="+mn-ea"/>
                <a:cs typeface="+mn-cs"/>
              </a:rPr>
              <a:t>M&amp;E officer</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802E42B-4540-4CA0-B5CC-7A6A1B09DC25}" type="slidenum">
              <a:rPr lang="en-ZA" smtClean="0"/>
              <a:t>37</a:t>
            </a:fld>
            <a:endParaRPr lang="en-ZA"/>
          </a:p>
        </p:txBody>
      </p:sp>
    </p:spTree>
    <p:extLst>
      <p:ext uri="{BB962C8B-B14F-4D97-AF65-F5344CB8AC3E}">
        <p14:creationId xmlns:p14="http://schemas.microsoft.com/office/powerpoint/2010/main" val="1689701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38</a:t>
            </a:fld>
            <a:endParaRPr lang="en-ZA"/>
          </a:p>
        </p:txBody>
      </p:sp>
    </p:spTree>
    <p:extLst>
      <p:ext uri="{BB962C8B-B14F-4D97-AF65-F5344CB8AC3E}">
        <p14:creationId xmlns:p14="http://schemas.microsoft.com/office/powerpoint/2010/main" val="370201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often</a:t>
            </a:r>
            <a:r>
              <a:rPr lang="en-GB" baseline="0" dirty="0"/>
              <a:t> forget and don’t invest in the demand side!</a:t>
            </a:r>
          </a:p>
          <a:p>
            <a:endParaRPr lang="en-GB" baseline="0" dirty="0"/>
          </a:p>
          <a:p>
            <a:r>
              <a:rPr lang="en-GB" dirty="0"/>
              <a:t>On the demand side, use of M&amp;E data will be enhanced when: </a:t>
            </a:r>
          </a:p>
          <a:p>
            <a:pPr marL="171450" indent="-171450">
              <a:buFont typeface="Arial" panose="020B0604020202020204" pitchFamily="34" charset="0"/>
              <a:buChar char="•"/>
            </a:pPr>
            <a:r>
              <a:rPr lang="en-GB" dirty="0"/>
              <a:t> the </a:t>
            </a:r>
            <a:r>
              <a:rPr lang="en-GB" b="1" dirty="0"/>
              <a:t>macro-level </a:t>
            </a:r>
            <a:r>
              <a:rPr lang="en-GB" dirty="0"/>
              <a:t>national policy environment is ‘enabling’ (performance-oriented and with a strong focus on Standard Assessment Procedures, offers an overall institutional culture that fosters linkages between different ministries and has actors focused on planning, and allows for donors and civil society to play an active role in fostering M&amp;E practice;  </a:t>
            </a:r>
          </a:p>
          <a:p>
            <a:pPr marL="171450" indent="-171450">
              <a:buFont typeface="Arial" panose="020B0604020202020204" pitchFamily="34" charset="0"/>
              <a:buChar char="•"/>
            </a:pPr>
            <a:r>
              <a:rPr lang="en-GB" dirty="0"/>
              <a:t>the </a:t>
            </a:r>
            <a:r>
              <a:rPr lang="en-GB" b="1" dirty="0" err="1"/>
              <a:t>meso</a:t>
            </a:r>
            <a:r>
              <a:rPr lang="en-GB" b="1" dirty="0"/>
              <a:t>-level </a:t>
            </a:r>
            <a:r>
              <a:rPr lang="en-GB" dirty="0"/>
              <a:t>implementing agency has a sufficient level of autonomy in decision-making to ensure M&amp;E activities are perceived as useful and not frustrating, has backed the process of developing an M&amp;E system in the first place, and has a culture of benchmarking performance across different locations. This is especially the case where there is strong liaison between central and decentralised levels, based on mutual feedback and awareness of location-specific constraints (M&amp;E perceived as learning rather than judgement) and where standard service agreements help to transparently frame objectives in terms of service delivery; and </a:t>
            </a:r>
          </a:p>
          <a:p>
            <a:pPr marL="171450" indent="-171450">
              <a:buFont typeface="Arial" panose="020B0604020202020204" pitchFamily="34" charset="0"/>
              <a:buChar char="•"/>
            </a:pPr>
            <a:r>
              <a:rPr lang="en-GB" dirty="0"/>
              <a:t> at the </a:t>
            </a:r>
            <a:r>
              <a:rPr lang="en-GB" b="1" dirty="0"/>
              <a:t>micro-level</a:t>
            </a:r>
            <a:r>
              <a:rPr lang="en-GB" dirty="0"/>
              <a:t>, individuals responsible for M&amp;E understand its potential usefulness, do not ‘fear’ M&amp;E as a ‘controlling’ function and have sufficient capacity to perform their duties. To achieve this, managers need to shift the focus of M&amp;E from ‘controlling’ to ‘learning’ and build forums for local and central-level administrators to compare and contrast their experiences and learn from each other. </a:t>
            </a:r>
          </a:p>
        </p:txBody>
      </p:sp>
      <p:sp>
        <p:nvSpPr>
          <p:cNvPr id="4" name="Slide Number Placeholder 3"/>
          <p:cNvSpPr>
            <a:spLocks noGrp="1"/>
          </p:cNvSpPr>
          <p:nvPr>
            <p:ph type="sldNum" sz="quarter" idx="10"/>
          </p:nvPr>
        </p:nvSpPr>
        <p:spPr/>
        <p:txBody>
          <a:bodyPr/>
          <a:lstStyle/>
          <a:p>
            <a:fld id="{A802E42B-4540-4CA0-B5CC-7A6A1B09DC25}" type="slidenum">
              <a:rPr lang="en-ZA" smtClean="0"/>
              <a:t>39</a:t>
            </a:fld>
            <a:endParaRPr lang="en-ZA"/>
          </a:p>
        </p:txBody>
      </p:sp>
    </p:spTree>
    <p:extLst>
      <p:ext uri="{BB962C8B-B14F-4D97-AF65-F5344CB8AC3E}">
        <p14:creationId xmlns:p14="http://schemas.microsoft.com/office/powerpoint/2010/main" val="1810462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See next slide</a:t>
            </a:r>
          </a:p>
        </p:txBody>
      </p:sp>
      <p:sp>
        <p:nvSpPr>
          <p:cNvPr id="4" name="Slide Number Placeholder 3"/>
          <p:cNvSpPr>
            <a:spLocks noGrp="1"/>
          </p:cNvSpPr>
          <p:nvPr>
            <p:ph type="sldNum" sz="quarter" idx="10"/>
          </p:nvPr>
        </p:nvSpPr>
        <p:spPr/>
        <p:txBody>
          <a:bodyPr/>
          <a:lstStyle/>
          <a:p>
            <a:fld id="{A802E42B-4540-4CA0-B5CC-7A6A1B09DC25}" type="slidenum">
              <a:rPr lang="en-ZA" smtClean="0"/>
              <a:t>40</a:t>
            </a:fld>
            <a:endParaRPr lang="en-ZA"/>
          </a:p>
        </p:txBody>
      </p:sp>
    </p:spTree>
    <p:extLst>
      <p:ext uri="{BB962C8B-B14F-4D97-AF65-F5344CB8AC3E}">
        <p14:creationId xmlns:p14="http://schemas.microsoft.com/office/powerpoint/2010/main" val="258523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41</a:t>
            </a:fld>
            <a:endParaRPr lang="en-ZA"/>
          </a:p>
        </p:txBody>
      </p:sp>
    </p:spTree>
    <p:extLst>
      <p:ext uri="{BB962C8B-B14F-4D97-AF65-F5344CB8AC3E}">
        <p14:creationId xmlns:p14="http://schemas.microsoft.com/office/powerpoint/2010/main" val="407076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t>We now move</a:t>
            </a:r>
            <a:r>
              <a:rPr lang="en-GB" sz="1200" baseline="0" dirty="0"/>
              <a:t> on to a topic which is related.. And which we have already touched upon when discussing legal frameworks.. And complaints and appeals mechanisms.</a:t>
            </a:r>
          </a:p>
          <a:p>
            <a:pPr marL="0" indent="0">
              <a:buFont typeface="Arial" panose="020B0604020202020204" pitchFamily="34" charset="0"/>
              <a:buNone/>
            </a:pPr>
            <a:endParaRPr lang="en-GB" sz="1200" baseline="0" dirty="0"/>
          </a:p>
          <a:p>
            <a:pPr marL="0" indent="0">
              <a:buFont typeface="Arial" panose="020B0604020202020204" pitchFamily="34" charset="0"/>
              <a:buNone/>
            </a:pPr>
            <a:r>
              <a:rPr lang="en-GB" sz="1200" dirty="0"/>
              <a:t>Explain:</a:t>
            </a:r>
          </a:p>
          <a:p>
            <a:pPr marL="171450" indent="-171450">
              <a:buFont typeface="Arial" panose="020B0604020202020204" pitchFamily="34" charset="0"/>
              <a:buChar char="•"/>
            </a:pPr>
            <a:r>
              <a:rPr lang="en-GB" sz="1200" dirty="0"/>
              <a:t>Service Standards outline the specific </a:t>
            </a:r>
            <a:r>
              <a:rPr lang="en-GB" sz="1200" b="1" dirty="0"/>
              <a:t>delivery targets </a:t>
            </a:r>
            <a:r>
              <a:rPr lang="en-GB" sz="1200" dirty="0"/>
              <a:t>established by an organization, </a:t>
            </a:r>
          </a:p>
          <a:p>
            <a:pPr marL="171450" indent="-171450">
              <a:buFont typeface="Arial" panose="020B0604020202020204" pitchFamily="34" charset="0"/>
              <a:buChar char="•"/>
            </a:pPr>
            <a:r>
              <a:rPr lang="en-GB" sz="1200" dirty="0"/>
              <a:t>made up of a set of </a:t>
            </a:r>
            <a:r>
              <a:rPr lang="en-GB" sz="1200" b="1" dirty="0"/>
              <a:t>commitments</a:t>
            </a:r>
            <a:r>
              <a:rPr lang="en-GB" sz="1200" dirty="0"/>
              <a:t> that an organization promises to honour when delivering a service. </a:t>
            </a:r>
          </a:p>
          <a:p>
            <a:pPr marL="171450" indent="-171450">
              <a:buFont typeface="Arial" panose="020B0604020202020204" pitchFamily="34" charset="0"/>
              <a:buChar char="•"/>
            </a:pPr>
            <a:r>
              <a:rPr lang="en-GB" sz="1200" dirty="0"/>
              <a:t>They also describe what a client or user can expect to receive from the service, and the manner in which the service will be delivered.  </a:t>
            </a:r>
          </a:p>
          <a:p>
            <a:pPr marL="171450" indent="-171450">
              <a:buFont typeface="Arial" panose="020B0604020202020204" pitchFamily="34" charset="0"/>
              <a:buChar char="•"/>
            </a:pPr>
            <a:r>
              <a:rPr lang="en-GB" sz="1200" dirty="0"/>
              <a:t>They can</a:t>
            </a:r>
            <a:r>
              <a:rPr lang="en-GB" sz="1200" baseline="0" dirty="0"/>
              <a:t> be ‘</a:t>
            </a:r>
            <a:r>
              <a:rPr lang="en-GB" sz="1200" baseline="0" dirty="0" err="1"/>
              <a:t>crystalised</a:t>
            </a:r>
            <a:r>
              <a:rPr lang="en-GB" sz="1200" baseline="0" dirty="0"/>
              <a:t>’ in operational manuals that become the backbone of programme implementation</a:t>
            </a:r>
            <a:endParaRPr lang="en-GB" sz="1200" dirty="0"/>
          </a:p>
          <a:p>
            <a:endParaRPr lang="en-GB" dirty="0"/>
          </a:p>
          <a:p>
            <a:r>
              <a:rPr lang="en-GB" sz="1200" kern="1200" dirty="0">
                <a:solidFill>
                  <a:schemeClr val="tx1"/>
                </a:solidFill>
                <a:effectLst/>
                <a:latin typeface="+mn-lt"/>
                <a:ea typeface="+mn-ea"/>
                <a:cs typeface="+mn-cs"/>
              </a:rPr>
              <a:t>A well-designed </a:t>
            </a:r>
            <a:r>
              <a:rPr lang="en-GB" sz="1200" b="1" kern="1200" dirty="0">
                <a:solidFill>
                  <a:schemeClr val="tx1"/>
                </a:solidFill>
                <a:effectLst/>
                <a:latin typeface="+mn-lt"/>
                <a:ea typeface="+mn-ea"/>
                <a:cs typeface="+mn-cs"/>
              </a:rPr>
              <a:t>performance management system</a:t>
            </a:r>
            <a:r>
              <a:rPr lang="en-GB" sz="1200" kern="1200" dirty="0">
                <a:solidFill>
                  <a:schemeClr val="tx1"/>
                </a:solidFill>
                <a:effectLst/>
                <a:latin typeface="+mn-lt"/>
                <a:ea typeface="+mn-ea"/>
                <a:cs typeface="+mn-cs"/>
              </a:rPr>
              <a:t> associated with those Standards (and adequately monitored by the M&amp;E system…) is essential to ensure a cost-effective and high-quality service that meets the needs of service users.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 course a system</a:t>
            </a:r>
            <a:r>
              <a:rPr lang="en-GB" sz="1200" kern="1200" baseline="0" dirty="0">
                <a:solidFill>
                  <a:schemeClr val="tx1"/>
                </a:solidFill>
                <a:effectLst/>
                <a:latin typeface="+mn-lt"/>
                <a:ea typeface="+mn-ea"/>
                <a:cs typeface="+mn-cs"/>
              </a:rPr>
              <a:t> can still operate without service standards.. But these help to operationalise legislation and replace it where it does not exist.. Guaranteeing rights of all stakeholders involved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Service</a:t>
            </a:r>
            <a:r>
              <a:rPr lang="en-GB" sz="1200" kern="1200" baseline="0" dirty="0">
                <a:solidFill>
                  <a:schemeClr val="tx1"/>
                </a:solidFill>
                <a:effectLst/>
                <a:latin typeface="+mn-lt"/>
                <a:ea typeface="+mn-ea"/>
                <a:cs typeface="+mn-cs"/>
              </a:rPr>
              <a:t> standards are important as they:</a:t>
            </a:r>
          </a:p>
          <a:p>
            <a:pPr marL="628650" lvl="1" indent="-171450">
              <a:buFont typeface="Arial" panose="020B0604020202020204" pitchFamily="34" charset="0"/>
              <a:buChar char="•"/>
            </a:pPr>
            <a:r>
              <a:rPr lang="en-GB" dirty="0"/>
              <a:t>support the provision of consistently high quality service delivery </a:t>
            </a:r>
          </a:p>
          <a:p>
            <a:pPr marL="628650" lvl="1" indent="-171450">
              <a:buFont typeface="Arial" panose="020B0604020202020204" pitchFamily="34" charset="0"/>
              <a:buChar char="•"/>
            </a:pPr>
            <a:r>
              <a:rPr lang="en-GB" dirty="0"/>
              <a:t>encourage continuous improvement and identify specific areas for improving service quality</a:t>
            </a:r>
          </a:p>
          <a:p>
            <a:pPr marL="628650" lvl="1" indent="-171450">
              <a:buFont typeface="Arial" panose="020B0604020202020204" pitchFamily="34" charset="0"/>
              <a:buChar char="•"/>
            </a:pPr>
            <a:r>
              <a:rPr lang="en-GB" dirty="0"/>
              <a:t>assist service providers to self-audit the quality of their service </a:t>
            </a:r>
          </a:p>
          <a:p>
            <a:pPr marL="628650" lvl="1" indent="-171450">
              <a:buFont typeface="Arial" panose="020B0604020202020204" pitchFamily="34" charset="0"/>
              <a:buChar char="•"/>
            </a:pPr>
            <a:r>
              <a:rPr lang="en-GB" dirty="0"/>
              <a:t>foster a collective commitment to quality through a common set of clear and measurable criteria </a:t>
            </a:r>
          </a:p>
          <a:p>
            <a:pPr marL="628650" lvl="1" indent="-171450">
              <a:buFont typeface="Arial" panose="020B0604020202020204" pitchFamily="34" charset="0"/>
              <a:buChar char="•"/>
            </a:pPr>
            <a:r>
              <a:rPr lang="en-GB" dirty="0"/>
              <a:t>assist users in knowing what to expect from service providers in relation to the quality of service delivery </a:t>
            </a:r>
          </a:p>
          <a:p>
            <a:pPr marL="628650" lvl="1" indent="-171450">
              <a:buFont typeface="Arial" panose="020B0604020202020204" pitchFamily="34" charset="0"/>
              <a:buChar char="•"/>
            </a:pPr>
            <a:r>
              <a:rPr lang="en-GB" dirty="0"/>
              <a:t>maximise staff satisfaction and confidence with the service </a:t>
            </a:r>
          </a:p>
          <a:p>
            <a:pPr marL="628650" lvl="1" indent="-171450">
              <a:buFont typeface="Arial" panose="020B0604020202020204" pitchFamily="34" charset="0"/>
              <a:buChar char="•"/>
            </a:pPr>
            <a:r>
              <a:rPr lang="en-GB" dirty="0"/>
              <a:t>meet reporting, transparency and accountability requirements </a:t>
            </a:r>
          </a:p>
          <a:p>
            <a:pPr marL="628650" lvl="1" indent="-171450">
              <a:buFont typeface="Arial" panose="020B0604020202020204" pitchFamily="34" charset="0"/>
              <a:buChar char="•"/>
            </a:pPr>
            <a:r>
              <a:rPr lang="en-GB" dirty="0"/>
              <a:t>assist with monitoring and evaluation processes.</a:t>
            </a:r>
          </a:p>
          <a:p>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42</a:t>
            </a:fld>
            <a:endParaRPr lang="en-ZA"/>
          </a:p>
        </p:txBody>
      </p:sp>
    </p:spTree>
    <p:extLst>
      <p:ext uri="{BB962C8B-B14F-4D97-AF65-F5344CB8AC3E}">
        <p14:creationId xmlns:p14="http://schemas.microsoft.com/office/powerpoint/2010/main" val="702022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in order to work they need to satisfy some key principles..</a:t>
            </a:r>
            <a:r>
              <a:rPr lang="en-GB" baseline="0" dirty="0"/>
              <a:t> See summary doc page 16 &amp; 17</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43</a:t>
            </a:fld>
            <a:endParaRPr lang="en-ZA"/>
          </a:p>
        </p:txBody>
      </p:sp>
    </p:spTree>
    <p:extLst>
      <p:ext uri="{BB962C8B-B14F-4D97-AF65-F5344CB8AC3E}">
        <p14:creationId xmlns:p14="http://schemas.microsoft.com/office/powerpoint/2010/main" val="4275993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service standards can be incorporated into a Service Charter.. This example</a:t>
            </a:r>
            <a:r>
              <a:rPr lang="en-GB" baseline="0" dirty="0"/>
              <a:t> is from Kenya’s HSNP programme rollout and shows the rights and responsibilities of beneficiaries and other community members (this was shared during community meetings during registration).</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44</a:t>
            </a:fld>
            <a:endParaRPr lang="en-ZA"/>
          </a:p>
        </p:txBody>
      </p:sp>
    </p:spTree>
    <p:extLst>
      <p:ext uri="{BB962C8B-B14F-4D97-AF65-F5344CB8AC3E}">
        <p14:creationId xmlns:p14="http://schemas.microsoft.com/office/powerpoint/2010/main" val="366641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baseline="0" dirty="0"/>
          </a:p>
          <a:p>
            <a:endParaRPr lang="en-ZA" dirty="0"/>
          </a:p>
        </p:txBody>
      </p:sp>
      <p:sp>
        <p:nvSpPr>
          <p:cNvPr id="4" name="Slide Number Placeholder 3"/>
          <p:cNvSpPr>
            <a:spLocks noGrp="1"/>
          </p:cNvSpPr>
          <p:nvPr>
            <p:ph type="sldNum" sz="quarter" idx="10"/>
          </p:nvPr>
        </p:nvSpPr>
        <p:spPr/>
        <p:txBody>
          <a:bodyPr/>
          <a:lstStyle/>
          <a:p>
            <a:fld id="{BC905379-01BD-43AE-87B5-C471EFECD2DD}" type="slidenum">
              <a:rPr lang="en-ZA" smtClean="0"/>
              <a:t>5</a:t>
            </a:fld>
            <a:endParaRPr lang="en-ZA"/>
          </a:p>
        </p:txBody>
      </p:sp>
    </p:spTree>
    <p:extLst>
      <p:ext uri="{BB962C8B-B14F-4D97-AF65-F5344CB8AC3E}">
        <p14:creationId xmlns:p14="http://schemas.microsoft.com/office/powerpoint/2010/main" val="3659596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…Yesterday we mentioned that complaints and appeals are only part of the picture when it comes to setting up accountability mechanisms for social protection…</a:t>
            </a:r>
          </a:p>
          <a:p>
            <a:endParaRPr lang="en-GB" dirty="0"/>
          </a:p>
          <a:p>
            <a:r>
              <a:rPr lang="en-GB" dirty="0"/>
              <a:t>In this slide we briefly outline other internal and external mechanisms…</a:t>
            </a:r>
            <a:r>
              <a:rPr lang="en-GB" baseline="0" dirty="0"/>
              <a:t> (</a:t>
            </a:r>
            <a:r>
              <a:rPr lang="en-GB" i="1" baseline="0" dirty="0"/>
              <a:t>see summary doc page 18-20 for details on each</a:t>
            </a:r>
            <a:r>
              <a:rPr lang="en-GB" baseline="0" dirty="0"/>
              <a:t>)</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45</a:t>
            </a:fld>
            <a:endParaRPr lang="en-ZA"/>
          </a:p>
        </p:txBody>
      </p:sp>
    </p:spTree>
    <p:extLst>
      <p:ext uri="{BB962C8B-B14F-4D97-AF65-F5344CB8AC3E}">
        <p14:creationId xmlns:p14="http://schemas.microsoft.com/office/powerpoint/2010/main" val="4004247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Stay on this slide and use Activity sheet to</a:t>
            </a:r>
            <a:r>
              <a:rPr lang="en-US" i="1" baseline="0" dirty="0"/>
              <a:t> guide you.. (you are adding stakeholders to the stakeholder map already created, if any are missing)</a:t>
            </a:r>
            <a:endParaRPr lang="en-US" i="1" dirty="0"/>
          </a:p>
        </p:txBody>
      </p:sp>
      <p:sp>
        <p:nvSpPr>
          <p:cNvPr id="4" name="Slide Number Placeholder 3"/>
          <p:cNvSpPr>
            <a:spLocks noGrp="1"/>
          </p:cNvSpPr>
          <p:nvPr>
            <p:ph type="sldNum" sz="quarter" idx="10"/>
          </p:nvPr>
        </p:nvSpPr>
        <p:spPr/>
        <p:txBody>
          <a:bodyPr/>
          <a:lstStyle/>
          <a:p>
            <a:fld id="{A802E42B-4540-4CA0-B5CC-7A6A1B09DC25}" type="slidenum">
              <a:rPr lang="en-ZA" smtClean="0"/>
              <a:t>46</a:t>
            </a:fld>
            <a:endParaRPr lang="en-ZA"/>
          </a:p>
        </p:txBody>
      </p:sp>
    </p:spTree>
    <p:extLst>
      <p:ext uri="{BB962C8B-B14F-4D97-AF65-F5344CB8AC3E}">
        <p14:creationId xmlns:p14="http://schemas.microsoft.com/office/powerpoint/2010/main" val="1649923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See next slide</a:t>
            </a:r>
          </a:p>
        </p:txBody>
      </p:sp>
      <p:sp>
        <p:nvSpPr>
          <p:cNvPr id="4" name="Slide Number Placeholder 3"/>
          <p:cNvSpPr>
            <a:spLocks noGrp="1"/>
          </p:cNvSpPr>
          <p:nvPr>
            <p:ph type="sldNum" sz="quarter" idx="10"/>
          </p:nvPr>
        </p:nvSpPr>
        <p:spPr/>
        <p:txBody>
          <a:bodyPr/>
          <a:lstStyle/>
          <a:p>
            <a:fld id="{A802E42B-4540-4CA0-B5CC-7A6A1B09DC25}" type="slidenum">
              <a:rPr lang="en-ZA" smtClean="0"/>
              <a:t>47</a:t>
            </a:fld>
            <a:endParaRPr lang="en-ZA"/>
          </a:p>
        </p:txBody>
      </p:sp>
    </p:spTree>
    <p:extLst>
      <p:ext uri="{BB962C8B-B14F-4D97-AF65-F5344CB8AC3E}">
        <p14:creationId xmlns:p14="http://schemas.microsoft.com/office/powerpoint/2010/main" val="1184520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2800" dirty="0"/>
              <a:t>Distribute the three work group signs at three flip</a:t>
            </a:r>
            <a:r>
              <a:rPr lang="en-GB" sz="2800" baseline="0" dirty="0"/>
              <a:t> charts around the room</a:t>
            </a:r>
            <a:endParaRPr lang="en-GB" sz="2800" dirty="0"/>
          </a:p>
          <a:p>
            <a:pPr marL="0" lvl="0" indent="0">
              <a:buFont typeface="Arial" panose="020B0604020202020204" pitchFamily="34" charset="0"/>
              <a:buNone/>
            </a:pPr>
            <a:r>
              <a:rPr lang="en-GB" sz="2800" dirty="0"/>
              <a:t>Invite participants to gather in 3 different</a:t>
            </a:r>
            <a:r>
              <a:rPr lang="en-GB" sz="2800" baseline="0" dirty="0"/>
              <a:t> similarly sized</a:t>
            </a:r>
            <a:r>
              <a:rPr lang="en-GB" sz="2800" dirty="0"/>
              <a:t> groups according to their interest: 1 Central level policy</a:t>
            </a:r>
            <a:r>
              <a:rPr lang="en-GB" sz="2800" baseline="0" dirty="0"/>
              <a:t>/strategic, 2 Central level managerial, 3 Local level (as described in more detail here below) and distribute the relevant </a:t>
            </a:r>
            <a:r>
              <a:rPr lang="en-GB" sz="2800" baseline="0" dirty="0" err="1"/>
              <a:t>handout</a:t>
            </a:r>
            <a:r>
              <a:rPr lang="en-GB" sz="2800" baseline="0" dirty="0"/>
              <a:t> to each group</a:t>
            </a:r>
            <a:endParaRPr lang="en-GB" sz="2800" dirty="0"/>
          </a:p>
          <a:p>
            <a:pPr marL="457200" lvl="0" indent="-457200">
              <a:buFont typeface="Arial" panose="020B0604020202020204" pitchFamily="34" charset="0"/>
              <a:buChar char="•"/>
            </a:pPr>
            <a:r>
              <a:rPr lang="en-GB" sz="2800" dirty="0"/>
              <a:t>Central level policy/strategic stakeholders: </a:t>
            </a:r>
            <a:r>
              <a:rPr lang="en-GB" sz="2800" dirty="0" err="1"/>
              <a:t>eg</a:t>
            </a:r>
            <a:r>
              <a:rPr lang="en-GB" sz="2800" dirty="0"/>
              <a:t>. Donors, Planning Ministry, Parliament.. Those that are only interested in high-level indicators that are useful for planning and strategy</a:t>
            </a:r>
          </a:p>
          <a:p>
            <a:pPr marL="457200" lvl="0" indent="-457200">
              <a:buFont typeface="Arial" panose="020B0604020202020204" pitchFamily="34" charset="0"/>
              <a:buChar char="•"/>
            </a:pPr>
            <a:r>
              <a:rPr lang="en-GB" sz="2800" dirty="0"/>
              <a:t>Central level managerial stakeholders: e.g. Programme managers in implementing Ministry.. These are actors that need to be managing day to day</a:t>
            </a:r>
            <a:r>
              <a:rPr lang="en-GB" sz="2800" baseline="0" dirty="0"/>
              <a:t> operations and business processes effectively.. Across the country!</a:t>
            </a:r>
            <a:endParaRPr lang="en-GB" sz="2800" dirty="0"/>
          </a:p>
          <a:p>
            <a:pPr marL="457200" lvl="0" indent="-457200">
              <a:buFont typeface="Arial" panose="020B0604020202020204" pitchFamily="34" charset="0"/>
              <a:buChar char="•"/>
            </a:pPr>
            <a:r>
              <a:rPr lang="en-GB" sz="2800" dirty="0"/>
              <a:t>Local level stakeholders: e.g. local level implementers, NGOs/Civil</a:t>
            </a:r>
            <a:r>
              <a:rPr lang="en-GB" sz="2800" baseline="0" dirty="0"/>
              <a:t> Society etc.. These are actors that need in depth knowledge of local level information</a:t>
            </a:r>
            <a:endParaRPr lang="en-GB" sz="2800" dirty="0"/>
          </a:p>
          <a:p>
            <a:endParaRPr lang="en-GB" dirty="0"/>
          </a:p>
          <a:p>
            <a:r>
              <a:rPr lang="en-GB" dirty="0"/>
              <a:t>CLICK for 2</a:t>
            </a:r>
            <a:r>
              <a:rPr lang="en-GB" baseline="30000" dirty="0"/>
              <a:t>nd</a:t>
            </a:r>
            <a:r>
              <a:rPr lang="en-GB" dirty="0"/>
              <a:t> half</a:t>
            </a:r>
            <a:r>
              <a:rPr lang="en-GB" baseline="0" dirty="0"/>
              <a:t> of exercise half way through!</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48</a:t>
            </a:fld>
            <a:endParaRPr lang="en-ZA"/>
          </a:p>
        </p:txBody>
      </p:sp>
    </p:spTree>
    <p:extLst>
      <p:ext uri="{BB962C8B-B14F-4D97-AF65-F5344CB8AC3E}">
        <p14:creationId xmlns:p14="http://schemas.microsoft.com/office/powerpoint/2010/main" val="1939955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Invite</a:t>
            </a:r>
            <a:r>
              <a:rPr lang="en-US" baseline="0" dirty="0"/>
              <a:t> participants to contribute their major AHA moments, resulting in SP learning take-</a:t>
            </a:r>
            <a:r>
              <a:rPr lang="en-US" baseline="0" dirty="0" err="1"/>
              <a:t>aways</a:t>
            </a:r>
            <a:r>
              <a:rPr lang="en-US" baseline="0" dirty="0"/>
              <a:t>, insights and mind shifts on the topic of M&amp;E </a:t>
            </a:r>
            <a:r>
              <a:rPr lang="mr-IN" baseline="0" dirty="0"/>
              <a:t>–</a:t>
            </a:r>
            <a:r>
              <a:rPr lang="en-US" baseline="0" dirty="0"/>
              <a:t> create one flip chart with the title M&amp;E to record all the contributions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Use the following three questions to elicit participant contributions:</a:t>
            </a:r>
          </a:p>
          <a:p>
            <a:pPr lvl="0"/>
            <a:r>
              <a:rPr lang="en-ZA" sz="1200" kern="1200" dirty="0">
                <a:solidFill>
                  <a:schemeClr val="tx1"/>
                </a:solidFill>
                <a:effectLst/>
                <a:latin typeface="+mn-lt"/>
                <a:ea typeface="+mn-ea"/>
                <a:cs typeface="+mn-cs"/>
              </a:rPr>
              <a:t>What do you know now that you did not know before?</a:t>
            </a:r>
            <a:endParaRPr lang="en-GB"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What shift in your thinking did you experience?</a:t>
            </a:r>
            <a:endParaRPr lang="en-GB"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What would you do differently now?</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9138ACA-736A-4C43-86F9-1D47B24AC60C}" type="slidenum">
              <a:rPr lang="en-ZA" smtClean="0"/>
              <a:t>49</a:t>
            </a:fld>
            <a:endParaRPr lang="en-ZA"/>
          </a:p>
        </p:txBody>
      </p:sp>
    </p:spTree>
    <p:extLst>
      <p:ext uri="{BB962C8B-B14F-4D97-AF65-F5344CB8AC3E}">
        <p14:creationId xmlns:p14="http://schemas.microsoft.com/office/powerpoint/2010/main" val="1478572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9138ACA-736A-4C43-86F9-1D47B24AC60C}" type="slidenum">
              <a:rPr lang="en-ZA" smtClean="0"/>
              <a:t>50</a:t>
            </a:fld>
            <a:endParaRPr lang="en-ZA"/>
          </a:p>
        </p:txBody>
      </p:sp>
    </p:spTree>
    <p:extLst>
      <p:ext uri="{BB962C8B-B14F-4D97-AF65-F5344CB8AC3E}">
        <p14:creationId xmlns:p14="http://schemas.microsoft.com/office/powerpoint/2010/main" val="302321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E42B-4540-4CA0-B5CC-7A6A1B09DC25}" type="slidenum">
              <a:rPr lang="en-ZA" smtClean="0"/>
              <a:t>6</a:t>
            </a:fld>
            <a:endParaRPr lang="en-ZA"/>
          </a:p>
        </p:txBody>
      </p:sp>
    </p:spTree>
    <p:extLst>
      <p:ext uri="{BB962C8B-B14F-4D97-AF65-F5344CB8AC3E}">
        <p14:creationId xmlns:p14="http://schemas.microsoft.com/office/powerpoint/2010/main" val="223541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Read</a:t>
            </a:r>
            <a:r>
              <a:rPr lang="en-ZA" baseline="0" dirty="0"/>
              <a:t> out one statement after the other and ask participants to take a stance on the line </a:t>
            </a:r>
            <a:r>
              <a:rPr lang="mr-IN" baseline="0" dirty="0"/>
              <a:t>–</a:t>
            </a:r>
            <a:r>
              <a:rPr lang="en-ZA" baseline="0" dirty="0"/>
              <a:t> collect a few voices along the line moving from one extreme to the other</a:t>
            </a:r>
          </a:p>
          <a:p>
            <a:r>
              <a:rPr lang="en-ZA" baseline="0" dirty="0"/>
              <a:t>Take about 5 minutes in total per question</a:t>
            </a:r>
          </a:p>
          <a:p>
            <a:r>
              <a:rPr lang="en-ZA" baseline="0" dirty="0"/>
              <a:t> </a:t>
            </a:r>
            <a:endParaRPr lang="en-ZA" dirty="0"/>
          </a:p>
        </p:txBody>
      </p:sp>
      <p:sp>
        <p:nvSpPr>
          <p:cNvPr id="4" name="Slide Number Placeholder 3"/>
          <p:cNvSpPr>
            <a:spLocks noGrp="1"/>
          </p:cNvSpPr>
          <p:nvPr>
            <p:ph type="sldNum" sz="quarter" idx="10"/>
          </p:nvPr>
        </p:nvSpPr>
        <p:spPr/>
        <p:txBody>
          <a:bodyPr/>
          <a:lstStyle/>
          <a:p>
            <a:fld id="{BC905379-01BD-43AE-87B5-C471EFECD2DD}" type="slidenum">
              <a:rPr lang="en-ZA" smtClean="0"/>
              <a:t>7</a:t>
            </a:fld>
            <a:endParaRPr lang="en-ZA"/>
          </a:p>
        </p:txBody>
      </p:sp>
    </p:spTree>
    <p:extLst>
      <p:ext uri="{BB962C8B-B14F-4D97-AF65-F5344CB8AC3E}">
        <p14:creationId xmlns:p14="http://schemas.microsoft.com/office/powerpoint/2010/main" val="365959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Remind</a:t>
            </a:r>
            <a:r>
              <a:rPr lang="en-GB" baseline="0" dirty="0"/>
              <a:t> them how we had mentioned yesterday that many countries may have a myriad of uncoordinated programmes…or insufficient programmes to address needs.. That is where coordination comes into the picture</a:t>
            </a:r>
            <a:endParaRPr lang="en-GB" dirty="0"/>
          </a:p>
        </p:txBody>
      </p:sp>
      <p:sp>
        <p:nvSpPr>
          <p:cNvPr id="4" name="Slide Number Placeholder 3"/>
          <p:cNvSpPr>
            <a:spLocks noGrp="1"/>
          </p:cNvSpPr>
          <p:nvPr>
            <p:ph type="sldNum" sz="quarter" idx="10"/>
          </p:nvPr>
        </p:nvSpPr>
        <p:spPr/>
        <p:txBody>
          <a:bodyPr/>
          <a:lstStyle/>
          <a:p>
            <a:fld id="{A802E42B-4540-4CA0-B5CC-7A6A1B09DC25}" type="slidenum">
              <a:rPr lang="en-ZA" smtClean="0"/>
              <a:t>9</a:t>
            </a:fld>
            <a:endParaRPr lang="en-ZA"/>
          </a:p>
        </p:txBody>
      </p:sp>
    </p:spTree>
    <p:extLst>
      <p:ext uri="{BB962C8B-B14F-4D97-AF65-F5344CB8AC3E}">
        <p14:creationId xmlns:p14="http://schemas.microsoft.com/office/powerpoint/2010/main" val="178500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differences between vertical and horizontal coordination..</a:t>
            </a:r>
          </a:p>
        </p:txBody>
      </p:sp>
      <p:sp>
        <p:nvSpPr>
          <p:cNvPr id="4" name="Slide Number Placeholder 3"/>
          <p:cNvSpPr>
            <a:spLocks noGrp="1"/>
          </p:cNvSpPr>
          <p:nvPr>
            <p:ph type="sldNum" sz="quarter" idx="10"/>
          </p:nvPr>
        </p:nvSpPr>
        <p:spPr/>
        <p:txBody>
          <a:bodyPr/>
          <a:lstStyle/>
          <a:p>
            <a:fld id="{A802E42B-4540-4CA0-B5CC-7A6A1B09DC25}" type="slidenum">
              <a:rPr lang="en-ZA" smtClean="0"/>
              <a:t>10</a:t>
            </a:fld>
            <a:endParaRPr lang="en-ZA"/>
          </a:p>
        </p:txBody>
      </p:sp>
    </p:spTree>
    <p:extLst>
      <p:ext uri="{BB962C8B-B14F-4D97-AF65-F5344CB8AC3E}">
        <p14:creationId xmlns:p14="http://schemas.microsoft.com/office/powerpoint/2010/main" val="64902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Plenary brainstorm..</a:t>
            </a:r>
            <a:r>
              <a:rPr lang="en-GB" i="1" baseline="0" dirty="0"/>
              <a:t> (10 minutes)</a:t>
            </a:r>
            <a:endParaRPr lang="en-GB" i="1" dirty="0"/>
          </a:p>
        </p:txBody>
      </p:sp>
      <p:sp>
        <p:nvSpPr>
          <p:cNvPr id="4" name="Slide Number Placeholder 3"/>
          <p:cNvSpPr>
            <a:spLocks noGrp="1"/>
          </p:cNvSpPr>
          <p:nvPr>
            <p:ph type="sldNum" sz="quarter" idx="10"/>
          </p:nvPr>
        </p:nvSpPr>
        <p:spPr/>
        <p:txBody>
          <a:bodyPr/>
          <a:lstStyle/>
          <a:p>
            <a:fld id="{A802E42B-4540-4CA0-B5CC-7A6A1B09DC25}" type="slidenum">
              <a:rPr lang="en-ZA" smtClean="0"/>
              <a:t>11</a:t>
            </a:fld>
            <a:endParaRPr lang="en-ZA"/>
          </a:p>
        </p:txBody>
      </p:sp>
    </p:spTree>
    <p:extLst>
      <p:ext uri="{BB962C8B-B14F-4D97-AF65-F5344CB8AC3E}">
        <p14:creationId xmlns:p14="http://schemas.microsoft.com/office/powerpoint/2010/main" val="210961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st and Picture/Chart">
    <p:spTree>
      <p:nvGrpSpPr>
        <p:cNvPr id="1" name=""/>
        <p:cNvGrpSpPr/>
        <p:nvPr/>
      </p:nvGrpSpPr>
      <p:grpSpPr>
        <a:xfrm>
          <a:off x="0" y="0"/>
          <a:ext cx="0" cy="0"/>
          <a:chOff x="0" y="0"/>
          <a:chExt cx="0" cy="0"/>
        </a:xfrm>
      </p:grpSpPr>
      <p:sp>
        <p:nvSpPr>
          <p:cNvPr id="2" name="Title 1"/>
          <p:cNvSpPr>
            <a:spLocks noGrp="1"/>
          </p:cNvSpPr>
          <p:nvPr>
            <p:ph type="title"/>
          </p:nvPr>
        </p:nvSpPr>
        <p:spPr>
          <a:xfrm>
            <a:off x="307738" y="404813"/>
            <a:ext cx="8368718" cy="758952"/>
          </a:xfrm>
        </p:spPr>
        <p:txBody>
          <a:bodyPr/>
          <a:lstStyle/>
          <a:p>
            <a:r>
              <a:rPr lang="en-US"/>
              <a:t>Click to edit Master title style</a:t>
            </a:r>
            <a:endParaRPr lang="en-GB" dirty="0"/>
          </a:p>
        </p:txBody>
      </p:sp>
      <p:sp>
        <p:nvSpPr>
          <p:cNvPr id="6" name="Text Placeholder 4"/>
          <p:cNvSpPr>
            <a:spLocks noGrp="1"/>
          </p:cNvSpPr>
          <p:nvPr>
            <p:ph type="body" sz="quarter" idx="12"/>
          </p:nvPr>
        </p:nvSpPr>
        <p:spPr>
          <a:xfrm>
            <a:off x="324173" y="1484785"/>
            <a:ext cx="4103811" cy="4752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1"/>
          <p:cNvSpPr>
            <a:spLocks noGrp="1"/>
          </p:cNvSpPr>
          <p:nvPr>
            <p:ph sz="half" idx="2"/>
          </p:nvPr>
        </p:nvSpPr>
        <p:spPr>
          <a:xfrm>
            <a:off x="4572000" y="1484784"/>
            <a:ext cx="4104000" cy="4752528"/>
          </a:xfrm>
        </p:spPr>
        <p:txBody>
          <a:bodyPr>
            <a:normAutofit/>
          </a:bodyPr>
          <a:lstStyle>
            <a:lvl1pPr marL="274320" marR="0"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sz="1800">
                <a:solidFill>
                  <a:srgbClr val="00005E"/>
                </a:solidFill>
              </a:defRPr>
            </a:lvl1pPr>
            <a:lvl2pPr marL="548640" marR="0" indent="-274320" algn="l" defTabSz="914400" rtl="0" eaLnBrk="1" fontAlgn="auto" latinLnBrk="0" hangingPunct="1">
              <a:lnSpc>
                <a:spcPct val="100000"/>
              </a:lnSpc>
              <a:spcBef>
                <a:spcPct val="20000"/>
              </a:spcBef>
              <a:spcAft>
                <a:spcPts val="0"/>
              </a:spcAft>
              <a:buClr>
                <a:srgbClr val="00005E"/>
              </a:buClr>
              <a:buSzPct val="70000"/>
              <a:buFont typeface="Arial" pitchFamily="34" charset="0"/>
              <a:buChar char="–"/>
              <a:tabLst/>
              <a:defRPr>
                <a:solidFill>
                  <a:schemeClr val="bg1"/>
                </a:solidFill>
              </a:defRPr>
            </a:lvl2pPr>
            <a:lvl3pPr marL="822960" marR="0" indent="-228600" algn="l" defTabSz="914400" rtl="0" eaLnBrk="1" fontAlgn="auto" latinLnBrk="0" hangingPunct="1">
              <a:lnSpc>
                <a:spcPct val="100000"/>
              </a:lnSpc>
              <a:spcBef>
                <a:spcPct val="20000"/>
              </a:spcBef>
              <a:spcAft>
                <a:spcPts val="0"/>
              </a:spcAft>
              <a:buClr>
                <a:srgbClr val="00005E"/>
              </a:buClr>
              <a:buSzPct val="75000"/>
              <a:buFont typeface="Wingdings 2"/>
              <a:buChar char=""/>
              <a:tabLst/>
              <a:defRPr>
                <a:solidFill>
                  <a:schemeClr val="bg1"/>
                </a:solidFill>
              </a:defRPr>
            </a:lvl3pPr>
            <a:lvl4pPr marL="1097280" marR="0" indent="-228600" algn="l" defTabSz="914400" rtl="0" eaLnBrk="1" fontAlgn="auto" latinLnBrk="0" hangingPunct="1">
              <a:lnSpc>
                <a:spcPct val="100000"/>
              </a:lnSpc>
              <a:spcBef>
                <a:spcPct val="20000"/>
              </a:spcBef>
              <a:spcAft>
                <a:spcPts val="0"/>
              </a:spcAft>
              <a:buClr>
                <a:srgbClr val="00005E"/>
              </a:buClr>
              <a:buSzPct val="70000"/>
              <a:buFont typeface="Wingdings"/>
              <a:buChar char=""/>
              <a:tabLst/>
              <a:defRPr>
                <a:solidFill>
                  <a:schemeClr val="bg1"/>
                </a:solidFill>
              </a:defRPr>
            </a:lvl4pPr>
            <a:lvl5pPr marL="1371600" marR="0" indent="-228600" algn="l" defTabSz="914400" rtl="0" eaLnBrk="1" fontAlgn="auto" latinLnBrk="0" hangingPunct="1">
              <a:lnSpc>
                <a:spcPct val="100000"/>
              </a:lnSpc>
              <a:spcBef>
                <a:spcPct val="20000"/>
              </a:spcBef>
              <a:spcAft>
                <a:spcPts val="0"/>
              </a:spcAft>
              <a:buClr>
                <a:srgbClr val="00005E"/>
              </a:buClr>
              <a:buSzTx/>
              <a:buFontTx/>
              <a:buChar char="•"/>
              <a:tabLst/>
              <a:defRPr>
                <a:solidFill>
                  <a:schemeClr val="bg1"/>
                </a:solidFill>
              </a:defRPr>
            </a:lvl5pPr>
          </a:lstStyle>
          <a:p>
            <a:pPr marL="274320" marR="0" lvl="0"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Click to edit Master text styles</a:t>
            </a:r>
          </a:p>
          <a:p>
            <a:pPr marL="274320" marR="0" lvl="1"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Second level</a:t>
            </a:r>
          </a:p>
          <a:p>
            <a:pPr marL="274320" marR="0" lvl="2"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Third level</a:t>
            </a:r>
          </a:p>
          <a:p>
            <a:pPr marL="274320" marR="0" lvl="3"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Fourth level</a:t>
            </a:r>
          </a:p>
          <a:p>
            <a:pPr marL="274320" marR="0" lvl="4" indent="-274320" algn="l" defTabSz="914400" rtl="0" eaLnBrk="1" fontAlgn="auto" latinLnBrk="0" hangingPunct="1">
              <a:lnSpc>
                <a:spcPct val="100000"/>
              </a:lnSpc>
              <a:spcBef>
                <a:spcPct val="20000"/>
              </a:spcBef>
              <a:spcAft>
                <a:spcPts val="0"/>
              </a:spcAft>
              <a:buClr>
                <a:srgbClr val="00005E"/>
              </a:buClr>
              <a:buSzPct val="85000"/>
              <a:buFont typeface="Wingdings 2"/>
              <a:buChar char=""/>
              <a:tabLst/>
              <a:defRPr/>
            </a:pPr>
            <a:r>
              <a:rPr kumimoji="0" lang="en-US" sz="1800" b="0" i="0" u="none" strike="noStrike" kern="1200" cap="none" spc="0" normalizeH="0" baseline="0" noProof="0">
                <a:ln>
                  <a:noFill/>
                </a:ln>
                <a:solidFill>
                  <a:srgbClr val="00005E"/>
                </a:solidFill>
                <a:effectLst/>
                <a:uLnTx/>
                <a:uFillTx/>
                <a:latin typeface="Arial" pitchFamily="34" charset="0"/>
                <a:ea typeface="+mn-ea"/>
                <a:cs typeface="Arial" pitchFamily="34" charset="0"/>
              </a:rPr>
              <a:t>Fifth level</a:t>
            </a:r>
            <a:endParaRPr kumimoji="0" lang="en-GB" sz="1800" b="0" i="0" u="none" strike="noStrike" kern="1200" cap="none" spc="0" normalizeH="0" baseline="0" noProof="0" dirty="0">
              <a:ln>
                <a:noFill/>
              </a:ln>
              <a:solidFill>
                <a:srgbClr val="00005E"/>
              </a:solidFill>
              <a:effectLst/>
              <a:uLnTx/>
              <a:uFillTx/>
              <a:latin typeface="Arial" pitchFamily="34" charset="0"/>
              <a:ea typeface="+mn-ea"/>
              <a:cs typeface="Arial" pitchFamily="34" charset="0"/>
            </a:endParaRPr>
          </a:p>
        </p:txBody>
      </p:sp>
      <p:sp>
        <p:nvSpPr>
          <p:cNvPr id="5" name="Line 6"/>
          <p:cNvSpPr>
            <a:spLocks noChangeShapeType="1"/>
          </p:cNvSpPr>
          <p:nvPr userDrawn="1"/>
        </p:nvSpPr>
        <p:spPr bwMode="auto">
          <a:xfrm>
            <a:off x="323851" y="6309320"/>
            <a:ext cx="8496622" cy="0"/>
          </a:xfrm>
          <a:prstGeom prst="line">
            <a:avLst/>
          </a:prstGeom>
          <a:noFill/>
          <a:ln w="12700">
            <a:solidFill>
              <a:srgbClr val="00005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1" name="Date Placeholder 3"/>
          <p:cNvSpPr>
            <a:spLocks noGrp="1"/>
          </p:cNvSpPr>
          <p:nvPr>
            <p:ph type="dt" sz="half" idx="13"/>
          </p:nvPr>
        </p:nvSpPr>
        <p:spPr>
          <a:xfrm>
            <a:off x="457200" y="6356351"/>
            <a:ext cx="2133600" cy="241002"/>
          </a:xfrm>
          <a:prstGeom prst="rect">
            <a:avLst/>
          </a:prstGeom>
        </p:spPr>
        <p:txBody>
          <a:bodyPr/>
          <a:lstStyle>
            <a:lvl1pPr>
              <a:defRPr sz="1000">
                <a:solidFill>
                  <a:srgbClr val="0B1F51"/>
                </a:solidFill>
                <a:latin typeface="Arial" pitchFamily="34" charset="0"/>
                <a:cs typeface="Arial" pitchFamily="34" charset="0"/>
              </a:defRPr>
            </a:lvl1pPr>
          </a:lstStyle>
          <a:p>
            <a:r>
              <a:rPr lang="en-US" dirty="0"/>
              <a:t>DD Month YYYY</a:t>
            </a:r>
            <a:endParaRPr lang="en-GB" dirty="0"/>
          </a:p>
        </p:txBody>
      </p:sp>
      <p:sp>
        <p:nvSpPr>
          <p:cNvPr id="12" name="Footer Placeholder 4"/>
          <p:cNvSpPr>
            <a:spLocks noGrp="1"/>
          </p:cNvSpPr>
          <p:nvPr>
            <p:ph type="ftr" sz="quarter" idx="3"/>
          </p:nvPr>
        </p:nvSpPr>
        <p:spPr>
          <a:xfrm>
            <a:off x="3124200" y="6356351"/>
            <a:ext cx="2895600" cy="241002"/>
          </a:xfrm>
          <a:prstGeom prst="rect">
            <a:avLst/>
          </a:prstGeom>
        </p:spPr>
        <p:txBody>
          <a:bodyPr/>
          <a:lstStyle>
            <a:lvl1pPr algn="l">
              <a:defRPr sz="1000">
                <a:solidFill>
                  <a:srgbClr val="0B1F51"/>
                </a:solidFill>
                <a:latin typeface="Arial" pitchFamily="34" charset="0"/>
                <a:cs typeface="Arial" pitchFamily="34" charset="0"/>
              </a:defRPr>
            </a:lvl1pPr>
          </a:lstStyle>
          <a:p>
            <a:pPr algn="ctr"/>
            <a:r>
              <a:rPr lang="en-GB" dirty="0">
                <a:latin typeface="Arial" charset="0"/>
                <a:cs typeface="Arial" charset="0"/>
                <a:sym typeface="Arial" charset="0"/>
              </a:rPr>
              <a:t>© 2014 Oxford Policy Management Ltd</a:t>
            </a:r>
          </a:p>
        </p:txBody>
      </p:sp>
      <p:sp>
        <p:nvSpPr>
          <p:cNvPr id="13" name="Slide Number Placeholder 5"/>
          <p:cNvSpPr>
            <a:spLocks noGrp="1"/>
          </p:cNvSpPr>
          <p:nvPr>
            <p:ph type="sldNum" sz="quarter" idx="4"/>
          </p:nvPr>
        </p:nvSpPr>
        <p:spPr>
          <a:xfrm>
            <a:off x="6553200" y="6356351"/>
            <a:ext cx="2133600" cy="241002"/>
          </a:xfrm>
          <a:prstGeom prst="rect">
            <a:avLst/>
          </a:prstGeom>
        </p:spPr>
        <p:txBody>
          <a:bodyPr/>
          <a:lstStyle>
            <a:lvl1pPr algn="r">
              <a:defRPr sz="1000">
                <a:solidFill>
                  <a:srgbClr val="0B1F51"/>
                </a:solidFill>
                <a:latin typeface="Arial" pitchFamily="34" charset="0"/>
                <a:cs typeface="Arial" pitchFamily="34" charset="0"/>
              </a:defRPr>
            </a:lvl1pPr>
          </a:lstStyle>
          <a:p>
            <a:fld id="{C7D21672-89B5-484A-831D-06775DE06882}" type="slidenum">
              <a:rPr lang="en-GB" smtClean="0"/>
              <a:pPr/>
              <a:t>‹#›</a:t>
            </a:fld>
            <a:endParaRPr lang="en-GB" dirty="0"/>
          </a:p>
        </p:txBody>
      </p:sp>
    </p:spTree>
    <p:extLst>
      <p:ext uri="{BB962C8B-B14F-4D97-AF65-F5344CB8AC3E}">
        <p14:creationId xmlns:p14="http://schemas.microsoft.com/office/powerpoint/2010/main" val="3622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opml.co.uk/publications/how-move-beyond-impact-evaluation-trap"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hyperlink" Target="http://www.opml.co.uk/publications/how-move-beyond-impact-evaluation-trap" TargetMode="Externa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opml.co.uk/publications/how-move-beyond-impact-evaluation-trap"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www.opml.co.uk/publications/how-move-beyond-impact-evaluation-trap"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http://www.opml.co.uk/publications/how-move-beyond-impact-evaluation-trap"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6158" y="13311"/>
            <a:ext cx="9144000" cy="830997"/>
          </a:xfrm>
          <a:prstGeom prst="rect">
            <a:avLst/>
          </a:prstGeom>
          <a:solidFill>
            <a:schemeClr val="accent5">
              <a:lumMod val="50000"/>
            </a:schemeClr>
          </a:solidFill>
        </p:spPr>
        <p:txBody>
          <a:bodyPr wrap="square" rtlCol="0">
            <a:spAutoFit/>
          </a:bodyPr>
          <a:lstStyle/>
          <a:p>
            <a:pPr algn="ctr"/>
            <a:r>
              <a:rPr lang="en-ZA" sz="2400" b="1" dirty="0">
                <a:solidFill>
                  <a:schemeClr val="bg1"/>
                </a:solidFill>
              </a:rPr>
              <a:t>LEADERSHIP &amp; TRANSFORMATION CURRICULUM:</a:t>
            </a:r>
          </a:p>
          <a:p>
            <a:pPr algn="ctr"/>
            <a:r>
              <a:rPr lang="en-ZA" sz="2400" b="1" dirty="0">
                <a:solidFill>
                  <a:schemeClr val="bg1"/>
                </a:solidFill>
              </a:rPr>
              <a:t>  BUILDING &amp; MANAGING SOCIAL PROTECTION FLOORS IN AFRICA</a:t>
            </a:r>
            <a:endParaRPr lang="en-ZA" sz="2400" b="1" dirty="0">
              <a:solidFill>
                <a:schemeClr val="bg1"/>
              </a:solidFill>
              <a:latin typeface="Avenir LT Std 35 Light"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1447800"/>
            <a:ext cx="4105276" cy="3952876"/>
          </a:xfrm>
          <a:prstGeom prst="rect">
            <a:avLst/>
          </a:prstGeom>
        </p:spPr>
      </p:pic>
      <p:sp>
        <p:nvSpPr>
          <p:cNvPr id="6" name="TextBox 5"/>
          <p:cNvSpPr txBox="1"/>
          <p:nvPr/>
        </p:nvSpPr>
        <p:spPr>
          <a:xfrm>
            <a:off x="0" y="5486400"/>
            <a:ext cx="9144000" cy="1077218"/>
          </a:xfrm>
          <a:prstGeom prst="rect">
            <a:avLst/>
          </a:prstGeom>
          <a:solidFill>
            <a:schemeClr val="accent5">
              <a:lumMod val="50000"/>
            </a:schemeClr>
          </a:solidFill>
        </p:spPr>
        <p:txBody>
          <a:bodyPr wrap="square" rtlCol="0">
            <a:spAutoFit/>
          </a:bodyPr>
          <a:lstStyle/>
          <a:p>
            <a:pPr algn="ctr"/>
            <a:r>
              <a:rPr lang="en-ZA" sz="3200" b="1" dirty="0">
                <a:solidFill>
                  <a:schemeClr val="bg1"/>
                </a:solidFill>
              </a:rPr>
              <a:t>DAY 3</a:t>
            </a:r>
          </a:p>
          <a:p>
            <a:pPr algn="ctr"/>
            <a:r>
              <a:rPr lang="en-ZA" sz="3200" b="1" dirty="0">
                <a:solidFill>
                  <a:schemeClr val="bg1"/>
                </a:solidFill>
              </a:rPr>
              <a:t>Coordination  /   M&amp;E and Accountability Systems</a:t>
            </a:r>
            <a:endParaRPr lang="en-ZA" sz="3200" b="1" dirty="0">
              <a:solidFill>
                <a:schemeClr val="bg1"/>
              </a:solidFill>
              <a:latin typeface="Avenir LT Std 35 Light" pitchFamily="34" charset="0"/>
            </a:endParaRPr>
          </a:p>
        </p:txBody>
      </p:sp>
    </p:spTree>
    <p:extLst>
      <p:ext uri="{BB962C8B-B14F-4D97-AF65-F5344CB8AC3E}">
        <p14:creationId xmlns:p14="http://schemas.microsoft.com/office/powerpoint/2010/main" val="302786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5" name="Title 6"/>
          <p:cNvSpPr txBox="1">
            <a:spLocks/>
          </p:cNvSpPr>
          <p:nvPr/>
        </p:nvSpPr>
        <p:spPr>
          <a:xfrm>
            <a:off x="469392" y="10287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a:t>What is SP coordination?</a:t>
            </a:r>
          </a:p>
        </p:txBody>
      </p:sp>
      <p:sp>
        <p:nvSpPr>
          <p:cNvPr id="6" name="Content Placeholder 7"/>
          <p:cNvSpPr txBox="1">
            <a:spLocks/>
          </p:cNvSpPr>
          <p:nvPr/>
        </p:nvSpPr>
        <p:spPr>
          <a:xfrm>
            <a:off x="864594" y="1129705"/>
            <a:ext cx="8229600" cy="4525963"/>
          </a:xfrm>
          <a:prstGeom prst="rect">
            <a:avLst/>
          </a:prstGeom>
          <a:ln>
            <a:no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ZA" dirty="0"/>
          </a:p>
          <a:p>
            <a:pPr marL="0" indent="0">
              <a:spcAft>
                <a:spcPts val="1200"/>
              </a:spcAft>
              <a:buFont typeface="Arial" pitchFamily="34" charset="0"/>
              <a:buNone/>
            </a:pPr>
            <a:r>
              <a:rPr lang="en-ZA" dirty="0"/>
              <a:t>The alignment and harmonization of all </a:t>
            </a:r>
            <a:r>
              <a:rPr lang="en-ZA" i="1" dirty="0">
                <a:solidFill>
                  <a:srgbClr val="FF0000"/>
                </a:solidFill>
              </a:rPr>
              <a:t>stakeholder</a:t>
            </a:r>
            <a:r>
              <a:rPr lang="en-ZA" dirty="0">
                <a:solidFill>
                  <a:srgbClr val="FF0000"/>
                </a:solidFill>
              </a:rPr>
              <a:t> </a:t>
            </a:r>
            <a:r>
              <a:rPr lang="en-ZA" dirty="0"/>
              <a:t>activities (at the programme and administration level) in a coherent and holistic way to reach clearly identified and shared objectives (at the policy level) - </a:t>
            </a:r>
            <a:r>
              <a:rPr lang="en-ZA" b="1" dirty="0"/>
              <a:t>horizontal</a:t>
            </a:r>
          </a:p>
          <a:p>
            <a:pPr marL="0" indent="0">
              <a:buFont typeface="Arial" pitchFamily="34" charset="0"/>
              <a:buNone/>
            </a:pPr>
            <a:r>
              <a:rPr lang="en-ZA" dirty="0"/>
              <a:t>A </a:t>
            </a:r>
            <a:r>
              <a:rPr lang="en-ZA" b="1" dirty="0"/>
              <a:t>vertical</a:t>
            </a:r>
            <a:r>
              <a:rPr lang="en-ZA" dirty="0"/>
              <a:t> link is also required between the policy and the operational levels</a:t>
            </a:r>
          </a:p>
        </p:txBody>
      </p:sp>
      <p:cxnSp>
        <p:nvCxnSpPr>
          <p:cNvPr id="8" name="Straight Arrow Connector 7"/>
          <p:cNvCxnSpPr/>
          <p:nvPr/>
        </p:nvCxnSpPr>
        <p:spPr>
          <a:xfrm>
            <a:off x="7848600" y="2057400"/>
            <a:ext cx="10668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0" y="4572000"/>
            <a:ext cx="0" cy="108366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3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2819400" y="1295400"/>
            <a:ext cx="5791200" cy="483001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r>
              <a:rPr lang="en-ZA" sz="3500" dirty="0">
                <a:latin typeface="Avenir Book"/>
                <a:cs typeface="Avenir Book"/>
              </a:rPr>
              <a:t>What are the advantages of coordination? </a:t>
            </a:r>
          </a:p>
          <a:p>
            <a:r>
              <a:rPr lang="en-ZA" sz="3500" dirty="0">
                <a:latin typeface="Avenir Book"/>
                <a:cs typeface="Avenir Book"/>
              </a:rPr>
              <a:t>And the risks?</a:t>
            </a:r>
          </a:p>
          <a:p>
            <a:endParaRPr lang="en-ZA" b="1" dirty="0"/>
          </a:p>
        </p:txBody>
      </p:sp>
      <p:pic>
        <p:nvPicPr>
          <p:cNvPr id="5" name="Picture 4"/>
          <p:cNvPicPr>
            <a:picLocks noChangeAspect="1"/>
          </p:cNvPicPr>
          <p:nvPr/>
        </p:nvPicPr>
        <p:blipFill rotWithShape="1">
          <a:blip r:embed="rId4"/>
          <a:srcRect l="26160" r="26754"/>
          <a:stretch/>
        </p:blipFill>
        <p:spPr>
          <a:xfrm>
            <a:off x="304800" y="2514600"/>
            <a:ext cx="2391507" cy="2663345"/>
          </a:xfrm>
          <a:prstGeom prst="rect">
            <a:avLst/>
          </a:prstGeom>
        </p:spPr>
      </p:pic>
      <p:pic>
        <p:nvPicPr>
          <p:cNvPr id="6" name="Picture 5" descr="activity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0"/>
            <a:ext cx="1389185" cy="1389185"/>
          </a:xfrm>
          <a:prstGeom prst="rect">
            <a:avLst/>
          </a:prstGeom>
        </p:spPr>
      </p:pic>
      <p:sp>
        <p:nvSpPr>
          <p:cNvPr id="9" name="Rectangle 8"/>
          <p:cNvSpPr/>
          <p:nvPr/>
        </p:nvSpPr>
        <p:spPr>
          <a:xfrm>
            <a:off x="-76200" y="0"/>
            <a:ext cx="7848600" cy="13716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10" name="Title 1"/>
          <p:cNvSpPr txBox="1">
            <a:spLocks/>
          </p:cNvSpPr>
          <p:nvPr/>
        </p:nvSpPr>
        <p:spPr>
          <a:xfrm>
            <a:off x="310896" y="411162"/>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600" b="1" dirty="0">
                <a:solidFill>
                  <a:schemeClr val="bg1"/>
                </a:solidFill>
                <a:latin typeface="Avenir Medium"/>
                <a:cs typeface="Avenir Medium"/>
              </a:rPr>
              <a:t>Brainstorm…</a:t>
            </a:r>
          </a:p>
        </p:txBody>
      </p:sp>
    </p:spTree>
    <p:extLst>
      <p:ext uri="{BB962C8B-B14F-4D97-AF65-F5344CB8AC3E}">
        <p14:creationId xmlns:p14="http://schemas.microsoft.com/office/powerpoint/2010/main" val="355728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3429000" y="2476887"/>
            <a:ext cx="2743200" cy="2286000"/>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06" y="225026"/>
            <a:ext cx="8865594" cy="6632974"/>
          </a:xfrm>
          <a:prstGeom prst="rect">
            <a:avLst/>
          </a:prstGeom>
        </p:spPr>
      </p:pic>
      <p:sp>
        <p:nvSpPr>
          <p:cNvPr id="7" name="Content Placeholder 2"/>
          <p:cNvSpPr txBox="1">
            <a:spLocks/>
          </p:cNvSpPr>
          <p:nvPr/>
        </p:nvSpPr>
        <p:spPr>
          <a:xfrm>
            <a:off x="990600" y="656383"/>
            <a:ext cx="7543800"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pPr marL="0" indent="0">
              <a:buNone/>
            </a:pPr>
            <a:endParaRPr lang="en-ZA" dirty="0"/>
          </a:p>
          <a:p>
            <a:endParaRPr lang="en-ZA" b="1" dirty="0"/>
          </a:p>
        </p:txBody>
      </p:sp>
      <p:sp>
        <p:nvSpPr>
          <p:cNvPr id="6" name="Freeform 5"/>
          <p:cNvSpPr/>
          <p:nvPr/>
        </p:nvSpPr>
        <p:spPr>
          <a:xfrm>
            <a:off x="3502824" y="2422655"/>
            <a:ext cx="2575345" cy="2218618"/>
          </a:xfrm>
          <a:custGeom>
            <a:avLst/>
            <a:gdLst>
              <a:gd name="connsiteX0" fmla="*/ 0 w 2759622"/>
              <a:gd name="connsiteY0" fmla="*/ 1379811 h 2759622"/>
              <a:gd name="connsiteX1" fmla="*/ 1379811 w 2759622"/>
              <a:gd name="connsiteY1" fmla="*/ 0 h 2759622"/>
              <a:gd name="connsiteX2" fmla="*/ 2759622 w 2759622"/>
              <a:gd name="connsiteY2" fmla="*/ 1379811 h 2759622"/>
              <a:gd name="connsiteX3" fmla="*/ 1379811 w 2759622"/>
              <a:gd name="connsiteY3" fmla="*/ 2759622 h 2759622"/>
              <a:gd name="connsiteX4" fmla="*/ 0 w 2759622"/>
              <a:gd name="connsiteY4" fmla="*/ 1379811 h 275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9622" h="2759622">
                <a:moveTo>
                  <a:pt x="0" y="1379811"/>
                </a:moveTo>
                <a:cubicBezTo>
                  <a:pt x="0" y="617762"/>
                  <a:pt x="617762" y="0"/>
                  <a:pt x="1379811" y="0"/>
                </a:cubicBezTo>
                <a:cubicBezTo>
                  <a:pt x="2141860" y="0"/>
                  <a:pt x="2759622" y="617762"/>
                  <a:pt x="2759622" y="1379811"/>
                </a:cubicBezTo>
                <a:cubicBezTo>
                  <a:pt x="2759622" y="2141860"/>
                  <a:pt x="2141860" y="2759622"/>
                  <a:pt x="1379811" y="2759622"/>
                </a:cubicBezTo>
                <a:cubicBezTo>
                  <a:pt x="617762" y="2759622"/>
                  <a:pt x="0" y="2141860"/>
                  <a:pt x="0" y="1379811"/>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24457" tIns="424457" rIns="424457" bIns="424457" numCol="1" spcCol="1270" anchor="ctr" anchorCtr="0">
            <a:noAutofit/>
          </a:bodyPr>
          <a:lstStyle/>
          <a:p>
            <a:pPr lvl="0" algn="ctr" defTabSz="711200">
              <a:lnSpc>
                <a:spcPct val="90000"/>
              </a:lnSpc>
              <a:spcBef>
                <a:spcPct val="0"/>
              </a:spcBef>
              <a:spcAft>
                <a:spcPct val="35000"/>
              </a:spcAft>
            </a:pPr>
            <a:r>
              <a:rPr lang="en-ZA" sz="2000" b="1" dirty="0">
                <a:latin typeface="Avenir Heavy"/>
                <a:cs typeface="Avenir Heavy"/>
              </a:rPr>
              <a:t>SP coordination</a:t>
            </a:r>
            <a:endParaRPr lang="en-ZA" sz="2000" b="1" kern="1200" dirty="0">
              <a:latin typeface="Avenir Heavy"/>
              <a:cs typeface="Avenir Heavy"/>
            </a:endParaRPr>
          </a:p>
        </p:txBody>
      </p:sp>
      <p:sp>
        <p:nvSpPr>
          <p:cNvPr id="8" name="Freeform 7"/>
          <p:cNvSpPr/>
          <p:nvPr/>
        </p:nvSpPr>
        <p:spPr>
          <a:xfrm>
            <a:off x="3753592" y="1218262"/>
            <a:ext cx="2113808" cy="1786555"/>
          </a:xfrm>
          <a:custGeom>
            <a:avLst/>
            <a:gdLst>
              <a:gd name="connsiteX0" fmla="*/ 0 w 2222201"/>
              <a:gd name="connsiteY0" fmla="*/ 1111101 h 2222201"/>
              <a:gd name="connsiteX1" fmla="*/ 1111101 w 2222201"/>
              <a:gd name="connsiteY1" fmla="*/ 0 h 2222201"/>
              <a:gd name="connsiteX2" fmla="*/ 2222202 w 2222201"/>
              <a:gd name="connsiteY2" fmla="*/ 1111101 h 2222201"/>
              <a:gd name="connsiteX3" fmla="*/ 1111101 w 2222201"/>
              <a:gd name="connsiteY3" fmla="*/ 2222202 h 2222201"/>
              <a:gd name="connsiteX4" fmla="*/ 0 w 2222201"/>
              <a:gd name="connsiteY4" fmla="*/ 1111101 h 2222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201" h="2222201">
                <a:moveTo>
                  <a:pt x="0" y="1111101"/>
                </a:moveTo>
                <a:cubicBezTo>
                  <a:pt x="0" y="497457"/>
                  <a:pt x="497457" y="0"/>
                  <a:pt x="1111101" y="0"/>
                </a:cubicBezTo>
                <a:cubicBezTo>
                  <a:pt x="1724745" y="0"/>
                  <a:pt x="2222202" y="497457"/>
                  <a:pt x="2222202" y="1111101"/>
                </a:cubicBezTo>
                <a:cubicBezTo>
                  <a:pt x="2222202" y="1724745"/>
                  <a:pt x="1724745" y="2222202"/>
                  <a:pt x="1111101" y="2222202"/>
                </a:cubicBezTo>
                <a:cubicBezTo>
                  <a:pt x="497457" y="2222202"/>
                  <a:pt x="0" y="1724745"/>
                  <a:pt x="0" y="1111101"/>
                </a:cubicBezTo>
                <a:close/>
              </a:path>
            </a:pathLst>
          </a:custGeom>
          <a:solidFill>
            <a:schemeClr val="tx2">
              <a:lumMod val="75000"/>
              <a:alpha val="80000"/>
            </a:schemeClr>
          </a:solidFill>
          <a:ln>
            <a:noFill/>
          </a:ln>
        </p:spPr>
        <p:style>
          <a:lnRef idx="2">
            <a:schemeClr val="lt1">
              <a:hueOff val="0"/>
              <a:satOff val="0"/>
              <a:lumOff val="0"/>
              <a:alphaOff val="0"/>
            </a:schemeClr>
          </a:lnRef>
          <a:fillRef idx="1">
            <a:schemeClr val="accent5">
              <a:alpha val="50000"/>
              <a:hueOff val="-1655646"/>
              <a:satOff val="6635"/>
              <a:lumOff val="1438"/>
              <a:alphaOff val="0"/>
            </a:schemeClr>
          </a:fillRef>
          <a:effectRef idx="0">
            <a:schemeClr val="accent5">
              <a:alpha val="50000"/>
              <a:hueOff val="-1655646"/>
              <a:satOff val="6635"/>
              <a:lumOff val="1438"/>
              <a:alphaOff val="0"/>
            </a:schemeClr>
          </a:effectRef>
          <a:fontRef idx="minor">
            <a:schemeClr val="tx1"/>
          </a:fontRef>
        </p:style>
        <p:txBody>
          <a:bodyPr spcFirstLastPara="0" vert="horz" wrap="square" lIns="340674" tIns="340674" rIns="340674" bIns="340674" numCol="1" spcCol="1270" anchor="ctr" anchorCtr="0">
            <a:noAutofit/>
          </a:bodyPr>
          <a:lstStyle/>
          <a:p>
            <a:pPr lvl="0" algn="ctr" defTabSz="533400">
              <a:lnSpc>
                <a:spcPct val="90000"/>
              </a:lnSpc>
              <a:spcBef>
                <a:spcPct val="0"/>
              </a:spcBef>
              <a:spcAft>
                <a:spcPct val="35000"/>
              </a:spcAft>
            </a:pPr>
            <a:r>
              <a:rPr lang="en-ZA" sz="1600" dirty="0">
                <a:solidFill>
                  <a:schemeClr val="bg1"/>
                </a:solidFill>
                <a:latin typeface="Avenir Book"/>
                <a:cs typeface="Avenir Book"/>
              </a:rPr>
              <a:t>Expands access and improves equity</a:t>
            </a:r>
            <a:endParaRPr lang="en-ZA" sz="1600" i="1" kern="1200" dirty="0">
              <a:solidFill>
                <a:schemeClr val="bg1"/>
              </a:solidFill>
              <a:latin typeface="Avenir Book"/>
              <a:cs typeface="Avenir Book"/>
            </a:endParaRPr>
          </a:p>
          <a:p>
            <a:pPr lvl="0" algn="ctr" defTabSz="533400">
              <a:lnSpc>
                <a:spcPct val="90000"/>
              </a:lnSpc>
              <a:spcBef>
                <a:spcPct val="0"/>
              </a:spcBef>
              <a:spcAft>
                <a:spcPct val="35000"/>
              </a:spcAft>
            </a:pPr>
            <a:endParaRPr lang="en-ZA" sz="2400" kern="1200" dirty="0">
              <a:solidFill>
                <a:schemeClr val="bg1"/>
              </a:solidFill>
            </a:endParaRPr>
          </a:p>
        </p:txBody>
      </p:sp>
      <p:sp>
        <p:nvSpPr>
          <p:cNvPr id="9" name="Freeform 8"/>
          <p:cNvSpPr/>
          <p:nvPr/>
        </p:nvSpPr>
        <p:spPr>
          <a:xfrm>
            <a:off x="5562600" y="1671150"/>
            <a:ext cx="2328748" cy="190500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006600">
              <a:alpha val="80000"/>
            </a:srgbClr>
          </a:solidFill>
          <a:ln>
            <a:noFill/>
          </a:ln>
        </p:spPr>
        <p:style>
          <a:lnRef idx="2">
            <a:schemeClr val="lt1">
              <a:hueOff val="0"/>
              <a:satOff val="0"/>
              <a:lumOff val="0"/>
              <a:alphaOff val="0"/>
            </a:schemeClr>
          </a:lnRef>
          <a:fillRef idx="1">
            <a:schemeClr val="accent5">
              <a:alpha val="50000"/>
              <a:hueOff val="-3311292"/>
              <a:satOff val="13270"/>
              <a:lumOff val="2876"/>
              <a:alphaOff val="0"/>
            </a:schemeClr>
          </a:fillRef>
          <a:effectRef idx="0">
            <a:schemeClr val="accent5">
              <a:alpha val="50000"/>
              <a:hueOff val="-3311292"/>
              <a:satOff val="13270"/>
              <a:lumOff val="2876"/>
              <a:alphaOff val="0"/>
            </a:schemeClr>
          </a:effectRef>
          <a:fontRef idx="minor">
            <a:schemeClr val="tx1"/>
          </a:fontRef>
        </p:style>
        <p:txBody>
          <a:bodyPr spcFirstLastPara="0" vert="horz" wrap="square" lIns="373217" tIns="373217" rIns="373217" bIns="373217" numCol="1" spcCol="1270" anchor="ctr" anchorCtr="0">
            <a:noAutofit/>
          </a:bodyPr>
          <a:lstStyle/>
          <a:p>
            <a:pPr algn="ctr" defTabSz="533400">
              <a:lnSpc>
                <a:spcPct val="90000"/>
              </a:lnSpc>
              <a:spcBef>
                <a:spcPct val="0"/>
              </a:spcBef>
              <a:spcAft>
                <a:spcPct val="35000"/>
              </a:spcAft>
            </a:pPr>
            <a:r>
              <a:rPr lang="en-ZA" sz="1600" dirty="0">
                <a:solidFill>
                  <a:schemeClr val="bg1"/>
                </a:solidFill>
                <a:latin typeface="Avenir Book"/>
                <a:cs typeface="Avenir Book"/>
              </a:rPr>
              <a:t>Strengthens resilience to poverty</a:t>
            </a:r>
          </a:p>
          <a:p>
            <a:pPr lvl="0" algn="ctr" defTabSz="533400">
              <a:lnSpc>
                <a:spcPct val="90000"/>
              </a:lnSpc>
              <a:spcBef>
                <a:spcPct val="0"/>
              </a:spcBef>
              <a:spcAft>
                <a:spcPct val="35000"/>
              </a:spcAft>
            </a:pPr>
            <a:endParaRPr lang="en-ZA" sz="2400" kern="1200" dirty="0">
              <a:solidFill>
                <a:schemeClr val="bg1"/>
              </a:solidFill>
            </a:endParaRPr>
          </a:p>
        </p:txBody>
      </p:sp>
      <p:sp>
        <p:nvSpPr>
          <p:cNvPr id="11" name="Freeform 10"/>
          <p:cNvSpPr/>
          <p:nvPr/>
        </p:nvSpPr>
        <p:spPr>
          <a:xfrm>
            <a:off x="5719808" y="3413353"/>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chemeClr val="accent3">
              <a:lumMod val="75000"/>
              <a:alpha val="80000"/>
            </a:schemeClr>
          </a:solidFill>
          <a:ln>
            <a:noFill/>
          </a:ln>
        </p:spPr>
        <p:style>
          <a:lnRef idx="2">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txBody>
          <a:bodyPr spcFirstLastPara="0" vert="horz" wrap="square" lIns="373217" tIns="373217" rIns="373217" bIns="373217" numCol="1" spcCol="1270" anchor="ctr" anchorCtr="0">
            <a:noAutofit/>
          </a:bodyPr>
          <a:lstStyle/>
          <a:p>
            <a:pPr algn="ctr"/>
            <a:r>
              <a:rPr lang="en-ZA" sz="1600" dirty="0">
                <a:solidFill>
                  <a:schemeClr val="bg1"/>
                </a:solidFill>
                <a:latin typeface="Avenir Book"/>
                <a:cs typeface="Avenir Book"/>
              </a:rPr>
              <a:t>Allows for pooling best of resources and skills for better results</a:t>
            </a:r>
          </a:p>
        </p:txBody>
      </p:sp>
      <p:sp>
        <p:nvSpPr>
          <p:cNvPr id="12" name="Freeform 11"/>
          <p:cNvSpPr/>
          <p:nvPr/>
        </p:nvSpPr>
        <p:spPr>
          <a:xfrm>
            <a:off x="3742830" y="4185750"/>
            <a:ext cx="2281192" cy="1870508"/>
          </a:xfrm>
          <a:custGeom>
            <a:avLst/>
            <a:gdLst>
              <a:gd name="connsiteX0" fmla="*/ 0 w 2444421"/>
              <a:gd name="connsiteY0" fmla="*/ 1103026 h 2206052"/>
              <a:gd name="connsiteX1" fmla="*/ 1222211 w 2444421"/>
              <a:gd name="connsiteY1" fmla="*/ 0 h 2206052"/>
              <a:gd name="connsiteX2" fmla="*/ 2444422 w 2444421"/>
              <a:gd name="connsiteY2" fmla="*/ 1103026 h 2206052"/>
              <a:gd name="connsiteX3" fmla="*/ 1222211 w 2444421"/>
              <a:gd name="connsiteY3" fmla="*/ 2206052 h 2206052"/>
              <a:gd name="connsiteX4" fmla="*/ 0 w 2444421"/>
              <a:gd name="connsiteY4" fmla="*/ 1103026 h 220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206052">
                <a:moveTo>
                  <a:pt x="0" y="1103026"/>
                </a:moveTo>
                <a:cubicBezTo>
                  <a:pt x="0" y="493842"/>
                  <a:pt x="547203" y="0"/>
                  <a:pt x="1222211" y="0"/>
                </a:cubicBezTo>
                <a:cubicBezTo>
                  <a:pt x="1897219" y="0"/>
                  <a:pt x="2444422" y="493842"/>
                  <a:pt x="2444422" y="1103026"/>
                </a:cubicBezTo>
                <a:cubicBezTo>
                  <a:pt x="2444422" y="1712210"/>
                  <a:pt x="1897219" y="2206052"/>
                  <a:pt x="1222211" y="2206052"/>
                </a:cubicBezTo>
                <a:cubicBezTo>
                  <a:pt x="547203" y="2206052"/>
                  <a:pt x="0" y="1712210"/>
                  <a:pt x="0" y="1103026"/>
                </a:cubicBezTo>
                <a:close/>
              </a:path>
            </a:pathLst>
          </a:custGeom>
          <a:solidFill>
            <a:schemeClr val="accent3">
              <a:lumMod val="60000"/>
              <a:lumOff val="40000"/>
              <a:alpha val="90000"/>
            </a:schemeClr>
          </a:solidFill>
          <a:ln>
            <a:noFill/>
          </a:ln>
        </p:spPr>
        <p:style>
          <a:lnRef idx="2">
            <a:schemeClr val="lt1">
              <a:hueOff val="0"/>
              <a:satOff val="0"/>
              <a:lumOff val="0"/>
              <a:alphaOff val="0"/>
            </a:schemeClr>
          </a:lnRef>
          <a:fillRef idx="1">
            <a:schemeClr val="accent5">
              <a:alpha val="50000"/>
              <a:hueOff val="-6622584"/>
              <a:satOff val="26541"/>
              <a:lumOff val="5752"/>
              <a:alphaOff val="0"/>
            </a:schemeClr>
          </a:fillRef>
          <a:effectRef idx="0">
            <a:schemeClr val="accent5">
              <a:alpha val="50000"/>
              <a:hueOff val="-6622584"/>
              <a:satOff val="26541"/>
              <a:lumOff val="5752"/>
              <a:alphaOff val="0"/>
            </a:schemeClr>
          </a:effectRef>
          <a:fontRef idx="minor">
            <a:schemeClr val="tx1"/>
          </a:fontRef>
        </p:style>
        <p:txBody>
          <a:bodyPr spcFirstLastPara="0" vert="horz" wrap="square" lIns="373217" tIns="338309" rIns="373217" bIns="338309" numCol="1" spcCol="1270" anchor="ctr" anchorCtr="0">
            <a:noAutofit/>
          </a:bodyPr>
          <a:lstStyle/>
          <a:p>
            <a:pPr algn="ctr"/>
            <a:r>
              <a:rPr lang="en-ZA" sz="1600" dirty="0">
                <a:solidFill>
                  <a:schemeClr val="bg1"/>
                </a:solidFill>
                <a:latin typeface="Avenir Book"/>
                <a:cs typeface="Avenir Book"/>
              </a:rPr>
              <a:t>Reduces duplication and fragmentation </a:t>
            </a:r>
          </a:p>
        </p:txBody>
      </p:sp>
      <p:sp>
        <p:nvSpPr>
          <p:cNvPr id="13" name="Freeform 12"/>
          <p:cNvSpPr/>
          <p:nvPr/>
        </p:nvSpPr>
        <p:spPr>
          <a:xfrm>
            <a:off x="1746930" y="3531965"/>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FF9900">
              <a:alpha val="80000"/>
            </a:srgbClr>
          </a:solidFill>
          <a:ln>
            <a:noFill/>
          </a:ln>
        </p:spPr>
        <p:style>
          <a:lnRef idx="2">
            <a:schemeClr val="lt1">
              <a:hueOff val="0"/>
              <a:satOff val="0"/>
              <a:lumOff val="0"/>
              <a:alphaOff val="0"/>
            </a:schemeClr>
          </a:lnRef>
          <a:fillRef idx="1">
            <a:schemeClr val="accent5">
              <a:alpha val="50000"/>
              <a:hueOff val="-8278230"/>
              <a:satOff val="33176"/>
              <a:lumOff val="7190"/>
              <a:alphaOff val="0"/>
            </a:schemeClr>
          </a:fillRef>
          <a:effectRef idx="0">
            <a:schemeClr val="accent5">
              <a:alpha val="50000"/>
              <a:hueOff val="-8278230"/>
              <a:satOff val="33176"/>
              <a:lumOff val="7190"/>
              <a:alphaOff val="0"/>
            </a:schemeClr>
          </a:effectRef>
          <a:fontRef idx="minor">
            <a:schemeClr val="tx1"/>
          </a:fontRef>
        </p:style>
        <p:txBody>
          <a:bodyPr spcFirstLastPara="0" vert="horz" wrap="square" lIns="373217" tIns="373217" rIns="373217" bIns="373217" numCol="1" spcCol="1270" anchor="ctr" anchorCtr="0">
            <a:noAutofit/>
          </a:bodyPr>
          <a:lstStyle/>
          <a:p>
            <a:pPr algn="ctr"/>
            <a:r>
              <a:rPr lang="en-ZA" sz="1600" dirty="0">
                <a:solidFill>
                  <a:schemeClr val="bg1"/>
                </a:solidFill>
                <a:latin typeface="Avenir Book"/>
                <a:cs typeface="Avenir Book"/>
              </a:rPr>
              <a:t>Reduces costs of service delivery</a:t>
            </a:r>
          </a:p>
        </p:txBody>
      </p:sp>
      <p:sp>
        <p:nvSpPr>
          <p:cNvPr id="14" name="Freeform 13"/>
          <p:cNvSpPr/>
          <p:nvPr/>
        </p:nvSpPr>
        <p:spPr>
          <a:xfrm>
            <a:off x="1704976" y="1777959"/>
            <a:ext cx="2281192" cy="1965210"/>
          </a:xfrm>
          <a:custGeom>
            <a:avLst/>
            <a:gdLst>
              <a:gd name="connsiteX0" fmla="*/ 0 w 2444421"/>
              <a:gd name="connsiteY0" fmla="*/ 1222211 h 2444421"/>
              <a:gd name="connsiteX1" fmla="*/ 1222211 w 2444421"/>
              <a:gd name="connsiteY1" fmla="*/ 0 h 2444421"/>
              <a:gd name="connsiteX2" fmla="*/ 2444422 w 2444421"/>
              <a:gd name="connsiteY2" fmla="*/ 1222211 h 2444421"/>
              <a:gd name="connsiteX3" fmla="*/ 1222211 w 2444421"/>
              <a:gd name="connsiteY3" fmla="*/ 2444422 h 2444421"/>
              <a:gd name="connsiteX4" fmla="*/ 0 w 2444421"/>
              <a:gd name="connsiteY4" fmla="*/ 1222211 h 244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21" h="2444421">
                <a:moveTo>
                  <a:pt x="0" y="1222211"/>
                </a:moveTo>
                <a:cubicBezTo>
                  <a:pt x="0" y="547203"/>
                  <a:pt x="547203" y="0"/>
                  <a:pt x="1222211" y="0"/>
                </a:cubicBezTo>
                <a:cubicBezTo>
                  <a:pt x="1897219" y="0"/>
                  <a:pt x="2444422" y="547203"/>
                  <a:pt x="2444422" y="1222211"/>
                </a:cubicBezTo>
                <a:cubicBezTo>
                  <a:pt x="2444422" y="1897219"/>
                  <a:pt x="1897219" y="2444422"/>
                  <a:pt x="1222211" y="2444422"/>
                </a:cubicBezTo>
                <a:cubicBezTo>
                  <a:pt x="547203" y="2444422"/>
                  <a:pt x="0" y="1897219"/>
                  <a:pt x="0" y="1222211"/>
                </a:cubicBezTo>
                <a:close/>
              </a:path>
            </a:pathLst>
          </a:custGeom>
          <a:solidFill>
            <a:srgbClr val="800000">
              <a:alpha val="80000"/>
            </a:srgbClr>
          </a:solidFill>
          <a:ln>
            <a:noFill/>
          </a:ln>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txBody>
          <a:bodyPr spcFirstLastPara="0" vert="horz" wrap="square" lIns="373217" tIns="373217" rIns="373217" bIns="373217" numCol="1" spcCol="1270" anchor="ctr" anchorCtr="0">
            <a:noAutofit/>
          </a:bodyPr>
          <a:lstStyle/>
          <a:p>
            <a:pPr lvl="0" algn="ctr" defTabSz="533400">
              <a:lnSpc>
                <a:spcPct val="90000"/>
              </a:lnSpc>
              <a:spcBef>
                <a:spcPct val="0"/>
              </a:spcBef>
              <a:spcAft>
                <a:spcPct val="35000"/>
              </a:spcAft>
            </a:pPr>
            <a:r>
              <a:rPr lang="en-ZA" sz="1600" kern="1200" dirty="0">
                <a:solidFill>
                  <a:schemeClr val="bg1"/>
                </a:solidFill>
                <a:latin typeface="Avenir Book"/>
                <a:cs typeface="Avenir Book"/>
              </a:rPr>
              <a:t>Helps to convey ‘big picture’ strategic issues (sustainability)</a:t>
            </a:r>
            <a:endParaRPr lang="en-ZA" sz="1600" i="1" kern="1200" dirty="0">
              <a:solidFill>
                <a:schemeClr val="bg1"/>
              </a:solidFill>
              <a:latin typeface="Avenir Book"/>
              <a:cs typeface="Avenir Book"/>
            </a:endParaRPr>
          </a:p>
        </p:txBody>
      </p:sp>
      <p:sp>
        <p:nvSpPr>
          <p:cNvPr id="3" name="Rectangle 2"/>
          <p:cNvSpPr/>
          <p:nvPr/>
        </p:nvSpPr>
        <p:spPr>
          <a:xfrm>
            <a:off x="0" y="0"/>
            <a:ext cx="9144000" cy="12192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04800"/>
            <a:ext cx="8229600"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a:solidFill>
                  <a:schemeClr val="bg1"/>
                </a:solidFill>
                <a:latin typeface="Avenir LT Std 35 Light" pitchFamily="34" charset="0"/>
              </a:rPr>
              <a:t>…why important?</a:t>
            </a:r>
          </a:p>
        </p:txBody>
      </p:sp>
    </p:spTree>
    <p:extLst>
      <p:ext uri="{BB962C8B-B14F-4D97-AF65-F5344CB8AC3E}">
        <p14:creationId xmlns:p14="http://schemas.microsoft.com/office/powerpoint/2010/main" val="95488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96042" cy="6880206"/>
          </a:xfrm>
          <a:prstGeom prst="rect">
            <a:avLst/>
          </a:prstGeom>
        </p:spPr>
      </p:pic>
      <p:sp>
        <p:nvSpPr>
          <p:cNvPr id="7" name="Content Placeholder 2"/>
          <p:cNvSpPr txBox="1">
            <a:spLocks/>
          </p:cNvSpPr>
          <p:nvPr/>
        </p:nvSpPr>
        <p:spPr>
          <a:xfrm>
            <a:off x="966570" y="381000"/>
            <a:ext cx="7543800" cy="5138391"/>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pPr>
              <a:lnSpc>
                <a:spcPct val="110000"/>
              </a:lnSpc>
            </a:pPr>
            <a:r>
              <a:rPr lang="en-ZA" sz="3500" dirty="0">
                <a:latin typeface="Avenir Book"/>
                <a:cs typeface="Avenir Book"/>
              </a:rPr>
              <a:t>less clear lines of accountability for policy development and service delivery</a:t>
            </a:r>
          </a:p>
          <a:p>
            <a:pPr>
              <a:lnSpc>
                <a:spcPct val="110000"/>
              </a:lnSpc>
            </a:pPr>
            <a:r>
              <a:rPr lang="en-ZA" sz="3500" dirty="0">
                <a:latin typeface="Avenir Book"/>
                <a:cs typeface="Avenir Book"/>
              </a:rPr>
              <a:t>longer decision-making processes</a:t>
            </a:r>
          </a:p>
          <a:p>
            <a:pPr>
              <a:lnSpc>
                <a:spcPct val="110000"/>
              </a:lnSpc>
            </a:pPr>
            <a:r>
              <a:rPr lang="en-ZA" sz="3500" dirty="0">
                <a:latin typeface="Avenir Book"/>
                <a:cs typeface="Avenir Book"/>
              </a:rPr>
              <a:t>greater difficulty in measuring effectiveness and determining impact</a:t>
            </a:r>
          </a:p>
          <a:p>
            <a:pPr>
              <a:lnSpc>
                <a:spcPct val="110000"/>
              </a:lnSpc>
            </a:pPr>
            <a:r>
              <a:rPr lang="en-ZA" sz="3500" dirty="0">
                <a:latin typeface="Avenir Book"/>
                <a:cs typeface="Avenir Book"/>
              </a:rPr>
              <a:t>direct and indirect costs of management and staff time spent establishing and sustaining joint working arrangements</a:t>
            </a:r>
          </a:p>
          <a:p>
            <a:pPr>
              <a:lnSpc>
                <a:spcPct val="110000"/>
              </a:lnSpc>
            </a:pPr>
            <a:r>
              <a:rPr lang="en-ZA" sz="3500" dirty="0">
                <a:latin typeface="Avenir Book"/>
                <a:cs typeface="Avenir Book"/>
              </a:rPr>
              <a:t>consensus and "lowest common denominator" at the expense of making tougher decisions about trade-offs to get better</a:t>
            </a:r>
          </a:p>
          <a:p>
            <a:endParaRPr lang="en-ZA" b="1" dirty="0"/>
          </a:p>
        </p:txBody>
      </p:sp>
      <p:sp>
        <p:nvSpPr>
          <p:cNvPr id="10" name="Title 1"/>
          <p:cNvSpPr txBox="1">
            <a:spLocks/>
          </p:cNvSpPr>
          <p:nvPr/>
        </p:nvSpPr>
        <p:spPr>
          <a:xfrm>
            <a:off x="310896" y="3810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600" b="1" dirty="0">
                <a:solidFill>
                  <a:schemeClr val="bg1"/>
                </a:solidFill>
                <a:latin typeface="Avenir Medium"/>
                <a:cs typeface="Avenir Medium"/>
              </a:rPr>
              <a:t>…but also risks!</a:t>
            </a:r>
          </a:p>
        </p:txBody>
      </p:sp>
    </p:spTree>
    <p:extLst>
      <p:ext uri="{BB962C8B-B14F-4D97-AF65-F5344CB8AC3E}">
        <p14:creationId xmlns:p14="http://schemas.microsoft.com/office/powerpoint/2010/main" val="38282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1143000"/>
            <a:ext cx="9144000" cy="5715000"/>
          </a:xfrm>
          <a:prstGeom prst="rect">
            <a:avLst/>
          </a:prstGeom>
        </p:spPr>
      </p:pic>
      <p:pic>
        <p:nvPicPr>
          <p:cNvPr id="1026" name="Picture 2" descr="Image result for networ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006"/>
            <a:ext cx="2059463" cy="10460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twor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0"/>
            <a:ext cx="1600200" cy="12134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integra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Image result for integra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Image result for integrat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Image result for paint mixing"/>
          <p:cNvPicPr>
            <a:picLocks noChangeAspect="1" noChangeArrowheads="1"/>
          </p:cNvPicPr>
          <p:nvPr/>
        </p:nvPicPr>
        <p:blipFill rotWithShape="1">
          <a:blip r:embed="rId6">
            <a:extLst>
              <a:ext uri="{28A0092B-C50C-407E-A947-70E740481C1C}">
                <a14:useLocalDpi xmlns:a14="http://schemas.microsoft.com/office/drawing/2010/main" val="0"/>
              </a:ext>
            </a:extLst>
          </a:blip>
          <a:srcRect b="10510"/>
          <a:stretch/>
        </p:blipFill>
        <p:spPr bwMode="auto">
          <a:xfrm>
            <a:off x="7231405" y="98071"/>
            <a:ext cx="1455396" cy="104715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010697" y="2590800"/>
            <a:ext cx="66093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10697" y="5410200"/>
            <a:ext cx="66093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57200" y="4769124"/>
            <a:ext cx="8520089" cy="57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3200" b="1" dirty="0">
                <a:solidFill>
                  <a:srgbClr val="C00000"/>
                </a:solidFill>
              </a:rPr>
              <a:t>Increasingly sharing resources, risks and rewards</a:t>
            </a:r>
          </a:p>
        </p:txBody>
      </p:sp>
      <p:sp>
        <p:nvSpPr>
          <p:cNvPr id="17" name="Rounded Rectangle 16"/>
          <p:cNvSpPr/>
          <p:nvPr/>
        </p:nvSpPr>
        <p:spPr>
          <a:xfrm>
            <a:off x="324144" y="1945277"/>
            <a:ext cx="8520089" cy="5782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3200" b="1" dirty="0">
                <a:solidFill>
                  <a:srgbClr val="C00000"/>
                </a:solidFill>
              </a:rPr>
              <a:t>Increasing levels of trust</a:t>
            </a:r>
          </a:p>
        </p:txBody>
      </p:sp>
    </p:spTree>
    <p:extLst>
      <p:ext uri="{BB962C8B-B14F-4D97-AF65-F5344CB8AC3E}">
        <p14:creationId xmlns:p14="http://schemas.microsoft.com/office/powerpoint/2010/main" val="268575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140" y="161113"/>
            <a:ext cx="8570700" cy="6696888"/>
            <a:chOff x="-12140" y="161113"/>
            <a:chExt cx="8570700" cy="6696888"/>
          </a:xfrm>
        </p:grpSpPr>
        <p:sp>
          <p:nvSpPr>
            <p:cNvPr id="3" name="Rectangle 2"/>
            <p:cNvSpPr/>
            <p:nvPr/>
          </p:nvSpPr>
          <p:spPr>
            <a:xfrm>
              <a:off x="616999" y="1345582"/>
              <a:ext cx="7794763" cy="4991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4" name="Left-Right Arrow 3"/>
            <p:cNvSpPr/>
            <p:nvPr/>
          </p:nvSpPr>
          <p:spPr>
            <a:xfrm rot="10800000">
              <a:off x="-12140" y="2401734"/>
              <a:ext cx="7478053" cy="1180497"/>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5" name="Left-Right Arrow 4"/>
            <p:cNvSpPr/>
            <p:nvPr/>
          </p:nvSpPr>
          <p:spPr>
            <a:xfrm rot="10800000">
              <a:off x="26271" y="3746025"/>
              <a:ext cx="7478055" cy="1111958"/>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6" name="Left-Right Arrow 5"/>
            <p:cNvSpPr/>
            <p:nvPr/>
          </p:nvSpPr>
          <p:spPr>
            <a:xfrm rot="10800000">
              <a:off x="9262" y="5094446"/>
              <a:ext cx="7475005" cy="1080337"/>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7" name="Isosceles Triangle 6"/>
            <p:cNvSpPr/>
            <p:nvPr/>
          </p:nvSpPr>
          <p:spPr>
            <a:xfrm>
              <a:off x="2926141" y="631860"/>
              <a:ext cx="5516162" cy="1882739"/>
            </a:xfrm>
            <a:prstGeom prst="triangle">
              <a:avLst/>
            </a:prstGeom>
            <a:solidFill>
              <a:srgbClr val="800000"/>
            </a:soli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216000" numCol="1" spcCol="0" rtlCol="0" fromWordArt="0" anchor="ctr" anchorCtr="0" forceAA="0" compatLnSpc="1">
              <a:prstTxWarp prst="textNoShape">
                <a:avLst/>
              </a:prstTxWarp>
              <a:noAutofit/>
            </a:bodyPr>
            <a:lstStyle/>
            <a:p>
              <a:pPr algn="ctr">
                <a:spcAft>
                  <a:spcPts val="0"/>
                </a:spcAft>
              </a:pPr>
              <a:endParaRPr lang="en-ZA" sz="1400" dirty="0">
                <a:effectLst/>
                <a:latin typeface="Avenir Medium"/>
                <a:ea typeface="MS Mincho"/>
                <a:cs typeface="Avenir Medium"/>
              </a:endParaRPr>
            </a:p>
          </p:txBody>
        </p:sp>
        <p:sp>
          <p:nvSpPr>
            <p:cNvPr id="8" name="Rectangle 7"/>
            <p:cNvSpPr/>
            <p:nvPr/>
          </p:nvSpPr>
          <p:spPr>
            <a:xfrm>
              <a:off x="3429000" y="5292192"/>
              <a:ext cx="3810001" cy="824993"/>
            </a:xfrm>
            <a:prstGeom prst="rect">
              <a:avLst/>
            </a:prstGeom>
            <a:solidFill>
              <a:srgbClr val="FF9900"/>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0"/>
                </a:spcAft>
              </a:pPr>
              <a:r>
                <a:rPr lang="en-ZA" sz="1600" kern="1200" dirty="0">
                  <a:solidFill>
                    <a:srgbClr val="000000"/>
                  </a:solidFill>
                  <a:effectLst/>
                  <a:latin typeface="Avenir Medium"/>
                  <a:ea typeface="Calibri"/>
                  <a:cs typeface="Avenir Medium"/>
                </a:rPr>
                <a:t>Adequate budget financed </a:t>
              </a:r>
            </a:p>
            <a:p>
              <a:pPr algn="ctr">
                <a:lnSpc>
                  <a:spcPct val="90000"/>
                </a:lnSpc>
                <a:spcAft>
                  <a:spcPts val="0"/>
                </a:spcAft>
              </a:pPr>
              <a:r>
                <a:rPr lang="en-ZA" sz="1600" kern="1200" dirty="0">
                  <a:solidFill>
                    <a:srgbClr val="000000"/>
                  </a:solidFill>
                  <a:effectLst/>
                  <a:latin typeface="Avenir Medium"/>
                  <a:ea typeface="Calibri"/>
                  <a:cs typeface="Avenir Medium"/>
                </a:rPr>
                <a:t>by national resources </a:t>
              </a:r>
              <a:br>
                <a:rPr lang="en-ZA" sz="1600" kern="1200" dirty="0">
                  <a:solidFill>
                    <a:srgbClr val="000000"/>
                  </a:solidFill>
                  <a:effectLst/>
                  <a:latin typeface="Avenir Medium"/>
                  <a:ea typeface="Calibri"/>
                  <a:cs typeface="Avenir Medium"/>
                </a:rPr>
              </a:br>
              <a:r>
                <a:rPr lang="en-ZA" sz="1600" kern="1200" dirty="0">
                  <a:solidFill>
                    <a:srgbClr val="000000"/>
                  </a:solidFill>
                  <a:effectLst/>
                  <a:latin typeface="Avenir Medium"/>
                  <a:ea typeface="Calibri"/>
                  <a:cs typeface="Avenir Medium"/>
                </a:rPr>
                <a:t>(contributions and taxes)</a:t>
              </a:r>
              <a:endParaRPr lang="en-ZA" sz="1600" dirty="0">
                <a:effectLst/>
                <a:latin typeface="Avenir Medium"/>
                <a:ea typeface="MS Mincho"/>
                <a:cs typeface="Avenir Medium"/>
              </a:endParaRPr>
            </a:p>
          </p:txBody>
        </p:sp>
        <p:sp>
          <p:nvSpPr>
            <p:cNvPr id="9" name="Rectangle 8"/>
            <p:cNvSpPr/>
            <p:nvPr/>
          </p:nvSpPr>
          <p:spPr>
            <a:xfrm>
              <a:off x="3429000" y="6172201"/>
              <a:ext cx="3810001" cy="685800"/>
            </a:xfrm>
            <a:prstGeom prst="rect">
              <a:avLst/>
            </a:prstGeom>
            <a:solidFill>
              <a:srgbClr val="FF9900"/>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0"/>
                </a:spcAft>
              </a:pPr>
              <a:r>
                <a:rPr lang="en-ZA" sz="1600" kern="1200" dirty="0">
                  <a:solidFill>
                    <a:srgbClr val="000000"/>
                  </a:solidFill>
                  <a:effectLst/>
                  <a:latin typeface="Avenir Medium"/>
                  <a:ea typeface="Calibri"/>
                  <a:cs typeface="Avenir Medium"/>
                </a:rPr>
                <a:t>Integrated National Social Protection Policy and Strategy</a:t>
              </a:r>
              <a:endParaRPr lang="en-ZA" sz="1600" dirty="0">
                <a:effectLst/>
                <a:latin typeface="Avenir Medium"/>
                <a:ea typeface="MS Mincho"/>
                <a:cs typeface="Avenir Medium"/>
              </a:endParaRPr>
            </a:p>
          </p:txBody>
        </p:sp>
        <p:sp>
          <p:nvSpPr>
            <p:cNvPr id="10" name="Rounded Rectangle 9"/>
            <p:cNvSpPr/>
            <p:nvPr/>
          </p:nvSpPr>
          <p:spPr>
            <a:xfrm>
              <a:off x="3922998" y="161113"/>
              <a:ext cx="3561269" cy="829487"/>
            </a:xfrm>
            <a:prstGeom prst="roundRect">
              <a:avLst/>
            </a:prstGeom>
            <a:ln>
              <a:solidFill>
                <a:srgbClr val="0066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ZA" sz="1400" kern="1200" dirty="0">
                  <a:solidFill>
                    <a:srgbClr val="000000"/>
                  </a:solidFill>
                  <a:effectLst/>
                  <a:latin typeface="Avenir Medium"/>
                  <a:ea typeface="Calibri"/>
                  <a:cs typeface="Avenir Medium"/>
                </a:rPr>
                <a:t>System goal: </a:t>
              </a:r>
              <a:r>
                <a:rPr lang="en-ZA" sz="1400" kern="1200" dirty="0">
                  <a:solidFill>
                    <a:srgbClr val="000000"/>
                  </a:solidFill>
                  <a:effectLst/>
                  <a:latin typeface="Avenir Book"/>
                  <a:ea typeface="Calibri"/>
                  <a:cs typeface="Avenir Book"/>
                </a:rPr>
                <a:t>prevention &amp; alleviation of poverty, vulnerability &amp; social exclusion</a:t>
              </a:r>
              <a:endParaRPr lang="en-ZA" sz="1400" dirty="0">
                <a:effectLst/>
                <a:latin typeface="Avenir Book"/>
                <a:ea typeface="MS Mincho"/>
                <a:cs typeface="Avenir Book"/>
              </a:endParaRPr>
            </a:p>
          </p:txBody>
        </p:sp>
        <p:sp>
          <p:nvSpPr>
            <p:cNvPr id="17" name="Rounded Rectangle 16"/>
            <p:cNvSpPr/>
            <p:nvPr/>
          </p:nvSpPr>
          <p:spPr>
            <a:xfrm>
              <a:off x="4433213" y="2698271"/>
              <a:ext cx="532219" cy="2594971"/>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spcAft>
                  <a:spcPts val="0"/>
                </a:spcAft>
              </a:pPr>
              <a:r>
                <a:rPr lang="en-ZA" sz="1600" kern="1200" dirty="0">
                  <a:solidFill>
                    <a:schemeClr val="bg1"/>
                  </a:solidFill>
                  <a:effectLst/>
                  <a:latin typeface="Avenir Medium"/>
                  <a:ea typeface="MS Mincho"/>
                  <a:cs typeface="Avenir Medium"/>
                </a:rPr>
                <a:t>Social insurance </a:t>
              </a:r>
              <a:endParaRPr lang="en-ZA" sz="1600" dirty="0">
                <a:solidFill>
                  <a:schemeClr val="bg1"/>
                </a:solidFill>
                <a:effectLst/>
                <a:latin typeface="Avenir Medium"/>
                <a:ea typeface="MS Mincho"/>
                <a:cs typeface="Avenir Medium"/>
              </a:endParaRPr>
            </a:p>
          </p:txBody>
        </p:sp>
        <p:sp>
          <p:nvSpPr>
            <p:cNvPr id="18" name="Rounded Rectangle 17"/>
            <p:cNvSpPr/>
            <p:nvPr/>
          </p:nvSpPr>
          <p:spPr>
            <a:xfrm>
              <a:off x="5203439" y="2676276"/>
              <a:ext cx="532219" cy="2616966"/>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1000"/>
                </a:spcAft>
              </a:pPr>
              <a:r>
                <a:rPr lang="en-ZA" sz="1600" kern="1200" dirty="0">
                  <a:solidFill>
                    <a:schemeClr val="bg1"/>
                  </a:solidFill>
                  <a:effectLst/>
                  <a:latin typeface="Avenir Medium"/>
                  <a:ea typeface="Calibri"/>
                  <a:cs typeface="Avenir Medium"/>
                </a:rPr>
                <a:t>Social assistance </a:t>
              </a:r>
              <a:endParaRPr lang="en-ZA" sz="1600" dirty="0">
                <a:solidFill>
                  <a:schemeClr val="bg1"/>
                </a:solidFill>
                <a:effectLst/>
                <a:latin typeface="Avenir Medium"/>
                <a:ea typeface="MS Mincho"/>
                <a:cs typeface="Avenir Medium"/>
              </a:endParaRPr>
            </a:p>
          </p:txBody>
        </p:sp>
        <p:sp>
          <p:nvSpPr>
            <p:cNvPr id="19" name="Rounded Rectangle 18"/>
            <p:cNvSpPr/>
            <p:nvPr/>
          </p:nvSpPr>
          <p:spPr>
            <a:xfrm>
              <a:off x="5973667" y="2676276"/>
              <a:ext cx="532219" cy="2616967"/>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en-ZA" sz="1600" kern="1200" dirty="0">
                  <a:solidFill>
                    <a:schemeClr val="bg1"/>
                  </a:solidFill>
                  <a:effectLst/>
                  <a:latin typeface="Avenir Medium"/>
                  <a:ea typeface="MS Mincho"/>
                  <a:cs typeface="Avenir Medium"/>
                </a:rPr>
                <a:t>Employment services </a:t>
              </a:r>
              <a:endParaRPr lang="en-ZA" sz="1600" dirty="0">
                <a:solidFill>
                  <a:schemeClr val="bg1"/>
                </a:solidFill>
                <a:effectLst/>
                <a:latin typeface="Avenir Medium"/>
                <a:ea typeface="MS Mincho"/>
                <a:cs typeface="Avenir Medium"/>
              </a:endParaRPr>
            </a:p>
          </p:txBody>
        </p:sp>
        <p:sp>
          <p:nvSpPr>
            <p:cNvPr id="20" name="Rounded Rectangle 19"/>
            <p:cNvSpPr/>
            <p:nvPr/>
          </p:nvSpPr>
          <p:spPr>
            <a:xfrm>
              <a:off x="3662985" y="2676276"/>
              <a:ext cx="532219" cy="2616967"/>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en-ZA" sz="1600" kern="1200" dirty="0">
                  <a:solidFill>
                    <a:schemeClr val="bg1"/>
                  </a:solidFill>
                  <a:effectLst/>
                  <a:latin typeface="Avenir Medium"/>
                  <a:ea typeface="Calibri"/>
                  <a:cs typeface="Avenir Medium"/>
                </a:rPr>
                <a:t>Health </a:t>
              </a:r>
              <a:endParaRPr lang="en-ZA" sz="1600" dirty="0">
                <a:solidFill>
                  <a:schemeClr val="bg1"/>
                </a:solidFill>
                <a:effectLst/>
                <a:latin typeface="Avenir Medium"/>
                <a:ea typeface="MS Mincho"/>
                <a:cs typeface="Avenir Medium"/>
              </a:endParaRPr>
            </a:p>
          </p:txBody>
        </p:sp>
        <p:sp>
          <p:nvSpPr>
            <p:cNvPr id="21" name="Rounded Rectangle 20"/>
            <p:cNvSpPr/>
            <p:nvPr/>
          </p:nvSpPr>
          <p:spPr>
            <a:xfrm>
              <a:off x="6743895" y="2654283"/>
              <a:ext cx="532219" cy="2638960"/>
            </a:xfrm>
            <a:prstGeom prst="roundRect">
              <a:avLst/>
            </a:prstGeom>
            <a:solidFill>
              <a:srgbClr val="006600"/>
            </a:solidFill>
            <a:ln>
              <a:noFill/>
            </a:ln>
          </p:spPr>
          <p:style>
            <a:lnRef idx="1">
              <a:schemeClr val="accent3"/>
            </a:lnRef>
            <a:fillRef idx="2">
              <a:schemeClr val="accent3"/>
            </a:fillRef>
            <a:effectRef idx="1">
              <a:schemeClr val="accent3"/>
            </a:effectRef>
            <a:fontRef idx="minor">
              <a:schemeClr val="dk1"/>
            </a:fontRef>
          </p:style>
          <p:txBody>
            <a:bodyPr rot="0" spcFirstLastPara="0" vert="vert270" wrap="square" lIns="72000" tIns="45720" rIns="72000" bIns="288000" numCol="1" spcCol="0" rtlCol="0" fromWordArt="0" anchor="ctr" anchorCtr="0" forceAA="0" compatLnSpc="1">
              <a:prstTxWarp prst="textNoShape">
                <a:avLst/>
              </a:prstTxWarp>
              <a:noAutofit/>
            </a:bodyPr>
            <a:lstStyle/>
            <a:p>
              <a:pPr>
                <a:lnSpc>
                  <a:spcPct val="115000"/>
                </a:lnSpc>
                <a:spcAft>
                  <a:spcPts val="0"/>
                </a:spcAft>
              </a:pPr>
              <a:r>
                <a:rPr lang="en-ZA" sz="1600" kern="1200" dirty="0">
                  <a:solidFill>
                    <a:schemeClr val="bg1"/>
                  </a:solidFill>
                  <a:effectLst/>
                  <a:latin typeface="Avenir Medium"/>
                  <a:ea typeface="Calibri"/>
                  <a:cs typeface="Avenir Medium"/>
                </a:rPr>
                <a:t>Other sectors…</a:t>
              </a:r>
              <a:endParaRPr lang="en-ZA" sz="1600" dirty="0">
                <a:solidFill>
                  <a:schemeClr val="bg1"/>
                </a:solidFill>
                <a:effectLst/>
                <a:latin typeface="Avenir Medium"/>
                <a:ea typeface="MS Mincho"/>
                <a:cs typeface="Avenir Medium"/>
              </a:endParaRPr>
            </a:p>
          </p:txBody>
        </p:sp>
        <p:sp>
          <p:nvSpPr>
            <p:cNvPr id="12" name="Rectangle 11"/>
            <p:cNvSpPr/>
            <p:nvPr/>
          </p:nvSpPr>
          <p:spPr>
            <a:xfrm>
              <a:off x="511512" y="5343322"/>
              <a:ext cx="2414629" cy="1414132"/>
            </a:xfrm>
            <a:prstGeom prst="rect">
              <a:avLst/>
            </a:prstGeom>
          </p:spPr>
          <p:txBody>
            <a:bodyPr wrap="square">
              <a:noAutofit/>
            </a:bodyPr>
            <a:lstStyle/>
            <a:p>
              <a:r>
                <a:rPr lang="en-ZA" sz="1400" b="1" kern="1200" dirty="0">
                  <a:solidFill>
                    <a:schemeClr val="bg1"/>
                  </a:solidFill>
                  <a:effectLst/>
                  <a:latin typeface="Avenir Medium"/>
                  <a:ea typeface="MS Gothic"/>
                  <a:cs typeface="Avenir Medium"/>
                </a:rPr>
                <a:t>Horizontal coordination: </a:t>
              </a:r>
              <a:endParaRPr lang="en-ZA" sz="1400" b="1" dirty="0">
                <a:solidFill>
                  <a:schemeClr val="bg1"/>
                </a:solidFill>
                <a:latin typeface="Avenir Medium"/>
                <a:ea typeface="MS Gothic"/>
                <a:cs typeface="Avenir Medium"/>
              </a:endParaRPr>
            </a:p>
            <a:p>
              <a:r>
                <a:rPr lang="en-ZA" sz="1400" b="1" kern="1200" dirty="0">
                  <a:solidFill>
                    <a:schemeClr val="bg1"/>
                  </a:solidFill>
                  <a:effectLst/>
                  <a:latin typeface="Avenir Medium"/>
                  <a:ea typeface="MS Gothic"/>
                  <a:cs typeface="Avenir Medium"/>
                </a:rPr>
                <a:t>Policy level</a:t>
              </a:r>
              <a:endParaRPr lang="en-ZA" sz="1400" dirty="0">
                <a:solidFill>
                  <a:schemeClr val="bg1"/>
                </a:solidFill>
                <a:effectLst/>
                <a:latin typeface="Avenir Medium"/>
                <a:ea typeface="MS Mincho"/>
                <a:cs typeface="Avenir Medium"/>
              </a:endParaRPr>
            </a:p>
          </p:txBody>
        </p:sp>
        <p:sp>
          <p:nvSpPr>
            <p:cNvPr id="13" name="Rectangle 12"/>
            <p:cNvSpPr/>
            <p:nvPr/>
          </p:nvSpPr>
          <p:spPr>
            <a:xfrm>
              <a:off x="479558" y="4049205"/>
              <a:ext cx="2852899" cy="1249706"/>
            </a:xfrm>
            <a:prstGeom prst="rect">
              <a:avLst/>
            </a:prstGeom>
          </p:spPr>
          <p:txBody>
            <a:bodyPr wrap="square">
              <a:noAutofit/>
            </a:bodyPr>
            <a:lstStyle/>
            <a:p>
              <a:pPr>
                <a:spcAft>
                  <a:spcPts val="1200"/>
                </a:spcAft>
              </a:pPr>
              <a:r>
                <a:rPr lang="en-ZA" sz="1400" b="1" kern="1200" dirty="0">
                  <a:solidFill>
                    <a:schemeClr val="bg1"/>
                  </a:solidFill>
                  <a:effectLst/>
                  <a:latin typeface="Avenir Medium"/>
                  <a:ea typeface="MS Gothic"/>
                  <a:cs typeface="Avenir Medium"/>
                </a:rPr>
                <a:t>Horizontal coordination: Programme level</a:t>
              </a:r>
              <a:endParaRPr lang="en-ZA" sz="1400" dirty="0">
                <a:solidFill>
                  <a:schemeClr val="bg1"/>
                </a:solidFill>
                <a:effectLst/>
                <a:latin typeface="Avenir Medium"/>
                <a:ea typeface="MS Mincho"/>
                <a:cs typeface="Avenir Medium"/>
              </a:endParaRPr>
            </a:p>
          </p:txBody>
        </p:sp>
        <p:sp>
          <p:nvSpPr>
            <p:cNvPr id="14" name="Rectangle 13"/>
            <p:cNvSpPr/>
            <p:nvPr/>
          </p:nvSpPr>
          <p:spPr>
            <a:xfrm>
              <a:off x="753609" y="2710566"/>
              <a:ext cx="2069311" cy="1029048"/>
            </a:xfrm>
            <a:prstGeom prst="rect">
              <a:avLst/>
            </a:prstGeom>
          </p:spPr>
          <p:txBody>
            <a:bodyPr wrap="square">
              <a:noAutofit/>
            </a:bodyPr>
            <a:lstStyle/>
            <a:p>
              <a:pPr>
                <a:spcAft>
                  <a:spcPts val="1200"/>
                </a:spcAft>
              </a:pPr>
              <a:r>
                <a:rPr lang="en-ZA" sz="1400" b="1" kern="1200" dirty="0">
                  <a:solidFill>
                    <a:schemeClr val="bg1"/>
                  </a:solidFill>
                  <a:effectLst/>
                  <a:latin typeface="Avenir Heavy"/>
                  <a:ea typeface="MS Gothic"/>
                  <a:cs typeface="Avenir Heavy"/>
                </a:rPr>
                <a:t>Horizontal coordination: </a:t>
              </a:r>
              <a:r>
                <a:rPr lang="en-ZA" sz="1400" b="1" dirty="0">
                  <a:solidFill>
                    <a:schemeClr val="bg1"/>
                  </a:solidFill>
                  <a:latin typeface="Avenir Heavy"/>
                  <a:ea typeface="MS Gothic"/>
                  <a:cs typeface="Avenir Heavy"/>
                </a:rPr>
                <a:t>   Administration</a:t>
              </a:r>
              <a:r>
                <a:rPr lang="en-ZA" sz="1400" b="1" kern="1200" dirty="0">
                  <a:solidFill>
                    <a:schemeClr val="bg1"/>
                  </a:solidFill>
                  <a:effectLst/>
                  <a:latin typeface="Avenir Heavy"/>
                  <a:ea typeface="MS Gothic"/>
                  <a:cs typeface="Avenir Heavy"/>
                </a:rPr>
                <a:t> level</a:t>
              </a:r>
              <a:endParaRPr lang="en-ZA" sz="1400" dirty="0">
                <a:solidFill>
                  <a:schemeClr val="bg1"/>
                </a:solidFill>
                <a:effectLst/>
                <a:latin typeface="Avenir Heavy"/>
                <a:ea typeface="MS Mincho"/>
                <a:cs typeface="Avenir Heavy"/>
              </a:endParaRPr>
            </a:p>
          </p:txBody>
        </p:sp>
        <p:sp>
          <p:nvSpPr>
            <p:cNvPr id="15" name="Left-Right Arrow 14"/>
            <p:cNvSpPr/>
            <p:nvPr/>
          </p:nvSpPr>
          <p:spPr>
            <a:xfrm rot="5400000">
              <a:off x="5878841" y="4101674"/>
              <a:ext cx="4017514" cy="843370"/>
            </a:xfrm>
            <a:prstGeom prst="lef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600"/>
            </a:p>
          </p:txBody>
        </p:sp>
        <p:sp>
          <p:nvSpPr>
            <p:cNvPr id="16" name="Rectangle 15"/>
            <p:cNvSpPr/>
            <p:nvPr/>
          </p:nvSpPr>
          <p:spPr>
            <a:xfrm rot="16200000">
              <a:off x="6693392" y="4309615"/>
              <a:ext cx="2876292" cy="854045"/>
            </a:xfrm>
            <a:prstGeom prst="rect">
              <a:avLst/>
            </a:prstGeom>
          </p:spPr>
          <p:txBody>
            <a:bodyPr wrap="square">
              <a:noAutofit/>
            </a:bodyPr>
            <a:lstStyle/>
            <a:p>
              <a:pPr>
                <a:spcAft>
                  <a:spcPts val="1200"/>
                </a:spcAft>
              </a:pPr>
              <a:r>
                <a:rPr lang="en-ZA" sz="1400" b="1" kern="1200" dirty="0">
                  <a:solidFill>
                    <a:schemeClr val="bg1"/>
                  </a:solidFill>
                  <a:effectLst/>
                  <a:latin typeface="Avenir Medium"/>
                  <a:ea typeface="MS Gothic"/>
                  <a:cs typeface="Avenir Medium"/>
                </a:rPr>
                <a:t>Vertical coordination</a:t>
              </a:r>
              <a:endParaRPr lang="en-ZA" sz="1400" dirty="0">
                <a:solidFill>
                  <a:schemeClr val="bg1"/>
                </a:solidFill>
                <a:effectLst/>
                <a:latin typeface="Avenir Medium"/>
                <a:ea typeface="MS Mincho"/>
                <a:cs typeface="Avenir Medium"/>
              </a:endParaRPr>
            </a:p>
          </p:txBody>
        </p:sp>
        <p:sp>
          <p:nvSpPr>
            <p:cNvPr id="22" name="Rectangle 21"/>
            <p:cNvSpPr/>
            <p:nvPr/>
          </p:nvSpPr>
          <p:spPr>
            <a:xfrm>
              <a:off x="4038600" y="1219200"/>
              <a:ext cx="3276600" cy="1169551"/>
            </a:xfrm>
            <a:prstGeom prst="rect">
              <a:avLst/>
            </a:prstGeom>
          </p:spPr>
          <p:txBody>
            <a:bodyPr wrap="square">
              <a:spAutoFit/>
            </a:bodyPr>
            <a:lstStyle/>
            <a:p>
              <a:pPr algn="ctr">
                <a:spcAft>
                  <a:spcPts val="0"/>
                </a:spcAft>
              </a:pPr>
              <a:r>
                <a:rPr lang="en-ZA" sz="1400" b="1" dirty="0">
                  <a:solidFill>
                    <a:schemeClr val="bg1"/>
                  </a:solidFill>
                  <a:latin typeface="Avenir Heavy"/>
                  <a:ea typeface="Calibri"/>
                  <a:cs typeface="Avenir Heavy"/>
                </a:rPr>
                <a:t>Universal access </a:t>
              </a:r>
            </a:p>
            <a:p>
              <a:pPr algn="ctr">
                <a:spcAft>
                  <a:spcPts val="0"/>
                </a:spcAft>
              </a:pPr>
              <a:r>
                <a:rPr lang="en-ZA" sz="1400" b="1" dirty="0">
                  <a:solidFill>
                    <a:schemeClr val="bg1"/>
                  </a:solidFill>
                  <a:latin typeface="Avenir Heavy"/>
                  <a:ea typeface="Calibri"/>
                  <a:cs typeface="Avenir Heavy"/>
                </a:rPr>
                <a:t>to basic health care </a:t>
              </a:r>
              <a:r>
                <a:rPr lang="en-ZA" sz="1400" b="1" dirty="0">
                  <a:solidFill>
                    <a:schemeClr val="bg1"/>
                  </a:solidFill>
                  <a:latin typeface="Avenir Heavy"/>
                  <a:ea typeface="MS Mincho"/>
                  <a:cs typeface="Avenir Heavy"/>
                </a:rPr>
                <a:t>&amp; i</a:t>
              </a:r>
              <a:r>
                <a:rPr lang="en-ZA" sz="1400" b="1" dirty="0">
                  <a:solidFill>
                    <a:schemeClr val="bg1"/>
                  </a:solidFill>
                  <a:latin typeface="Avenir Heavy"/>
                  <a:ea typeface="Calibri"/>
                  <a:cs typeface="Avenir Heavy"/>
                </a:rPr>
                <a:t>ncome security for all</a:t>
              </a:r>
              <a:endParaRPr lang="en-ZA" sz="1400" dirty="0">
                <a:solidFill>
                  <a:schemeClr val="bg1"/>
                </a:solidFill>
                <a:latin typeface="Avenir Heavy"/>
                <a:ea typeface="MS Mincho"/>
                <a:cs typeface="Avenir Heavy"/>
              </a:endParaRPr>
            </a:p>
            <a:p>
              <a:pPr algn="ctr">
                <a:spcAft>
                  <a:spcPts val="0"/>
                </a:spcAft>
              </a:pPr>
              <a:r>
                <a:rPr lang="en-ZA" sz="1400" dirty="0">
                  <a:solidFill>
                    <a:schemeClr val="bg1"/>
                  </a:solidFill>
                  <a:latin typeface="Avenir Book"/>
                  <a:ea typeface="MS Mincho"/>
                  <a:cs typeface="Avenir Book"/>
                </a:rPr>
                <a:t>children, working age population &amp; older persons</a:t>
              </a:r>
            </a:p>
          </p:txBody>
        </p:sp>
      </p:grpSp>
    </p:spTree>
    <p:extLst>
      <p:ext uri="{BB962C8B-B14F-4D97-AF65-F5344CB8AC3E}">
        <p14:creationId xmlns:p14="http://schemas.microsoft.com/office/powerpoint/2010/main" val="422324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10" name="Title 1"/>
          <p:cNvSpPr txBox="1">
            <a:spLocks/>
          </p:cNvSpPr>
          <p:nvPr/>
        </p:nvSpPr>
        <p:spPr>
          <a:xfrm>
            <a:off x="-457200" y="18288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Avenir LT Std 35 Light" pitchFamily="34" charset="0"/>
              </a:rPr>
              <a:t>Horizontal coordination at policy level</a:t>
            </a:r>
            <a:endParaRPr lang="en-ZA" sz="2800" b="1" dirty="0">
              <a:solidFill>
                <a:schemeClr val="bg1"/>
              </a:solidFill>
              <a:latin typeface="Avenir LT Std 35 Light" pitchFamily="34" charset="0"/>
            </a:endParaRPr>
          </a:p>
        </p:txBody>
      </p:sp>
      <p:sp>
        <p:nvSpPr>
          <p:cNvPr id="8" name="Content Placeholder 2"/>
          <p:cNvSpPr txBox="1">
            <a:spLocks/>
          </p:cNvSpPr>
          <p:nvPr/>
        </p:nvSpPr>
        <p:spPr>
          <a:xfrm>
            <a:off x="533400" y="1447800"/>
            <a:ext cx="8208424" cy="3886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a:latin typeface="Avenir Heavy"/>
                <a:cs typeface="Avenir Heavy"/>
              </a:rPr>
              <a:t>Aim: </a:t>
            </a:r>
            <a:r>
              <a:rPr lang="en-GB" sz="2800" dirty="0">
                <a:latin typeface="Avenir Book"/>
                <a:cs typeface="Avenir Book"/>
              </a:rPr>
              <a:t>Ensuring overall policy coherence across government bodies</a:t>
            </a:r>
          </a:p>
          <a:p>
            <a:r>
              <a:rPr lang="en-GB" sz="2800" dirty="0">
                <a:latin typeface="Avenir Book"/>
                <a:cs typeface="Avenir Book"/>
              </a:rPr>
              <a:t>strategic vision to improve integration and coordination</a:t>
            </a:r>
          </a:p>
          <a:p>
            <a:r>
              <a:rPr lang="en-GB" sz="2800" dirty="0">
                <a:latin typeface="Avenir Book"/>
                <a:cs typeface="Avenir Book"/>
              </a:rPr>
              <a:t>development of policies and legal frameworks</a:t>
            </a:r>
          </a:p>
          <a:p>
            <a:r>
              <a:rPr lang="en-GB" sz="2800" dirty="0">
                <a:latin typeface="Avenir Book"/>
                <a:cs typeface="Avenir Book"/>
              </a:rPr>
              <a:t>choice of programmes and mandates</a:t>
            </a:r>
          </a:p>
          <a:p>
            <a:r>
              <a:rPr lang="en-GB" sz="2800" dirty="0">
                <a:latin typeface="Avenir Book"/>
                <a:cs typeface="Avenir Book"/>
              </a:rPr>
              <a:t>mapping financial and institutional arrangements</a:t>
            </a:r>
          </a:p>
          <a:p>
            <a:pPr marL="0" lvl="0" indent="0">
              <a:buNone/>
            </a:pPr>
            <a:endParaRPr lang="en-ZA" dirty="0"/>
          </a:p>
          <a:p>
            <a:endParaRPr lang="en-ZA" b="1" dirty="0"/>
          </a:p>
        </p:txBody>
      </p:sp>
      <p:sp>
        <p:nvSpPr>
          <p:cNvPr id="7" name="Rectangle 6"/>
          <p:cNvSpPr/>
          <p:nvPr/>
        </p:nvSpPr>
        <p:spPr>
          <a:xfrm>
            <a:off x="-22412" y="458576"/>
            <a:ext cx="9166412" cy="641457"/>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445994" y="45857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Horizontal co-ordination at policy level</a:t>
            </a:r>
          </a:p>
        </p:txBody>
      </p:sp>
      <p:pic>
        <p:nvPicPr>
          <p:cNvPr id="31" name="Picture 30" descr="inf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419600"/>
            <a:ext cx="2766194" cy="2195510"/>
          </a:xfrm>
          <a:prstGeom prst="rect">
            <a:avLst/>
          </a:prstGeom>
        </p:spPr>
      </p:pic>
      <p:sp>
        <p:nvSpPr>
          <p:cNvPr id="6" name="Oval 5"/>
          <p:cNvSpPr/>
          <p:nvPr/>
        </p:nvSpPr>
        <p:spPr>
          <a:xfrm>
            <a:off x="6067793" y="5809274"/>
            <a:ext cx="2528240" cy="655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93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10" name="Title 1"/>
          <p:cNvSpPr txBox="1">
            <a:spLocks/>
          </p:cNvSpPr>
          <p:nvPr/>
        </p:nvSpPr>
        <p:spPr>
          <a:xfrm>
            <a:off x="304800" y="411162"/>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ZA" sz="2800" b="1" dirty="0">
              <a:solidFill>
                <a:schemeClr val="bg1"/>
              </a:solidFill>
              <a:latin typeface="Avenir LT Std 35 Light" pitchFamily="34" charset="0"/>
            </a:endParaRPr>
          </a:p>
        </p:txBody>
      </p:sp>
      <p:sp>
        <p:nvSpPr>
          <p:cNvPr id="8" name="Content Placeholder 2"/>
          <p:cNvSpPr txBox="1">
            <a:spLocks/>
          </p:cNvSpPr>
          <p:nvPr/>
        </p:nvSpPr>
        <p:spPr>
          <a:xfrm>
            <a:off x="533400" y="1341120"/>
            <a:ext cx="8208424" cy="49601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a:latin typeface="Avenir Book"/>
                <a:cs typeface="Avenir Book"/>
              </a:rPr>
              <a:t>Aim: improving design of existing programmes and promoting harmonization across the portfolio of programmes.</a:t>
            </a:r>
          </a:p>
          <a:p>
            <a:pPr lvl="0"/>
            <a:r>
              <a:rPr lang="en-ZA" sz="2800" dirty="0">
                <a:latin typeface="Avenir Book"/>
                <a:cs typeface="Avenir Book"/>
              </a:rPr>
              <a:t>Integration of similar SP schemes and programmes</a:t>
            </a:r>
          </a:p>
          <a:p>
            <a:pPr lvl="0"/>
            <a:r>
              <a:rPr lang="en-ZA" sz="2800" dirty="0">
                <a:latin typeface="Avenir Book"/>
                <a:cs typeface="Avenir Book"/>
              </a:rPr>
              <a:t>Maximizing synergies and strengthening linkages with programmes </a:t>
            </a:r>
          </a:p>
          <a:p>
            <a:pPr marL="0" lvl="0" indent="0">
              <a:buNone/>
            </a:pPr>
            <a:r>
              <a:rPr lang="en-ZA" sz="2800" dirty="0">
                <a:latin typeface="Avenir Book"/>
                <a:cs typeface="Avenir Book"/>
              </a:rPr>
              <a:t>   in different sectors. </a:t>
            </a:r>
          </a:p>
          <a:p>
            <a:pPr marL="0" lvl="0" indent="0">
              <a:buNone/>
            </a:pPr>
            <a:endParaRPr lang="en-ZA" dirty="0"/>
          </a:p>
          <a:p>
            <a:endParaRPr lang="en-ZA" b="1" dirty="0"/>
          </a:p>
        </p:txBody>
      </p:sp>
      <p:sp>
        <p:nvSpPr>
          <p:cNvPr id="11" name="Rectangle 10"/>
          <p:cNvSpPr/>
          <p:nvPr/>
        </p:nvSpPr>
        <p:spPr>
          <a:xfrm>
            <a:off x="-22412" y="458576"/>
            <a:ext cx="9166412" cy="641457"/>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6"/>
          <p:cNvSpPr txBox="1">
            <a:spLocks/>
          </p:cNvSpPr>
          <p:nvPr/>
        </p:nvSpPr>
        <p:spPr>
          <a:xfrm>
            <a:off x="445994" y="55277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Horizontal co-ordination at program level</a:t>
            </a:r>
          </a:p>
        </p:txBody>
      </p:sp>
      <p:pic>
        <p:nvPicPr>
          <p:cNvPr id="13" name="Picture 12" descr="inf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4419600"/>
            <a:ext cx="2766194" cy="2195510"/>
          </a:xfrm>
          <a:prstGeom prst="rect">
            <a:avLst/>
          </a:prstGeom>
        </p:spPr>
      </p:pic>
      <p:sp>
        <p:nvSpPr>
          <p:cNvPr id="9" name="Oval 8"/>
          <p:cNvSpPr/>
          <p:nvPr/>
        </p:nvSpPr>
        <p:spPr>
          <a:xfrm>
            <a:off x="5867400" y="5562600"/>
            <a:ext cx="25908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97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6667092"/>
              </p:ext>
            </p:extLst>
          </p:nvPr>
        </p:nvGraphicFramePr>
        <p:xfrm>
          <a:off x="838200" y="1524000"/>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91440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rPr>
                        <a:t>   Design or adapt stand-alone interventions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grpSp>
        <p:nvGrpSpPr>
          <p:cNvPr id="2" name="Group 1"/>
          <p:cNvGrpSpPr/>
          <p:nvPr/>
        </p:nvGrpSpPr>
        <p:grpSpPr>
          <a:xfrm>
            <a:off x="1415364" y="1605886"/>
            <a:ext cx="946836" cy="756314"/>
            <a:chOff x="1629728" y="1371600"/>
            <a:chExt cx="961072" cy="767686"/>
          </a:xfrm>
        </p:grpSpPr>
        <p:sp>
          <p:nvSpPr>
            <p:cNvPr id="7" name="Curved Down Arrow 6"/>
            <p:cNvSpPr/>
            <p:nvPr/>
          </p:nvSpPr>
          <p:spPr>
            <a:xfrm>
              <a:off x="1640688" y="1371600"/>
              <a:ext cx="950112" cy="402108"/>
            </a:xfrm>
            <a:prstGeom prst="curvedDown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8" name="Curved Down Arrow 7"/>
            <p:cNvSpPr/>
            <p:nvPr/>
          </p:nvSpPr>
          <p:spPr>
            <a:xfrm rot="10800000">
              <a:off x="1629728" y="1752600"/>
              <a:ext cx="884872" cy="386686"/>
            </a:xfrm>
            <a:prstGeom prst="curvedDown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graphicFrame>
        <p:nvGraphicFramePr>
          <p:cNvPr id="12" name="Content Placeholder 5"/>
          <p:cNvGraphicFramePr>
            <a:graphicFrameLocks/>
          </p:cNvGraphicFramePr>
          <p:nvPr>
            <p:extLst>
              <p:ext uri="{D42A27DB-BD31-4B8C-83A1-F6EECF244321}">
                <p14:modId xmlns:p14="http://schemas.microsoft.com/office/powerpoint/2010/main" val="452946424"/>
              </p:ext>
            </p:extLst>
          </p:nvPr>
        </p:nvGraphicFramePr>
        <p:xfrm>
          <a:off x="838200" y="2817553"/>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37084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cs typeface="Avenir Medium"/>
                        </a:rPr>
                        <a:t>  Simultaneously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grpSp>
        <p:nvGrpSpPr>
          <p:cNvPr id="3" name="Group 2"/>
          <p:cNvGrpSpPr/>
          <p:nvPr/>
        </p:nvGrpSpPr>
        <p:grpSpPr>
          <a:xfrm>
            <a:off x="1447800" y="2971800"/>
            <a:ext cx="749092" cy="667164"/>
            <a:chOff x="1695871" y="2752029"/>
            <a:chExt cx="431166" cy="384009"/>
          </a:xfrm>
        </p:grpSpPr>
        <p:sp>
          <p:nvSpPr>
            <p:cNvPr id="13" name="Right Arrow 12"/>
            <p:cNvSpPr/>
            <p:nvPr/>
          </p:nvSpPr>
          <p:spPr>
            <a:xfrm flipV="1">
              <a:off x="1695871" y="2752029"/>
              <a:ext cx="431165" cy="253742"/>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4" name="Right Arrow 13"/>
            <p:cNvSpPr/>
            <p:nvPr/>
          </p:nvSpPr>
          <p:spPr>
            <a:xfrm>
              <a:off x="1695872" y="2897472"/>
              <a:ext cx="431165" cy="238566"/>
            </a:xfrm>
            <a:prstGeom prst="rightArrow">
              <a:avLst/>
            </a:prstGeom>
            <a:solidFill>
              <a:srgbClr val="80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 lastClr="FFFFFF"/>
                </a:solidFill>
                <a:effectLst/>
                <a:uLnTx/>
                <a:uFillTx/>
                <a:latin typeface="Calibri"/>
                <a:ea typeface="+mn-ea"/>
                <a:cs typeface="+mn-cs"/>
              </a:endParaRPr>
            </a:p>
          </p:txBody>
        </p:sp>
      </p:grpSp>
      <p:graphicFrame>
        <p:nvGraphicFramePr>
          <p:cNvPr id="15" name="Content Placeholder 5"/>
          <p:cNvGraphicFramePr>
            <a:graphicFrameLocks/>
          </p:cNvGraphicFramePr>
          <p:nvPr>
            <p:extLst>
              <p:ext uri="{D42A27DB-BD31-4B8C-83A1-F6EECF244321}">
                <p14:modId xmlns:p14="http://schemas.microsoft.com/office/powerpoint/2010/main" val="582310114"/>
              </p:ext>
            </p:extLst>
          </p:nvPr>
        </p:nvGraphicFramePr>
        <p:xfrm>
          <a:off x="838200" y="4191000"/>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37084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cs typeface="Avenir Medium"/>
                        </a:rPr>
                        <a:t>  Sequenced over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grpSp>
        <p:nvGrpSpPr>
          <p:cNvPr id="4" name="Group 3"/>
          <p:cNvGrpSpPr/>
          <p:nvPr/>
        </p:nvGrpSpPr>
        <p:grpSpPr>
          <a:xfrm>
            <a:off x="914400" y="4419600"/>
            <a:ext cx="1892798" cy="533400"/>
            <a:chOff x="1245235" y="4292729"/>
            <a:chExt cx="1116957" cy="253742"/>
          </a:xfrm>
        </p:grpSpPr>
        <p:sp>
          <p:nvSpPr>
            <p:cNvPr id="16" name="Right Arrow 15"/>
            <p:cNvSpPr/>
            <p:nvPr/>
          </p:nvSpPr>
          <p:spPr>
            <a:xfrm>
              <a:off x="1931027" y="4307905"/>
              <a:ext cx="431165" cy="238566"/>
            </a:xfrm>
            <a:prstGeom prst="rightArrow">
              <a:avLst/>
            </a:prstGeom>
            <a:solidFill>
              <a:srgbClr val="800000"/>
            </a:solidFill>
            <a:ln w="25400" cap="flat" cmpd="sng" algn="ctr">
              <a:solidFill>
                <a:srgbClr val="8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Right Arrow 16"/>
            <p:cNvSpPr/>
            <p:nvPr/>
          </p:nvSpPr>
          <p:spPr>
            <a:xfrm flipV="1">
              <a:off x="1245235" y="4292729"/>
              <a:ext cx="431165" cy="253742"/>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graphicFrame>
        <p:nvGraphicFramePr>
          <p:cNvPr id="18" name="Content Placeholder 5"/>
          <p:cNvGraphicFramePr>
            <a:graphicFrameLocks/>
          </p:cNvGraphicFramePr>
          <p:nvPr>
            <p:extLst>
              <p:ext uri="{D42A27DB-BD31-4B8C-83A1-F6EECF244321}">
                <p14:modId xmlns:p14="http://schemas.microsoft.com/office/powerpoint/2010/main" val="1652001995"/>
              </p:ext>
            </p:extLst>
          </p:nvPr>
        </p:nvGraphicFramePr>
        <p:xfrm>
          <a:off x="838200" y="5426585"/>
          <a:ext cx="7770440" cy="914400"/>
        </p:xfrm>
        <a:graphic>
          <a:graphicData uri="http://schemas.openxmlformats.org/drawingml/2006/table">
            <a:tbl>
              <a:tblPr firstRow="1" bandRow="1">
                <a:tableStyleId>{5C22544A-7EE6-4342-B048-85BDC9FD1C3A}</a:tableStyleId>
              </a:tblPr>
              <a:tblGrid>
                <a:gridCol w="2081808">
                  <a:extLst>
                    <a:ext uri="{9D8B030D-6E8A-4147-A177-3AD203B41FA5}">
                      <a16:colId xmlns:a16="http://schemas.microsoft.com/office/drawing/2014/main" val="3989841156"/>
                    </a:ext>
                  </a:extLst>
                </a:gridCol>
                <a:gridCol w="5688632">
                  <a:extLst>
                    <a:ext uri="{9D8B030D-6E8A-4147-A177-3AD203B41FA5}">
                      <a16:colId xmlns:a16="http://schemas.microsoft.com/office/drawing/2014/main" val="722553158"/>
                    </a:ext>
                  </a:extLst>
                </a:gridCol>
              </a:tblGrid>
              <a:tr h="370840">
                <a:tc>
                  <a:txBody>
                    <a:bodyPr/>
                    <a:lstStyle/>
                    <a:p>
                      <a:pPr algn="ctr"/>
                      <a:endParaRPr lang="en-ZA" dirty="0"/>
                    </a:p>
                    <a:p>
                      <a:pPr algn="ctr"/>
                      <a:endParaRPr lang="en-ZA" dirty="0"/>
                    </a:p>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dirty="0"/>
                    </a:p>
                    <a:p>
                      <a:r>
                        <a:rPr lang="en-ZA" sz="2000" dirty="0">
                          <a:solidFill>
                            <a:schemeClr val="tx1"/>
                          </a:solidFill>
                          <a:latin typeface="Avenir Medium"/>
                          <a:cs typeface="Avenir Medium"/>
                        </a:rPr>
                        <a:t>Aligned and harmonising existing programmes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6950"/>
                  </a:ext>
                </a:extLst>
              </a:tr>
            </a:tbl>
          </a:graphicData>
        </a:graphic>
      </p:graphicFrame>
      <p:sp>
        <p:nvSpPr>
          <p:cNvPr id="21" name="Title 1"/>
          <p:cNvSpPr>
            <a:spLocks noGrp="1"/>
          </p:cNvSpPr>
          <p:nvPr>
            <p:ph type="title"/>
          </p:nvPr>
        </p:nvSpPr>
        <p:spPr>
          <a:xfrm>
            <a:off x="608620" y="31433"/>
            <a:ext cx="8229600" cy="1143000"/>
          </a:xfrm>
        </p:spPr>
        <p:txBody>
          <a:bodyPr>
            <a:noAutofit/>
          </a:bodyPr>
          <a:lstStyle/>
          <a:p>
            <a:r>
              <a:rPr lang="en-ZA" sz="2600" b="1" dirty="0">
                <a:solidFill>
                  <a:schemeClr val="bg1"/>
                </a:solidFill>
                <a:latin typeface="Avenir Medium"/>
                <a:cs typeface="Avenir Medium"/>
              </a:rPr>
              <a:t>Four approaches to strengthening coordination</a:t>
            </a:r>
          </a:p>
        </p:txBody>
      </p:sp>
      <p:sp>
        <p:nvSpPr>
          <p:cNvPr id="24" name="Right Arrow 23"/>
          <p:cNvSpPr/>
          <p:nvPr/>
        </p:nvSpPr>
        <p:spPr>
          <a:xfrm flipV="1">
            <a:off x="1447800" y="5426557"/>
            <a:ext cx="749090" cy="44084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5" name="Right Arrow 24"/>
          <p:cNvSpPr/>
          <p:nvPr/>
        </p:nvSpPr>
        <p:spPr>
          <a:xfrm>
            <a:off x="1447802" y="5910124"/>
            <a:ext cx="749090" cy="414476"/>
          </a:xfrm>
          <a:prstGeom prst="rightArrow">
            <a:avLst/>
          </a:prstGeom>
          <a:solidFill>
            <a:srgbClr val="80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6784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241830" y="5410200"/>
            <a:ext cx="8865594" cy="1308510"/>
          </a:xfrm>
          <a:prstGeom prst="rect">
            <a:avLst/>
          </a:prstGeom>
        </p:spPr>
      </p:pic>
      <p:sp>
        <p:nvSpPr>
          <p:cNvPr id="7" name="Content Placeholder 2"/>
          <p:cNvSpPr txBox="1">
            <a:spLocks/>
          </p:cNvSpPr>
          <p:nvPr/>
        </p:nvSpPr>
        <p:spPr>
          <a:xfrm>
            <a:off x="533400" y="656383"/>
            <a:ext cx="8208424"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pPr marL="0" indent="0">
              <a:lnSpc>
                <a:spcPct val="110000"/>
              </a:lnSpc>
              <a:buNone/>
            </a:pPr>
            <a:r>
              <a:rPr lang="en-ZA" dirty="0">
                <a:latin typeface="Avenir Book"/>
                <a:cs typeface="Avenir Book"/>
              </a:rPr>
              <a:t>Aim:  improve efficiency in delivery, enhance quality of service from the perspective of users, reduce duplications and transaction costs</a:t>
            </a:r>
          </a:p>
          <a:p>
            <a:r>
              <a:rPr lang="en-ZA" dirty="0">
                <a:latin typeface="Avenir Book"/>
                <a:cs typeface="Avenir Book"/>
              </a:rPr>
              <a:t>Focused on ‘nuts and bolts’</a:t>
            </a:r>
          </a:p>
          <a:p>
            <a:pPr lvl="0"/>
            <a:endParaRPr lang="en-ZA" dirty="0"/>
          </a:p>
          <a:p>
            <a:endParaRPr lang="en-ZA" b="1" dirty="0"/>
          </a:p>
        </p:txBody>
      </p:sp>
      <p:sp>
        <p:nvSpPr>
          <p:cNvPr id="11" name="Rectangle 10"/>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6"/>
          <p:cNvSpPr txBox="1">
            <a:spLocks/>
          </p:cNvSpPr>
          <p:nvPr/>
        </p:nvSpPr>
        <p:spPr>
          <a:xfrm>
            <a:off x="241830" y="359517"/>
            <a:ext cx="8865594"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Horizontal co-ordination at administration level</a:t>
            </a:r>
          </a:p>
        </p:txBody>
      </p:sp>
      <p:pic>
        <p:nvPicPr>
          <p:cNvPr id="8" name="Picture 7" descr="info.png">
            <a:extLst>
              <a:ext uri="{FF2B5EF4-FFF2-40B4-BE49-F238E27FC236}">
                <a16:creationId xmlns:a16="http://schemas.microsoft.com/office/drawing/2014/main" id="{3259504D-418F-4490-9C18-7DA77F1B5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430" y="3657600"/>
            <a:ext cx="2766194" cy="2195510"/>
          </a:xfrm>
          <a:prstGeom prst="rect">
            <a:avLst/>
          </a:prstGeom>
        </p:spPr>
      </p:pic>
      <p:sp>
        <p:nvSpPr>
          <p:cNvPr id="6" name="Oval 5"/>
          <p:cNvSpPr/>
          <p:nvPr/>
        </p:nvSpPr>
        <p:spPr>
          <a:xfrm>
            <a:off x="5875636" y="4386830"/>
            <a:ext cx="17526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341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55958" y="1953607"/>
            <a:ext cx="4572000" cy="2554545"/>
          </a:xfrm>
          <a:prstGeom prst="rect">
            <a:avLst/>
          </a:prstGeom>
          <a:noFill/>
        </p:spPr>
        <p:txBody>
          <a:bodyPr wrap="square" rtlCol="0">
            <a:spAutoFit/>
          </a:bodyPr>
          <a:lstStyle/>
          <a:p>
            <a:pPr algn="ctr"/>
            <a:r>
              <a:rPr lang="en-US" sz="4000" dirty="0">
                <a:solidFill>
                  <a:schemeClr val="bg1"/>
                </a:solidFill>
                <a:latin typeface="Avenir Book"/>
                <a:cs typeface="Avenir Book"/>
              </a:rPr>
              <a:t>Leadership &amp; Transformation Journey Check-in</a:t>
            </a:r>
          </a:p>
          <a:p>
            <a:pPr algn="ctr"/>
            <a:endParaRPr lang="en-US"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1733868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496944" cy="5040560"/>
          </a:xfrm>
        </p:spPr>
        <p:txBody>
          <a:bodyPr>
            <a:normAutofit/>
          </a:bodyPr>
          <a:lstStyle/>
          <a:p>
            <a:endParaRPr lang="en-ZA" sz="1800" dirty="0"/>
          </a:p>
          <a:p>
            <a:pPr lvl="0"/>
            <a:endParaRPr lang="en-ZA" dirty="0"/>
          </a:p>
          <a:p>
            <a:pPr marL="0" indent="0">
              <a:buNone/>
            </a:pPr>
            <a:endParaRPr lang="en-ZA"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526" t="15789" r="14474" b="17544"/>
          <a:stretch/>
        </p:blipFill>
        <p:spPr>
          <a:xfrm>
            <a:off x="115228" y="1549152"/>
            <a:ext cx="5791572" cy="3861048"/>
          </a:xfrm>
          <a:prstGeom prst="rect">
            <a:avLst/>
          </a:prstGeom>
        </p:spPr>
      </p:pic>
      <p:pic>
        <p:nvPicPr>
          <p:cNvPr id="2050" name="Picture 2" descr="Image result for black person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191" y="4191000"/>
            <a:ext cx="3520305" cy="24694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244" y="16731"/>
            <a:ext cx="9166412" cy="1143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6"/>
          <p:cNvSpPr txBox="1">
            <a:spLocks/>
          </p:cNvSpPr>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latin typeface="Avenir LT Std 35 Light" pitchFamily="34" charset="0"/>
              </a:rPr>
              <a:t>Tools for improving coordination: </a:t>
            </a:r>
          </a:p>
          <a:p>
            <a:r>
              <a:rPr lang="en-US" sz="2800" dirty="0">
                <a:solidFill>
                  <a:schemeClr val="bg1"/>
                </a:solidFill>
                <a:latin typeface="Avenir LT Std 35 Light" pitchFamily="34" charset="0"/>
              </a:rPr>
              <a:t>Front and back office services </a:t>
            </a:r>
          </a:p>
        </p:txBody>
      </p:sp>
    </p:spTree>
    <p:extLst>
      <p:ext uri="{BB962C8B-B14F-4D97-AF65-F5344CB8AC3E}">
        <p14:creationId xmlns:p14="http://schemas.microsoft.com/office/powerpoint/2010/main" val="294920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ZA" sz="3200" dirty="0">
                <a:latin typeface="Avenir Medium"/>
                <a:cs typeface="Avenir Medium"/>
              </a:rPr>
              <a:t>Level of integration of front office</a:t>
            </a:r>
          </a:p>
        </p:txBody>
      </p:sp>
      <p:pic>
        <p:nvPicPr>
          <p:cNvPr id="5" name="Picture 4"/>
          <p:cNvPicPr>
            <a:picLocks noChangeAspect="1"/>
          </p:cNvPicPr>
          <p:nvPr/>
        </p:nvPicPr>
        <p:blipFill>
          <a:blip r:embed="rId3"/>
          <a:stretch>
            <a:fillRect/>
          </a:stretch>
        </p:blipFill>
        <p:spPr>
          <a:xfrm>
            <a:off x="228600" y="1066800"/>
            <a:ext cx="8766464" cy="5441254"/>
          </a:xfrm>
          <a:prstGeom prst="rect">
            <a:avLst/>
          </a:prstGeom>
        </p:spPr>
      </p:pic>
    </p:spTree>
    <p:extLst>
      <p:ext uri="{BB962C8B-B14F-4D97-AF65-F5344CB8AC3E}">
        <p14:creationId xmlns:p14="http://schemas.microsoft.com/office/powerpoint/2010/main" val="146921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E2D2B3B-882E-40F3-A32F-6DD516915044}" type="slidenum">
              <a:rPr lang="en-US" smtClean="0"/>
              <a:pPr/>
              <a:t>22</a:t>
            </a:fld>
            <a:endParaRPr lang="en-US"/>
          </a:p>
        </p:txBody>
      </p:sp>
      <p:graphicFrame>
        <p:nvGraphicFramePr>
          <p:cNvPr id="42" name="Diagram 41"/>
          <p:cNvGraphicFramePr>
            <a:graphicFrameLocks/>
          </p:cNvGraphicFramePr>
          <p:nvPr>
            <p:extLst>
              <p:ext uri="{D42A27DB-BD31-4B8C-83A1-F6EECF244321}">
                <p14:modId xmlns:p14="http://schemas.microsoft.com/office/powerpoint/2010/main" val="2751343491"/>
              </p:ext>
            </p:extLst>
          </p:nvPr>
        </p:nvGraphicFramePr>
        <p:xfrm>
          <a:off x="0" y="181149"/>
          <a:ext cx="8991600" cy="6660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 name="Group 43"/>
          <p:cNvGrpSpPr>
            <a:grpSpLocks/>
          </p:cNvGrpSpPr>
          <p:nvPr/>
        </p:nvGrpSpPr>
        <p:grpSpPr bwMode="auto">
          <a:xfrm>
            <a:off x="3962400" y="2286000"/>
            <a:ext cx="1521390" cy="2323870"/>
            <a:chOff x="0" y="0"/>
            <a:chExt cx="6438" cy="11658"/>
          </a:xfrm>
        </p:grpSpPr>
        <p:sp>
          <p:nvSpPr>
            <p:cNvPr id="50" name="Oval 49"/>
            <p:cNvSpPr>
              <a:spLocks noChangeArrowheads="1"/>
            </p:cNvSpPr>
            <p:nvPr/>
          </p:nvSpPr>
          <p:spPr bwMode="auto">
            <a:xfrm>
              <a:off x="2171" y="0"/>
              <a:ext cx="1905" cy="1905"/>
            </a:xfrm>
            <a:prstGeom prst="ellipse">
              <a:avLst/>
            </a:prstGeom>
            <a:solidFill>
              <a:srgbClr val="000000"/>
            </a:solidFill>
            <a:ln w="25400">
              <a:solidFill>
                <a:srgbClr val="000000"/>
              </a:solidFill>
              <a:round/>
              <a:headEnd/>
              <a:tailEnd/>
            </a:ln>
          </p:spPr>
          <p:txBody>
            <a:bodyPr rot="0" vert="horz" wrap="square" lIns="91440" tIns="45720" rIns="91440" bIns="45720" anchor="ctr" anchorCtr="0" upright="1">
              <a:noAutofit/>
            </a:bodyPr>
            <a:lstStyle/>
            <a:p>
              <a:endParaRPr lang="en-GB"/>
            </a:p>
          </p:txBody>
        </p:sp>
        <p:sp>
          <p:nvSpPr>
            <p:cNvPr id="51" name="Oval 50"/>
            <p:cNvSpPr>
              <a:spLocks noChangeArrowheads="1"/>
            </p:cNvSpPr>
            <p:nvPr/>
          </p:nvSpPr>
          <p:spPr bwMode="auto">
            <a:xfrm>
              <a:off x="1943" y="2209"/>
              <a:ext cx="2552" cy="5449"/>
            </a:xfrm>
            <a:prstGeom prst="ellipse">
              <a:avLst/>
            </a:prstGeom>
            <a:solidFill>
              <a:srgbClr val="000000"/>
            </a:solidFill>
            <a:ln w="25400">
              <a:solidFill>
                <a:srgbClr val="000000"/>
              </a:solidFill>
              <a:round/>
              <a:headEnd/>
              <a:tailEnd/>
            </a:ln>
          </p:spPr>
          <p:txBody>
            <a:bodyPr rot="0" vert="horz" wrap="square" lIns="91440" tIns="45720" rIns="91440" bIns="45720" anchor="ctr" anchorCtr="0" upright="1">
              <a:noAutofit/>
            </a:bodyPr>
            <a:lstStyle/>
            <a:p>
              <a:endParaRPr lang="en-GB"/>
            </a:p>
          </p:txBody>
        </p:sp>
        <p:cxnSp>
          <p:nvCxnSpPr>
            <p:cNvPr id="52" name="Straight Connector 51"/>
            <p:cNvCxnSpPr>
              <a:cxnSpLocks noChangeShapeType="1"/>
            </p:cNvCxnSpPr>
            <p:nvPr/>
          </p:nvCxnSpPr>
          <p:spPr bwMode="auto">
            <a:xfrm flipH="1">
              <a:off x="0" y="2895"/>
              <a:ext cx="2705" cy="301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flipH="1">
              <a:off x="2171" y="7315"/>
              <a:ext cx="762" cy="434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flipH="1" flipV="1">
              <a:off x="3810" y="2667"/>
              <a:ext cx="2628" cy="323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3810" y="7315"/>
              <a:ext cx="952" cy="434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cxnSp>
      </p:grpSp>
      <p:cxnSp>
        <p:nvCxnSpPr>
          <p:cNvPr id="46" name="Straight Arrow Connector 45"/>
          <p:cNvCxnSpPr>
            <a:cxnSpLocks noChangeShapeType="1"/>
          </p:cNvCxnSpPr>
          <p:nvPr/>
        </p:nvCxnSpPr>
        <p:spPr bwMode="auto">
          <a:xfrm flipV="1">
            <a:off x="4724400" y="1752600"/>
            <a:ext cx="0" cy="13716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7" name="Straight Arrow Connector 46"/>
          <p:cNvCxnSpPr>
            <a:cxnSpLocks noChangeShapeType="1"/>
          </p:cNvCxnSpPr>
          <p:nvPr/>
        </p:nvCxnSpPr>
        <p:spPr bwMode="auto">
          <a:xfrm flipH="1">
            <a:off x="3505200" y="3962400"/>
            <a:ext cx="762000" cy="5334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8" name="Straight Arrow Connector 47"/>
          <p:cNvCxnSpPr>
            <a:cxnSpLocks noChangeShapeType="1"/>
          </p:cNvCxnSpPr>
          <p:nvPr/>
        </p:nvCxnSpPr>
        <p:spPr bwMode="auto">
          <a:xfrm flipV="1">
            <a:off x="5029200" y="2438400"/>
            <a:ext cx="457200" cy="609600"/>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cxnSp>
        <p:nvCxnSpPr>
          <p:cNvPr id="49" name="Straight Arrow Connector 48"/>
          <p:cNvCxnSpPr>
            <a:cxnSpLocks noChangeShapeType="1"/>
          </p:cNvCxnSpPr>
          <p:nvPr/>
        </p:nvCxnSpPr>
        <p:spPr bwMode="auto">
          <a:xfrm>
            <a:off x="5029200" y="3962400"/>
            <a:ext cx="609600" cy="729276"/>
          </a:xfrm>
          <a:prstGeom prst="straightConnector1">
            <a:avLst/>
          </a:prstGeom>
          <a:noFill/>
          <a:ln w="38100">
            <a:solidFill>
              <a:srgbClr val="F2F2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cxnSp>
      <p:sp>
        <p:nvSpPr>
          <p:cNvPr id="56" name="TextBox 55"/>
          <p:cNvSpPr txBox="1"/>
          <p:nvPr/>
        </p:nvSpPr>
        <p:spPr>
          <a:xfrm>
            <a:off x="152400" y="6172200"/>
            <a:ext cx="2745432" cy="553998"/>
          </a:xfrm>
          <a:prstGeom prst="rect">
            <a:avLst/>
          </a:prstGeom>
          <a:noFill/>
        </p:spPr>
        <p:txBody>
          <a:bodyPr wrap="square" rtlCol="0">
            <a:spAutoFit/>
          </a:bodyPr>
          <a:lstStyle/>
          <a:p>
            <a:r>
              <a:rPr lang="en-US" sz="1000" dirty="0">
                <a:solidFill>
                  <a:srgbClr val="0B1F51"/>
                </a:solidFill>
                <a:latin typeface="Avenir Book"/>
                <a:cs typeface="Avenir Book"/>
              </a:rPr>
              <a:t>Source: </a:t>
            </a:r>
            <a:r>
              <a:rPr lang="en-GB" sz="1000" dirty="0">
                <a:solidFill>
                  <a:srgbClr val="0B1F51"/>
                </a:solidFill>
                <a:latin typeface="Avenir Book"/>
                <a:cs typeface="Avenir Book"/>
              </a:rPr>
              <a:t>Adapted from unpublished </a:t>
            </a:r>
          </a:p>
          <a:p>
            <a:r>
              <a:rPr lang="en-GB" sz="1000" dirty="0">
                <a:solidFill>
                  <a:srgbClr val="0B1F51"/>
                </a:solidFill>
                <a:latin typeface="Avenir Book"/>
                <a:cs typeface="Avenir Book"/>
              </a:rPr>
              <a:t>Oxford Policy Management work in Zambia</a:t>
            </a:r>
          </a:p>
          <a:p>
            <a:endParaRPr lang="en-GB" sz="1000" dirty="0"/>
          </a:p>
        </p:txBody>
      </p:sp>
      <p:grpSp>
        <p:nvGrpSpPr>
          <p:cNvPr id="18" name="Group 17"/>
          <p:cNvGrpSpPr/>
          <p:nvPr/>
        </p:nvGrpSpPr>
        <p:grpSpPr>
          <a:xfrm>
            <a:off x="3048000" y="3048000"/>
            <a:ext cx="3200400" cy="914400"/>
            <a:chOff x="3200400" y="2879912"/>
            <a:chExt cx="3200400" cy="886612"/>
          </a:xfrm>
        </p:grpSpPr>
        <p:sp>
          <p:nvSpPr>
            <p:cNvPr id="45" name="Text Box 298"/>
            <p:cNvSpPr txBox="1">
              <a:spLocks noChangeArrowheads="1"/>
            </p:cNvSpPr>
            <p:nvPr/>
          </p:nvSpPr>
          <p:spPr bwMode="auto">
            <a:xfrm>
              <a:off x="3200400" y="2879912"/>
              <a:ext cx="3200400" cy="886612"/>
            </a:xfrm>
            <a:prstGeom prst="rect">
              <a:avLst/>
            </a:prstGeom>
            <a:noFill/>
            <a:ln w="38100" cmpd="sng">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Aft>
                  <a:spcPts val="1200"/>
                </a:spcAft>
              </a:pPr>
              <a:endParaRPr lang="en-GB" sz="2000" dirty="0">
                <a:effectLst/>
                <a:latin typeface="Avenir Heavy"/>
                <a:ea typeface="MS Mincho" panose="02020609040205080304" pitchFamily="49" charset="-128"/>
                <a:cs typeface="Avenir Heavy"/>
              </a:endParaRPr>
            </a:p>
          </p:txBody>
        </p:sp>
        <p:sp>
          <p:nvSpPr>
            <p:cNvPr id="3" name="Rectangle 2"/>
            <p:cNvSpPr/>
            <p:nvPr/>
          </p:nvSpPr>
          <p:spPr>
            <a:xfrm>
              <a:off x="3733800" y="3048000"/>
              <a:ext cx="2198038" cy="597087"/>
            </a:xfrm>
            <a:prstGeom prst="rect">
              <a:avLst/>
            </a:prstGeom>
          </p:spPr>
          <p:txBody>
            <a:bodyPr wrap="none">
              <a:spAutoFit/>
            </a:bodyPr>
            <a:lstStyle/>
            <a:p>
              <a:pPr algn="ctr">
                <a:lnSpc>
                  <a:spcPct val="60000"/>
                </a:lnSpc>
                <a:spcAft>
                  <a:spcPts val="1200"/>
                </a:spcAft>
              </a:pPr>
              <a:r>
                <a:rPr lang="en-GB" b="1" dirty="0">
                  <a:solidFill>
                    <a:srgbClr val="FFFFFF"/>
                  </a:solidFill>
                  <a:latin typeface="Avenir Heavy"/>
                  <a:ea typeface="MS Mincho" panose="02020609040205080304" pitchFamily="49" charset="-128"/>
                  <a:cs typeface="Avenir Heavy"/>
                </a:rPr>
                <a:t>Case management </a:t>
              </a:r>
            </a:p>
            <a:p>
              <a:pPr algn="ctr">
                <a:lnSpc>
                  <a:spcPct val="60000"/>
                </a:lnSpc>
                <a:spcAft>
                  <a:spcPts val="1200"/>
                </a:spcAft>
              </a:pPr>
              <a:r>
                <a:rPr lang="en-GB" b="1" dirty="0">
                  <a:solidFill>
                    <a:srgbClr val="FFFFFF"/>
                  </a:solidFill>
                  <a:latin typeface="Avenir Heavy"/>
                  <a:ea typeface="MS Mincho" panose="02020609040205080304" pitchFamily="49" charset="-128"/>
                  <a:cs typeface="Avenir Heavy"/>
                </a:rPr>
                <a:t>&amp; Referral System</a:t>
              </a:r>
              <a:endParaRPr lang="en-GB" dirty="0">
                <a:latin typeface="Avenir Heavy"/>
                <a:ea typeface="MS Mincho" panose="02020609040205080304" pitchFamily="49" charset="-128"/>
                <a:cs typeface="Avenir Heavy"/>
              </a:endParaRPr>
            </a:p>
          </p:txBody>
        </p:sp>
      </p:grpSp>
      <p:sp>
        <p:nvSpPr>
          <p:cNvPr id="2" name="Title 1"/>
          <p:cNvSpPr>
            <a:spLocks noGrp="1"/>
          </p:cNvSpPr>
          <p:nvPr>
            <p:ph type="title"/>
          </p:nvPr>
        </p:nvSpPr>
        <p:spPr>
          <a:xfrm>
            <a:off x="228600" y="381000"/>
            <a:ext cx="3508887" cy="566451"/>
          </a:xfrm>
        </p:spPr>
        <p:txBody>
          <a:bodyPr>
            <a:noAutofit/>
          </a:bodyPr>
          <a:lstStyle/>
          <a:p>
            <a:pPr algn="l"/>
            <a:r>
              <a:rPr lang="en-US" sz="2600" b="1" dirty="0">
                <a:latin typeface="Avenir Medium"/>
                <a:cs typeface="Avenir Medium"/>
              </a:rPr>
              <a:t>…Linking services, </a:t>
            </a:r>
            <a:br>
              <a:rPr lang="en-US" sz="2600" b="1" dirty="0">
                <a:latin typeface="Avenir Medium"/>
                <a:cs typeface="Avenir Medium"/>
              </a:rPr>
            </a:br>
            <a:r>
              <a:rPr lang="en-US" sz="2600" b="1" dirty="0">
                <a:latin typeface="Avenir Medium"/>
                <a:cs typeface="Avenir Medium"/>
              </a:rPr>
              <a:t>an overview</a:t>
            </a:r>
          </a:p>
        </p:txBody>
      </p:sp>
    </p:spTree>
    <p:extLst>
      <p:ext uri="{BB962C8B-B14F-4D97-AF65-F5344CB8AC3E}">
        <p14:creationId xmlns:p14="http://schemas.microsoft.com/office/powerpoint/2010/main" val="270306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304800" y="5549490"/>
            <a:ext cx="8865594" cy="1308510"/>
          </a:xfrm>
          <a:prstGeom prst="rect">
            <a:avLst/>
          </a:prstGeom>
        </p:spPr>
      </p:pic>
      <p:sp>
        <p:nvSpPr>
          <p:cNvPr id="7" name="Content Placeholder 2"/>
          <p:cNvSpPr txBox="1">
            <a:spLocks/>
          </p:cNvSpPr>
          <p:nvPr/>
        </p:nvSpPr>
        <p:spPr>
          <a:xfrm>
            <a:off x="304800" y="152400"/>
            <a:ext cx="8458200" cy="5715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sz="3500" dirty="0">
              <a:latin typeface="Avenir Book"/>
              <a:cs typeface="Avenir Book"/>
            </a:endParaRPr>
          </a:p>
          <a:p>
            <a:pPr marL="0" indent="0">
              <a:buNone/>
            </a:pPr>
            <a:r>
              <a:rPr lang="en-ZA" sz="2800" dirty="0">
                <a:latin typeface="Avenir Book"/>
                <a:cs typeface="Avenir Book"/>
              </a:rPr>
              <a:t>Aim:  ensure consistency, </a:t>
            </a:r>
          </a:p>
          <a:p>
            <a:pPr marL="0" indent="0">
              <a:buNone/>
            </a:pPr>
            <a:r>
              <a:rPr lang="en-ZA" sz="2800" dirty="0">
                <a:latin typeface="Avenir Book"/>
                <a:cs typeface="Avenir Book"/>
              </a:rPr>
              <a:t>responsiveness to local context &amp; </a:t>
            </a:r>
          </a:p>
          <a:p>
            <a:pPr marL="0" indent="0">
              <a:buNone/>
            </a:pPr>
            <a:r>
              <a:rPr lang="en-ZA" sz="2800" dirty="0">
                <a:latin typeface="Avenir Book"/>
                <a:cs typeface="Avenir Book"/>
              </a:rPr>
              <a:t>accountability in programme implementation</a:t>
            </a:r>
          </a:p>
          <a:p>
            <a:r>
              <a:rPr lang="en-ZA" sz="2800" dirty="0">
                <a:latin typeface="Avenir Book"/>
                <a:cs typeface="Avenir Book"/>
              </a:rPr>
              <a:t>Takes place between the different levels of government (federal, national, provincial/regional, district, and commune/village) </a:t>
            </a:r>
          </a:p>
          <a:p>
            <a:r>
              <a:rPr lang="en-ZA" sz="2800" dirty="0">
                <a:latin typeface="Avenir Book"/>
                <a:cs typeface="Avenir Book"/>
              </a:rPr>
              <a:t>Each layer of the social protection system depends on the other layers to perform its own duties. </a:t>
            </a:r>
          </a:p>
          <a:p>
            <a:pPr lvl="0"/>
            <a:endParaRPr lang="en-ZA" dirty="0"/>
          </a:p>
          <a:p>
            <a:endParaRPr lang="en-ZA" b="1" dirty="0"/>
          </a:p>
        </p:txBody>
      </p:sp>
      <p:sp>
        <p:nvSpPr>
          <p:cNvPr id="8" name="Rectangle 7"/>
          <p:cNvSpPr/>
          <p:nvPr/>
        </p:nvSpPr>
        <p:spPr>
          <a:xfrm>
            <a:off x="-22412" y="0"/>
            <a:ext cx="9166412" cy="1100033"/>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4572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a:solidFill>
                  <a:schemeClr val="bg1"/>
                </a:solidFill>
                <a:latin typeface="Avenir Medium"/>
                <a:cs typeface="Avenir Medium"/>
              </a:rPr>
              <a:t>Vertical co-ordination </a:t>
            </a:r>
          </a:p>
        </p:txBody>
      </p:sp>
      <p:grpSp>
        <p:nvGrpSpPr>
          <p:cNvPr id="4" name="Group 3"/>
          <p:cNvGrpSpPr/>
          <p:nvPr/>
        </p:nvGrpSpPr>
        <p:grpSpPr>
          <a:xfrm>
            <a:off x="6946784" y="1295400"/>
            <a:ext cx="2001520" cy="1717824"/>
            <a:chOff x="7127736" y="1524000"/>
            <a:chExt cx="2001520" cy="1717824"/>
          </a:xfrm>
        </p:grpSpPr>
        <p:pic>
          <p:nvPicPr>
            <p:cNvPr id="3" name="Picture 2" descr="inf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736" y="1524000"/>
              <a:ext cx="2001520" cy="1588594"/>
            </a:xfrm>
            <a:prstGeom prst="rect">
              <a:avLst/>
            </a:prstGeom>
          </p:spPr>
        </p:pic>
        <p:sp>
          <p:nvSpPr>
            <p:cNvPr id="6" name="Oval 5"/>
            <p:cNvSpPr/>
            <p:nvPr/>
          </p:nvSpPr>
          <p:spPr>
            <a:xfrm flipH="1">
              <a:off x="8876996" y="1813595"/>
              <a:ext cx="164963" cy="14282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83225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rotWithShape="1">
          <a:blip r:embed="rId3" cstate="print">
            <a:extLst>
              <a:ext uri="{28A0092B-C50C-407E-A947-70E740481C1C}">
                <a14:useLocalDpi xmlns:a14="http://schemas.microsoft.com/office/drawing/2010/main" val="0"/>
              </a:ext>
            </a:extLst>
          </a:blip>
          <a:srcRect t="80273"/>
          <a:stretch/>
        </p:blipFill>
        <p:spPr>
          <a:xfrm>
            <a:off x="304800" y="5625690"/>
            <a:ext cx="8865594" cy="1232310"/>
          </a:xfrm>
          <a:prstGeom prst="rect">
            <a:avLst/>
          </a:prstGeom>
        </p:spPr>
      </p:pic>
      <p:sp>
        <p:nvSpPr>
          <p:cNvPr id="7" name="Content Placeholder 2"/>
          <p:cNvSpPr txBox="1">
            <a:spLocks/>
          </p:cNvSpPr>
          <p:nvPr/>
        </p:nvSpPr>
        <p:spPr>
          <a:xfrm>
            <a:off x="365760" y="488743"/>
            <a:ext cx="8208424"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pPr lvl="0"/>
            <a:endParaRPr lang="en-ZA" dirty="0"/>
          </a:p>
          <a:p>
            <a:endParaRPr lang="en-ZA" b="1" dirty="0"/>
          </a:p>
        </p:txBody>
      </p:sp>
      <p:sp>
        <p:nvSpPr>
          <p:cNvPr id="8" name="Rectangle 7"/>
          <p:cNvSpPr/>
          <p:nvPr/>
        </p:nvSpPr>
        <p:spPr>
          <a:xfrm>
            <a:off x="-22412" y="0"/>
            <a:ext cx="9166412" cy="13716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5334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venir Medium"/>
                <a:cs typeface="Avenir Medium"/>
              </a:rPr>
              <a:t>Tools and processes  to improve vertical </a:t>
            </a:r>
          </a:p>
          <a:p>
            <a:r>
              <a:rPr lang="en-US" sz="3200" dirty="0">
                <a:solidFill>
                  <a:schemeClr val="bg1"/>
                </a:solidFill>
                <a:latin typeface="Avenir Medium"/>
                <a:cs typeface="Avenir Medium"/>
              </a:rPr>
              <a:t>co-ordination </a:t>
            </a:r>
          </a:p>
        </p:txBody>
      </p:sp>
      <p:sp>
        <p:nvSpPr>
          <p:cNvPr id="11" name="Title 6"/>
          <p:cNvSpPr txBox="1">
            <a:spLocks/>
          </p:cNvSpPr>
          <p:nvPr/>
        </p:nvSpPr>
        <p:spPr>
          <a:xfrm>
            <a:off x="598394" y="61097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latin typeface="Avenir LT Std 35 Light" pitchFamily="34" charset="0"/>
            </a:endParaRPr>
          </a:p>
        </p:txBody>
      </p:sp>
      <p:sp>
        <p:nvSpPr>
          <p:cNvPr id="12" name="Content Placeholder 2"/>
          <p:cNvSpPr txBox="1">
            <a:spLocks/>
          </p:cNvSpPr>
          <p:nvPr/>
        </p:nvSpPr>
        <p:spPr>
          <a:xfrm>
            <a:off x="685800" y="1447800"/>
            <a:ext cx="8305800" cy="47594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sz="2800" dirty="0">
                <a:latin typeface="Avenir Book"/>
                <a:cs typeface="Avenir Book"/>
              </a:rPr>
              <a:t>Streamline vertical coordination structures</a:t>
            </a:r>
          </a:p>
          <a:p>
            <a:r>
              <a:rPr lang="en-ZA" sz="2800" dirty="0">
                <a:latin typeface="Avenir Book"/>
                <a:cs typeface="Avenir Book"/>
              </a:rPr>
              <a:t>Clarify the roles and responsibilities of the different administrative layers</a:t>
            </a:r>
          </a:p>
          <a:p>
            <a:r>
              <a:rPr lang="en-ZA" sz="2800" dirty="0">
                <a:latin typeface="Avenir Book"/>
                <a:cs typeface="Avenir Book"/>
              </a:rPr>
              <a:t>Ensure that coordination mechanisms have necessary mandates and capacity to coordinate</a:t>
            </a:r>
          </a:p>
          <a:p>
            <a:r>
              <a:rPr lang="en-ZA" sz="2800" dirty="0">
                <a:latin typeface="Avenir Book"/>
                <a:cs typeface="Avenir Book"/>
              </a:rPr>
              <a:t>Develop guidance/operational manuals to guide vertical coordination of social protection </a:t>
            </a:r>
          </a:p>
          <a:p>
            <a:r>
              <a:rPr lang="en-ZA" sz="2800" dirty="0">
                <a:latin typeface="Avenir Book"/>
                <a:cs typeface="Avenir Book"/>
              </a:rPr>
              <a:t>Create incentives for coordination</a:t>
            </a:r>
          </a:p>
          <a:p>
            <a:r>
              <a:rPr lang="en-ZA" sz="2800" dirty="0">
                <a:latin typeface="Avenir Book"/>
                <a:cs typeface="Avenir Book"/>
              </a:rPr>
              <a:t>Ensure info flows both ways!</a:t>
            </a:r>
          </a:p>
          <a:p>
            <a:endParaRPr lang="en-ZA" dirty="0"/>
          </a:p>
        </p:txBody>
      </p:sp>
    </p:spTree>
    <p:extLst>
      <p:ext uri="{BB962C8B-B14F-4D97-AF65-F5344CB8AC3E}">
        <p14:creationId xmlns:p14="http://schemas.microsoft.com/office/powerpoint/2010/main" val="416093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55958" y="1846927"/>
            <a:ext cx="4572000" cy="2554545"/>
          </a:xfrm>
          <a:prstGeom prst="rect">
            <a:avLst/>
          </a:prstGeom>
          <a:noFill/>
        </p:spPr>
        <p:txBody>
          <a:bodyPr wrap="square" rtlCol="0">
            <a:spAutoFit/>
          </a:bodyPr>
          <a:lstStyle/>
          <a:p>
            <a:pPr algn="ctr"/>
            <a:r>
              <a:rPr lang="en-US" sz="4000" dirty="0">
                <a:solidFill>
                  <a:schemeClr val="bg1"/>
                </a:solidFill>
                <a:latin typeface="Avenir Book"/>
                <a:cs typeface="Avenir Book"/>
              </a:rPr>
              <a:t>Activity: Stakeholder Mapping</a:t>
            </a:r>
          </a:p>
          <a:p>
            <a:pPr algn="ctr"/>
            <a:endParaRPr lang="en-US"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269823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76200"/>
            <a:ext cx="8916419" cy="6671000"/>
          </a:xfrm>
          <a:prstGeom prst="rect">
            <a:avLst/>
          </a:prstGeom>
        </p:spPr>
      </p:pic>
      <p:sp>
        <p:nvSpPr>
          <p:cNvPr id="7" name="Content Placeholder 2"/>
          <p:cNvSpPr txBox="1">
            <a:spLocks/>
          </p:cNvSpPr>
          <p:nvPr/>
        </p:nvSpPr>
        <p:spPr>
          <a:xfrm>
            <a:off x="152400" y="838200"/>
            <a:ext cx="3538728" cy="5867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2600" b="1" dirty="0"/>
          </a:p>
          <a:p>
            <a:pPr marL="0" indent="0">
              <a:buNone/>
            </a:pPr>
            <a:endParaRPr lang="en-ZA" sz="2600" dirty="0"/>
          </a:p>
          <a:p>
            <a:r>
              <a:rPr lang="en-ZA" sz="2600" dirty="0">
                <a:latin typeface="Avenir Book"/>
                <a:cs typeface="Avenir Book"/>
              </a:rPr>
              <a:t>Map key stakeholders, including those necessary at policy, programme and administrative level.. Against interest and influence/power</a:t>
            </a:r>
          </a:p>
          <a:p>
            <a:endParaRPr lang="en-ZA" b="1" dirty="0"/>
          </a:p>
        </p:txBody>
      </p:sp>
      <p:sp>
        <p:nvSpPr>
          <p:cNvPr id="3" name="Rectangle 2"/>
          <p:cNvSpPr/>
          <p:nvPr/>
        </p:nvSpPr>
        <p:spPr>
          <a:xfrm>
            <a:off x="4343400" y="1371600"/>
            <a:ext cx="213360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77000" y="1371600"/>
            <a:ext cx="224741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343400" y="3146692"/>
            <a:ext cx="213360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77000" y="3146692"/>
            <a:ext cx="2247410" cy="1752600"/>
          </a:xfrm>
          <a:prstGeom prst="rect">
            <a:avLst/>
          </a:prstGeom>
          <a:noFill/>
          <a:ln w="28575" cmpd="sng">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352800" y="1447800"/>
            <a:ext cx="705423" cy="338554"/>
          </a:xfrm>
          <a:prstGeom prst="rect">
            <a:avLst/>
          </a:prstGeom>
          <a:noFill/>
        </p:spPr>
        <p:txBody>
          <a:bodyPr wrap="none" rtlCol="0">
            <a:spAutoFit/>
          </a:bodyPr>
          <a:lstStyle/>
          <a:p>
            <a:pPr algn="r"/>
            <a:r>
              <a:rPr lang="en-US" sz="1600" dirty="0">
                <a:latin typeface="Avenir Medium"/>
                <a:cs typeface="Avenir Medium"/>
              </a:rPr>
              <a:t>HIGH</a:t>
            </a:r>
          </a:p>
        </p:txBody>
      </p:sp>
      <p:sp>
        <p:nvSpPr>
          <p:cNvPr id="12" name="TextBox 11"/>
          <p:cNvSpPr txBox="1"/>
          <p:nvPr/>
        </p:nvSpPr>
        <p:spPr>
          <a:xfrm>
            <a:off x="3124200" y="2819400"/>
            <a:ext cx="928459" cy="338554"/>
          </a:xfrm>
          <a:prstGeom prst="rect">
            <a:avLst/>
          </a:prstGeom>
          <a:noFill/>
        </p:spPr>
        <p:txBody>
          <a:bodyPr wrap="none" rtlCol="0">
            <a:spAutoFit/>
          </a:bodyPr>
          <a:lstStyle/>
          <a:p>
            <a:pPr algn="r"/>
            <a:r>
              <a:rPr lang="en-US" sz="1600" dirty="0">
                <a:latin typeface="Avenir Medium"/>
                <a:cs typeface="Avenir Medium"/>
              </a:rPr>
              <a:t>POWER</a:t>
            </a:r>
          </a:p>
        </p:txBody>
      </p:sp>
      <p:sp>
        <p:nvSpPr>
          <p:cNvPr id="13" name="TextBox 12"/>
          <p:cNvSpPr txBox="1"/>
          <p:nvPr/>
        </p:nvSpPr>
        <p:spPr>
          <a:xfrm>
            <a:off x="3352800" y="4572000"/>
            <a:ext cx="659252" cy="338554"/>
          </a:xfrm>
          <a:prstGeom prst="rect">
            <a:avLst/>
          </a:prstGeom>
          <a:noFill/>
        </p:spPr>
        <p:txBody>
          <a:bodyPr wrap="none" rtlCol="0">
            <a:spAutoFit/>
          </a:bodyPr>
          <a:lstStyle/>
          <a:p>
            <a:pPr algn="r"/>
            <a:r>
              <a:rPr lang="en-US" sz="1600" dirty="0">
                <a:latin typeface="Avenir Medium"/>
                <a:cs typeface="Avenir Medium"/>
              </a:rPr>
              <a:t>LOW</a:t>
            </a:r>
          </a:p>
        </p:txBody>
      </p:sp>
      <p:sp>
        <p:nvSpPr>
          <p:cNvPr id="14" name="TextBox 13"/>
          <p:cNvSpPr txBox="1"/>
          <p:nvPr/>
        </p:nvSpPr>
        <p:spPr>
          <a:xfrm>
            <a:off x="4343400" y="5224046"/>
            <a:ext cx="659252" cy="338554"/>
          </a:xfrm>
          <a:prstGeom prst="rect">
            <a:avLst/>
          </a:prstGeom>
          <a:noFill/>
        </p:spPr>
        <p:txBody>
          <a:bodyPr wrap="none" rtlCol="0">
            <a:spAutoFit/>
          </a:bodyPr>
          <a:lstStyle/>
          <a:p>
            <a:r>
              <a:rPr lang="en-US" sz="1600" dirty="0">
                <a:latin typeface="Avenir Medium"/>
                <a:cs typeface="Avenir Medium"/>
              </a:rPr>
              <a:t>LOW</a:t>
            </a:r>
          </a:p>
        </p:txBody>
      </p:sp>
      <p:sp>
        <p:nvSpPr>
          <p:cNvPr id="15" name="TextBox 14"/>
          <p:cNvSpPr txBox="1"/>
          <p:nvPr/>
        </p:nvSpPr>
        <p:spPr>
          <a:xfrm>
            <a:off x="5943600" y="5224046"/>
            <a:ext cx="1133644" cy="338554"/>
          </a:xfrm>
          <a:prstGeom prst="rect">
            <a:avLst/>
          </a:prstGeom>
          <a:noFill/>
        </p:spPr>
        <p:txBody>
          <a:bodyPr wrap="none" rtlCol="0">
            <a:spAutoFit/>
          </a:bodyPr>
          <a:lstStyle/>
          <a:p>
            <a:r>
              <a:rPr lang="en-US" sz="1600" dirty="0">
                <a:latin typeface="Avenir Medium"/>
                <a:cs typeface="Avenir Medium"/>
              </a:rPr>
              <a:t>INTEREST</a:t>
            </a:r>
          </a:p>
        </p:txBody>
      </p:sp>
      <p:sp>
        <p:nvSpPr>
          <p:cNvPr id="16" name="TextBox 15"/>
          <p:cNvSpPr txBox="1"/>
          <p:nvPr/>
        </p:nvSpPr>
        <p:spPr>
          <a:xfrm>
            <a:off x="7882667" y="5224046"/>
            <a:ext cx="705423" cy="338554"/>
          </a:xfrm>
          <a:prstGeom prst="rect">
            <a:avLst/>
          </a:prstGeom>
          <a:noFill/>
        </p:spPr>
        <p:txBody>
          <a:bodyPr wrap="none" rtlCol="0">
            <a:spAutoFit/>
          </a:bodyPr>
          <a:lstStyle/>
          <a:p>
            <a:r>
              <a:rPr lang="en-US" sz="1600" dirty="0">
                <a:latin typeface="Avenir Medium"/>
                <a:cs typeface="Avenir Medium"/>
              </a:rPr>
              <a:t>HIGH</a:t>
            </a:r>
          </a:p>
        </p:txBody>
      </p:sp>
      <p:sp>
        <p:nvSpPr>
          <p:cNvPr id="17" name="TextBox 16"/>
          <p:cNvSpPr txBox="1"/>
          <p:nvPr/>
        </p:nvSpPr>
        <p:spPr>
          <a:xfrm>
            <a:off x="4343400" y="1981200"/>
            <a:ext cx="2133600" cy="584776"/>
          </a:xfrm>
          <a:prstGeom prst="rect">
            <a:avLst/>
          </a:prstGeom>
          <a:noFill/>
        </p:spPr>
        <p:txBody>
          <a:bodyPr wrap="square" rtlCol="0">
            <a:spAutoFit/>
          </a:bodyPr>
          <a:lstStyle/>
          <a:p>
            <a:pPr algn="ctr"/>
            <a:r>
              <a:rPr lang="en-US" sz="1600" dirty="0">
                <a:latin typeface="Avenir Medium"/>
                <a:cs typeface="Avenir Medium"/>
              </a:rPr>
              <a:t>KEEP</a:t>
            </a:r>
          </a:p>
          <a:p>
            <a:pPr algn="ctr"/>
            <a:r>
              <a:rPr lang="en-US" sz="1600" dirty="0">
                <a:latin typeface="Avenir Medium"/>
                <a:cs typeface="Avenir Medium"/>
              </a:rPr>
              <a:t>SATISFIED</a:t>
            </a:r>
          </a:p>
        </p:txBody>
      </p:sp>
      <p:sp>
        <p:nvSpPr>
          <p:cNvPr id="18" name="TextBox 17"/>
          <p:cNvSpPr txBox="1"/>
          <p:nvPr/>
        </p:nvSpPr>
        <p:spPr>
          <a:xfrm>
            <a:off x="6477000" y="1981200"/>
            <a:ext cx="2209799" cy="584776"/>
          </a:xfrm>
          <a:prstGeom prst="rect">
            <a:avLst/>
          </a:prstGeom>
          <a:noFill/>
        </p:spPr>
        <p:txBody>
          <a:bodyPr wrap="square" rtlCol="0">
            <a:spAutoFit/>
          </a:bodyPr>
          <a:lstStyle/>
          <a:p>
            <a:pPr algn="ctr"/>
            <a:r>
              <a:rPr lang="en-US" sz="1600" dirty="0">
                <a:latin typeface="Avenir Medium"/>
                <a:cs typeface="Avenir Medium"/>
              </a:rPr>
              <a:t>MANAGE </a:t>
            </a:r>
          </a:p>
          <a:p>
            <a:pPr algn="ctr"/>
            <a:r>
              <a:rPr lang="en-US" sz="1600" dirty="0">
                <a:latin typeface="Avenir Medium"/>
                <a:cs typeface="Avenir Medium"/>
              </a:rPr>
              <a:t>CLOSELY</a:t>
            </a:r>
          </a:p>
        </p:txBody>
      </p:sp>
      <p:sp>
        <p:nvSpPr>
          <p:cNvPr id="19" name="TextBox 18"/>
          <p:cNvSpPr txBox="1"/>
          <p:nvPr/>
        </p:nvSpPr>
        <p:spPr>
          <a:xfrm>
            <a:off x="6477000" y="3769947"/>
            <a:ext cx="2209800" cy="584776"/>
          </a:xfrm>
          <a:prstGeom prst="rect">
            <a:avLst/>
          </a:prstGeom>
          <a:noFill/>
        </p:spPr>
        <p:txBody>
          <a:bodyPr wrap="square" rtlCol="0">
            <a:spAutoFit/>
          </a:bodyPr>
          <a:lstStyle/>
          <a:p>
            <a:pPr algn="ctr"/>
            <a:r>
              <a:rPr lang="en-US" sz="1600" dirty="0">
                <a:latin typeface="Avenir Medium"/>
                <a:cs typeface="Avenir Medium"/>
              </a:rPr>
              <a:t>KEEP </a:t>
            </a:r>
          </a:p>
          <a:p>
            <a:pPr algn="ctr"/>
            <a:r>
              <a:rPr lang="en-US" sz="1600" dirty="0">
                <a:latin typeface="Avenir Medium"/>
                <a:cs typeface="Avenir Medium"/>
              </a:rPr>
              <a:t>INFORMED</a:t>
            </a:r>
          </a:p>
        </p:txBody>
      </p:sp>
      <p:sp>
        <p:nvSpPr>
          <p:cNvPr id="20" name="TextBox 19"/>
          <p:cNvSpPr txBox="1"/>
          <p:nvPr/>
        </p:nvSpPr>
        <p:spPr>
          <a:xfrm>
            <a:off x="4343400" y="3733800"/>
            <a:ext cx="2133600" cy="584776"/>
          </a:xfrm>
          <a:prstGeom prst="rect">
            <a:avLst/>
          </a:prstGeom>
          <a:noFill/>
        </p:spPr>
        <p:txBody>
          <a:bodyPr wrap="square" rtlCol="0">
            <a:spAutoFit/>
          </a:bodyPr>
          <a:lstStyle/>
          <a:p>
            <a:pPr algn="ctr"/>
            <a:r>
              <a:rPr lang="en-US" sz="1600" dirty="0">
                <a:latin typeface="Avenir Medium"/>
                <a:cs typeface="Avenir Medium"/>
              </a:rPr>
              <a:t>MONITOR</a:t>
            </a:r>
          </a:p>
          <a:p>
            <a:pPr algn="ctr"/>
            <a:r>
              <a:rPr lang="en-US" sz="1600" dirty="0">
                <a:latin typeface="Avenir Medium"/>
                <a:cs typeface="Avenir Medium"/>
              </a:rPr>
              <a:t>(MINIMUM EFFORT)</a:t>
            </a:r>
          </a:p>
        </p:txBody>
      </p:sp>
      <p:sp>
        <p:nvSpPr>
          <p:cNvPr id="6" name="Up Arrow 5"/>
          <p:cNvSpPr/>
          <p:nvPr/>
        </p:nvSpPr>
        <p:spPr>
          <a:xfrm>
            <a:off x="4038600" y="1219200"/>
            <a:ext cx="228600" cy="3733800"/>
          </a:xfrm>
          <a:prstGeom prst="upArrow">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4191000" y="4953000"/>
            <a:ext cx="4572000" cy="228600"/>
          </a:xfrm>
          <a:prstGeom prst="rightArrow">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412" y="0"/>
            <a:ext cx="9166412" cy="1143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304800"/>
            <a:ext cx="91440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WHO ARE OUR STAKEHOLDERS?</a:t>
            </a:r>
          </a:p>
        </p:txBody>
      </p:sp>
    </p:spTree>
    <p:extLst>
      <p:ext uri="{BB962C8B-B14F-4D97-AF65-F5344CB8AC3E}">
        <p14:creationId xmlns:p14="http://schemas.microsoft.com/office/powerpoint/2010/main" val="313724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basic income grant cartoons"/>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p:spPr>
      </p:pic>
      <p:sp>
        <p:nvSpPr>
          <p:cNvPr id="3" name="Rectangle 2"/>
          <p:cNvSpPr/>
          <p:nvPr/>
        </p:nvSpPr>
        <p:spPr>
          <a:xfrm>
            <a:off x="304800" y="762000"/>
            <a:ext cx="3124200" cy="2015936"/>
          </a:xfrm>
          <a:prstGeom prst="rect">
            <a:avLst/>
          </a:prstGeom>
        </p:spPr>
        <p:txBody>
          <a:bodyPr wrap="square">
            <a:spAutoFit/>
          </a:bodyPr>
          <a:lstStyle/>
          <a:p>
            <a:pPr>
              <a:spcAft>
                <a:spcPts val="600"/>
              </a:spcAft>
            </a:pPr>
            <a:r>
              <a:rPr lang="en-ZA" sz="2400" dirty="0">
                <a:latin typeface="Avenir Book"/>
                <a:cs typeface="Avenir Book"/>
              </a:rPr>
              <a:t>Where is your beneficiary placed?</a:t>
            </a:r>
          </a:p>
          <a:p>
            <a:r>
              <a:rPr lang="en-ZA" sz="2400" dirty="0">
                <a:latin typeface="Avenir Book"/>
                <a:cs typeface="Avenir Book"/>
              </a:rPr>
              <a:t>And what about others who are </a:t>
            </a:r>
          </a:p>
          <a:p>
            <a:r>
              <a:rPr lang="en-ZA" sz="2400" dirty="0">
                <a:latin typeface="Avenir Book"/>
                <a:cs typeface="Avenir Book"/>
              </a:rPr>
              <a:t>non-beneficiaries?</a:t>
            </a:r>
          </a:p>
        </p:txBody>
      </p:sp>
    </p:spTree>
    <p:extLst>
      <p:ext uri="{BB962C8B-B14F-4D97-AF65-F5344CB8AC3E}">
        <p14:creationId xmlns:p14="http://schemas.microsoft.com/office/powerpoint/2010/main" val="5450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46600" y="1818904"/>
            <a:ext cx="4572000" cy="1938992"/>
          </a:xfrm>
          <a:prstGeom prst="rect">
            <a:avLst/>
          </a:prstGeom>
          <a:noFill/>
        </p:spPr>
        <p:txBody>
          <a:bodyPr wrap="square" rtlCol="0">
            <a:spAutoFit/>
          </a:bodyPr>
          <a:lstStyle/>
          <a:p>
            <a:pPr algn="ctr"/>
            <a:r>
              <a:rPr lang="en-US" sz="4000" dirty="0">
                <a:solidFill>
                  <a:schemeClr val="bg1"/>
                </a:solidFill>
                <a:latin typeface="Avenir Book"/>
                <a:cs typeface="Avenir Book"/>
              </a:rPr>
              <a:t>Co-ordination:</a:t>
            </a:r>
          </a:p>
          <a:p>
            <a:pPr algn="ctr"/>
            <a:r>
              <a:rPr lang="en-US" sz="4000" dirty="0">
                <a:solidFill>
                  <a:schemeClr val="bg1"/>
                </a:solidFill>
                <a:latin typeface="Avenir Book"/>
                <a:cs typeface="Avenir Book"/>
              </a:rPr>
              <a:t>Application to Home Country</a:t>
            </a: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320075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406" y="399691"/>
            <a:ext cx="8865594" cy="6324600"/>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endParaRPr lang="en-ZA" b="1" dirty="0"/>
          </a:p>
        </p:txBody>
      </p:sp>
      <p:sp>
        <p:nvSpPr>
          <p:cNvPr id="5" name="Content Placeholder 2"/>
          <p:cNvSpPr txBox="1">
            <a:spLocks/>
          </p:cNvSpPr>
          <p:nvPr/>
        </p:nvSpPr>
        <p:spPr>
          <a:xfrm>
            <a:off x="381000" y="1523999"/>
            <a:ext cx="8534400" cy="39672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a:latin typeface="Avenir Book"/>
                <a:cs typeface="Avenir Book"/>
              </a:rPr>
              <a:t>Step 1</a:t>
            </a:r>
            <a:r>
              <a:rPr lang="en-GB" sz="2400" dirty="0">
                <a:latin typeface="Avenir Book"/>
                <a:cs typeface="Avenir Book"/>
              </a:rPr>
              <a:t>: </a:t>
            </a:r>
            <a:r>
              <a:rPr lang="en-US" sz="2400" dirty="0">
                <a:latin typeface="Avenir Book"/>
                <a:cs typeface="Avenir Book"/>
              </a:rPr>
              <a:t>Identify the most important horizontal and vertical co-ordination gaps in your country’s system </a:t>
            </a:r>
            <a:r>
              <a:rPr lang="en-ZA" sz="2400" dirty="0">
                <a:latin typeface="Avenir Book"/>
                <a:cs typeface="Avenir Book"/>
              </a:rPr>
              <a:t>(15 min.) </a:t>
            </a:r>
          </a:p>
          <a:p>
            <a:pPr marL="0" indent="0">
              <a:buNone/>
            </a:pPr>
            <a:r>
              <a:rPr lang="en-ZA" sz="2400" b="1" dirty="0">
                <a:latin typeface="Avenir Book"/>
                <a:cs typeface="Avenir Book"/>
              </a:rPr>
              <a:t>Step 2</a:t>
            </a:r>
            <a:r>
              <a:rPr lang="en-ZA" sz="2400" dirty="0">
                <a:latin typeface="Avenir Book"/>
                <a:cs typeface="Avenir Book"/>
              </a:rPr>
              <a:t>: Discuss and then draw or build a model that addresses these gaps (15 min.)</a:t>
            </a:r>
          </a:p>
          <a:p>
            <a:pPr marL="0" indent="0">
              <a:buNone/>
            </a:pPr>
            <a:r>
              <a:rPr lang="en-ZA" sz="2400" b="1" dirty="0">
                <a:latin typeface="Avenir Book"/>
                <a:cs typeface="Avenir Book"/>
              </a:rPr>
              <a:t>Remember: </a:t>
            </a:r>
            <a:r>
              <a:rPr lang="en-ZA" sz="2400" dirty="0">
                <a:latin typeface="Avenir Book"/>
                <a:cs typeface="Avenir Book"/>
              </a:rPr>
              <a:t>creating additional coordinating bodies is often not the answer!</a:t>
            </a:r>
          </a:p>
          <a:p>
            <a:pPr marL="0" indent="0">
              <a:buNone/>
            </a:pPr>
            <a:r>
              <a:rPr lang="en-ZA" sz="2400" b="1" dirty="0">
                <a:latin typeface="Avenir Book"/>
                <a:cs typeface="Avenir Book"/>
              </a:rPr>
              <a:t>Step 3: </a:t>
            </a:r>
            <a:r>
              <a:rPr lang="en-ZA" sz="2400" dirty="0">
                <a:latin typeface="Avenir Book"/>
                <a:cs typeface="Avenir Book"/>
              </a:rPr>
              <a:t>Prepare to present the three most important features of your model and appoint a </a:t>
            </a:r>
            <a:r>
              <a:rPr lang="en-US" sz="2400" dirty="0">
                <a:latin typeface="Avenir Book"/>
                <a:cs typeface="Avenir Book"/>
              </a:rPr>
              <a:t>spokesperson </a:t>
            </a:r>
            <a:r>
              <a:rPr lang="en-ZA" sz="2400" dirty="0">
                <a:latin typeface="Avenir Book"/>
                <a:cs typeface="Avenir Book"/>
              </a:rPr>
              <a:t>(5 min.)</a:t>
            </a:r>
          </a:p>
          <a:p>
            <a:pPr marL="0" indent="0">
              <a:buNone/>
            </a:pPr>
            <a:r>
              <a:rPr lang="en-ZA" sz="2400" b="1" dirty="0">
                <a:latin typeface="Avenir Book"/>
                <a:cs typeface="Avenir Book"/>
              </a:rPr>
              <a:t>Step 4: </a:t>
            </a:r>
            <a:r>
              <a:rPr lang="en-ZA" sz="2400" dirty="0">
                <a:latin typeface="Avenir Book"/>
                <a:cs typeface="Avenir Book"/>
              </a:rPr>
              <a:t>Presentation in plenary (10 min.)</a:t>
            </a:r>
          </a:p>
        </p:txBody>
      </p:sp>
      <p:sp>
        <p:nvSpPr>
          <p:cNvPr id="6" name="Rectangle 5"/>
          <p:cNvSpPr/>
          <p:nvPr/>
        </p:nvSpPr>
        <p:spPr>
          <a:xfrm>
            <a:off x="-22412" y="0"/>
            <a:ext cx="9166412" cy="12192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81000"/>
            <a:ext cx="8229600" cy="609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Co-ordination: Application to Home Country</a:t>
            </a:r>
          </a:p>
        </p:txBody>
      </p:sp>
    </p:spTree>
    <p:extLst>
      <p:ext uri="{BB962C8B-B14F-4D97-AF65-F5344CB8AC3E}">
        <p14:creationId xmlns:p14="http://schemas.microsoft.com/office/powerpoint/2010/main" val="142191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31"/>
            <a:ext cx="9144000" cy="6841269"/>
          </a:xfrm>
          <a:prstGeom prst="rect">
            <a:avLst/>
          </a:prstGeom>
        </p:spPr>
      </p:pic>
      <p:sp>
        <p:nvSpPr>
          <p:cNvPr id="4" name="Title 1"/>
          <p:cNvSpPr txBox="1">
            <a:spLocks/>
          </p:cNvSpPr>
          <p:nvPr/>
        </p:nvSpPr>
        <p:spPr>
          <a:xfrm>
            <a:off x="457200" y="38205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600" b="1" dirty="0">
                <a:solidFill>
                  <a:schemeClr val="bg1"/>
                </a:solidFill>
                <a:latin typeface="Avenir Medium"/>
                <a:cs typeface="Avenir Medium"/>
              </a:rPr>
              <a:t>L&amp;T Journaling</a:t>
            </a:r>
          </a:p>
        </p:txBody>
      </p:sp>
      <p:sp>
        <p:nvSpPr>
          <p:cNvPr id="6" name="Content Placeholder 2"/>
          <p:cNvSpPr txBox="1">
            <a:spLocks/>
          </p:cNvSpPr>
          <p:nvPr/>
        </p:nvSpPr>
        <p:spPr>
          <a:xfrm>
            <a:off x="304800" y="868680"/>
            <a:ext cx="8622792"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ZA" sz="2800" dirty="0">
                <a:latin typeface="Avenir Book"/>
                <a:cs typeface="Avenir Book"/>
              </a:rPr>
              <a:t>Over the past few days, what new aspects of yourself as a leader in the SP environment have you noticed? What new questions and topics have come up? (about 3 min.)</a:t>
            </a:r>
            <a:endParaRPr lang="en-US" sz="1200" dirty="0">
              <a:latin typeface="Avenir Book"/>
              <a:cs typeface="Avenir Book"/>
            </a:endParaRPr>
          </a:p>
          <a:p>
            <a:endParaRPr lang="en-ZA" b="1" dirty="0"/>
          </a:p>
          <a:p>
            <a:endParaRPr lang="en-ZA" b="1" dirty="0"/>
          </a:p>
        </p:txBody>
      </p:sp>
      <p:pic>
        <p:nvPicPr>
          <p:cNvPr id="102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9949" b="13262"/>
          <a:stretch/>
        </p:blipFill>
        <p:spPr bwMode="auto">
          <a:xfrm>
            <a:off x="2438399" y="2786335"/>
            <a:ext cx="4679491" cy="25991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a:extLst>
              <a:ext uri="{FF2B5EF4-FFF2-40B4-BE49-F238E27FC236}">
                <a16:creationId xmlns:a16="http://schemas.microsoft.com/office/drawing/2014/main" id="{0A87720B-436C-4EDC-B40F-A0C3C54D7F6F}"/>
              </a:ext>
            </a:extLst>
          </p:cNvPr>
          <p:cNvSpPr txBox="1"/>
          <p:nvPr/>
        </p:nvSpPr>
        <p:spPr>
          <a:xfrm>
            <a:off x="1225645" y="5688217"/>
            <a:ext cx="7315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venir Book"/>
                <a:cs typeface="Avenir Book"/>
              </a:rPr>
              <a:t>Adapted by Catherine </a:t>
            </a:r>
            <a:r>
              <a:rPr lang="en-US" sz="1400" dirty="0" err="1">
                <a:latin typeface="Avenir Book"/>
                <a:cs typeface="Avenir Book"/>
              </a:rPr>
              <a:t>Widrig</a:t>
            </a:r>
            <a:r>
              <a:rPr lang="en-US" sz="1400" dirty="0">
                <a:latin typeface="Avenir Book"/>
                <a:cs typeface="Avenir Book"/>
              </a:rPr>
              <a:t> Jenkins (IPK) from Theory U by Otto </a:t>
            </a:r>
            <a:r>
              <a:rPr lang="en-US" sz="1400" dirty="0" err="1">
                <a:latin typeface="Avenir Book"/>
                <a:cs typeface="Avenir Book"/>
              </a:rPr>
              <a:t>Scharmer</a:t>
            </a:r>
            <a:endParaRPr lang="en-US" sz="1400" dirty="0">
              <a:latin typeface="Avenir Book"/>
              <a:cs typeface="Avenir Book"/>
            </a:endParaRPr>
          </a:p>
          <a:p>
            <a:endParaRPr lang="en-ZA" sz="1400" dirty="0"/>
          </a:p>
        </p:txBody>
      </p:sp>
    </p:spTree>
    <p:extLst>
      <p:ext uri="{BB962C8B-B14F-4D97-AF65-F5344CB8AC3E}">
        <p14:creationId xmlns:p14="http://schemas.microsoft.com/office/powerpoint/2010/main" val="361649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endParaRPr lang="en-ZA" b="1" dirty="0"/>
          </a:p>
        </p:txBody>
      </p:sp>
      <p:sp>
        <p:nvSpPr>
          <p:cNvPr id="5" name="Content Placeholder 2"/>
          <p:cNvSpPr txBox="1">
            <a:spLocks/>
          </p:cNvSpPr>
          <p:nvPr/>
        </p:nvSpPr>
        <p:spPr>
          <a:xfrm>
            <a:off x="381000" y="1524000"/>
            <a:ext cx="8534400" cy="39486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a:latin typeface="Avenir Book"/>
                <a:cs typeface="Avenir Book"/>
              </a:rPr>
              <a:t>Step 1</a:t>
            </a:r>
            <a:r>
              <a:rPr lang="en-GB" sz="2400" dirty="0">
                <a:latin typeface="Avenir Book"/>
                <a:cs typeface="Avenir Book"/>
              </a:rPr>
              <a:t>: Use the What? and Why? cards to </a:t>
            </a:r>
            <a:r>
              <a:rPr lang="en-ZA" sz="2400" dirty="0">
                <a:latin typeface="Avenir Book"/>
                <a:cs typeface="Avenir Book"/>
              </a:rPr>
              <a:t>reflect on different 	coordination challenges and needs in your country. (You 	don’t need to work through all questions only pick the 	ones that spark most interest) (15 min.) </a:t>
            </a:r>
          </a:p>
          <a:p>
            <a:pPr marL="0" indent="0">
              <a:buNone/>
            </a:pPr>
            <a:r>
              <a:rPr lang="en-ZA" sz="2400" b="1" dirty="0">
                <a:latin typeface="Avenir Book"/>
                <a:cs typeface="Avenir Book"/>
              </a:rPr>
              <a:t>Step 2</a:t>
            </a:r>
            <a:r>
              <a:rPr lang="en-ZA" sz="2400" dirty="0">
                <a:latin typeface="Avenir Book"/>
                <a:cs typeface="Avenir Book"/>
              </a:rPr>
              <a:t>: Discuss solutions on how coordination could be improved 	(15 min.)</a:t>
            </a:r>
          </a:p>
          <a:p>
            <a:pPr marL="0" indent="0">
              <a:buNone/>
            </a:pPr>
            <a:r>
              <a:rPr lang="en-ZA" sz="2400" b="1" dirty="0">
                <a:latin typeface="Avenir Book"/>
                <a:cs typeface="Avenir Book"/>
              </a:rPr>
              <a:t>Step 3: </a:t>
            </a:r>
            <a:r>
              <a:rPr lang="en-ZA" sz="2400" dirty="0">
                <a:latin typeface="Avenir Book"/>
                <a:cs typeface="Avenir Book"/>
              </a:rPr>
              <a:t>Pick your top three solutions and record one per card 	(5 min.)</a:t>
            </a:r>
          </a:p>
          <a:p>
            <a:pPr marL="0" indent="0">
              <a:buNone/>
            </a:pPr>
            <a:r>
              <a:rPr lang="en-ZA" sz="2400" b="1" dirty="0">
                <a:latin typeface="Avenir Book"/>
                <a:cs typeface="Avenir Book"/>
              </a:rPr>
              <a:t>Step 4: </a:t>
            </a:r>
            <a:r>
              <a:rPr lang="en-ZA" sz="2400" dirty="0">
                <a:latin typeface="Avenir Book"/>
                <a:cs typeface="Avenir Book"/>
              </a:rPr>
              <a:t>A</a:t>
            </a:r>
            <a:r>
              <a:rPr lang="en-US" sz="2400" dirty="0" err="1">
                <a:latin typeface="Avenir Book"/>
                <a:cs typeface="Avenir Book"/>
              </a:rPr>
              <a:t>ppoint</a:t>
            </a:r>
            <a:r>
              <a:rPr lang="en-US" sz="2400" dirty="0">
                <a:latin typeface="Avenir Book"/>
                <a:cs typeface="Avenir Book"/>
              </a:rPr>
              <a:t> a spokesperson to share your top</a:t>
            </a:r>
          </a:p>
          <a:p>
            <a:pPr marL="0" indent="0">
              <a:buNone/>
            </a:pPr>
            <a:r>
              <a:rPr lang="en-US" sz="2400" dirty="0">
                <a:latin typeface="Avenir Book"/>
                <a:cs typeface="Avenir Book"/>
              </a:rPr>
              <a:t>	three suggestions in plenary. (10 min.)</a:t>
            </a:r>
            <a:endParaRPr lang="en-ZA" sz="2400" dirty="0">
              <a:latin typeface="Avenir Book"/>
              <a:cs typeface="Avenir Book"/>
            </a:endParaRPr>
          </a:p>
        </p:txBody>
      </p:sp>
      <p:sp>
        <p:nvSpPr>
          <p:cNvPr id="6" name="Rectangle 5"/>
          <p:cNvSpPr/>
          <p:nvPr/>
        </p:nvSpPr>
        <p:spPr>
          <a:xfrm>
            <a:off x="-22412" y="0"/>
            <a:ext cx="9166412" cy="12192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04800" y="381000"/>
            <a:ext cx="8229600" cy="609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Co-ordination: Application to Home Country</a:t>
            </a:r>
          </a:p>
        </p:txBody>
      </p:sp>
    </p:spTree>
    <p:extLst>
      <p:ext uri="{BB962C8B-B14F-4D97-AF65-F5344CB8AC3E}">
        <p14:creationId xmlns:p14="http://schemas.microsoft.com/office/powerpoint/2010/main" val="163846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629400" cy="369332"/>
          </a:xfrm>
          <a:prstGeom prst="rect">
            <a:avLst/>
          </a:prstGeom>
          <a:noFill/>
        </p:spPr>
        <p:txBody>
          <a:bodyPr wrap="square" rtlCol="0">
            <a:spAutoFit/>
          </a:bodyPr>
          <a:lstStyle/>
          <a:p>
            <a:r>
              <a:rPr lang="en-ZA" dirty="0"/>
              <a:t>Analogy for full integration </a:t>
            </a:r>
          </a:p>
        </p:txBody>
      </p:sp>
      <p:sp>
        <p:nvSpPr>
          <p:cNvPr id="6" name="Rectangle 5"/>
          <p:cNvSpPr/>
          <p:nvPr/>
        </p:nvSpPr>
        <p:spPr>
          <a:xfrm>
            <a:off x="0" y="0"/>
            <a:ext cx="9144000" cy="68580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 name="TextBox 3"/>
          <p:cNvSpPr txBox="1"/>
          <p:nvPr/>
        </p:nvSpPr>
        <p:spPr>
          <a:xfrm>
            <a:off x="609600" y="609600"/>
            <a:ext cx="7772400" cy="523220"/>
          </a:xfrm>
          <a:prstGeom prst="rect">
            <a:avLst/>
          </a:prstGeom>
          <a:noFill/>
        </p:spPr>
        <p:txBody>
          <a:bodyPr wrap="square" rtlCol="0">
            <a:spAutoFit/>
          </a:bodyPr>
          <a:lstStyle/>
          <a:p>
            <a:pPr algn="ctr"/>
            <a:r>
              <a:rPr lang="en-ZA" sz="2800" dirty="0">
                <a:solidFill>
                  <a:schemeClr val="bg1"/>
                </a:solidFill>
                <a:latin typeface="Avenir LT Std 35 Light" pitchFamily="34" charset="0"/>
              </a:rPr>
              <a:t>Key take outs for Co-ordination</a:t>
            </a:r>
          </a:p>
        </p:txBody>
      </p:sp>
      <p:pic>
        <p:nvPicPr>
          <p:cNvPr id="7" name="Picture 6"/>
          <p:cNvPicPr>
            <a:picLocks noChangeAspect="1"/>
          </p:cNvPicPr>
          <p:nvPr/>
        </p:nvPicPr>
        <p:blipFill>
          <a:blip r:embed="rId3"/>
          <a:stretch>
            <a:fillRect/>
          </a:stretch>
        </p:blipFill>
        <p:spPr>
          <a:xfrm>
            <a:off x="546898" y="1633210"/>
            <a:ext cx="3480188" cy="4724400"/>
          </a:xfrm>
          <a:prstGeom prst="rect">
            <a:avLst/>
          </a:prstGeom>
        </p:spPr>
      </p:pic>
      <p:sp>
        <p:nvSpPr>
          <p:cNvPr id="3" name="TextBox 2"/>
          <p:cNvSpPr txBox="1"/>
          <p:nvPr/>
        </p:nvSpPr>
        <p:spPr>
          <a:xfrm>
            <a:off x="4712804" y="2002642"/>
            <a:ext cx="4457700" cy="4031873"/>
          </a:xfrm>
          <a:prstGeom prst="rect">
            <a:avLst/>
          </a:prstGeom>
          <a:noFill/>
        </p:spPr>
        <p:txBody>
          <a:bodyPr wrap="square" rtlCol="0">
            <a:spAutoFit/>
          </a:bodyPr>
          <a:lstStyle/>
          <a:p>
            <a:r>
              <a:rPr lang="en-US" sz="3200" dirty="0">
                <a:solidFill>
                  <a:schemeClr val="bg1"/>
                </a:solidFill>
              </a:rPr>
              <a:t>What do you know now that you did not know before?</a:t>
            </a:r>
          </a:p>
          <a:p>
            <a:r>
              <a:rPr lang="en-US" sz="3200" dirty="0">
                <a:solidFill>
                  <a:schemeClr val="bg1"/>
                </a:solidFill>
              </a:rPr>
              <a:t>What shift in your thinking did you experience?</a:t>
            </a:r>
          </a:p>
          <a:p>
            <a:r>
              <a:rPr lang="en-US" sz="3200" dirty="0">
                <a:solidFill>
                  <a:schemeClr val="bg1"/>
                </a:solidFill>
              </a:rPr>
              <a:t>What would you do differently now?</a:t>
            </a:r>
          </a:p>
        </p:txBody>
      </p:sp>
    </p:spTree>
    <p:extLst>
      <p:ext uri="{BB962C8B-B14F-4D97-AF65-F5344CB8AC3E}">
        <p14:creationId xmlns:p14="http://schemas.microsoft.com/office/powerpoint/2010/main" val="186212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914400"/>
            <a:ext cx="4105276" cy="3952876"/>
          </a:xfrm>
          <a:prstGeom prst="rect">
            <a:avLst/>
          </a:prstGeom>
        </p:spPr>
      </p:pic>
      <p:sp>
        <p:nvSpPr>
          <p:cNvPr id="6" name="TextBox 5"/>
          <p:cNvSpPr txBox="1"/>
          <p:nvPr/>
        </p:nvSpPr>
        <p:spPr>
          <a:xfrm>
            <a:off x="0" y="5486400"/>
            <a:ext cx="9144000" cy="830997"/>
          </a:xfrm>
          <a:prstGeom prst="rect">
            <a:avLst/>
          </a:prstGeom>
          <a:solidFill>
            <a:schemeClr val="accent5">
              <a:lumMod val="50000"/>
            </a:schemeClr>
          </a:solidFill>
        </p:spPr>
        <p:txBody>
          <a:bodyPr wrap="square" rtlCol="0">
            <a:spAutoFit/>
          </a:bodyPr>
          <a:lstStyle/>
          <a:p>
            <a:pPr algn="ctr"/>
            <a:r>
              <a:rPr lang="en-ZA" sz="2300" b="1" dirty="0">
                <a:solidFill>
                  <a:schemeClr val="bg1"/>
                </a:solidFill>
                <a:latin typeface="Avenir Heavy"/>
                <a:cs typeface="Avenir Heavy"/>
              </a:rPr>
              <a:t>DAY 3 – Afternoon Session</a:t>
            </a:r>
          </a:p>
          <a:p>
            <a:pPr algn="ctr"/>
            <a:r>
              <a:rPr lang="en-ZA" sz="2300" b="1" dirty="0">
                <a:solidFill>
                  <a:schemeClr val="bg1"/>
                </a:solidFill>
                <a:latin typeface="Avenir Heavy"/>
                <a:cs typeface="Avenir Heavy"/>
              </a:rPr>
              <a:t>SP M&amp;E and ACCOUNTABILITY SYSTEMS</a:t>
            </a:r>
          </a:p>
        </p:txBody>
      </p:sp>
    </p:spTree>
    <p:extLst>
      <p:ext uri="{BB962C8B-B14F-4D97-AF65-F5344CB8AC3E}">
        <p14:creationId xmlns:p14="http://schemas.microsoft.com/office/powerpoint/2010/main" val="2648202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5105400" y="6579671"/>
            <a:ext cx="2895600" cy="241002"/>
          </a:xfrm>
        </p:spPr>
        <p:txBody>
          <a:bodyPr/>
          <a:lstStyle/>
          <a:p>
            <a:pPr algn="ctr"/>
            <a:r>
              <a:rPr lang="en-GB" dirty="0">
                <a:latin typeface="Arial" charset="0"/>
                <a:cs typeface="Arial" charset="0"/>
                <a:sym typeface="Arial" charset="0"/>
              </a:rPr>
              <a:t>© 2014 Oxford Policy Management Ltd</a:t>
            </a:r>
          </a:p>
        </p:txBody>
      </p:sp>
      <p:sp>
        <p:nvSpPr>
          <p:cNvPr id="7" name="Slide Number Placeholder 6"/>
          <p:cNvSpPr>
            <a:spLocks noGrp="1"/>
          </p:cNvSpPr>
          <p:nvPr>
            <p:ph type="sldNum" sz="quarter" idx="4"/>
          </p:nvPr>
        </p:nvSpPr>
        <p:spPr/>
        <p:txBody>
          <a:bodyPr/>
          <a:lstStyle/>
          <a:p>
            <a:fld id="{C7D21672-89B5-484A-831D-06775DE06882}" type="slidenum">
              <a:rPr lang="en-GB" smtClean="0"/>
              <a:pPr/>
              <a:t>33</a:t>
            </a:fld>
            <a:endParaRPr lang="en-GB" dirty="0"/>
          </a:p>
        </p:txBody>
      </p:sp>
      <p:cxnSp>
        <p:nvCxnSpPr>
          <p:cNvPr id="10" name="Straight Arrow Connector 9"/>
          <p:cNvCxnSpPr/>
          <p:nvPr/>
        </p:nvCxnSpPr>
        <p:spPr>
          <a:xfrm>
            <a:off x="3995936" y="692696"/>
            <a:ext cx="1712402" cy="5689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08338" y="380558"/>
            <a:ext cx="2656656" cy="923330"/>
          </a:xfrm>
          <a:prstGeom prst="rect">
            <a:avLst/>
          </a:prstGeom>
          <a:noFill/>
        </p:spPr>
        <p:txBody>
          <a:bodyPr wrap="square" rtlCol="0">
            <a:spAutoFit/>
          </a:bodyPr>
          <a:lstStyle/>
          <a:p>
            <a:r>
              <a:rPr lang="en-GB" dirty="0">
                <a:solidFill>
                  <a:schemeClr val="tx1">
                    <a:lumMod val="65000"/>
                    <a:lumOff val="35000"/>
                  </a:schemeClr>
                </a:solidFill>
                <a:latin typeface="Avenir Book"/>
                <a:cs typeface="Avenir Book"/>
              </a:rPr>
              <a:t>Ability of the system to provide reliable, quality information</a:t>
            </a:r>
          </a:p>
        </p:txBody>
      </p:sp>
      <p:cxnSp>
        <p:nvCxnSpPr>
          <p:cNvPr id="13" name="Straight Arrow Connector 12"/>
          <p:cNvCxnSpPr/>
          <p:nvPr/>
        </p:nvCxnSpPr>
        <p:spPr>
          <a:xfrm>
            <a:off x="4343400" y="6096000"/>
            <a:ext cx="1905000" cy="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2200" y="4953000"/>
            <a:ext cx="2830997" cy="1323439"/>
          </a:xfrm>
          <a:prstGeom prst="rect">
            <a:avLst/>
          </a:prstGeom>
          <a:noFill/>
        </p:spPr>
        <p:txBody>
          <a:bodyPr wrap="square" rtlCol="0">
            <a:spAutoFit/>
          </a:bodyPr>
          <a:lstStyle/>
          <a:p>
            <a:r>
              <a:rPr lang="en-GB" sz="1600" dirty="0">
                <a:solidFill>
                  <a:schemeClr val="tx1">
                    <a:lumMod val="65000"/>
                    <a:lumOff val="35000"/>
                  </a:schemeClr>
                </a:solidFill>
                <a:latin typeface="Avenir Book"/>
                <a:cs typeface="Avenir Book"/>
              </a:rPr>
              <a:t>Whether there is actual demand for and use of M&amp;E info to support core programme/government activities at all levels</a:t>
            </a:r>
          </a:p>
        </p:txBody>
      </p:sp>
      <p:sp>
        <p:nvSpPr>
          <p:cNvPr id="9" name="TextBox 8"/>
          <p:cNvSpPr txBox="1"/>
          <p:nvPr/>
        </p:nvSpPr>
        <p:spPr>
          <a:xfrm>
            <a:off x="228600" y="5715000"/>
            <a:ext cx="1676400" cy="954107"/>
          </a:xfrm>
          <a:prstGeom prst="rect">
            <a:avLst/>
          </a:prstGeom>
          <a:solidFill>
            <a:schemeClr val="bg1"/>
          </a:solidFill>
        </p:spPr>
        <p:txBody>
          <a:bodyPr wrap="square" rtlCol="0">
            <a:spAutoFit/>
          </a:bodyPr>
          <a:lstStyle/>
          <a:p>
            <a:pPr algn="ctr"/>
            <a:endParaRPr lang="en-GB" sz="1400" dirty="0">
              <a:solidFill>
                <a:schemeClr val="tx1">
                  <a:lumMod val="65000"/>
                  <a:lumOff val="35000"/>
                </a:schemeClr>
              </a:solidFill>
            </a:endParaRPr>
          </a:p>
          <a:p>
            <a:pPr algn="ctr"/>
            <a:r>
              <a:rPr lang="en-GB" sz="1400" dirty="0">
                <a:solidFill>
                  <a:schemeClr val="tx1">
                    <a:lumMod val="65000"/>
                    <a:lumOff val="35000"/>
                  </a:schemeClr>
                </a:solidFill>
              </a:rPr>
              <a:t>Source: </a:t>
            </a:r>
            <a:r>
              <a:rPr lang="en-GB" sz="1400" dirty="0">
                <a:solidFill>
                  <a:schemeClr val="tx1">
                    <a:lumMod val="65000"/>
                    <a:lumOff val="35000"/>
                  </a:schemeClr>
                </a:solidFill>
                <a:hlinkClick r:id="rId3"/>
              </a:rPr>
              <a:t>OPM (2015)</a:t>
            </a:r>
            <a:endParaRPr lang="en-GB" sz="1400" dirty="0">
              <a:solidFill>
                <a:schemeClr val="tx1">
                  <a:lumMod val="65000"/>
                  <a:lumOff val="35000"/>
                </a:schemeClr>
              </a:solidFill>
            </a:endParaRPr>
          </a:p>
          <a:p>
            <a:pPr algn="ctr"/>
            <a:endParaRPr lang="en-GB" sz="1400" dirty="0">
              <a:solidFill>
                <a:schemeClr val="tx1">
                  <a:lumMod val="65000"/>
                  <a:lumOff val="35000"/>
                </a:schemeClr>
              </a:solidFill>
            </a:endParaRPr>
          </a:p>
          <a:p>
            <a:pPr algn="ctr"/>
            <a:endParaRPr lang="en-GB" sz="1400" dirty="0">
              <a:solidFill>
                <a:schemeClr val="tx1">
                  <a:lumMod val="65000"/>
                  <a:lumOff val="35000"/>
                </a:schemeClr>
              </a:solidFill>
            </a:endParaRPr>
          </a:p>
        </p:txBody>
      </p:sp>
      <p:sp>
        <p:nvSpPr>
          <p:cNvPr id="43" name="Right Arrow 42"/>
          <p:cNvSpPr/>
          <p:nvPr/>
        </p:nvSpPr>
        <p:spPr>
          <a:xfrm>
            <a:off x="5715000" y="2895600"/>
            <a:ext cx="809125" cy="809125"/>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Block Arc 18"/>
          <p:cNvSpPr/>
          <p:nvPr/>
        </p:nvSpPr>
        <p:spPr>
          <a:xfrm>
            <a:off x="609600" y="525088"/>
            <a:ext cx="5044938" cy="5261149"/>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64" name="Group 63"/>
          <p:cNvGrpSpPr/>
          <p:nvPr/>
        </p:nvGrpSpPr>
        <p:grpSpPr>
          <a:xfrm>
            <a:off x="1412330" y="376318"/>
            <a:ext cx="3233220" cy="2017975"/>
            <a:chOff x="1752600" y="381000"/>
            <a:chExt cx="3124200" cy="2133600"/>
          </a:xfrm>
        </p:grpSpPr>
        <p:cxnSp>
          <p:nvCxnSpPr>
            <p:cNvPr id="28" name="Straight Arrow Connector 27"/>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2209800" y="381000"/>
              <a:ext cx="2133600" cy="1371600"/>
              <a:chOff x="2209800" y="381000"/>
              <a:chExt cx="2133600" cy="1371600"/>
            </a:xfrm>
          </p:grpSpPr>
          <p:sp>
            <p:nvSpPr>
              <p:cNvPr id="2" name="Isosceles Triangle 1"/>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743200" y="609600"/>
                <a:ext cx="1066800" cy="369332"/>
              </a:xfrm>
              <a:prstGeom prst="rect">
                <a:avLst/>
              </a:prstGeom>
              <a:noFill/>
            </p:spPr>
            <p:txBody>
              <a:bodyPr wrap="square" rtlCol="0">
                <a:spAutoFit/>
              </a:bodyPr>
              <a:lstStyle/>
              <a:p>
                <a:pPr algn="ctr"/>
                <a:r>
                  <a:rPr lang="en-US" dirty="0">
                    <a:solidFill>
                      <a:schemeClr val="bg1"/>
                    </a:solidFill>
                    <a:latin typeface="Avenir Book"/>
                  </a:rPr>
                  <a:t>SUPPLY</a:t>
                </a:r>
              </a:p>
            </p:txBody>
          </p:sp>
        </p:grpSp>
      </p:grpSp>
      <p:grpSp>
        <p:nvGrpSpPr>
          <p:cNvPr id="58" name="Group 57"/>
          <p:cNvGrpSpPr/>
          <p:nvPr/>
        </p:nvGrpSpPr>
        <p:grpSpPr>
          <a:xfrm>
            <a:off x="897882" y="2394293"/>
            <a:ext cx="1153129" cy="720705"/>
            <a:chOff x="914400" y="2514600"/>
            <a:chExt cx="1219200" cy="762000"/>
          </a:xfrm>
        </p:grpSpPr>
        <p:sp>
          <p:nvSpPr>
            <p:cNvPr id="21" name="Rectangle 20"/>
            <p:cNvSpPr/>
            <p:nvPr/>
          </p:nvSpPr>
          <p:spPr>
            <a:xfrm>
              <a:off x="914400"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914400" y="2667000"/>
              <a:ext cx="1219200" cy="461665"/>
            </a:xfrm>
            <a:prstGeom prst="rect">
              <a:avLst/>
            </a:prstGeom>
            <a:noFill/>
          </p:spPr>
          <p:txBody>
            <a:bodyPr wrap="square" rtlCol="0">
              <a:spAutoFit/>
            </a:bodyPr>
            <a:lstStyle/>
            <a:p>
              <a:pPr algn="ctr"/>
              <a:r>
                <a:rPr lang="en-US" sz="1200" dirty="0">
                  <a:solidFill>
                    <a:schemeClr val="bg1"/>
                  </a:solidFill>
                  <a:latin typeface="Avenir Medium"/>
                  <a:cs typeface="Avenir Medium"/>
                </a:rPr>
                <a:t>Indicators &amp; targets</a:t>
              </a:r>
            </a:p>
          </p:txBody>
        </p:sp>
      </p:grpSp>
      <p:grpSp>
        <p:nvGrpSpPr>
          <p:cNvPr id="59" name="Group 58"/>
          <p:cNvGrpSpPr/>
          <p:nvPr/>
        </p:nvGrpSpPr>
        <p:grpSpPr>
          <a:xfrm>
            <a:off x="2528969" y="2394293"/>
            <a:ext cx="1161027" cy="720705"/>
            <a:chOff x="2638944" y="2514600"/>
            <a:chExt cx="1227551" cy="762000"/>
          </a:xfrm>
        </p:grpSpPr>
        <p:sp>
          <p:nvSpPr>
            <p:cNvPr id="22" name="Rectangle 21"/>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638944" y="2667000"/>
              <a:ext cx="1219200" cy="461665"/>
            </a:xfrm>
            <a:prstGeom prst="rect">
              <a:avLst/>
            </a:prstGeom>
            <a:noFill/>
          </p:spPr>
          <p:txBody>
            <a:bodyPr wrap="square" rtlCol="0">
              <a:spAutoFit/>
            </a:bodyPr>
            <a:lstStyle/>
            <a:p>
              <a:pPr algn="ctr"/>
              <a:r>
                <a:rPr lang="en-US" sz="1200" dirty="0">
                  <a:solidFill>
                    <a:schemeClr val="bg1"/>
                  </a:solidFill>
                  <a:latin typeface="Avenir Medium"/>
                  <a:cs typeface="Avenir Medium"/>
                </a:rPr>
                <a:t>Data </a:t>
              </a:r>
            </a:p>
            <a:p>
              <a:pPr algn="ctr"/>
              <a:r>
                <a:rPr lang="en-US" sz="1200" dirty="0">
                  <a:solidFill>
                    <a:schemeClr val="bg1"/>
                  </a:solidFill>
                  <a:latin typeface="Avenir Medium"/>
                  <a:cs typeface="Avenir Medium"/>
                </a:rPr>
                <a:t>sources</a:t>
              </a:r>
            </a:p>
          </p:txBody>
        </p:sp>
      </p:grpSp>
      <p:grpSp>
        <p:nvGrpSpPr>
          <p:cNvPr id="60" name="Group 59"/>
          <p:cNvGrpSpPr/>
          <p:nvPr/>
        </p:nvGrpSpPr>
        <p:grpSpPr>
          <a:xfrm>
            <a:off x="4068986" y="2394293"/>
            <a:ext cx="1155229" cy="720705"/>
            <a:chOff x="4267200" y="2514600"/>
            <a:chExt cx="1221421" cy="762000"/>
          </a:xfrm>
        </p:grpSpPr>
        <p:sp>
          <p:nvSpPr>
            <p:cNvPr id="23" name="Rectangle 22"/>
            <p:cNvSpPr/>
            <p:nvPr/>
          </p:nvSpPr>
          <p:spPr>
            <a:xfrm>
              <a:off x="4267200"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269421" y="2667000"/>
              <a:ext cx="1219200" cy="461665"/>
            </a:xfrm>
            <a:prstGeom prst="rect">
              <a:avLst/>
            </a:prstGeom>
            <a:noFill/>
          </p:spPr>
          <p:txBody>
            <a:bodyPr wrap="square" rtlCol="0">
              <a:spAutoFit/>
            </a:bodyPr>
            <a:lstStyle/>
            <a:p>
              <a:pPr algn="ctr"/>
              <a:r>
                <a:rPr lang="en-US" sz="1200" dirty="0">
                  <a:solidFill>
                    <a:schemeClr val="bg1"/>
                  </a:solidFill>
                  <a:latin typeface="Avenir Medium"/>
                  <a:cs typeface="Avenir Medium"/>
                </a:rPr>
                <a:t>Institutional arrangements</a:t>
              </a:r>
            </a:p>
          </p:txBody>
        </p:sp>
      </p:grpSp>
      <p:grpSp>
        <p:nvGrpSpPr>
          <p:cNvPr id="75" name="Group 74"/>
          <p:cNvGrpSpPr/>
          <p:nvPr/>
        </p:nvGrpSpPr>
        <p:grpSpPr>
          <a:xfrm>
            <a:off x="609600" y="736671"/>
            <a:ext cx="5044938" cy="5693572"/>
            <a:chOff x="609600" y="736671"/>
            <a:chExt cx="5044938" cy="5693572"/>
          </a:xfrm>
        </p:grpSpPr>
        <p:sp>
          <p:nvSpPr>
            <p:cNvPr id="20" name="Block Arc 19"/>
            <p:cNvSpPr/>
            <p:nvPr/>
          </p:nvSpPr>
          <p:spPr>
            <a:xfrm rot="10800000">
              <a:off x="609600" y="736671"/>
              <a:ext cx="5044938" cy="5261149"/>
            </a:xfrm>
            <a:prstGeom prst="blockArc">
              <a:avLst>
                <a:gd name="adj1" fmla="val 10858164"/>
                <a:gd name="adj2" fmla="val 0"/>
                <a:gd name="adj3" fmla="val 25000"/>
              </a:avLst>
            </a:prstGeom>
            <a:solidFill>
              <a:schemeClr val="tx2">
                <a:lumMod val="40000"/>
                <a:lumOff val="6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p:nvPr/>
          </p:nvGrpSpPr>
          <p:grpSpPr>
            <a:xfrm>
              <a:off x="685800" y="3352800"/>
              <a:ext cx="4505930" cy="3077443"/>
              <a:chOff x="685800" y="3352800"/>
              <a:chExt cx="4505930" cy="3077443"/>
            </a:xfrm>
          </p:grpSpPr>
          <p:grpSp>
            <p:nvGrpSpPr>
              <p:cNvPr id="73" name="Group 72"/>
              <p:cNvGrpSpPr/>
              <p:nvPr/>
            </p:nvGrpSpPr>
            <p:grpSpPr>
              <a:xfrm>
                <a:off x="1834799" y="4628480"/>
                <a:ext cx="2954893" cy="1801763"/>
                <a:chOff x="1834799" y="4628480"/>
                <a:chExt cx="2954893" cy="1801763"/>
              </a:xfrm>
            </p:grpSpPr>
            <p:cxnSp>
              <p:nvCxnSpPr>
                <p:cNvPr id="40" name="Straight Arrow Connector 39"/>
                <p:cNvCxnSpPr/>
                <p:nvPr/>
              </p:nvCxnSpPr>
              <p:spPr>
                <a:xfrm flipH="1" flipV="1">
                  <a:off x="1834799" y="4628480"/>
                  <a:ext cx="864847" cy="93691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3276600" y="4724400"/>
                  <a:ext cx="1" cy="648635"/>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924845" y="4628480"/>
                  <a:ext cx="864847" cy="100898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a:off x="2267222" y="5132974"/>
                  <a:ext cx="2017976" cy="1297269"/>
                  <a:chOff x="2362200" y="5410200"/>
                  <a:chExt cx="2133600" cy="1371600"/>
                </a:xfrm>
              </p:grpSpPr>
              <p:sp>
                <p:nvSpPr>
                  <p:cNvPr id="12" name="Isosceles Triangle 11"/>
                  <p:cNvSpPr/>
                  <p:nvPr/>
                </p:nvSpPr>
                <p:spPr>
                  <a:xfrm>
                    <a:off x="2362200" y="5410200"/>
                    <a:ext cx="2133600" cy="1371600"/>
                  </a:xfrm>
                  <a:prstGeom prst="triangl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2743200" y="6248400"/>
                    <a:ext cx="1371600" cy="369332"/>
                  </a:xfrm>
                  <a:prstGeom prst="rect">
                    <a:avLst/>
                  </a:prstGeom>
                  <a:noFill/>
                </p:spPr>
                <p:txBody>
                  <a:bodyPr wrap="square" rtlCol="0">
                    <a:spAutoFit/>
                  </a:bodyPr>
                  <a:lstStyle/>
                  <a:p>
                    <a:pPr algn="ctr"/>
                    <a:r>
                      <a:rPr lang="en-US" dirty="0">
                        <a:solidFill>
                          <a:schemeClr val="bg1"/>
                        </a:solidFill>
                        <a:latin typeface="Avenir Book"/>
                      </a:rPr>
                      <a:t>DEMAND</a:t>
                    </a:r>
                  </a:p>
                </p:txBody>
              </p:sp>
            </p:grpSp>
          </p:grpSp>
          <p:grpSp>
            <p:nvGrpSpPr>
              <p:cNvPr id="72" name="Group 71"/>
              <p:cNvGrpSpPr/>
              <p:nvPr/>
            </p:nvGrpSpPr>
            <p:grpSpPr>
              <a:xfrm>
                <a:off x="685800" y="3352800"/>
                <a:ext cx="4505930" cy="1337218"/>
                <a:chOff x="685800" y="3352800"/>
                <a:chExt cx="4505930" cy="1337218"/>
              </a:xfrm>
            </p:grpSpPr>
            <p:grpSp>
              <p:nvGrpSpPr>
                <p:cNvPr id="70" name="Group 69"/>
                <p:cNvGrpSpPr/>
                <p:nvPr/>
              </p:nvGrpSpPr>
              <p:grpSpPr>
                <a:xfrm>
                  <a:off x="685800" y="3352800"/>
                  <a:ext cx="1524000" cy="976402"/>
                  <a:chOff x="685800" y="3352800"/>
                  <a:chExt cx="1524000" cy="976402"/>
                </a:xfrm>
              </p:grpSpPr>
              <p:sp>
                <p:nvSpPr>
                  <p:cNvPr id="24" name="Rectangle 23"/>
                  <p:cNvSpPr/>
                  <p:nvPr/>
                </p:nvSpPr>
                <p:spPr>
                  <a:xfrm>
                    <a:off x="914400" y="3352800"/>
                    <a:ext cx="1153129" cy="97640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85800" y="3657600"/>
                    <a:ext cx="1524000" cy="646331"/>
                  </a:xfrm>
                  <a:prstGeom prst="rect">
                    <a:avLst/>
                  </a:prstGeom>
                  <a:noFill/>
                </p:spPr>
                <p:txBody>
                  <a:bodyPr wrap="square" rtlCol="0">
                    <a:spAutoFit/>
                  </a:bodyPr>
                  <a:lstStyle/>
                  <a:p>
                    <a:pPr algn="ctr"/>
                    <a:r>
                      <a:rPr lang="en-US" sz="1200" dirty="0">
                        <a:solidFill>
                          <a:schemeClr val="bg1"/>
                        </a:solidFill>
                        <a:latin typeface="Avenir Medium"/>
                        <a:cs typeface="Avenir Medium"/>
                      </a:rPr>
                      <a:t>MACRO:</a:t>
                    </a:r>
                  </a:p>
                  <a:p>
                    <a:pPr algn="ctr"/>
                    <a:r>
                      <a:rPr lang="en-US" sz="1200" dirty="0">
                        <a:solidFill>
                          <a:schemeClr val="bg1"/>
                        </a:solidFill>
                        <a:latin typeface="Avenir Medium"/>
                        <a:cs typeface="Avenir Medium"/>
                      </a:rPr>
                      <a:t>National policy</a:t>
                    </a:r>
                  </a:p>
                  <a:p>
                    <a:pPr algn="ctr"/>
                    <a:r>
                      <a:rPr lang="en-US" sz="1200" dirty="0" err="1">
                        <a:solidFill>
                          <a:schemeClr val="bg1"/>
                        </a:solidFill>
                        <a:latin typeface="Avenir Medium"/>
                        <a:cs typeface="Avenir Medium"/>
                      </a:rPr>
                      <a:t>enviroment</a:t>
                    </a:r>
                    <a:endParaRPr lang="en-US" sz="1200" dirty="0">
                      <a:solidFill>
                        <a:schemeClr val="bg1"/>
                      </a:solidFill>
                      <a:latin typeface="Avenir Medium"/>
                      <a:cs typeface="Avenir Medium"/>
                    </a:endParaRPr>
                  </a:p>
                </p:txBody>
              </p:sp>
            </p:grpSp>
            <p:grpSp>
              <p:nvGrpSpPr>
                <p:cNvPr id="71" name="Group 70"/>
                <p:cNvGrpSpPr/>
                <p:nvPr/>
              </p:nvGrpSpPr>
              <p:grpSpPr>
                <a:xfrm>
                  <a:off x="2514600" y="3352800"/>
                  <a:ext cx="1219200" cy="1337218"/>
                  <a:chOff x="2514600" y="3352800"/>
                  <a:chExt cx="1219200" cy="1337218"/>
                </a:xfrm>
              </p:grpSpPr>
              <p:sp>
                <p:nvSpPr>
                  <p:cNvPr id="25" name="Rectangle 24"/>
                  <p:cNvSpPr/>
                  <p:nvPr/>
                </p:nvSpPr>
                <p:spPr>
                  <a:xfrm>
                    <a:off x="2514600" y="3352800"/>
                    <a:ext cx="1196932" cy="133721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2514600" y="3505200"/>
                    <a:ext cx="1219200" cy="1015663"/>
                  </a:xfrm>
                  <a:prstGeom prst="rect">
                    <a:avLst/>
                  </a:prstGeom>
                  <a:noFill/>
                </p:spPr>
                <p:txBody>
                  <a:bodyPr wrap="square" rtlCol="0">
                    <a:spAutoFit/>
                  </a:bodyPr>
                  <a:lstStyle/>
                  <a:p>
                    <a:pPr algn="ctr"/>
                    <a:r>
                      <a:rPr lang="en-US" sz="1200" dirty="0">
                        <a:solidFill>
                          <a:schemeClr val="bg1"/>
                        </a:solidFill>
                        <a:latin typeface="Avenir Medium"/>
                        <a:cs typeface="Avenir Medium"/>
                      </a:rPr>
                      <a:t>MESO:</a:t>
                    </a:r>
                  </a:p>
                  <a:p>
                    <a:pPr algn="ctr"/>
                    <a:r>
                      <a:rPr lang="en-US" sz="1200" dirty="0">
                        <a:solidFill>
                          <a:schemeClr val="bg1"/>
                        </a:solidFill>
                        <a:latin typeface="Avenir Medium"/>
                        <a:cs typeface="Avenir Medium"/>
                      </a:rPr>
                      <a:t>Implementing agency (central &amp; local offices)</a:t>
                    </a:r>
                  </a:p>
                </p:txBody>
              </p:sp>
            </p:grpSp>
            <p:grpSp>
              <p:nvGrpSpPr>
                <p:cNvPr id="61" name="Group 60"/>
                <p:cNvGrpSpPr/>
                <p:nvPr/>
              </p:nvGrpSpPr>
              <p:grpSpPr>
                <a:xfrm>
                  <a:off x="4038600" y="3352800"/>
                  <a:ext cx="1153130" cy="976402"/>
                  <a:chOff x="4235072" y="3528027"/>
                  <a:chExt cx="1219201" cy="1032347"/>
                </a:xfrm>
              </p:grpSpPr>
              <p:sp>
                <p:nvSpPr>
                  <p:cNvPr id="26" name="Rectangle 25"/>
                  <p:cNvSpPr/>
                  <p:nvPr/>
                </p:nvSpPr>
                <p:spPr>
                  <a:xfrm>
                    <a:off x="4235073" y="3528027"/>
                    <a:ext cx="1219200" cy="103234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235072" y="3850292"/>
                    <a:ext cx="1219200" cy="488117"/>
                  </a:xfrm>
                  <a:prstGeom prst="rect">
                    <a:avLst/>
                  </a:prstGeom>
                  <a:noFill/>
                </p:spPr>
                <p:txBody>
                  <a:bodyPr wrap="square" rtlCol="0">
                    <a:spAutoFit/>
                  </a:bodyPr>
                  <a:lstStyle/>
                  <a:p>
                    <a:pPr algn="ctr"/>
                    <a:r>
                      <a:rPr lang="en-US" sz="1200" dirty="0">
                        <a:solidFill>
                          <a:schemeClr val="bg1"/>
                        </a:solidFill>
                        <a:latin typeface="Avenir Medium"/>
                        <a:cs typeface="Avenir Medium"/>
                      </a:rPr>
                      <a:t>MICRO:</a:t>
                    </a:r>
                  </a:p>
                  <a:p>
                    <a:pPr algn="ctr"/>
                    <a:r>
                      <a:rPr lang="en-US" sz="1200" dirty="0">
                        <a:solidFill>
                          <a:schemeClr val="bg1"/>
                        </a:solidFill>
                        <a:latin typeface="Avenir Medium"/>
                        <a:cs typeface="Avenir Medium"/>
                      </a:rPr>
                      <a:t>individuals</a:t>
                    </a:r>
                  </a:p>
                </p:txBody>
              </p:sp>
            </p:grpSp>
          </p:grpSp>
        </p:grpSp>
      </p:grpSp>
      <p:sp>
        <p:nvSpPr>
          <p:cNvPr id="52" name="TextBox 51"/>
          <p:cNvSpPr txBox="1"/>
          <p:nvPr/>
        </p:nvSpPr>
        <p:spPr>
          <a:xfrm>
            <a:off x="6477000" y="1981200"/>
            <a:ext cx="3435662" cy="2483757"/>
          </a:xfrm>
          <a:prstGeom prst="rect">
            <a:avLst/>
          </a:prstGeom>
          <a:noFill/>
        </p:spPr>
        <p:txBody>
          <a:bodyPr wrap="square" rtlCol="0">
            <a:spAutoFit/>
          </a:bodyPr>
          <a:lstStyle/>
          <a:p>
            <a:pPr>
              <a:lnSpc>
                <a:spcPct val="130000"/>
              </a:lnSpc>
            </a:pPr>
            <a:r>
              <a:rPr lang="en-GB" sz="1200" dirty="0">
                <a:solidFill>
                  <a:schemeClr val="tx1">
                    <a:lumMod val="65000"/>
                    <a:lumOff val="35000"/>
                  </a:schemeClr>
                </a:solidFill>
                <a:latin typeface="Avenir Medium"/>
                <a:cs typeface="Avenir Medium"/>
              </a:rPr>
              <a:t>Improved outcomes:</a:t>
            </a:r>
          </a:p>
          <a:p>
            <a:pPr>
              <a:lnSpc>
                <a:spcPct val="130000"/>
              </a:lnSpc>
            </a:pPr>
            <a:r>
              <a:rPr lang="en-GB" sz="1200" dirty="0">
                <a:solidFill>
                  <a:schemeClr val="tx1">
                    <a:lumMod val="65000"/>
                    <a:lumOff val="35000"/>
                  </a:schemeClr>
                </a:solidFill>
                <a:latin typeface="Avenir Medium Oblique"/>
                <a:cs typeface="Avenir Medium Oblique"/>
              </a:rPr>
              <a:t>Inwards-facing: management</a:t>
            </a:r>
          </a:p>
          <a:p>
            <a:pPr>
              <a:lnSpc>
                <a:spcPct val="130000"/>
              </a:lnSpc>
            </a:pPr>
            <a:r>
              <a:rPr lang="en-GB" sz="1200" dirty="0">
                <a:solidFill>
                  <a:schemeClr val="tx1">
                    <a:lumMod val="65000"/>
                    <a:lumOff val="35000"/>
                  </a:schemeClr>
                </a:solidFill>
                <a:latin typeface="Avenir Book"/>
                <a:cs typeface="Avenir Book"/>
              </a:rPr>
              <a:t>• Improving programme design</a:t>
            </a:r>
          </a:p>
          <a:p>
            <a:pPr>
              <a:lnSpc>
                <a:spcPct val="130000"/>
              </a:lnSpc>
            </a:pPr>
            <a:r>
              <a:rPr lang="en-GB" sz="1200" dirty="0">
                <a:solidFill>
                  <a:schemeClr val="tx1">
                    <a:lumMod val="65000"/>
                    <a:lumOff val="35000"/>
                  </a:schemeClr>
                </a:solidFill>
                <a:latin typeface="Avenir Book"/>
                <a:cs typeface="Avenir Book"/>
              </a:rPr>
              <a:t>• Solving problems in programme</a:t>
            </a:r>
          </a:p>
          <a:p>
            <a:pPr>
              <a:lnSpc>
                <a:spcPct val="130000"/>
              </a:lnSpc>
            </a:pPr>
            <a:r>
              <a:rPr lang="en-GB" sz="1200" dirty="0">
                <a:solidFill>
                  <a:schemeClr val="tx1">
                    <a:lumMod val="65000"/>
                    <a:lumOff val="35000"/>
                  </a:schemeClr>
                </a:solidFill>
                <a:latin typeface="Avenir Book"/>
                <a:cs typeface="Avenir Book"/>
              </a:rPr>
              <a:t>   implementation</a:t>
            </a:r>
          </a:p>
          <a:p>
            <a:pPr>
              <a:lnSpc>
                <a:spcPct val="130000"/>
              </a:lnSpc>
            </a:pPr>
            <a:r>
              <a:rPr lang="en-GB" sz="1200" dirty="0">
                <a:solidFill>
                  <a:schemeClr val="tx1">
                    <a:lumMod val="65000"/>
                    <a:lumOff val="35000"/>
                  </a:schemeClr>
                </a:solidFill>
                <a:latin typeface="Avenir Book"/>
                <a:cs typeface="Avenir Book"/>
              </a:rPr>
              <a:t>• Prioritising and budgeting</a:t>
            </a:r>
          </a:p>
          <a:p>
            <a:pPr>
              <a:lnSpc>
                <a:spcPct val="130000"/>
              </a:lnSpc>
            </a:pPr>
            <a:endParaRPr lang="en-GB" sz="1200" dirty="0">
              <a:solidFill>
                <a:schemeClr val="tx1">
                  <a:lumMod val="65000"/>
                  <a:lumOff val="35000"/>
                </a:schemeClr>
              </a:solidFill>
              <a:latin typeface="Avenir Book"/>
              <a:cs typeface="Avenir Book"/>
            </a:endParaRPr>
          </a:p>
          <a:p>
            <a:pPr>
              <a:lnSpc>
                <a:spcPct val="130000"/>
              </a:lnSpc>
            </a:pPr>
            <a:r>
              <a:rPr lang="en-GB" sz="1200" dirty="0">
                <a:solidFill>
                  <a:schemeClr val="tx1">
                    <a:lumMod val="65000"/>
                    <a:lumOff val="35000"/>
                  </a:schemeClr>
                </a:solidFill>
                <a:latin typeface="Avenir Medium Oblique"/>
                <a:cs typeface="Avenir Medium Oblique"/>
              </a:rPr>
              <a:t>Outwards-facing: accountability</a:t>
            </a:r>
          </a:p>
          <a:p>
            <a:pPr>
              <a:lnSpc>
                <a:spcPct val="130000"/>
              </a:lnSpc>
            </a:pPr>
            <a:r>
              <a:rPr lang="en-GB" sz="1200" dirty="0">
                <a:solidFill>
                  <a:schemeClr val="tx1">
                    <a:lumMod val="65000"/>
                    <a:lumOff val="35000"/>
                  </a:schemeClr>
                </a:solidFill>
                <a:latin typeface="Avenir Book"/>
                <a:cs typeface="Avenir Book"/>
              </a:rPr>
              <a:t>• Improved accountability</a:t>
            </a:r>
          </a:p>
          <a:p>
            <a:pPr>
              <a:lnSpc>
                <a:spcPct val="130000"/>
              </a:lnSpc>
            </a:pPr>
            <a:r>
              <a:rPr lang="en-GB" sz="1200" dirty="0">
                <a:solidFill>
                  <a:schemeClr val="tx1">
                    <a:lumMod val="65000"/>
                    <a:lumOff val="35000"/>
                  </a:schemeClr>
                </a:solidFill>
                <a:latin typeface="Avenir Book"/>
                <a:cs typeface="Avenir Book"/>
              </a:rPr>
              <a:t>• Provision of public information</a:t>
            </a:r>
          </a:p>
        </p:txBody>
      </p:sp>
    </p:spTree>
    <p:extLst>
      <p:ext uri="{BB962C8B-B14F-4D97-AF65-F5344CB8AC3E}">
        <p14:creationId xmlns:p14="http://schemas.microsoft.com/office/powerpoint/2010/main" val="41988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C7D21672-89B5-484A-831D-06775DE06882}" type="slidenum">
              <a:rPr lang="en-GB" smtClean="0"/>
              <a:pPr/>
              <a:t>34</a:t>
            </a:fld>
            <a:endParaRPr lang="en-GB" dirty="0"/>
          </a:p>
        </p:txBody>
      </p:sp>
      <p:pic>
        <p:nvPicPr>
          <p:cNvPr id="1026" name="Picture 2" descr="Image result for stakehol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1981200" cy="9906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1447800" y="2895600"/>
            <a:ext cx="1143000" cy="1057275"/>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3401" y="5735568"/>
            <a:ext cx="1905000" cy="584776"/>
          </a:xfrm>
          <a:prstGeom prst="rect">
            <a:avLst/>
          </a:prstGeom>
          <a:noFill/>
        </p:spPr>
        <p:txBody>
          <a:bodyPr wrap="square" rtlCol="0">
            <a:spAutoFit/>
          </a:bodyPr>
          <a:lstStyle/>
          <a:p>
            <a:r>
              <a:rPr lang="en-GB" sz="1600" dirty="0">
                <a:solidFill>
                  <a:schemeClr val="tx1">
                    <a:lumMod val="65000"/>
                    <a:lumOff val="35000"/>
                  </a:schemeClr>
                </a:solidFill>
                <a:latin typeface="Avenir Book"/>
              </a:rPr>
              <a:t>Information needs of all stakeholders</a:t>
            </a:r>
          </a:p>
        </p:txBody>
      </p:sp>
      <p:cxnSp>
        <p:nvCxnSpPr>
          <p:cNvPr id="16" name="Straight Arrow Connector 15"/>
          <p:cNvCxnSpPr/>
          <p:nvPr/>
        </p:nvCxnSpPr>
        <p:spPr>
          <a:xfrm>
            <a:off x="2590800" y="2895600"/>
            <a:ext cx="533400" cy="106680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45104" y="5735567"/>
            <a:ext cx="2207895" cy="584776"/>
          </a:xfrm>
          <a:prstGeom prst="rect">
            <a:avLst/>
          </a:prstGeom>
          <a:noFill/>
        </p:spPr>
        <p:txBody>
          <a:bodyPr wrap="square" rtlCol="0">
            <a:spAutoFit/>
          </a:bodyPr>
          <a:lstStyle/>
          <a:p>
            <a:pPr algn="ctr"/>
            <a:r>
              <a:rPr lang="en-GB" sz="1600" dirty="0">
                <a:solidFill>
                  <a:schemeClr val="tx1">
                    <a:lumMod val="65000"/>
                    <a:lumOff val="35000"/>
                  </a:schemeClr>
                </a:solidFill>
                <a:latin typeface="Avenir Book"/>
              </a:rPr>
              <a:t>Reflecting objectives, Theory of Change…</a:t>
            </a:r>
          </a:p>
        </p:txBody>
      </p:sp>
      <p:cxnSp>
        <p:nvCxnSpPr>
          <p:cNvPr id="19" name="Straight Arrow Connector 18"/>
          <p:cNvCxnSpPr/>
          <p:nvPr/>
        </p:nvCxnSpPr>
        <p:spPr>
          <a:xfrm>
            <a:off x="2590800" y="2895600"/>
            <a:ext cx="3200400" cy="1124903"/>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Image result for business 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114800"/>
            <a:ext cx="1215774" cy="10131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992622" y="5739824"/>
            <a:ext cx="2207895" cy="584776"/>
          </a:xfrm>
          <a:prstGeom prst="rect">
            <a:avLst/>
          </a:prstGeom>
          <a:noFill/>
        </p:spPr>
        <p:txBody>
          <a:bodyPr wrap="square" rtlCol="0">
            <a:spAutoFit/>
          </a:bodyPr>
          <a:lstStyle/>
          <a:p>
            <a:pPr algn="ctr"/>
            <a:r>
              <a:rPr lang="en-GB" sz="1600" dirty="0">
                <a:solidFill>
                  <a:schemeClr val="tx1">
                    <a:lumMod val="65000"/>
                    <a:lumOff val="35000"/>
                  </a:schemeClr>
                </a:solidFill>
                <a:latin typeface="Avenir Book"/>
              </a:rPr>
              <a:t>Reflecting Business Processes</a:t>
            </a:r>
          </a:p>
        </p:txBody>
      </p:sp>
      <p:sp>
        <p:nvSpPr>
          <p:cNvPr id="20" name="Right Arrow 19"/>
          <p:cNvSpPr/>
          <p:nvPr/>
        </p:nvSpPr>
        <p:spPr>
          <a:xfrm>
            <a:off x="6781800" y="4572000"/>
            <a:ext cx="762000" cy="5334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7620000" y="4191000"/>
            <a:ext cx="1403602" cy="1323439"/>
          </a:xfrm>
          <a:prstGeom prst="rect">
            <a:avLst/>
          </a:prstGeom>
          <a:noFill/>
        </p:spPr>
        <p:txBody>
          <a:bodyPr wrap="square" rtlCol="0">
            <a:spAutoFit/>
          </a:bodyPr>
          <a:lstStyle/>
          <a:p>
            <a:pPr algn="ctr"/>
            <a:r>
              <a:rPr lang="en-GB" sz="1600" dirty="0">
                <a:solidFill>
                  <a:schemeClr val="tx1">
                    <a:lumMod val="65000"/>
                    <a:lumOff val="35000"/>
                  </a:schemeClr>
                </a:solidFill>
                <a:latin typeface="Avenir Medium Oblique"/>
                <a:cs typeface="Avenir Medium Oblique"/>
              </a:rPr>
              <a:t>Prioritised, refined and organised as an iterative process!</a:t>
            </a:r>
          </a:p>
        </p:txBody>
      </p:sp>
      <p:sp>
        <p:nvSpPr>
          <p:cNvPr id="26" name="TextBox 25"/>
          <p:cNvSpPr txBox="1"/>
          <p:nvPr/>
        </p:nvSpPr>
        <p:spPr>
          <a:xfrm>
            <a:off x="-484823" y="6422097"/>
            <a:ext cx="3085148" cy="307777"/>
          </a:xfrm>
          <a:prstGeom prst="rect">
            <a:avLst/>
          </a:prstGeom>
          <a:noFill/>
        </p:spPr>
        <p:txBody>
          <a:bodyPr wrap="square" rtlCol="0">
            <a:spAutoFit/>
          </a:bodyPr>
          <a:lstStyle/>
          <a:p>
            <a:pPr algn="ctr"/>
            <a:r>
              <a:rPr lang="en-GB" sz="1400" dirty="0">
                <a:solidFill>
                  <a:schemeClr val="tx1">
                    <a:lumMod val="65000"/>
                    <a:lumOff val="35000"/>
                  </a:schemeClr>
                </a:solidFill>
              </a:rPr>
              <a:t>Source: </a:t>
            </a:r>
            <a:r>
              <a:rPr lang="en-GB" sz="1400" dirty="0">
                <a:solidFill>
                  <a:schemeClr val="tx1">
                    <a:lumMod val="65000"/>
                    <a:lumOff val="35000"/>
                  </a:schemeClr>
                </a:solidFill>
                <a:hlinkClick r:id="rId5"/>
              </a:rPr>
              <a:t>OPM (2015)</a:t>
            </a:r>
            <a:endParaRPr lang="en-GB" sz="1400" dirty="0">
              <a:solidFill>
                <a:schemeClr val="tx1">
                  <a:lumMod val="65000"/>
                  <a:lumOff val="35000"/>
                </a:schemeClr>
              </a:solidFill>
            </a:endParaRPr>
          </a:p>
        </p:txBody>
      </p:sp>
      <p:grpSp>
        <p:nvGrpSpPr>
          <p:cNvPr id="9" name="Group 8"/>
          <p:cNvGrpSpPr/>
          <p:nvPr/>
        </p:nvGrpSpPr>
        <p:grpSpPr>
          <a:xfrm>
            <a:off x="1828800" y="152400"/>
            <a:ext cx="5711813" cy="6076128"/>
            <a:chOff x="1828800" y="152400"/>
            <a:chExt cx="5711813" cy="6076128"/>
          </a:xfrm>
        </p:grpSpPr>
        <p:sp>
          <p:nvSpPr>
            <p:cNvPr id="40" name="Block Arc 39"/>
            <p:cNvSpPr/>
            <p:nvPr/>
          </p:nvSpPr>
          <p:spPr>
            <a:xfrm>
              <a:off x="1828800" y="381000"/>
              <a:ext cx="5607219" cy="5847528"/>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22" name="Group 21"/>
            <p:cNvGrpSpPr/>
            <p:nvPr/>
          </p:nvGrpSpPr>
          <p:grpSpPr>
            <a:xfrm>
              <a:off x="3200400" y="152400"/>
              <a:ext cx="2954892" cy="2017975"/>
              <a:chOff x="1752600" y="381000"/>
              <a:chExt cx="3124200" cy="2133600"/>
            </a:xfrm>
          </p:grpSpPr>
          <p:cxnSp>
            <p:nvCxnSpPr>
              <p:cNvPr id="23" name="Straight Arrow Connector 22"/>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209800" y="381000"/>
                <a:ext cx="2133600" cy="1371600"/>
                <a:chOff x="2209800" y="381000"/>
                <a:chExt cx="2133600" cy="1371600"/>
              </a:xfrm>
            </p:grpSpPr>
            <p:sp>
              <p:nvSpPr>
                <p:cNvPr id="29" name="Isosceles Triangle 28"/>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667000" y="685801"/>
                  <a:ext cx="1143001" cy="390494"/>
                </a:xfrm>
                <a:prstGeom prst="rect">
                  <a:avLst/>
                </a:prstGeom>
                <a:noFill/>
              </p:spPr>
              <p:txBody>
                <a:bodyPr wrap="square" rtlCol="0">
                  <a:spAutoFit/>
                </a:bodyPr>
                <a:lstStyle/>
                <a:p>
                  <a:pPr algn="ctr"/>
                  <a:r>
                    <a:rPr lang="en-US" dirty="0">
                      <a:solidFill>
                        <a:schemeClr val="bg1"/>
                      </a:solidFill>
                      <a:latin typeface="Avenir Book"/>
                    </a:rPr>
                    <a:t>SUPPLY</a:t>
                  </a:r>
                </a:p>
              </p:txBody>
            </p:sp>
          </p:grpSp>
        </p:grpSp>
        <p:grpSp>
          <p:nvGrpSpPr>
            <p:cNvPr id="31" name="Group 30"/>
            <p:cNvGrpSpPr/>
            <p:nvPr/>
          </p:nvGrpSpPr>
          <p:grpSpPr>
            <a:xfrm>
              <a:off x="1828800" y="2133600"/>
              <a:ext cx="1752600" cy="720705"/>
              <a:chOff x="269872" y="2353468"/>
              <a:chExt cx="1219200" cy="762000"/>
            </a:xfrm>
          </p:grpSpPr>
          <p:sp>
            <p:nvSpPr>
              <p:cNvPr id="32" name="Rectangle 31"/>
              <p:cNvSpPr/>
              <p:nvPr/>
            </p:nvSpPr>
            <p:spPr>
              <a:xfrm>
                <a:off x="269872" y="2353468"/>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269872" y="2505868"/>
                <a:ext cx="1219200" cy="553199"/>
              </a:xfrm>
              <a:prstGeom prst="rect">
                <a:avLst/>
              </a:prstGeom>
              <a:noFill/>
            </p:spPr>
            <p:txBody>
              <a:bodyPr wrap="square" rtlCol="0">
                <a:spAutoFit/>
              </a:bodyPr>
              <a:lstStyle/>
              <a:p>
                <a:pPr algn="ctr"/>
                <a:r>
                  <a:rPr lang="en-US" sz="1400" dirty="0">
                    <a:solidFill>
                      <a:schemeClr val="bg1"/>
                    </a:solidFill>
                    <a:latin typeface="Avenir Medium"/>
                    <a:cs typeface="Avenir Medium"/>
                  </a:rPr>
                  <a:t>Indicators &amp; targets</a:t>
                </a:r>
              </a:p>
            </p:txBody>
          </p:sp>
        </p:grpSp>
        <p:grpSp>
          <p:nvGrpSpPr>
            <p:cNvPr id="34" name="Group 33"/>
            <p:cNvGrpSpPr/>
            <p:nvPr/>
          </p:nvGrpSpPr>
          <p:grpSpPr>
            <a:xfrm>
              <a:off x="3810000" y="2286000"/>
              <a:ext cx="1676397" cy="720705"/>
              <a:chOff x="2638945" y="2514600"/>
              <a:chExt cx="1227550" cy="762000"/>
            </a:xfrm>
          </p:grpSpPr>
          <p:sp>
            <p:nvSpPr>
              <p:cNvPr id="35" name="Rectangle 34"/>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638945" y="2595166"/>
                <a:ext cx="1219200" cy="553199"/>
              </a:xfrm>
              <a:prstGeom prst="rect">
                <a:avLst/>
              </a:prstGeom>
              <a:noFill/>
            </p:spPr>
            <p:txBody>
              <a:bodyPr wrap="square" rtlCol="0">
                <a:spAutoFit/>
              </a:bodyPr>
              <a:lstStyle/>
              <a:p>
                <a:pPr algn="ctr"/>
                <a:r>
                  <a:rPr lang="en-US" sz="1400" dirty="0">
                    <a:solidFill>
                      <a:schemeClr val="bg1"/>
                    </a:solidFill>
                    <a:latin typeface="Avenir Medium"/>
                    <a:cs typeface="Avenir Medium"/>
                  </a:rPr>
                  <a:t>Data </a:t>
                </a:r>
              </a:p>
              <a:p>
                <a:pPr algn="ctr"/>
                <a:r>
                  <a:rPr lang="en-US" sz="1400" dirty="0">
                    <a:solidFill>
                      <a:schemeClr val="bg1"/>
                    </a:solidFill>
                    <a:latin typeface="Avenir Medium"/>
                    <a:cs typeface="Avenir Medium"/>
                  </a:rPr>
                  <a:t>sources</a:t>
                </a:r>
              </a:p>
            </p:txBody>
          </p:sp>
        </p:grpSp>
        <p:grpSp>
          <p:nvGrpSpPr>
            <p:cNvPr id="37" name="Group 36"/>
            <p:cNvGrpSpPr/>
            <p:nvPr/>
          </p:nvGrpSpPr>
          <p:grpSpPr>
            <a:xfrm>
              <a:off x="5791201" y="2133600"/>
              <a:ext cx="1749412" cy="720705"/>
              <a:chOff x="4701004" y="2353468"/>
              <a:chExt cx="1219201" cy="762000"/>
            </a:xfrm>
          </p:grpSpPr>
          <p:sp>
            <p:nvSpPr>
              <p:cNvPr id="38" name="Rectangle 37"/>
              <p:cNvSpPr/>
              <p:nvPr/>
            </p:nvSpPr>
            <p:spPr>
              <a:xfrm>
                <a:off x="4701004" y="2353468"/>
                <a:ext cx="1219199"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701004" y="2434034"/>
                <a:ext cx="1219201" cy="553199"/>
              </a:xfrm>
              <a:prstGeom prst="rect">
                <a:avLst/>
              </a:prstGeom>
              <a:noFill/>
            </p:spPr>
            <p:txBody>
              <a:bodyPr wrap="square" rtlCol="0">
                <a:spAutoFit/>
              </a:bodyPr>
              <a:lstStyle/>
              <a:p>
                <a:pPr algn="ctr"/>
                <a:r>
                  <a:rPr lang="en-US" sz="1400" dirty="0">
                    <a:solidFill>
                      <a:schemeClr val="bg1"/>
                    </a:solidFill>
                    <a:latin typeface="Avenir Medium"/>
                    <a:cs typeface="Avenir Medium"/>
                  </a:rPr>
                  <a:t>Institutional arrangements</a:t>
                </a:r>
              </a:p>
            </p:txBody>
          </p:sp>
        </p:grpSp>
      </p:grpSp>
      <p:pic>
        <p:nvPicPr>
          <p:cNvPr id="6" name="Picture 5" descr="Untitled-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00" y="3962400"/>
            <a:ext cx="2486066" cy="1862912"/>
          </a:xfrm>
          <a:prstGeom prst="rect">
            <a:avLst/>
          </a:prstGeom>
        </p:spPr>
      </p:pic>
    </p:spTree>
    <p:extLst>
      <p:ext uri="{BB962C8B-B14F-4D97-AF65-F5344CB8AC3E}">
        <p14:creationId xmlns:p14="http://schemas.microsoft.com/office/powerpoint/2010/main" val="1209408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381000" y="6477000"/>
            <a:ext cx="2895600" cy="241002"/>
          </a:xfrm>
        </p:spPr>
        <p:txBody>
          <a:bodyPr/>
          <a:lstStyle/>
          <a:p>
            <a:pPr algn="ctr"/>
            <a:r>
              <a:rPr lang="en-GB" sz="900" dirty="0">
                <a:latin typeface="Avenir Book"/>
                <a:cs typeface="Avenir Book"/>
                <a:sym typeface="Arial" charset="0"/>
              </a:rPr>
              <a:t>© 2014 Oxford Policy Management Ltd</a:t>
            </a:r>
          </a:p>
        </p:txBody>
      </p:sp>
      <p:cxnSp>
        <p:nvCxnSpPr>
          <p:cNvPr id="13" name="Straight Arrow Connector 12"/>
          <p:cNvCxnSpPr/>
          <p:nvPr/>
        </p:nvCxnSpPr>
        <p:spPr>
          <a:xfrm flipV="1">
            <a:off x="2743200" y="-533400"/>
            <a:ext cx="1800200" cy="95525"/>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52400" y="381000"/>
            <a:ext cx="8610600" cy="6445968"/>
            <a:chOff x="152400" y="381000"/>
            <a:chExt cx="8610600" cy="6445968"/>
          </a:xfrm>
        </p:grpSpPr>
        <p:sp>
          <p:nvSpPr>
            <p:cNvPr id="4" name="Up Arrow 3"/>
            <p:cNvSpPr/>
            <p:nvPr/>
          </p:nvSpPr>
          <p:spPr>
            <a:xfrm>
              <a:off x="152400" y="1600201"/>
              <a:ext cx="981911" cy="4876800"/>
            </a:xfrm>
            <a:prstGeom prst="upArrow">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rot="16200000">
              <a:off x="-219045" y="5750613"/>
              <a:ext cx="1752600" cy="400110"/>
            </a:xfrm>
            <a:prstGeom prst="rect">
              <a:avLst/>
            </a:prstGeom>
            <a:noFill/>
          </p:spPr>
          <p:txBody>
            <a:bodyPr wrap="square" rtlCol="0">
              <a:spAutoFit/>
            </a:bodyPr>
            <a:lstStyle/>
            <a:p>
              <a:pPr algn="ctr"/>
              <a:r>
                <a:rPr lang="en-US" sz="2000" dirty="0">
                  <a:latin typeface="Avenir Medium"/>
                </a:rPr>
                <a:t>INPUTS</a:t>
              </a:r>
            </a:p>
          </p:txBody>
        </p:sp>
        <p:grpSp>
          <p:nvGrpSpPr>
            <p:cNvPr id="45" name="Group 44"/>
            <p:cNvGrpSpPr/>
            <p:nvPr/>
          </p:nvGrpSpPr>
          <p:grpSpPr>
            <a:xfrm>
              <a:off x="447645" y="381000"/>
              <a:ext cx="8315355" cy="6077727"/>
              <a:chOff x="447645" y="381000"/>
              <a:chExt cx="8315355" cy="6077727"/>
            </a:xfrm>
          </p:grpSpPr>
          <p:cxnSp>
            <p:nvCxnSpPr>
              <p:cNvPr id="10" name="Straight Arrow Connector 9"/>
              <p:cNvCxnSpPr/>
              <p:nvPr/>
            </p:nvCxnSpPr>
            <p:spPr>
              <a:xfrm>
                <a:off x="3962221" y="835518"/>
                <a:ext cx="1697381" cy="55485"/>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34311" y="457200"/>
                <a:ext cx="7628689" cy="1040459"/>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134311" y="2838477"/>
                <a:ext cx="7628689" cy="126033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134311" y="1600201"/>
                <a:ext cx="1435100" cy="114300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686087" y="1600201"/>
                <a:ext cx="1435100" cy="11430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227012" y="1600201"/>
                <a:ext cx="1435100" cy="11430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91200" y="1600200"/>
                <a:ext cx="1435100" cy="1142999"/>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319715" y="1600200"/>
                <a:ext cx="1435100" cy="1142999"/>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134310" y="4205308"/>
                <a:ext cx="1151689"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62200" y="4205308"/>
                <a:ext cx="1219200"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657600" y="4205308"/>
                <a:ext cx="1219200"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953000" y="4205308"/>
                <a:ext cx="1219200" cy="135729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48400" y="4191000"/>
                <a:ext cx="1295400" cy="13716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20000" y="4191000"/>
                <a:ext cx="1132974" cy="13716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134311" y="5659496"/>
                <a:ext cx="3474453" cy="79923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257913" y="5659496"/>
                <a:ext cx="3474453" cy="799231"/>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524000" y="685800"/>
                <a:ext cx="6934200" cy="584776"/>
              </a:xfrm>
              <a:prstGeom prst="rect">
                <a:avLst/>
              </a:prstGeom>
              <a:noFill/>
            </p:spPr>
            <p:txBody>
              <a:bodyPr wrap="square" rtlCol="0">
                <a:spAutoFit/>
              </a:bodyPr>
              <a:lstStyle/>
              <a:p>
                <a:pPr algn="ctr"/>
                <a:r>
                  <a:rPr lang="en-US" sz="3200" dirty="0">
                    <a:solidFill>
                      <a:schemeClr val="bg1"/>
                    </a:solidFill>
                    <a:latin typeface="Avenir Medium"/>
                  </a:rPr>
                  <a:t>REDUCED POVERTY</a:t>
                </a:r>
              </a:p>
            </p:txBody>
          </p:sp>
          <p:sp>
            <p:nvSpPr>
              <p:cNvPr id="27" name="TextBox 26"/>
              <p:cNvSpPr txBox="1"/>
              <p:nvPr/>
            </p:nvSpPr>
            <p:spPr>
              <a:xfrm>
                <a:off x="1524000" y="2975282"/>
                <a:ext cx="6934200" cy="861774"/>
              </a:xfrm>
              <a:prstGeom prst="rect">
                <a:avLst/>
              </a:prstGeom>
              <a:noFill/>
            </p:spPr>
            <p:txBody>
              <a:bodyPr wrap="square" rtlCol="0">
                <a:spAutoFit/>
              </a:bodyPr>
              <a:lstStyle/>
              <a:p>
                <a:pPr algn="ctr"/>
                <a:r>
                  <a:rPr lang="en-US" sz="2500" dirty="0">
                    <a:solidFill>
                      <a:schemeClr val="bg1"/>
                    </a:solidFill>
                    <a:latin typeface="Avenir Medium"/>
                  </a:rPr>
                  <a:t>Effective &amp; efficient systems to deliver regular payments to poor &amp; vulnerable households </a:t>
                </a:r>
              </a:p>
            </p:txBody>
          </p:sp>
          <p:sp>
            <p:nvSpPr>
              <p:cNvPr id="28" name="TextBox 27"/>
              <p:cNvSpPr txBox="1"/>
              <p:nvPr/>
            </p:nvSpPr>
            <p:spPr>
              <a:xfrm rot="16200000">
                <a:off x="38100" y="790545"/>
                <a:ext cx="1219200" cy="400110"/>
              </a:xfrm>
              <a:prstGeom prst="rect">
                <a:avLst/>
              </a:prstGeom>
              <a:noFill/>
            </p:spPr>
            <p:txBody>
              <a:bodyPr wrap="square" rtlCol="0">
                <a:spAutoFit/>
              </a:bodyPr>
              <a:lstStyle/>
              <a:p>
                <a:pPr algn="ctr"/>
                <a:r>
                  <a:rPr lang="en-US" sz="2000" dirty="0">
                    <a:latin typeface="Avenir Medium"/>
                  </a:rPr>
                  <a:t>IMPACT</a:t>
                </a:r>
              </a:p>
            </p:txBody>
          </p:sp>
          <p:sp>
            <p:nvSpPr>
              <p:cNvPr id="29" name="TextBox 28"/>
              <p:cNvSpPr txBox="1"/>
              <p:nvPr/>
            </p:nvSpPr>
            <p:spPr>
              <a:xfrm rot="16200000">
                <a:off x="-219045" y="2505045"/>
                <a:ext cx="1752600" cy="400110"/>
              </a:xfrm>
              <a:prstGeom prst="rect">
                <a:avLst/>
              </a:prstGeom>
              <a:noFill/>
            </p:spPr>
            <p:txBody>
              <a:bodyPr wrap="square" rtlCol="0">
                <a:spAutoFit/>
              </a:bodyPr>
              <a:lstStyle/>
              <a:p>
                <a:pPr algn="ctr"/>
                <a:r>
                  <a:rPr lang="en-US" sz="2000" dirty="0">
                    <a:latin typeface="Avenir Medium"/>
                  </a:rPr>
                  <a:t>OUTCOMES</a:t>
                </a:r>
              </a:p>
            </p:txBody>
          </p:sp>
          <p:sp>
            <p:nvSpPr>
              <p:cNvPr id="30" name="TextBox 29"/>
              <p:cNvSpPr txBox="1"/>
              <p:nvPr/>
            </p:nvSpPr>
            <p:spPr>
              <a:xfrm rot="16200000">
                <a:off x="-219045" y="4276468"/>
                <a:ext cx="1752600" cy="400110"/>
              </a:xfrm>
              <a:prstGeom prst="rect">
                <a:avLst/>
              </a:prstGeom>
              <a:noFill/>
            </p:spPr>
            <p:txBody>
              <a:bodyPr wrap="square" rtlCol="0">
                <a:spAutoFit/>
              </a:bodyPr>
              <a:lstStyle/>
              <a:p>
                <a:pPr algn="ctr"/>
                <a:r>
                  <a:rPr lang="en-US" sz="2000" dirty="0">
                    <a:latin typeface="Avenir Medium"/>
                  </a:rPr>
                  <a:t>OUTPUTS</a:t>
                </a:r>
              </a:p>
            </p:txBody>
          </p:sp>
          <p:sp>
            <p:nvSpPr>
              <p:cNvPr id="32" name="TextBox 31"/>
              <p:cNvSpPr txBox="1"/>
              <p:nvPr/>
            </p:nvSpPr>
            <p:spPr>
              <a:xfrm>
                <a:off x="1143000" y="1752600"/>
                <a:ext cx="1447800" cy="892552"/>
              </a:xfrm>
              <a:prstGeom prst="rect">
                <a:avLst/>
              </a:prstGeom>
              <a:noFill/>
            </p:spPr>
            <p:txBody>
              <a:bodyPr wrap="square" rtlCol="0">
                <a:spAutoFit/>
              </a:bodyPr>
              <a:lstStyle/>
              <a:p>
                <a:pPr algn="ctr"/>
                <a:r>
                  <a:rPr lang="en-US" sz="1300" dirty="0">
                    <a:solidFill>
                      <a:schemeClr val="bg1"/>
                    </a:solidFill>
                    <a:latin typeface="Avenir Book"/>
                    <a:cs typeface="Avenir Book"/>
                  </a:rPr>
                  <a:t>Improved basic household consumption &amp; nutrition</a:t>
                </a:r>
              </a:p>
            </p:txBody>
          </p:sp>
          <p:sp>
            <p:nvSpPr>
              <p:cNvPr id="33" name="TextBox 32"/>
              <p:cNvSpPr txBox="1"/>
              <p:nvPr/>
            </p:nvSpPr>
            <p:spPr>
              <a:xfrm>
                <a:off x="2667000" y="1828800"/>
                <a:ext cx="1447800" cy="692497"/>
              </a:xfrm>
              <a:prstGeom prst="rect">
                <a:avLst/>
              </a:prstGeom>
              <a:noFill/>
            </p:spPr>
            <p:txBody>
              <a:bodyPr wrap="square" rtlCol="0">
                <a:spAutoFit/>
              </a:bodyPr>
              <a:lstStyle/>
              <a:p>
                <a:pPr algn="ctr"/>
                <a:r>
                  <a:rPr lang="en-US" sz="1300" dirty="0">
                    <a:solidFill>
                      <a:schemeClr val="bg1"/>
                    </a:solidFill>
                    <a:latin typeface="Avenir Book"/>
                    <a:cs typeface="Avenir Book"/>
                  </a:rPr>
                  <a:t>Increased access to healthcare services</a:t>
                </a:r>
              </a:p>
            </p:txBody>
          </p:sp>
          <p:sp>
            <p:nvSpPr>
              <p:cNvPr id="34" name="TextBox 33"/>
              <p:cNvSpPr txBox="1"/>
              <p:nvPr/>
            </p:nvSpPr>
            <p:spPr>
              <a:xfrm>
                <a:off x="4267200" y="1600200"/>
                <a:ext cx="1371600" cy="1092607"/>
              </a:xfrm>
              <a:prstGeom prst="rect">
                <a:avLst/>
              </a:prstGeom>
              <a:noFill/>
            </p:spPr>
            <p:txBody>
              <a:bodyPr wrap="square" rtlCol="0">
                <a:spAutoFit/>
              </a:bodyPr>
              <a:lstStyle/>
              <a:p>
                <a:pPr algn="ctr"/>
                <a:r>
                  <a:rPr lang="en-US" sz="1300" dirty="0">
                    <a:solidFill>
                      <a:schemeClr val="bg1"/>
                    </a:solidFill>
                    <a:latin typeface="Avenir Book"/>
                    <a:cs typeface="Avenir Book"/>
                  </a:rPr>
                  <a:t>Increased basic school enrolment, attendance, &amp; retention</a:t>
                </a:r>
              </a:p>
            </p:txBody>
          </p:sp>
          <p:sp>
            <p:nvSpPr>
              <p:cNvPr id="35" name="TextBox 34"/>
              <p:cNvSpPr txBox="1"/>
              <p:nvPr/>
            </p:nvSpPr>
            <p:spPr>
              <a:xfrm>
                <a:off x="5791200" y="1905000"/>
                <a:ext cx="1447800" cy="492443"/>
              </a:xfrm>
              <a:prstGeom prst="rect">
                <a:avLst/>
              </a:prstGeom>
              <a:noFill/>
            </p:spPr>
            <p:txBody>
              <a:bodyPr wrap="square" rtlCol="0">
                <a:spAutoFit/>
              </a:bodyPr>
              <a:lstStyle/>
              <a:p>
                <a:pPr algn="ctr"/>
                <a:r>
                  <a:rPr lang="en-US" sz="1300" dirty="0">
                    <a:solidFill>
                      <a:schemeClr val="bg1"/>
                    </a:solidFill>
                    <a:latin typeface="Avenir Book"/>
                    <a:cs typeface="Avenir Book"/>
                  </a:rPr>
                  <a:t>Asset </a:t>
                </a:r>
              </a:p>
              <a:p>
                <a:pPr algn="ctr"/>
                <a:r>
                  <a:rPr lang="en-US" sz="1300" dirty="0">
                    <a:solidFill>
                      <a:schemeClr val="bg1"/>
                    </a:solidFill>
                    <a:latin typeface="Avenir Book"/>
                    <a:cs typeface="Avenir Book"/>
                  </a:rPr>
                  <a:t>building</a:t>
                </a:r>
              </a:p>
            </p:txBody>
          </p:sp>
          <p:sp>
            <p:nvSpPr>
              <p:cNvPr id="36" name="TextBox 35"/>
              <p:cNvSpPr txBox="1"/>
              <p:nvPr/>
            </p:nvSpPr>
            <p:spPr>
              <a:xfrm>
                <a:off x="7315200" y="1828800"/>
                <a:ext cx="1439566" cy="692497"/>
              </a:xfrm>
              <a:prstGeom prst="rect">
                <a:avLst/>
              </a:prstGeom>
              <a:noFill/>
            </p:spPr>
            <p:txBody>
              <a:bodyPr wrap="square" rtlCol="0">
                <a:spAutoFit/>
              </a:bodyPr>
              <a:lstStyle/>
              <a:p>
                <a:pPr algn="ctr"/>
                <a:r>
                  <a:rPr lang="en-US" sz="1300" dirty="0">
                    <a:solidFill>
                      <a:schemeClr val="bg1"/>
                    </a:solidFill>
                    <a:latin typeface="Avenir Book"/>
                    <a:cs typeface="Avenir Book"/>
                  </a:rPr>
                  <a:t>Improved psychosocial wellbeing</a:t>
                </a:r>
              </a:p>
            </p:txBody>
          </p:sp>
          <p:sp>
            <p:nvSpPr>
              <p:cNvPr id="37" name="TextBox 36"/>
              <p:cNvSpPr txBox="1"/>
              <p:nvPr/>
            </p:nvSpPr>
            <p:spPr>
              <a:xfrm>
                <a:off x="7620000" y="4489337"/>
                <a:ext cx="1134766" cy="692497"/>
              </a:xfrm>
              <a:prstGeom prst="rect">
                <a:avLst/>
              </a:prstGeom>
              <a:noFill/>
            </p:spPr>
            <p:txBody>
              <a:bodyPr wrap="square" rtlCol="0">
                <a:spAutoFit/>
              </a:bodyPr>
              <a:lstStyle/>
              <a:p>
                <a:pPr algn="ctr"/>
                <a:r>
                  <a:rPr lang="en-US" sz="1300" dirty="0">
                    <a:solidFill>
                      <a:schemeClr val="bg1"/>
                    </a:solidFill>
                    <a:latin typeface="Avenir Book"/>
                    <a:cs typeface="Avenir Book"/>
                  </a:rPr>
                  <a:t>Research desired coverage</a:t>
                </a:r>
              </a:p>
            </p:txBody>
          </p:sp>
          <p:sp>
            <p:nvSpPr>
              <p:cNvPr id="38" name="TextBox 37"/>
              <p:cNvSpPr txBox="1"/>
              <p:nvPr/>
            </p:nvSpPr>
            <p:spPr>
              <a:xfrm>
                <a:off x="6248400" y="4267200"/>
                <a:ext cx="1219200" cy="1092607"/>
              </a:xfrm>
              <a:prstGeom prst="rect">
                <a:avLst/>
              </a:prstGeom>
              <a:noFill/>
            </p:spPr>
            <p:txBody>
              <a:bodyPr wrap="square" rtlCol="0">
                <a:spAutoFit/>
              </a:bodyPr>
              <a:lstStyle/>
              <a:p>
                <a:pPr algn="ctr"/>
                <a:r>
                  <a:rPr lang="en-US" sz="1300" dirty="0">
                    <a:solidFill>
                      <a:schemeClr val="bg1"/>
                    </a:solidFill>
                    <a:latin typeface="Avenir Book"/>
                    <a:cs typeface="Avenir Book"/>
                  </a:rPr>
                  <a:t>Limited fraud &amp; error effective financial management</a:t>
                </a:r>
              </a:p>
            </p:txBody>
          </p:sp>
          <p:sp>
            <p:nvSpPr>
              <p:cNvPr id="39" name="TextBox 38"/>
              <p:cNvSpPr txBox="1"/>
              <p:nvPr/>
            </p:nvSpPr>
            <p:spPr>
              <a:xfrm>
                <a:off x="5029200" y="4343400"/>
                <a:ext cx="1143000" cy="1092607"/>
              </a:xfrm>
              <a:prstGeom prst="rect">
                <a:avLst/>
              </a:prstGeom>
              <a:noFill/>
            </p:spPr>
            <p:txBody>
              <a:bodyPr wrap="square" rtlCol="0">
                <a:spAutoFit/>
              </a:bodyPr>
              <a:lstStyle/>
              <a:p>
                <a:pPr algn="ctr"/>
                <a:r>
                  <a:rPr lang="en-US" sz="1300" dirty="0">
                    <a:solidFill>
                      <a:schemeClr val="bg1"/>
                    </a:solidFill>
                    <a:latin typeface="Avenir Book"/>
                    <a:cs typeface="Avenir Book"/>
                  </a:rPr>
                  <a:t>Information &amp; monitoring systems functional</a:t>
                </a:r>
              </a:p>
            </p:txBody>
          </p:sp>
          <p:sp>
            <p:nvSpPr>
              <p:cNvPr id="40" name="TextBox 39"/>
              <p:cNvSpPr txBox="1"/>
              <p:nvPr/>
            </p:nvSpPr>
            <p:spPr>
              <a:xfrm>
                <a:off x="3657600" y="4343400"/>
                <a:ext cx="1237515" cy="1092607"/>
              </a:xfrm>
              <a:prstGeom prst="rect">
                <a:avLst/>
              </a:prstGeom>
              <a:noFill/>
            </p:spPr>
            <p:txBody>
              <a:bodyPr wrap="square" rtlCol="0">
                <a:spAutoFit/>
              </a:bodyPr>
              <a:lstStyle/>
              <a:p>
                <a:pPr algn="ctr"/>
                <a:r>
                  <a:rPr lang="en-US" sz="1300" dirty="0">
                    <a:solidFill>
                      <a:schemeClr val="bg1"/>
                    </a:solidFill>
                    <a:latin typeface="Avenir Book"/>
                    <a:cs typeface="Avenir Book"/>
                  </a:rPr>
                  <a:t>Effective grievance mechanism &amp; case management</a:t>
                </a:r>
              </a:p>
            </p:txBody>
          </p:sp>
          <p:sp>
            <p:nvSpPr>
              <p:cNvPr id="41" name="TextBox 40"/>
              <p:cNvSpPr txBox="1"/>
              <p:nvPr/>
            </p:nvSpPr>
            <p:spPr>
              <a:xfrm>
                <a:off x="2438401" y="4495800"/>
                <a:ext cx="1143000" cy="692497"/>
              </a:xfrm>
              <a:prstGeom prst="rect">
                <a:avLst/>
              </a:prstGeom>
              <a:noFill/>
            </p:spPr>
            <p:txBody>
              <a:bodyPr wrap="square" rtlCol="0">
                <a:spAutoFit/>
              </a:bodyPr>
              <a:lstStyle/>
              <a:p>
                <a:pPr algn="ctr"/>
                <a:r>
                  <a:rPr lang="en-US" sz="1300" dirty="0">
                    <a:solidFill>
                      <a:schemeClr val="bg1"/>
                    </a:solidFill>
                    <a:latin typeface="Avenir Book"/>
                    <a:cs typeface="Avenir Book"/>
                  </a:rPr>
                  <a:t>Effective payment system</a:t>
                </a:r>
              </a:p>
            </p:txBody>
          </p:sp>
          <p:sp>
            <p:nvSpPr>
              <p:cNvPr id="42" name="TextBox 41"/>
              <p:cNvSpPr txBox="1"/>
              <p:nvPr/>
            </p:nvSpPr>
            <p:spPr>
              <a:xfrm>
                <a:off x="1135634" y="4495800"/>
                <a:ext cx="1143000" cy="692497"/>
              </a:xfrm>
              <a:prstGeom prst="rect">
                <a:avLst/>
              </a:prstGeom>
              <a:noFill/>
            </p:spPr>
            <p:txBody>
              <a:bodyPr wrap="square" rtlCol="0">
                <a:spAutoFit/>
              </a:bodyPr>
              <a:lstStyle/>
              <a:p>
                <a:pPr algn="ctr"/>
                <a:r>
                  <a:rPr lang="en-US" sz="1300" dirty="0">
                    <a:solidFill>
                      <a:schemeClr val="bg1"/>
                    </a:solidFill>
                    <a:latin typeface="Avenir Book"/>
                    <a:cs typeface="Avenir Book"/>
                  </a:rPr>
                  <a:t>Effective targeting</a:t>
                </a:r>
              </a:p>
              <a:p>
                <a:pPr algn="ctr"/>
                <a:r>
                  <a:rPr lang="en-US" sz="1300" dirty="0">
                    <a:solidFill>
                      <a:schemeClr val="bg1"/>
                    </a:solidFill>
                    <a:latin typeface="Avenir Book"/>
                    <a:cs typeface="Avenir Book"/>
                  </a:rPr>
                  <a:t>system</a:t>
                </a:r>
              </a:p>
            </p:txBody>
          </p:sp>
          <p:sp>
            <p:nvSpPr>
              <p:cNvPr id="43" name="TextBox 42"/>
              <p:cNvSpPr txBox="1"/>
              <p:nvPr/>
            </p:nvSpPr>
            <p:spPr>
              <a:xfrm>
                <a:off x="1143000" y="5791200"/>
                <a:ext cx="3436366" cy="584776"/>
              </a:xfrm>
              <a:prstGeom prst="rect">
                <a:avLst/>
              </a:prstGeom>
              <a:noFill/>
            </p:spPr>
            <p:txBody>
              <a:bodyPr wrap="square" rtlCol="0">
                <a:spAutoFit/>
              </a:bodyPr>
              <a:lstStyle/>
              <a:p>
                <a:pPr algn="ctr"/>
                <a:r>
                  <a:rPr lang="en-US" sz="1600" dirty="0">
                    <a:solidFill>
                      <a:schemeClr val="bg1"/>
                    </a:solidFill>
                    <a:latin typeface="Avenir Book"/>
                    <a:cs typeface="Avenir Book"/>
                  </a:rPr>
                  <a:t>Resourcing sustainable, adequate </a:t>
                </a:r>
              </a:p>
              <a:p>
                <a:pPr algn="ctr"/>
                <a:r>
                  <a:rPr lang="en-US" sz="1600" dirty="0">
                    <a:solidFill>
                      <a:schemeClr val="bg1"/>
                    </a:solidFill>
                    <a:latin typeface="Avenir Book"/>
                    <a:cs typeface="Avenir Book"/>
                  </a:rPr>
                  <a:t>&amp; efficiently used (budget)</a:t>
                </a:r>
              </a:p>
            </p:txBody>
          </p:sp>
          <p:sp>
            <p:nvSpPr>
              <p:cNvPr id="44" name="TextBox 43"/>
              <p:cNvSpPr txBox="1"/>
              <p:nvPr/>
            </p:nvSpPr>
            <p:spPr>
              <a:xfrm>
                <a:off x="5257800" y="5791200"/>
                <a:ext cx="3429000" cy="584776"/>
              </a:xfrm>
              <a:prstGeom prst="rect">
                <a:avLst/>
              </a:prstGeom>
              <a:noFill/>
            </p:spPr>
            <p:txBody>
              <a:bodyPr wrap="square" rtlCol="0">
                <a:spAutoFit/>
              </a:bodyPr>
              <a:lstStyle/>
              <a:p>
                <a:pPr algn="ctr"/>
                <a:r>
                  <a:rPr lang="en-US" sz="1600" dirty="0">
                    <a:solidFill>
                      <a:schemeClr val="bg1"/>
                    </a:solidFill>
                    <a:latin typeface="Avenir Book"/>
                    <a:cs typeface="Avenir Book"/>
                  </a:rPr>
                  <a:t>Adequate capacity for implementation (staffing)</a:t>
                </a:r>
              </a:p>
            </p:txBody>
          </p:sp>
        </p:grpSp>
      </p:grpSp>
    </p:spTree>
    <p:extLst>
      <p:ext uri="{BB962C8B-B14F-4D97-AF65-F5344CB8AC3E}">
        <p14:creationId xmlns:p14="http://schemas.microsoft.com/office/powerpoint/2010/main" val="2709085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3048000" y="6477000"/>
            <a:ext cx="2895600" cy="241002"/>
          </a:xfrm>
        </p:spPr>
        <p:txBody>
          <a:bodyPr/>
          <a:lstStyle/>
          <a:p>
            <a:pPr algn="ctr"/>
            <a:r>
              <a:rPr lang="en-GB" dirty="0">
                <a:latin typeface="Avenir Book"/>
                <a:cs typeface="Avenir Book"/>
                <a:sym typeface="Arial" charset="0"/>
              </a:rPr>
              <a:t>© 2014 Oxford Policy Management Ltd</a:t>
            </a:r>
          </a:p>
        </p:txBody>
      </p:sp>
      <p:cxnSp>
        <p:nvCxnSpPr>
          <p:cNvPr id="12" name="Straight Arrow Connector 11"/>
          <p:cNvCxnSpPr/>
          <p:nvPr/>
        </p:nvCxnSpPr>
        <p:spPr>
          <a:xfrm flipH="1">
            <a:off x="2326768" y="2971800"/>
            <a:ext cx="2169032" cy="825778"/>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3955" y="5061504"/>
            <a:ext cx="1905000" cy="584776"/>
          </a:xfrm>
          <a:prstGeom prst="rect">
            <a:avLst/>
          </a:prstGeom>
          <a:noFill/>
        </p:spPr>
        <p:txBody>
          <a:bodyPr wrap="square" rtlCol="0">
            <a:spAutoFit/>
          </a:bodyPr>
          <a:lstStyle/>
          <a:p>
            <a:pPr algn="ctr"/>
            <a:r>
              <a:rPr lang="en-GB" sz="1600" dirty="0">
                <a:solidFill>
                  <a:schemeClr val="tx1">
                    <a:lumMod val="65000"/>
                    <a:lumOff val="35000"/>
                  </a:schemeClr>
                </a:solidFill>
                <a:latin typeface="Avenir Book"/>
                <a:cs typeface="Avenir Book"/>
              </a:rPr>
              <a:t>Build on existing sources</a:t>
            </a:r>
          </a:p>
        </p:txBody>
      </p:sp>
      <p:cxnSp>
        <p:nvCxnSpPr>
          <p:cNvPr id="16" name="Straight Arrow Connector 15"/>
          <p:cNvCxnSpPr/>
          <p:nvPr/>
        </p:nvCxnSpPr>
        <p:spPr>
          <a:xfrm flipH="1">
            <a:off x="3962400" y="2971800"/>
            <a:ext cx="539099" cy="790873"/>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84727" y="5061504"/>
            <a:ext cx="2207895" cy="584776"/>
          </a:xfrm>
          <a:prstGeom prst="rect">
            <a:avLst/>
          </a:prstGeom>
          <a:noFill/>
        </p:spPr>
        <p:txBody>
          <a:bodyPr wrap="square" rtlCol="0">
            <a:spAutoFit/>
          </a:bodyPr>
          <a:lstStyle/>
          <a:p>
            <a:pPr algn="ctr"/>
            <a:r>
              <a:rPr lang="en-GB" sz="1600" dirty="0">
                <a:solidFill>
                  <a:schemeClr val="tx1">
                    <a:lumMod val="65000"/>
                    <a:lumOff val="35000"/>
                  </a:schemeClr>
                </a:solidFill>
                <a:latin typeface="Avenir Book"/>
                <a:cs typeface="Avenir Book"/>
              </a:rPr>
              <a:t>Ensuring</a:t>
            </a:r>
          </a:p>
          <a:p>
            <a:pPr algn="ctr"/>
            <a:r>
              <a:rPr lang="en-GB" sz="1600" dirty="0">
                <a:solidFill>
                  <a:schemeClr val="tx1">
                    <a:lumMod val="65000"/>
                    <a:lumOff val="35000"/>
                  </a:schemeClr>
                </a:solidFill>
                <a:latin typeface="Avenir Book"/>
                <a:cs typeface="Avenir Book"/>
              </a:rPr>
              <a:t> triangulation</a:t>
            </a:r>
          </a:p>
        </p:txBody>
      </p:sp>
      <p:cxnSp>
        <p:nvCxnSpPr>
          <p:cNvPr id="19" name="Straight Arrow Connector 18"/>
          <p:cNvCxnSpPr>
            <a:stCxn id="52" idx="2"/>
          </p:cNvCxnSpPr>
          <p:nvPr/>
        </p:nvCxnSpPr>
        <p:spPr>
          <a:xfrm>
            <a:off x="4653900" y="3006705"/>
            <a:ext cx="806593" cy="686524"/>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4823" y="6422097"/>
            <a:ext cx="3085148" cy="307777"/>
          </a:xfrm>
          <a:prstGeom prst="rect">
            <a:avLst/>
          </a:prstGeom>
          <a:noFill/>
        </p:spPr>
        <p:txBody>
          <a:bodyPr wrap="square" rtlCol="0">
            <a:spAutoFit/>
          </a:bodyPr>
          <a:lstStyle/>
          <a:p>
            <a:pPr algn="ctr"/>
            <a:r>
              <a:rPr lang="en-GB" sz="1400" dirty="0">
                <a:solidFill>
                  <a:schemeClr val="tx1">
                    <a:lumMod val="65000"/>
                    <a:lumOff val="35000"/>
                  </a:schemeClr>
                </a:solidFill>
              </a:rPr>
              <a:t>Source: </a:t>
            </a:r>
            <a:r>
              <a:rPr lang="en-GB" sz="1400" dirty="0">
                <a:solidFill>
                  <a:schemeClr val="tx1">
                    <a:lumMod val="65000"/>
                    <a:lumOff val="35000"/>
                  </a:schemeClr>
                </a:solidFill>
                <a:hlinkClick r:id="rId3"/>
              </a:rPr>
              <a:t>OPM (2015)</a:t>
            </a:r>
            <a:endParaRPr lang="en-GB" sz="1400" dirty="0">
              <a:solidFill>
                <a:schemeClr val="tx1">
                  <a:lumMod val="65000"/>
                  <a:lumOff val="35000"/>
                </a:schemeClr>
              </a:solidFill>
            </a:endParaRPr>
          </a:p>
        </p:txBody>
      </p:sp>
      <p:pic>
        <p:nvPicPr>
          <p:cNvPr id="4" name="Picture 3"/>
          <p:cNvPicPr>
            <a:picLocks noChangeAspect="1"/>
          </p:cNvPicPr>
          <p:nvPr/>
        </p:nvPicPr>
        <p:blipFill>
          <a:blip r:embed="rId4"/>
          <a:stretch>
            <a:fillRect/>
          </a:stretch>
        </p:blipFill>
        <p:spPr>
          <a:xfrm>
            <a:off x="815079" y="3797578"/>
            <a:ext cx="1785246" cy="1188000"/>
          </a:xfrm>
          <a:prstGeom prst="rect">
            <a:avLst/>
          </a:prstGeom>
        </p:spPr>
      </p:pic>
      <p:pic>
        <p:nvPicPr>
          <p:cNvPr id="4100" name="Picture 4" descr="Image result for bur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962400"/>
            <a:ext cx="1068896" cy="10688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039201" y="5056082"/>
            <a:ext cx="2207895" cy="830997"/>
          </a:xfrm>
          <a:prstGeom prst="rect">
            <a:avLst/>
          </a:prstGeom>
          <a:noFill/>
        </p:spPr>
        <p:txBody>
          <a:bodyPr wrap="square" rtlCol="0">
            <a:spAutoFit/>
          </a:bodyPr>
          <a:lstStyle/>
          <a:p>
            <a:pPr algn="ctr"/>
            <a:r>
              <a:rPr lang="en-GB" sz="1600" dirty="0">
                <a:solidFill>
                  <a:schemeClr val="tx1">
                    <a:lumMod val="65000"/>
                    <a:lumOff val="35000"/>
                  </a:schemeClr>
                </a:solidFill>
                <a:latin typeface="Avenir Book"/>
                <a:cs typeface="Avenir Book"/>
              </a:rPr>
              <a:t>Minimising burden and cost of data collection</a:t>
            </a:r>
          </a:p>
        </p:txBody>
      </p:sp>
      <p:sp>
        <p:nvSpPr>
          <p:cNvPr id="20" name="AutoShape 6" descr="Image result for tri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p:cNvPicPr>
            <a:picLocks noChangeAspect="1"/>
          </p:cNvPicPr>
          <p:nvPr/>
        </p:nvPicPr>
        <p:blipFill>
          <a:blip r:embed="rId6"/>
          <a:stretch>
            <a:fillRect/>
          </a:stretch>
        </p:blipFill>
        <p:spPr>
          <a:xfrm>
            <a:off x="3276600" y="3962400"/>
            <a:ext cx="1457897" cy="1092016"/>
          </a:xfrm>
          <a:prstGeom prst="rect">
            <a:avLst/>
          </a:prstGeom>
        </p:spPr>
      </p:pic>
      <p:sp>
        <p:nvSpPr>
          <p:cNvPr id="30" name="Right Arrow 29"/>
          <p:cNvSpPr/>
          <p:nvPr/>
        </p:nvSpPr>
        <p:spPr>
          <a:xfrm>
            <a:off x="6866096" y="4222615"/>
            <a:ext cx="762000" cy="5334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7712176" y="3886200"/>
            <a:ext cx="1403602" cy="1323439"/>
          </a:xfrm>
          <a:prstGeom prst="rect">
            <a:avLst/>
          </a:prstGeom>
          <a:noFill/>
        </p:spPr>
        <p:txBody>
          <a:bodyPr wrap="square" rtlCol="0">
            <a:spAutoFit/>
          </a:bodyPr>
          <a:lstStyle/>
          <a:p>
            <a:pPr algn="ctr"/>
            <a:r>
              <a:rPr lang="en-GB" sz="1600" dirty="0">
                <a:solidFill>
                  <a:schemeClr val="tx1">
                    <a:lumMod val="65000"/>
                    <a:lumOff val="35000"/>
                  </a:schemeClr>
                </a:solidFill>
                <a:latin typeface="Avenir Medium Oblique"/>
                <a:cs typeface="Avenir Medium Oblique"/>
              </a:rPr>
              <a:t>Assess focus, accessibility, frequency, sample size, cost..</a:t>
            </a:r>
          </a:p>
        </p:txBody>
      </p:sp>
      <p:grpSp>
        <p:nvGrpSpPr>
          <p:cNvPr id="44" name="Group 43"/>
          <p:cNvGrpSpPr/>
          <p:nvPr/>
        </p:nvGrpSpPr>
        <p:grpSpPr>
          <a:xfrm>
            <a:off x="1828800" y="152400"/>
            <a:ext cx="5711813" cy="6076128"/>
            <a:chOff x="1828800" y="152400"/>
            <a:chExt cx="5711813" cy="6076128"/>
          </a:xfrm>
        </p:grpSpPr>
        <p:sp>
          <p:nvSpPr>
            <p:cNvPr id="45" name="Block Arc 44"/>
            <p:cNvSpPr/>
            <p:nvPr/>
          </p:nvSpPr>
          <p:spPr>
            <a:xfrm>
              <a:off x="1828800" y="381000"/>
              <a:ext cx="5607219" cy="5847528"/>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p:cNvGrpSpPr/>
            <p:nvPr/>
          </p:nvGrpSpPr>
          <p:grpSpPr>
            <a:xfrm>
              <a:off x="3200400" y="152400"/>
              <a:ext cx="2954892" cy="2017975"/>
              <a:chOff x="1752600" y="381000"/>
              <a:chExt cx="3124200" cy="2133600"/>
            </a:xfrm>
          </p:grpSpPr>
          <p:cxnSp>
            <p:nvCxnSpPr>
              <p:cNvPr id="56" name="Straight Arrow Connector 55"/>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2209800" y="381000"/>
                <a:ext cx="2133600" cy="1371600"/>
                <a:chOff x="2209800" y="381000"/>
                <a:chExt cx="2133600" cy="1371600"/>
              </a:xfrm>
            </p:grpSpPr>
            <p:sp>
              <p:nvSpPr>
                <p:cNvPr id="60" name="Isosceles Triangle 59"/>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2667000" y="609600"/>
                  <a:ext cx="1143001" cy="390494"/>
                </a:xfrm>
                <a:prstGeom prst="rect">
                  <a:avLst/>
                </a:prstGeom>
                <a:noFill/>
              </p:spPr>
              <p:txBody>
                <a:bodyPr wrap="square" rtlCol="0">
                  <a:spAutoFit/>
                </a:bodyPr>
                <a:lstStyle/>
                <a:p>
                  <a:pPr algn="ctr"/>
                  <a:r>
                    <a:rPr lang="en-US" dirty="0">
                      <a:solidFill>
                        <a:schemeClr val="bg1"/>
                      </a:solidFill>
                      <a:latin typeface="Avenir Book"/>
                    </a:rPr>
                    <a:t>SUPPLY</a:t>
                  </a:r>
                </a:p>
              </p:txBody>
            </p:sp>
          </p:grpSp>
        </p:grpSp>
        <p:grpSp>
          <p:nvGrpSpPr>
            <p:cNvPr id="47" name="Group 46"/>
            <p:cNvGrpSpPr/>
            <p:nvPr/>
          </p:nvGrpSpPr>
          <p:grpSpPr>
            <a:xfrm>
              <a:off x="1828800" y="2133600"/>
              <a:ext cx="1752600" cy="720705"/>
              <a:chOff x="269872" y="2353468"/>
              <a:chExt cx="1219200" cy="762000"/>
            </a:xfrm>
          </p:grpSpPr>
          <p:sp>
            <p:nvSpPr>
              <p:cNvPr id="54" name="Rectangle 53"/>
              <p:cNvSpPr/>
              <p:nvPr/>
            </p:nvSpPr>
            <p:spPr>
              <a:xfrm>
                <a:off x="269872" y="2353468"/>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269872" y="2505868"/>
                <a:ext cx="1219200" cy="553199"/>
              </a:xfrm>
              <a:prstGeom prst="rect">
                <a:avLst/>
              </a:prstGeom>
              <a:noFill/>
            </p:spPr>
            <p:txBody>
              <a:bodyPr wrap="square" rtlCol="0">
                <a:spAutoFit/>
              </a:bodyPr>
              <a:lstStyle/>
              <a:p>
                <a:pPr algn="ctr"/>
                <a:r>
                  <a:rPr lang="en-US" sz="1400" dirty="0">
                    <a:solidFill>
                      <a:schemeClr val="bg1"/>
                    </a:solidFill>
                    <a:latin typeface="Avenir Medium"/>
                    <a:cs typeface="Avenir Medium"/>
                  </a:rPr>
                  <a:t>Indicators &amp; targets</a:t>
                </a:r>
              </a:p>
            </p:txBody>
          </p:sp>
        </p:grpSp>
        <p:grpSp>
          <p:nvGrpSpPr>
            <p:cNvPr id="48" name="Group 47"/>
            <p:cNvGrpSpPr/>
            <p:nvPr/>
          </p:nvGrpSpPr>
          <p:grpSpPr>
            <a:xfrm>
              <a:off x="3810000" y="2286000"/>
              <a:ext cx="1676397" cy="720705"/>
              <a:chOff x="2638945" y="2514600"/>
              <a:chExt cx="1227550" cy="762000"/>
            </a:xfrm>
          </p:grpSpPr>
          <p:sp>
            <p:nvSpPr>
              <p:cNvPr id="52" name="Rectangle 51"/>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2638945" y="2595166"/>
                <a:ext cx="1219200" cy="553199"/>
              </a:xfrm>
              <a:prstGeom prst="rect">
                <a:avLst/>
              </a:prstGeom>
              <a:noFill/>
            </p:spPr>
            <p:txBody>
              <a:bodyPr wrap="square" rtlCol="0">
                <a:spAutoFit/>
              </a:bodyPr>
              <a:lstStyle/>
              <a:p>
                <a:pPr algn="ctr"/>
                <a:r>
                  <a:rPr lang="en-US" sz="1400" dirty="0">
                    <a:solidFill>
                      <a:schemeClr val="bg1"/>
                    </a:solidFill>
                    <a:latin typeface="Avenir Medium"/>
                    <a:cs typeface="Avenir Medium"/>
                  </a:rPr>
                  <a:t>Data </a:t>
                </a:r>
              </a:p>
              <a:p>
                <a:pPr algn="ctr"/>
                <a:r>
                  <a:rPr lang="en-US" sz="1400" dirty="0">
                    <a:solidFill>
                      <a:schemeClr val="bg1"/>
                    </a:solidFill>
                    <a:latin typeface="Avenir Medium"/>
                    <a:cs typeface="Avenir Medium"/>
                  </a:rPr>
                  <a:t>sources</a:t>
                </a:r>
              </a:p>
            </p:txBody>
          </p:sp>
        </p:grpSp>
        <p:grpSp>
          <p:nvGrpSpPr>
            <p:cNvPr id="49" name="Group 48"/>
            <p:cNvGrpSpPr/>
            <p:nvPr/>
          </p:nvGrpSpPr>
          <p:grpSpPr>
            <a:xfrm>
              <a:off x="5791201" y="2133600"/>
              <a:ext cx="1749412" cy="720705"/>
              <a:chOff x="4701004" y="2353468"/>
              <a:chExt cx="1219201" cy="762000"/>
            </a:xfrm>
          </p:grpSpPr>
          <p:sp>
            <p:nvSpPr>
              <p:cNvPr id="50" name="Rectangle 49"/>
              <p:cNvSpPr/>
              <p:nvPr/>
            </p:nvSpPr>
            <p:spPr>
              <a:xfrm>
                <a:off x="4701004" y="2353468"/>
                <a:ext cx="1219199"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701004" y="2434034"/>
                <a:ext cx="1219201" cy="553199"/>
              </a:xfrm>
              <a:prstGeom prst="rect">
                <a:avLst/>
              </a:prstGeom>
              <a:noFill/>
            </p:spPr>
            <p:txBody>
              <a:bodyPr wrap="square" rtlCol="0">
                <a:spAutoFit/>
              </a:bodyPr>
              <a:lstStyle/>
              <a:p>
                <a:pPr algn="ctr"/>
                <a:r>
                  <a:rPr lang="en-US" sz="1400" dirty="0">
                    <a:solidFill>
                      <a:schemeClr val="bg1"/>
                    </a:solidFill>
                    <a:latin typeface="Avenir Medium"/>
                    <a:cs typeface="Avenir Medium"/>
                  </a:rPr>
                  <a:t>Institutional arrangements</a:t>
                </a:r>
              </a:p>
            </p:txBody>
          </p:sp>
        </p:grpSp>
      </p:grpSp>
    </p:spTree>
    <p:extLst>
      <p:ext uri="{BB962C8B-B14F-4D97-AF65-F5344CB8AC3E}">
        <p14:creationId xmlns:p14="http://schemas.microsoft.com/office/powerpoint/2010/main" val="2144977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3124200" y="6477000"/>
            <a:ext cx="2895600" cy="241002"/>
          </a:xfrm>
        </p:spPr>
        <p:txBody>
          <a:bodyPr/>
          <a:lstStyle/>
          <a:p>
            <a:pPr algn="ctr"/>
            <a:r>
              <a:rPr lang="en-GB" dirty="0">
                <a:latin typeface="Avenir Book"/>
                <a:cs typeface="Avenir Book"/>
                <a:sym typeface="Arial" charset="0"/>
              </a:rPr>
              <a:t>© 2014 Oxford Policy Management Ltd</a:t>
            </a:r>
          </a:p>
        </p:txBody>
      </p:sp>
      <p:sp>
        <p:nvSpPr>
          <p:cNvPr id="7" name="Slide Number Placeholder 6"/>
          <p:cNvSpPr>
            <a:spLocks noGrp="1"/>
          </p:cNvSpPr>
          <p:nvPr>
            <p:ph type="sldNum" sz="quarter" idx="4"/>
          </p:nvPr>
        </p:nvSpPr>
        <p:spPr>
          <a:xfrm>
            <a:off x="6553200" y="6477000"/>
            <a:ext cx="2133600" cy="241002"/>
          </a:xfrm>
        </p:spPr>
        <p:txBody>
          <a:bodyPr/>
          <a:lstStyle/>
          <a:p>
            <a:fld id="{C7D21672-89B5-484A-831D-06775DE06882}" type="slidenum">
              <a:rPr lang="en-GB" smtClean="0"/>
              <a:pPr/>
              <a:t>37</a:t>
            </a:fld>
            <a:endParaRPr lang="en-GB" dirty="0"/>
          </a:p>
        </p:txBody>
      </p:sp>
      <p:cxnSp>
        <p:nvCxnSpPr>
          <p:cNvPr id="16" name="Straight Arrow Connector 15"/>
          <p:cNvCxnSpPr>
            <a:stCxn id="25" idx="2"/>
          </p:cNvCxnSpPr>
          <p:nvPr/>
        </p:nvCxnSpPr>
        <p:spPr>
          <a:xfrm flipH="1">
            <a:off x="5196840" y="2854305"/>
            <a:ext cx="1469066" cy="680964"/>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5201" y="5105400"/>
            <a:ext cx="1981200" cy="1077218"/>
          </a:xfrm>
          <a:prstGeom prst="rect">
            <a:avLst/>
          </a:prstGeom>
          <a:noFill/>
        </p:spPr>
        <p:txBody>
          <a:bodyPr wrap="square" rtlCol="0">
            <a:spAutoFit/>
          </a:bodyPr>
          <a:lstStyle/>
          <a:p>
            <a:r>
              <a:rPr lang="en-GB" sz="1600" dirty="0">
                <a:solidFill>
                  <a:schemeClr val="tx1">
                    <a:lumMod val="65000"/>
                    <a:lumOff val="35000"/>
                  </a:schemeClr>
                </a:solidFill>
                <a:latin typeface="Avenir Book"/>
                <a:cs typeface="Avenir Book"/>
              </a:rPr>
              <a:t>Aligning and working with existing structures &amp; systems</a:t>
            </a:r>
          </a:p>
        </p:txBody>
      </p:sp>
      <p:cxnSp>
        <p:nvCxnSpPr>
          <p:cNvPr id="19" name="Straight Arrow Connector 18"/>
          <p:cNvCxnSpPr/>
          <p:nvPr/>
        </p:nvCxnSpPr>
        <p:spPr>
          <a:xfrm flipH="1">
            <a:off x="6553200" y="2819400"/>
            <a:ext cx="76200" cy="83312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4823" y="6422097"/>
            <a:ext cx="3085148" cy="307777"/>
          </a:xfrm>
          <a:prstGeom prst="rect">
            <a:avLst/>
          </a:prstGeom>
          <a:noFill/>
        </p:spPr>
        <p:txBody>
          <a:bodyPr wrap="square" rtlCol="0">
            <a:spAutoFit/>
          </a:bodyPr>
          <a:lstStyle/>
          <a:p>
            <a:pPr algn="ctr"/>
            <a:r>
              <a:rPr lang="en-GB" sz="1400" dirty="0">
                <a:solidFill>
                  <a:schemeClr val="tx1">
                    <a:lumMod val="65000"/>
                    <a:lumOff val="35000"/>
                  </a:schemeClr>
                </a:solidFill>
              </a:rPr>
              <a:t>Source: </a:t>
            </a:r>
            <a:r>
              <a:rPr lang="en-GB" sz="1400" dirty="0">
                <a:solidFill>
                  <a:schemeClr val="tx1">
                    <a:lumMod val="65000"/>
                    <a:lumOff val="35000"/>
                  </a:schemeClr>
                </a:solidFill>
                <a:hlinkClick r:id="rId3"/>
              </a:rPr>
              <a:t>OPM (2015)</a:t>
            </a:r>
            <a:endParaRPr lang="en-GB" sz="1400" dirty="0">
              <a:solidFill>
                <a:schemeClr val="tx1">
                  <a:lumMod val="65000"/>
                  <a:lumOff val="35000"/>
                </a:schemeClr>
              </a:solidFill>
            </a:endParaRPr>
          </a:p>
        </p:txBody>
      </p:sp>
      <p:sp>
        <p:nvSpPr>
          <p:cNvPr id="24" name="TextBox 23"/>
          <p:cNvSpPr txBox="1"/>
          <p:nvPr/>
        </p:nvSpPr>
        <p:spPr>
          <a:xfrm>
            <a:off x="5638801" y="5105400"/>
            <a:ext cx="2057400" cy="830997"/>
          </a:xfrm>
          <a:prstGeom prst="rect">
            <a:avLst/>
          </a:prstGeom>
          <a:noFill/>
        </p:spPr>
        <p:txBody>
          <a:bodyPr wrap="square" rtlCol="0">
            <a:spAutoFit/>
          </a:bodyPr>
          <a:lstStyle/>
          <a:p>
            <a:r>
              <a:rPr lang="en-GB" sz="1600" dirty="0">
                <a:solidFill>
                  <a:schemeClr val="tx1">
                    <a:lumMod val="65000"/>
                    <a:lumOff val="35000"/>
                  </a:schemeClr>
                </a:solidFill>
                <a:latin typeface="Avenir Book"/>
                <a:cs typeface="Avenir Book"/>
              </a:rPr>
              <a:t>Filling gaps… </a:t>
            </a:r>
          </a:p>
          <a:p>
            <a:r>
              <a:rPr lang="en-GB" sz="1600" dirty="0">
                <a:solidFill>
                  <a:schemeClr val="tx1">
                    <a:lumMod val="65000"/>
                    <a:lumOff val="35000"/>
                  </a:schemeClr>
                </a:solidFill>
                <a:latin typeface="Avenir Book"/>
                <a:cs typeface="Avenir Book"/>
              </a:rPr>
              <a:t>(takes time </a:t>
            </a:r>
          </a:p>
          <a:p>
            <a:r>
              <a:rPr lang="en-GB" sz="1600" dirty="0">
                <a:solidFill>
                  <a:schemeClr val="tx1">
                    <a:lumMod val="65000"/>
                    <a:lumOff val="35000"/>
                  </a:schemeClr>
                </a:solidFill>
                <a:latin typeface="Avenir Book"/>
                <a:cs typeface="Avenir Book"/>
              </a:rPr>
              <a:t>&amp; effort!)</a:t>
            </a:r>
          </a:p>
        </p:txBody>
      </p:sp>
      <p:sp>
        <p:nvSpPr>
          <p:cNvPr id="20" name="AutoShape 6" descr="Image result for trian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a:stretch>
            <a:fillRect/>
          </a:stretch>
        </p:blipFill>
        <p:spPr>
          <a:xfrm>
            <a:off x="3508892" y="3733800"/>
            <a:ext cx="1954273" cy="1295400"/>
          </a:xfrm>
          <a:prstGeom prst="rect">
            <a:avLst/>
          </a:prstGeom>
        </p:spPr>
      </p:pic>
      <p:pic>
        <p:nvPicPr>
          <p:cNvPr id="11" name="Picture 10"/>
          <p:cNvPicPr>
            <a:picLocks noChangeAspect="1"/>
          </p:cNvPicPr>
          <p:nvPr/>
        </p:nvPicPr>
        <p:blipFill>
          <a:blip r:embed="rId5"/>
          <a:stretch>
            <a:fillRect/>
          </a:stretch>
        </p:blipFill>
        <p:spPr>
          <a:xfrm>
            <a:off x="5638800" y="3733799"/>
            <a:ext cx="2080436" cy="1252581"/>
          </a:xfrm>
          <a:prstGeom prst="rect">
            <a:avLst/>
          </a:prstGeom>
        </p:spPr>
      </p:pic>
      <p:grpSp>
        <p:nvGrpSpPr>
          <p:cNvPr id="13" name="Group 12"/>
          <p:cNvGrpSpPr/>
          <p:nvPr/>
        </p:nvGrpSpPr>
        <p:grpSpPr>
          <a:xfrm>
            <a:off x="1828800" y="152400"/>
            <a:ext cx="5711813" cy="6076128"/>
            <a:chOff x="1828800" y="152400"/>
            <a:chExt cx="5711813" cy="6076128"/>
          </a:xfrm>
        </p:grpSpPr>
        <p:sp>
          <p:nvSpPr>
            <p:cNvPr id="14" name="Block Arc 13"/>
            <p:cNvSpPr/>
            <p:nvPr/>
          </p:nvSpPr>
          <p:spPr>
            <a:xfrm>
              <a:off x="1828800" y="381000"/>
              <a:ext cx="5607219" cy="5847528"/>
            </a:xfrm>
            <a:prstGeom prst="blockArc">
              <a:avLst>
                <a:gd name="adj1" fmla="val 10858164"/>
                <a:gd name="adj2" fmla="val 0"/>
                <a:gd name="adj3" fmla="val 25000"/>
              </a:avLst>
            </a:prstGeom>
            <a:solidFill>
              <a:schemeClr val="bg1">
                <a:lumMod val="85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17" name="Group 16"/>
            <p:cNvGrpSpPr/>
            <p:nvPr/>
          </p:nvGrpSpPr>
          <p:grpSpPr>
            <a:xfrm>
              <a:off x="3200400" y="152400"/>
              <a:ext cx="2954892" cy="2017975"/>
              <a:chOff x="1752600" y="381000"/>
              <a:chExt cx="3124200" cy="2133600"/>
            </a:xfrm>
          </p:grpSpPr>
          <p:cxnSp>
            <p:nvCxnSpPr>
              <p:cNvPr id="31" name="Straight Arrow Connector 30"/>
              <p:cNvCxnSpPr/>
              <p:nvPr/>
            </p:nvCxnSpPr>
            <p:spPr>
              <a:xfrm flipH="1">
                <a:off x="1752600" y="1371600"/>
                <a:ext cx="914400" cy="9906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276600" y="1828800"/>
                <a:ext cx="1" cy="685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962400" y="1371600"/>
                <a:ext cx="914400" cy="106680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2209800" y="381000"/>
                <a:ext cx="2133600" cy="1371600"/>
                <a:chOff x="2209800" y="381000"/>
                <a:chExt cx="2133600" cy="1371600"/>
              </a:xfrm>
            </p:grpSpPr>
            <p:sp>
              <p:nvSpPr>
                <p:cNvPr id="35" name="Isosceles Triangle 34"/>
                <p:cNvSpPr/>
                <p:nvPr/>
              </p:nvSpPr>
              <p:spPr>
                <a:xfrm rot="10800000">
                  <a:off x="2209800" y="381000"/>
                  <a:ext cx="2133600" cy="1371600"/>
                </a:xfrm>
                <a:prstGeom prst="triangle">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743200" y="609600"/>
                  <a:ext cx="1066800" cy="369332"/>
                </a:xfrm>
                <a:prstGeom prst="rect">
                  <a:avLst/>
                </a:prstGeom>
                <a:noFill/>
              </p:spPr>
              <p:txBody>
                <a:bodyPr wrap="square" rtlCol="0">
                  <a:spAutoFit/>
                </a:bodyPr>
                <a:lstStyle/>
                <a:p>
                  <a:pPr algn="ctr"/>
                  <a:r>
                    <a:rPr lang="en-US" dirty="0">
                      <a:solidFill>
                        <a:schemeClr val="bg1"/>
                      </a:solidFill>
                      <a:latin typeface="Avenir Book"/>
                    </a:rPr>
                    <a:t>SUPPLY</a:t>
                  </a:r>
                </a:p>
              </p:txBody>
            </p:sp>
          </p:grpSp>
        </p:grpSp>
        <p:grpSp>
          <p:nvGrpSpPr>
            <p:cNvPr id="21" name="Group 20"/>
            <p:cNvGrpSpPr/>
            <p:nvPr/>
          </p:nvGrpSpPr>
          <p:grpSpPr>
            <a:xfrm>
              <a:off x="1828800" y="2133600"/>
              <a:ext cx="1752600" cy="720705"/>
              <a:chOff x="269872" y="2353468"/>
              <a:chExt cx="1219200" cy="762000"/>
            </a:xfrm>
          </p:grpSpPr>
          <p:sp>
            <p:nvSpPr>
              <p:cNvPr id="29" name="Rectangle 28"/>
              <p:cNvSpPr/>
              <p:nvPr/>
            </p:nvSpPr>
            <p:spPr>
              <a:xfrm>
                <a:off x="269872" y="2353468"/>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69872" y="2505868"/>
                <a:ext cx="1219200" cy="553199"/>
              </a:xfrm>
              <a:prstGeom prst="rect">
                <a:avLst/>
              </a:prstGeom>
              <a:noFill/>
            </p:spPr>
            <p:txBody>
              <a:bodyPr wrap="square" rtlCol="0">
                <a:spAutoFit/>
              </a:bodyPr>
              <a:lstStyle/>
              <a:p>
                <a:pPr algn="ctr"/>
                <a:r>
                  <a:rPr lang="en-US" sz="1400" dirty="0">
                    <a:solidFill>
                      <a:schemeClr val="bg1"/>
                    </a:solidFill>
                    <a:latin typeface="Avenir Medium"/>
                    <a:cs typeface="Avenir Medium"/>
                  </a:rPr>
                  <a:t>Indicators &amp; targets</a:t>
                </a:r>
              </a:p>
            </p:txBody>
          </p:sp>
        </p:grpSp>
        <p:grpSp>
          <p:nvGrpSpPr>
            <p:cNvPr id="22" name="Group 21"/>
            <p:cNvGrpSpPr/>
            <p:nvPr/>
          </p:nvGrpSpPr>
          <p:grpSpPr>
            <a:xfrm>
              <a:off x="3810000" y="2286000"/>
              <a:ext cx="1676397" cy="720705"/>
              <a:chOff x="2638945" y="2514600"/>
              <a:chExt cx="1227550" cy="762000"/>
            </a:xfrm>
          </p:grpSpPr>
          <p:sp>
            <p:nvSpPr>
              <p:cNvPr id="27" name="Rectangle 26"/>
              <p:cNvSpPr/>
              <p:nvPr/>
            </p:nvSpPr>
            <p:spPr>
              <a:xfrm>
                <a:off x="2647295" y="2514600"/>
                <a:ext cx="1219200"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638945" y="2595166"/>
                <a:ext cx="1219200" cy="553199"/>
              </a:xfrm>
              <a:prstGeom prst="rect">
                <a:avLst/>
              </a:prstGeom>
              <a:noFill/>
            </p:spPr>
            <p:txBody>
              <a:bodyPr wrap="square" rtlCol="0">
                <a:spAutoFit/>
              </a:bodyPr>
              <a:lstStyle/>
              <a:p>
                <a:pPr algn="ctr"/>
                <a:r>
                  <a:rPr lang="en-US" sz="1400" dirty="0">
                    <a:solidFill>
                      <a:schemeClr val="bg1"/>
                    </a:solidFill>
                    <a:latin typeface="Avenir Medium"/>
                    <a:cs typeface="Avenir Medium"/>
                  </a:rPr>
                  <a:t>Data </a:t>
                </a:r>
              </a:p>
              <a:p>
                <a:pPr algn="ctr"/>
                <a:r>
                  <a:rPr lang="en-US" sz="1400" dirty="0">
                    <a:solidFill>
                      <a:schemeClr val="bg1"/>
                    </a:solidFill>
                    <a:latin typeface="Avenir Medium"/>
                    <a:cs typeface="Avenir Medium"/>
                  </a:rPr>
                  <a:t>sources</a:t>
                </a:r>
              </a:p>
            </p:txBody>
          </p:sp>
        </p:grpSp>
        <p:grpSp>
          <p:nvGrpSpPr>
            <p:cNvPr id="23" name="Group 22"/>
            <p:cNvGrpSpPr/>
            <p:nvPr/>
          </p:nvGrpSpPr>
          <p:grpSpPr>
            <a:xfrm>
              <a:off x="5791201" y="2133600"/>
              <a:ext cx="1749412" cy="720705"/>
              <a:chOff x="4701004" y="2353468"/>
              <a:chExt cx="1219201" cy="762000"/>
            </a:xfrm>
          </p:grpSpPr>
          <p:sp>
            <p:nvSpPr>
              <p:cNvPr id="25" name="Rectangle 24"/>
              <p:cNvSpPr/>
              <p:nvPr/>
            </p:nvSpPr>
            <p:spPr>
              <a:xfrm>
                <a:off x="4701004" y="2353468"/>
                <a:ext cx="1219199" cy="762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701004" y="2434034"/>
                <a:ext cx="1219201" cy="553199"/>
              </a:xfrm>
              <a:prstGeom prst="rect">
                <a:avLst/>
              </a:prstGeom>
              <a:noFill/>
            </p:spPr>
            <p:txBody>
              <a:bodyPr wrap="square" rtlCol="0">
                <a:spAutoFit/>
              </a:bodyPr>
              <a:lstStyle/>
              <a:p>
                <a:pPr algn="ctr"/>
                <a:r>
                  <a:rPr lang="en-US" sz="1400" dirty="0">
                    <a:solidFill>
                      <a:schemeClr val="bg1"/>
                    </a:solidFill>
                    <a:latin typeface="Avenir Medium"/>
                    <a:cs typeface="Avenir Medium"/>
                  </a:rPr>
                  <a:t>Institutional arrangements</a:t>
                </a:r>
              </a:p>
            </p:txBody>
          </p:sp>
        </p:grpSp>
      </p:grpSp>
    </p:spTree>
    <p:extLst>
      <p:ext uri="{BB962C8B-B14F-4D97-AF65-F5344CB8AC3E}">
        <p14:creationId xmlns:p14="http://schemas.microsoft.com/office/powerpoint/2010/main" val="192344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5DAY content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41269"/>
          </a:xfrm>
          <a:prstGeom prst="rect">
            <a:avLst/>
          </a:prstGeom>
        </p:spPr>
      </p:pic>
      <p:pic>
        <p:nvPicPr>
          <p:cNvPr id="6" name="Picture 5"/>
          <p:cNvPicPr>
            <a:picLocks noChangeAspect="1"/>
          </p:cNvPicPr>
          <p:nvPr/>
        </p:nvPicPr>
        <p:blipFill rotWithShape="1">
          <a:blip r:embed="rId4"/>
          <a:srcRect l="26160" r="26754"/>
          <a:stretch/>
        </p:blipFill>
        <p:spPr>
          <a:xfrm>
            <a:off x="685800" y="2286000"/>
            <a:ext cx="2391507" cy="2663345"/>
          </a:xfrm>
          <a:prstGeom prst="rect">
            <a:avLst/>
          </a:prstGeom>
        </p:spPr>
      </p:pic>
      <p:sp>
        <p:nvSpPr>
          <p:cNvPr id="8" name="Content Placeholder 12"/>
          <p:cNvSpPr txBox="1">
            <a:spLocks/>
          </p:cNvSpPr>
          <p:nvPr/>
        </p:nvSpPr>
        <p:spPr>
          <a:xfrm>
            <a:off x="3135619" y="1847850"/>
            <a:ext cx="5446295" cy="3105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r>
              <a:rPr lang="en-US" dirty="0">
                <a:latin typeface="Avenir Book"/>
              </a:rPr>
              <a:t>What do you think might be limiting demand for M&amp;E? Why might institutions and staff oppose it?</a:t>
            </a:r>
          </a:p>
        </p:txBody>
      </p:sp>
      <p:sp>
        <p:nvSpPr>
          <p:cNvPr id="7" name="Rectangle 6"/>
          <p:cNvSpPr/>
          <p:nvPr/>
        </p:nvSpPr>
        <p:spPr>
          <a:xfrm>
            <a:off x="-22412" y="-36690"/>
            <a:ext cx="7794812" cy="1408289"/>
          </a:xfrm>
          <a:prstGeom prst="rect">
            <a:avLst/>
          </a:prstGeom>
          <a:solidFill>
            <a:srgbClr val="8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329625"/>
            <a:ext cx="7772400" cy="584776"/>
          </a:xfrm>
          <a:prstGeom prst="rect">
            <a:avLst/>
          </a:prstGeom>
        </p:spPr>
        <p:txBody>
          <a:bodyPr wrap="square">
            <a:spAutoFit/>
          </a:bodyPr>
          <a:lstStyle/>
          <a:p>
            <a:pPr algn="ctr"/>
            <a:r>
              <a:rPr lang="en-ZA" sz="3200" dirty="0">
                <a:solidFill>
                  <a:schemeClr val="bg1"/>
                </a:solidFill>
                <a:latin typeface="Avenir Medium"/>
                <a:cs typeface="Avenir Medium"/>
              </a:rPr>
              <a:t>Quick brainstorm..</a:t>
            </a:r>
          </a:p>
        </p:txBody>
      </p:sp>
      <p:pic>
        <p:nvPicPr>
          <p:cNvPr id="5" name="Picture 4" descr="activity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0"/>
            <a:ext cx="1389185" cy="1389185"/>
          </a:xfrm>
          <a:prstGeom prst="rect">
            <a:avLst/>
          </a:prstGeom>
        </p:spPr>
      </p:pic>
    </p:spTree>
    <p:extLst>
      <p:ext uri="{BB962C8B-B14F-4D97-AF65-F5344CB8AC3E}">
        <p14:creationId xmlns:p14="http://schemas.microsoft.com/office/powerpoint/2010/main" val="2453851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3124200" y="6477000"/>
            <a:ext cx="2895600" cy="241002"/>
          </a:xfrm>
        </p:spPr>
        <p:txBody>
          <a:bodyPr/>
          <a:lstStyle/>
          <a:p>
            <a:pPr algn="ctr"/>
            <a:r>
              <a:rPr lang="en-GB" dirty="0">
                <a:latin typeface="Avenir Book"/>
                <a:cs typeface="Avenir Book"/>
                <a:sym typeface="Arial" charset="0"/>
              </a:rPr>
              <a:t>© 2014 Oxford Policy Management Ltd</a:t>
            </a:r>
          </a:p>
        </p:txBody>
      </p:sp>
      <p:sp>
        <p:nvSpPr>
          <p:cNvPr id="7" name="Slide Number Placeholder 6"/>
          <p:cNvSpPr>
            <a:spLocks noGrp="1"/>
          </p:cNvSpPr>
          <p:nvPr>
            <p:ph type="sldNum" sz="quarter" idx="4"/>
          </p:nvPr>
        </p:nvSpPr>
        <p:spPr/>
        <p:txBody>
          <a:bodyPr/>
          <a:lstStyle/>
          <a:p>
            <a:fld id="{C7D21672-89B5-484A-831D-06775DE06882}" type="slidenum">
              <a:rPr lang="en-GB" smtClean="0"/>
              <a:pPr/>
              <a:t>39</a:t>
            </a:fld>
            <a:endParaRPr lang="en-GB" dirty="0"/>
          </a:p>
        </p:txBody>
      </p:sp>
      <p:sp>
        <p:nvSpPr>
          <p:cNvPr id="9" name="TextBox 8"/>
          <p:cNvSpPr txBox="1"/>
          <p:nvPr/>
        </p:nvSpPr>
        <p:spPr>
          <a:xfrm>
            <a:off x="6629400" y="6516328"/>
            <a:ext cx="3085148" cy="307777"/>
          </a:xfrm>
          <a:prstGeom prst="rect">
            <a:avLst/>
          </a:prstGeom>
          <a:noFill/>
        </p:spPr>
        <p:txBody>
          <a:bodyPr wrap="square" rtlCol="0">
            <a:spAutoFit/>
          </a:bodyPr>
          <a:lstStyle/>
          <a:p>
            <a:pPr algn="ctr"/>
            <a:r>
              <a:rPr lang="en-GB" sz="1400" dirty="0">
                <a:solidFill>
                  <a:schemeClr val="tx1">
                    <a:lumMod val="65000"/>
                    <a:lumOff val="35000"/>
                  </a:schemeClr>
                </a:solidFill>
              </a:rPr>
              <a:t>Source: </a:t>
            </a:r>
            <a:r>
              <a:rPr lang="en-GB" sz="1400" dirty="0">
                <a:solidFill>
                  <a:schemeClr val="tx1">
                    <a:lumMod val="65000"/>
                    <a:lumOff val="35000"/>
                  </a:schemeClr>
                </a:solidFill>
                <a:hlinkClick r:id="rId3"/>
              </a:rPr>
              <a:t>OPM (2015)</a:t>
            </a:r>
            <a:endParaRPr lang="en-GB" sz="1400" dirty="0">
              <a:solidFill>
                <a:schemeClr val="tx1">
                  <a:lumMod val="65000"/>
                  <a:lumOff val="35000"/>
                </a:schemeClr>
              </a:solidFill>
            </a:endParaRPr>
          </a:p>
        </p:txBody>
      </p:sp>
      <p:cxnSp>
        <p:nvCxnSpPr>
          <p:cNvPr id="16" name="Straight Arrow Connector 15"/>
          <p:cNvCxnSpPr/>
          <p:nvPr/>
        </p:nvCxnSpPr>
        <p:spPr>
          <a:xfrm flipV="1">
            <a:off x="2971800" y="2743200"/>
            <a:ext cx="0" cy="914400"/>
          </a:xfrm>
          <a:prstGeom prst="straightConnector1">
            <a:avLst/>
          </a:prstGeom>
          <a:ln w="38100" cmpd="sng">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24400" y="2819400"/>
            <a:ext cx="0" cy="914400"/>
          </a:xfrm>
          <a:prstGeom prst="straightConnector1">
            <a:avLst/>
          </a:prstGeom>
          <a:ln w="38100" cmpd="sng">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1828800" y="533400"/>
            <a:ext cx="1939572" cy="1086160"/>
          </a:xfrm>
          <a:prstGeom prst="rect">
            <a:avLst/>
          </a:prstGeom>
        </p:spPr>
      </p:pic>
      <p:pic>
        <p:nvPicPr>
          <p:cNvPr id="1030" name="Picture 6" descr="Image result for feed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6689"/>
            <a:ext cx="1701765" cy="17017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362200" y="1828800"/>
            <a:ext cx="1371600" cy="738664"/>
          </a:xfrm>
          <a:prstGeom prst="rect">
            <a:avLst/>
          </a:prstGeom>
          <a:noFill/>
        </p:spPr>
        <p:txBody>
          <a:bodyPr wrap="square" rtlCol="0">
            <a:spAutoFit/>
          </a:bodyPr>
          <a:lstStyle/>
          <a:p>
            <a:pPr algn="ctr"/>
            <a:r>
              <a:rPr lang="en-GB" sz="1400" dirty="0">
                <a:solidFill>
                  <a:schemeClr val="tx1">
                    <a:lumMod val="65000"/>
                    <a:lumOff val="35000"/>
                  </a:schemeClr>
                </a:solidFill>
                <a:latin typeface="Avenir Book"/>
                <a:cs typeface="Avenir Book"/>
              </a:rPr>
              <a:t>Performance-oriented policy environment</a:t>
            </a:r>
          </a:p>
        </p:txBody>
      </p:sp>
      <p:sp>
        <p:nvSpPr>
          <p:cNvPr id="20" name="TextBox 19"/>
          <p:cNvSpPr txBox="1"/>
          <p:nvPr/>
        </p:nvSpPr>
        <p:spPr>
          <a:xfrm>
            <a:off x="4038600" y="1752600"/>
            <a:ext cx="1447800" cy="954107"/>
          </a:xfrm>
          <a:prstGeom prst="rect">
            <a:avLst/>
          </a:prstGeom>
          <a:noFill/>
        </p:spPr>
        <p:txBody>
          <a:bodyPr wrap="square" rtlCol="0">
            <a:spAutoFit/>
          </a:bodyPr>
          <a:lstStyle/>
          <a:p>
            <a:pPr algn="ctr"/>
            <a:r>
              <a:rPr lang="en-GB" sz="1400" dirty="0">
                <a:solidFill>
                  <a:schemeClr val="tx1">
                    <a:lumMod val="65000"/>
                    <a:lumOff val="35000"/>
                  </a:schemeClr>
                </a:solidFill>
                <a:latin typeface="Avenir Book"/>
                <a:cs typeface="Avenir Book"/>
              </a:rPr>
              <a:t>Feedback loops and buy-in from implementing agency</a:t>
            </a:r>
          </a:p>
        </p:txBody>
      </p:sp>
      <p:pic>
        <p:nvPicPr>
          <p:cNvPr id="13" name="Picture 12"/>
          <p:cNvPicPr>
            <a:picLocks noChangeAspect="1"/>
          </p:cNvPicPr>
          <p:nvPr/>
        </p:nvPicPr>
        <p:blipFill rotWithShape="1">
          <a:blip r:embed="rId6"/>
          <a:srcRect r="38021"/>
          <a:stretch/>
        </p:blipFill>
        <p:spPr>
          <a:xfrm>
            <a:off x="5867400" y="381000"/>
            <a:ext cx="1840088" cy="1157796"/>
          </a:xfrm>
          <a:prstGeom prst="rect">
            <a:avLst/>
          </a:prstGeom>
        </p:spPr>
      </p:pic>
      <p:sp>
        <p:nvSpPr>
          <p:cNvPr id="21" name="TextBox 20"/>
          <p:cNvSpPr txBox="1"/>
          <p:nvPr/>
        </p:nvSpPr>
        <p:spPr>
          <a:xfrm>
            <a:off x="5562600" y="1524000"/>
            <a:ext cx="1371600" cy="1169551"/>
          </a:xfrm>
          <a:prstGeom prst="rect">
            <a:avLst/>
          </a:prstGeom>
          <a:noFill/>
        </p:spPr>
        <p:txBody>
          <a:bodyPr wrap="square" rtlCol="0">
            <a:spAutoFit/>
          </a:bodyPr>
          <a:lstStyle/>
          <a:p>
            <a:pPr algn="ctr"/>
            <a:r>
              <a:rPr lang="en-GB" sz="1400" dirty="0">
                <a:solidFill>
                  <a:schemeClr val="tx1">
                    <a:lumMod val="65000"/>
                    <a:lumOff val="35000"/>
                  </a:schemeClr>
                </a:solidFill>
                <a:latin typeface="Avenir Book"/>
                <a:cs typeface="Avenir Book"/>
              </a:rPr>
              <a:t>Staff do not fear M&amp;E and see it as learning opportunity</a:t>
            </a:r>
          </a:p>
        </p:txBody>
      </p:sp>
      <p:sp>
        <p:nvSpPr>
          <p:cNvPr id="22" name="Block Arc 21"/>
          <p:cNvSpPr/>
          <p:nvPr/>
        </p:nvSpPr>
        <p:spPr>
          <a:xfrm rot="10800000">
            <a:off x="2209800" y="609600"/>
            <a:ext cx="5044938" cy="5261149"/>
          </a:xfrm>
          <a:prstGeom prst="blockArc">
            <a:avLst>
              <a:gd name="adj1" fmla="val 10858164"/>
              <a:gd name="adj2" fmla="val 0"/>
              <a:gd name="adj3" fmla="val 25000"/>
            </a:avLst>
          </a:prstGeom>
          <a:solidFill>
            <a:schemeClr val="tx2">
              <a:lumMod val="40000"/>
              <a:lumOff val="6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4" name="Group 23"/>
          <p:cNvGrpSpPr/>
          <p:nvPr/>
        </p:nvGrpSpPr>
        <p:grpSpPr>
          <a:xfrm>
            <a:off x="3276600" y="4495800"/>
            <a:ext cx="2954893" cy="1801763"/>
            <a:chOff x="1834799" y="4628480"/>
            <a:chExt cx="2954893" cy="1801763"/>
          </a:xfrm>
        </p:grpSpPr>
        <p:cxnSp>
          <p:nvCxnSpPr>
            <p:cNvPr id="35" name="Straight Arrow Connector 34"/>
            <p:cNvCxnSpPr/>
            <p:nvPr/>
          </p:nvCxnSpPr>
          <p:spPr>
            <a:xfrm flipH="1" flipV="1">
              <a:off x="1834799" y="4628480"/>
              <a:ext cx="864847" cy="93691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76600" y="4724400"/>
              <a:ext cx="1" cy="648635"/>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924845" y="4628480"/>
              <a:ext cx="864847" cy="1008987"/>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2267222" y="5132974"/>
              <a:ext cx="2017976" cy="1297269"/>
              <a:chOff x="2362200" y="5410200"/>
              <a:chExt cx="2133600" cy="1371600"/>
            </a:xfrm>
          </p:grpSpPr>
          <p:sp>
            <p:nvSpPr>
              <p:cNvPr id="39" name="Isosceles Triangle 38"/>
              <p:cNvSpPr/>
              <p:nvPr/>
            </p:nvSpPr>
            <p:spPr>
              <a:xfrm>
                <a:off x="2362200" y="5410200"/>
                <a:ext cx="2133600" cy="1371600"/>
              </a:xfrm>
              <a:prstGeom prst="triangle">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43200" y="6248400"/>
                <a:ext cx="1371600" cy="369332"/>
              </a:xfrm>
              <a:prstGeom prst="rect">
                <a:avLst/>
              </a:prstGeom>
              <a:noFill/>
            </p:spPr>
            <p:txBody>
              <a:bodyPr wrap="square" rtlCol="0">
                <a:spAutoFit/>
              </a:bodyPr>
              <a:lstStyle/>
              <a:p>
                <a:pPr algn="ctr"/>
                <a:r>
                  <a:rPr lang="en-US" dirty="0">
                    <a:solidFill>
                      <a:schemeClr val="bg1"/>
                    </a:solidFill>
                    <a:latin typeface="Avenir Book"/>
                  </a:rPr>
                  <a:t>DEMAND</a:t>
                </a:r>
              </a:p>
            </p:txBody>
          </p:sp>
        </p:grpSp>
      </p:grpSp>
      <p:grpSp>
        <p:nvGrpSpPr>
          <p:cNvPr id="26" name="Group 25"/>
          <p:cNvGrpSpPr/>
          <p:nvPr/>
        </p:nvGrpSpPr>
        <p:grpSpPr>
          <a:xfrm>
            <a:off x="2286000" y="3225729"/>
            <a:ext cx="1524000" cy="976402"/>
            <a:chOff x="685800" y="3352800"/>
            <a:chExt cx="1524000" cy="976402"/>
          </a:xfrm>
        </p:grpSpPr>
        <p:sp>
          <p:nvSpPr>
            <p:cNvPr id="33" name="Rectangle 32"/>
            <p:cNvSpPr/>
            <p:nvPr/>
          </p:nvSpPr>
          <p:spPr>
            <a:xfrm>
              <a:off x="914400" y="3352800"/>
              <a:ext cx="1153129" cy="976402"/>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685800" y="3657600"/>
              <a:ext cx="1524000" cy="646331"/>
            </a:xfrm>
            <a:prstGeom prst="rect">
              <a:avLst/>
            </a:prstGeom>
            <a:noFill/>
          </p:spPr>
          <p:txBody>
            <a:bodyPr wrap="square" rtlCol="0">
              <a:spAutoFit/>
            </a:bodyPr>
            <a:lstStyle/>
            <a:p>
              <a:pPr algn="ctr"/>
              <a:r>
                <a:rPr lang="en-US" sz="1200" dirty="0">
                  <a:solidFill>
                    <a:schemeClr val="bg1"/>
                  </a:solidFill>
                  <a:latin typeface="Avenir Medium"/>
                  <a:cs typeface="Avenir Medium"/>
                </a:rPr>
                <a:t>MACRO:</a:t>
              </a:r>
            </a:p>
            <a:p>
              <a:pPr algn="ctr"/>
              <a:r>
                <a:rPr lang="en-US" sz="1200" dirty="0">
                  <a:solidFill>
                    <a:schemeClr val="bg1"/>
                  </a:solidFill>
                  <a:latin typeface="Avenir Medium"/>
                  <a:cs typeface="Avenir Medium"/>
                </a:rPr>
                <a:t>National policy</a:t>
              </a:r>
            </a:p>
            <a:p>
              <a:pPr algn="ctr"/>
              <a:r>
                <a:rPr lang="en-US" sz="1200" dirty="0" err="1">
                  <a:solidFill>
                    <a:schemeClr val="bg1"/>
                  </a:solidFill>
                  <a:latin typeface="Avenir Medium"/>
                  <a:cs typeface="Avenir Medium"/>
                </a:rPr>
                <a:t>enviroment</a:t>
              </a:r>
              <a:endParaRPr lang="en-US" sz="1200" dirty="0">
                <a:solidFill>
                  <a:schemeClr val="bg1"/>
                </a:solidFill>
                <a:latin typeface="Avenir Medium"/>
                <a:cs typeface="Avenir Medium"/>
              </a:endParaRPr>
            </a:p>
          </p:txBody>
        </p:sp>
      </p:grpSp>
      <p:grpSp>
        <p:nvGrpSpPr>
          <p:cNvPr id="27" name="Group 26"/>
          <p:cNvGrpSpPr/>
          <p:nvPr/>
        </p:nvGrpSpPr>
        <p:grpSpPr>
          <a:xfrm>
            <a:off x="3810000" y="3124200"/>
            <a:ext cx="1752600" cy="1413418"/>
            <a:chOff x="2514600" y="3352800"/>
            <a:chExt cx="1219200" cy="1337218"/>
          </a:xfrm>
        </p:grpSpPr>
        <p:sp>
          <p:nvSpPr>
            <p:cNvPr id="31" name="Rectangle 30"/>
            <p:cNvSpPr/>
            <p:nvPr/>
          </p:nvSpPr>
          <p:spPr>
            <a:xfrm>
              <a:off x="2514600" y="3352800"/>
              <a:ext cx="1196932" cy="133721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514600" y="3505200"/>
              <a:ext cx="1219200" cy="786196"/>
            </a:xfrm>
            <a:prstGeom prst="rect">
              <a:avLst/>
            </a:prstGeom>
            <a:noFill/>
          </p:spPr>
          <p:txBody>
            <a:bodyPr wrap="square" rtlCol="0">
              <a:spAutoFit/>
            </a:bodyPr>
            <a:lstStyle/>
            <a:p>
              <a:pPr algn="ctr"/>
              <a:r>
                <a:rPr lang="en-US" sz="1200" dirty="0">
                  <a:solidFill>
                    <a:schemeClr val="bg1"/>
                  </a:solidFill>
                  <a:latin typeface="Avenir Medium"/>
                  <a:cs typeface="Avenir Medium"/>
                </a:rPr>
                <a:t>MESO:</a:t>
              </a:r>
            </a:p>
            <a:p>
              <a:pPr algn="ctr"/>
              <a:r>
                <a:rPr lang="en-US" sz="1200" dirty="0">
                  <a:solidFill>
                    <a:schemeClr val="bg1"/>
                  </a:solidFill>
                  <a:latin typeface="Avenir Medium"/>
                  <a:cs typeface="Avenir Medium"/>
                </a:rPr>
                <a:t>Implementing </a:t>
              </a:r>
            </a:p>
            <a:p>
              <a:pPr algn="ctr"/>
              <a:r>
                <a:rPr lang="en-US" sz="1200" dirty="0">
                  <a:solidFill>
                    <a:schemeClr val="bg1"/>
                  </a:solidFill>
                  <a:latin typeface="Avenir Medium"/>
                  <a:cs typeface="Avenir Medium"/>
                </a:rPr>
                <a:t>agency (central &amp;</a:t>
              </a:r>
            </a:p>
            <a:p>
              <a:pPr algn="ctr"/>
              <a:r>
                <a:rPr lang="en-US" sz="1200" dirty="0">
                  <a:solidFill>
                    <a:schemeClr val="bg1"/>
                  </a:solidFill>
                  <a:latin typeface="Avenir Medium"/>
                  <a:cs typeface="Avenir Medium"/>
                </a:rPr>
                <a:t> local offices)</a:t>
              </a:r>
            </a:p>
          </p:txBody>
        </p:sp>
      </p:grpSp>
      <p:grpSp>
        <p:nvGrpSpPr>
          <p:cNvPr id="28" name="Group 27"/>
          <p:cNvGrpSpPr/>
          <p:nvPr/>
        </p:nvGrpSpPr>
        <p:grpSpPr>
          <a:xfrm>
            <a:off x="5638800" y="3225729"/>
            <a:ext cx="1153130" cy="976402"/>
            <a:chOff x="4235072" y="3528027"/>
            <a:chExt cx="1219201" cy="1032347"/>
          </a:xfrm>
        </p:grpSpPr>
        <p:sp>
          <p:nvSpPr>
            <p:cNvPr id="29" name="Rectangle 28"/>
            <p:cNvSpPr/>
            <p:nvPr/>
          </p:nvSpPr>
          <p:spPr>
            <a:xfrm>
              <a:off x="4235073" y="3528027"/>
              <a:ext cx="1219200" cy="103234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235072" y="3850292"/>
              <a:ext cx="1219200" cy="488117"/>
            </a:xfrm>
            <a:prstGeom prst="rect">
              <a:avLst/>
            </a:prstGeom>
            <a:noFill/>
          </p:spPr>
          <p:txBody>
            <a:bodyPr wrap="square" rtlCol="0">
              <a:spAutoFit/>
            </a:bodyPr>
            <a:lstStyle/>
            <a:p>
              <a:pPr algn="ctr"/>
              <a:r>
                <a:rPr lang="en-US" sz="1200" dirty="0">
                  <a:solidFill>
                    <a:schemeClr val="bg1"/>
                  </a:solidFill>
                  <a:latin typeface="Avenir Medium"/>
                  <a:cs typeface="Avenir Medium"/>
                </a:rPr>
                <a:t>MICRO:</a:t>
              </a:r>
            </a:p>
            <a:p>
              <a:pPr algn="ctr"/>
              <a:r>
                <a:rPr lang="en-US" sz="1200" dirty="0">
                  <a:solidFill>
                    <a:schemeClr val="bg1"/>
                  </a:solidFill>
                  <a:latin typeface="Avenir Medium"/>
                  <a:cs typeface="Avenir Medium"/>
                </a:rPr>
                <a:t>individuals</a:t>
              </a:r>
            </a:p>
          </p:txBody>
        </p:sp>
      </p:grpSp>
      <p:cxnSp>
        <p:nvCxnSpPr>
          <p:cNvPr id="45" name="Straight Arrow Connector 44"/>
          <p:cNvCxnSpPr>
            <a:stCxn id="29" idx="0"/>
          </p:cNvCxnSpPr>
          <p:nvPr/>
        </p:nvCxnSpPr>
        <p:spPr>
          <a:xfrm flipV="1">
            <a:off x="6215366" y="2819401"/>
            <a:ext cx="4812" cy="406328"/>
          </a:xfrm>
          <a:prstGeom prst="straightConnector1">
            <a:avLst/>
          </a:prstGeom>
          <a:ln w="38100" cmpd="sng">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Footer Placeholder 5"/>
          <p:cNvSpPr txBox="1">
            <a:spLocks/>
          </p:cNvSpPr>
          <p:nvPr/>
        </p:nvSpPr>
        <p:spPr>
          <a:xfrm>
            <a:off x="304800" y="6019800"/>
            <a:ext cx="2895600" cy="241002"/>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0B1F5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venir Book"/>
                <a:cs typeface="Avenir Book"/>
                <a:sym typeface="Arial" charset="0"/>
              </a:rPr>
              <a:t>Source: Authors, adapted from </a:t>
            </a:r>
            <a:r>
              <a:rPr lang="en-GB" dirty="0" err="1">
                <a:latin typeface="Avenir Book"/>
                <a:cs typeface="Avenir Book"/>
                <a:sym typeface="Arial" charset="0"/>
              </a:rPr>
              <a:t>Barca</a:t>
            </a:r>
            <a:r>
              <a:rPr lang="en-GB" dirty="0">
                <a:latin typeface="Avenir Book"/>
                <a:cs typeface="Avenir Book"/>
                <a:sym typeface="Arial" charset="0"/>
              </a:rPr>
              <a:t> (2013)</a:t>
            </a:r>
          </a:p>
        </p:txBody>
      </p:sp>
    </p:spTree>
    <p:extLst>
      <p:ext uri="{BB962C8B-B14F-4D97-AF65-F5344CB8AC3E}">
        <p14:creationId xmlns:p14="http://schemas.microsoft.com/office/powerpoint/2010/main" val="401839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 y="-12940"/>
            <a:ext cx="9144000" cy="6841269"/>
          </a:xfrm>
          <a:prstGeom prst="rect">
            <a:avLst/>
          </a:prstGeom>
        </p:spPr>
      </p:pic>
      <p:sp>
        <p:nvSpPr>
          <p:cNvPr id="4" name="Title 1"/>
          <p:cNvSpPr txBox="1">
            <a:spLocks/>
          </p:cNvSpPr>
          <p:nvPr/>
        </p:nvSpPr>
        <p:spPr>
          <a:xfrm>
            <a:off x="457200" y="35052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600" b="1" dirty="0">
                <a:solidFill>
                  <a:schemeClr val="bg1"/>
                </a:solidFill>
                <a:latin typeface="Avenir Medium"/>
                <a:cs typeface="Avenir Medium"/>
              </a:rPr>
              <a:t>L&amp;T Journaling</a:t>
            </a:r>
          </a:p>
        </p:txBody>
      </p:sp>
      <p:sp>
        <p:nvSpPr>
          <p:cNvPr id="6" name="Content Placeholder 2"/>
          <p:cNvSpPr txBox="1">
            <a:spLocks/>
          </p:cNvSpPr>
          <p:nvPr/>
        </p:nvSpPr>
        <p:spPr>
          <a:xfrm>
            <a:off x="304800" y="838200"/>
            <a:ext cx="8622792"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ZA" sz="2800" dirty="0">
                <a:latin typeface="Avenir Book"/>
                <a:cs typeface="Avenir Book"/>
              </a:rPr>
              <a:t>Watch yourself from above (as if in a helicopter). What are you trying to achieve at this stage of your leadership journey to transform SP? (about 3 min) </a:t>
            </a:r>
            <a:endParaRPr lang="en-US" sz="2800" dirty="0">
              <a:latin typeface="Avenir Book"/>
              <a:cs typeface="Avenir Book"/>
            </a:endParaRPr>
          </a:p>
          <a:p>
            <a:endParaRPr lang="en-ZA" b="1" dirty="0"/>
          </a:p>
          <a:p>
            <a:endParaRPr lang="en-ZA" b="1" dirty="0"/>
          </a:p>
        </p:txBody>
      </p:sp>
      <p:sp>
        <p:nvSpPr>
          <p:cNvPr id="7" name="TextBox 9">
            <a:extLst>
              <a:ext uri="{FF2B5EF4-FFF2-40B4-BE49-F238E27FC236}">
                <a16:creationId xmlns:a16="http://schemas.microsoft.com/office/drawing/2014/main" id="{0A87720B-436C-4EDC-B40F-A0C3C54D7F6F}"/>
              </a:ext>
            </a:extLst>
          </p:cNvPr>
          <p:cNvSpPr txBox="1"/>
          <p:nvPr/>
        </p:nvSpPr>
        <p:spPr>
          <a:xfrm>
            <a:off x="1219200" y="5729616"/>
            <a:ext cx="7315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venir Book"/>
                <a:cs typeface="Avenir Book"/>
              </a:rPr>
              <a:t>Adapted by Catherine </a:t>
            </a:r>
            <a:r>
              <a:rPr lang="en-US" sz="1400" dirty="0" err="1">
                <a:latin typeface="Avenir Book"/>
                <a:cs typeface="Avenir Book"/>
              </a:rPr>
              <a:t>Widrig</a:t>
            </a:r>
            <a:r>
              <a:rPr lang="en-US" sz="1400" dirty="0">
                <a:latin typeface="Avenir Book"/>
                <a:cs typeface="Avenir Book"/>
              </a:rPr>
              <a:t> Jenkins (IPK) from Theory U by Otto </a:t>
            </a:r>
            <a:r>
              <a:rPr lang="en-US" sz="1400" dirty="0" err="1">
                <a:latin typeface="Avenir Book"/>
                <a:cs typeface="Avenir Book"/>
              </a:rPr>
              <a:t>Scharmer</a:t>
            </a:r>
            <a:endParaRPr lang="en-US" sz="1400" dirty="0">
              <a:latin typeface="Avenir Book"/>
              <a:cs typeface="Avenir Book"/>
            </a:endParaRPr>
          </a:p>
          <a:p>
            <a:endParaRPr lang="en-ZA" sz="1400" dirty="0"/>
          </a:p>
        </p:txBody>
      </p:sp>
      <p:pic>
        <p:nvPicPr>
          <p:cNvPr id="1026" name="Picture 2" descr="Image result for helicopter over mount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50" y="2400529"/>
            <a:ext cx="5581650" cy="313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6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72000" y="2154704"/>
            <a:ext cx="4572000" cy="1938992"/>
          </a:xfrm>
          <a:prstGeom prst="rect">
            <a:avLst/>
          </a:prstGeom>
          <a:noFill/>
        </p:spPr>
        <p:txBody>
          <a:bodyPr wrap="square" rtlCol="0">
            <a:spAutoFit/>
          </a:bodyPr>
          <a:lstStyle/>
          <a:p>
            <a:pPr algn="ctr"/>
            <a:r>
              <a:rPr lang="en-US" sz="4000" dirty="0">
                <a:solidFill>
                  <a:schemeClr val="bg1"/>
                </a:solidFill>
                <a:latin typeface="Avenir Book"/>
                <a:cs typeface="Avenir Book"/>
              </a:rPr>
              <a:t>Cross-questioning: M&amp;E</a:t>
            </a:r>
          </a:p>
          <a:p>
            <a:pPr algn="ctr"/>
            <a:endParaRPr lang="en-US"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578853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094194" cy="6804006"/>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endParaRPr lang="en-ZA" b="1" dirty="0"/>
          </a:p>
        </p:txBody>
      </p:sp>
      <p:sp>
        <p:nvSpPr>
          <p:cNvPr id="10" name="Title 1"/>
          <p:cNvSpPr txBox="1">
            <a:spLocks/>
          </p:cNvSpPr>
          <p:nvPr/>
        </p:nvSpPr>
        <p:spPr>
          <a:xfrm>
            <a:off x="310896" y="457200"/>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Activity: Cross questioning</a:t>
            </a:r>
          </a:p>
        </p:txBody>
      </p:sp>
      <p:sp>
        <p:nvSpPr>
          <p:cNvPr id="5" name="Content Placeholder 2"/>
          <p:cNvSpPr txBox="1">
            <a:spLocks/>
          </p:cNvSpPr>
          <p:nvPr/>
        </p:nvSpPr>
        <p:spPr>
          <a:xfrm>
            <a:off x="228600" y="1699260"/>
            <a:ext cx="8796528" cy="1981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700" dirty="0">
                <a:latin typeface="Avenir Book"/>
                <a:cs typeface="Avenir Book"/>
              </a:rPr>
              <a:t>Read pages 8-14……And the challenge is on: </a:t>
            </a:r>
          </a:p>
          <a:p>
            <a:r>
              <a:rPr lang="en-GB" sz="2700" dirty="0">
                <a:latin typeface="Avenir Book"/>
                <a:cs typeface="Avenir Book"/>
              </a:rPr>
              <a:t>Create your questions and be ready to answer too!</a:t>
            </a:r>
            <a:endParaRPr lang="en-ZA" sz="2700" dirty="0">
              <a:latin typeface="Avenir Book"/>
              <a:cs typeface="Avenir Book"/>
            </a:endParaRPr>
          </a:p>
        </p:txBody>
      </p:sp>
      <p:pic>
        <p:nvPicPr>
          <p:cNvPr id="4098" name="Picture 2" descr="Image result for cross questioning"/>
          <p:cNvPicPr>
            <a:picLocks noChangeAspect="1" noChangeArrowheads="1"/>
          </p:cNvPicPr>
          <p:nvPr/>
        </p:nvPicPr>
        <p:blipFill rotWithShape="1">
          <a:blip r:embed="rId4">
            <a:extLst>
              <a:ext uri="{28A0092B-C50C-407E-A947-70E740481C1C}">
                <a14:useLocalDpi xmlns:a14="http://schemas.microsoft.com/office/drawing/2010/main" val="0"/>
              </a:ext>
            </a:extLst>
          </a:blip>
          <a:srcRect b="7591"/>
          <a:stretch/>
        </p:blipFill>
        <p:spPr bwMode="auto">
          <a:xfrm>
            <a:off x="1842742" y="2736304"/>
            <a:ext cx="5493496" cy="31240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412" y="0"/>
            <a:ext cx="9166412" cy="1440868"/>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457200" y="45720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venir LT Std 35 Light" pitchFamily="34" charset="0"/>
              </a:rPr>
              <a:t>Cross questioning</a:t>
            </a:r>
          </a:p>
        </p:txBody>
      </p:sp>
    </p:spTree>
    <p:extLst>
      <p:ext uri="{BB962C8B-B14F-4D97-AF65-F5344CB8AC3E}">
        <p14:creationId xmlns:p14="http://schemas.microsoft.com/office/powerpoint/2010/main" val="219075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118872" y="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p:txBody>
      </p:sp>
      <p:sp>
        <p:nvSpPr>
          <p:cNvPr id="10" name="Title 1"/>
          <p:cNvSpPr txBox="1">
            <a:spLocks/>
          </p:cNvSpPr>
          <p:nvPr/>
        </p:nvSpPr>
        <p:spPr>
          <a:xfrm>
            <a:off x="310896" y="381000"/>
            <a:ext cx="8229600" cy="10366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Service standards, performance management..</a:t>
            </a:r>
          </a:p>
        </p:txBody>
      </p:sp>
      <p:pic>
        <p:nvPicPr>
          <p:cNvPr id="4" name="Picture 3"/>
          <p:cNvPicPr>
            <a:picLocks noChangeAspect="1"/>
          </p:cNvPicPr>
          <p:nvPr/>
        </p:nvPicPr>
        <p:blipFill>
          <a:blip r:embed="rId4"/>
          <a:stretch>
            <a:fillRect/>
          </a:stretch>
        </p:blipFill>
        <p:spPr>
          <a:xfrm>
            <a:off x="289560" y="1218803"/>
            <a:ext cx="2362200" cy="2330843"/>
          </a:xfrm>
          <a:prstGeom prst="rect">
            <a:avLst/>
          </a:prstGeom>
        </p:spPr>
      </p:pic>
      <p:pic>
        <p:nvPicPr>
          <p:cNvPr id="6148" name="Picture 4" descr="Image result for commitment black 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069" y="1884558"/>
            <a:ext cx="2774655" cy="1839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9560" y="3825240"/>
            <a:ext cx="2508504" cy="830997"/>
          </a:xfrm>
          <a:prstGeom prst="rect">
            <a:avLst/>
          </a:prstGeom>
          <a:noFill/>
        </p:spPr>
        <p:txBody>
          <a:bodyPr wrap="square" rtlCol="0">
            <a:spAutoFit/>
          </a:bodyPr>
          <a:lstStyle/>
          <a:p>
            <a:pPr algn="ctr"/>
            <a:r>
              <a:rPr lang="en-GB" sz="2400" dirty="0">
                <a:solidFill>
                  <a:schemeClr val="tx1">
                    <a:lumMod val="65000"/>
                    <a:lumOff val="35000"/>
                  </a:schemeClr>
                </a:solidFill>
              </a:rPr>
              <a:t>Outline delivery targets</a:t>
            </a:r>
          </a:p>
        </p:txBody>
      </p:sp>
      <p:sp>
        <p:nvSpPr>
          <p:cNvPr id="9" name="TextBox 8"/>
          <p:cNvSpPr txBox="1"/>
          <p:nvPr/>
        </p:nvSpPr>
        <p:spPr>
          <a:xfrm>
            <a:off x="3382707" y="3826636"/>
            <a:ext cx="2207895" cy="830997"/>
          </a:xfrm>
          <a:prstGeom prst="rect">
            <a:avLst/>
          </a:prstGeom>
          <a:noFill/>
        </p:spPr>
        <p:txBody>
          <a:bodyPr wrap="square" rtlCol="0">
            <a:spAutoFit/>
          </a:bodyPr>
          <a:lstStyle/>
          <a:p>
            <a:pPr algn="ctr"/>
            <a:r>
              <a:rPr lang="en-GB" sz="2400" dirty="0">
                <a:solidFill>
                  <a:schemeClr val="tx1">
                    <a:lumMod val="65000"/>
                    <a:lumOff val="35000"/>
                  </a:schemeClr>
                </a:solidFill>
              </a:rPr>
              <a:t>Set of commitments</a:t>
            </a:r>
          </a:p>
        </p:txBody>
      </p:sp>
      <p:pic>
        <p:nvPicPr>
          <p:cNvPr id="6150" name="Picture 6" descr="Image result for ques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3215" y="1676400"/>
            <a:ext cx="2238375" cy="2047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59815" y="3794821"/>
            <a:ext cx="2939416" cy="830997"/>
          </a:xfrm>
          <a:prstGeom prst="rect">
            <a:avLst/>
          </a:prstGeom>
          <a:noFill/>
        </p:spPr>
        <p:txBody>
          <a:bodyPr wrap="square" rtlCol="0">
            <a:spAutoFit/>
          </a:bodyPr>
          <a:lstStyle/>
          <a:p>
            <a:pPr algn="ctr"/>
            <a:r>
              <a:rPr lang="en-GB" sz="2400" dirty="0">
                <a:solidFill>
                  <a:schemeClr val="tx1">
                    <a:lumMod val="65000"/>
                    <a:lumOff val="35000"/>
                  </a:schemeClr>
                </a:solidFill>
              </a:rPr>
              <a:t>What can user expect to receive and how?</a:t>
            </a:r>
          </a:p>
        </p:txBody>
      </p:sp>
      <p:sp>
        <p:nvSpPr>
          <p:cNvPr id="13" name="Right Arrow 12"/>
          <p:cNvSpPr/>
          <p:nvPr/>
        </p:nvSpPr>
        <p:spPr>
          <a:xfrm>
            <a:off x="1341120" y="5135574"/>
            <a:ext cx="762000" cy="5334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TextBox 13"/>
          <p:cNvSpPr txBox="1"/>
          <p:nvPr/>
        </p:nvSpPr>
        <p:spPr>
          <a:xfrm>
            <a:off x="2133600" y="4986776"/>
            <a:ext cx="6406896" cy="830997"/>
          </a:xfrm>
          <a:prstGeom prst="rect">
            <a:avLst/>
          </a:prstGeom>
          <a:noFill/>
        </p:spPr>
        <p:txBody>
          <a:bodyPr wrap="square" rtlCol="0">
            <a:spAutoFit/>
          </a:bodyPr>
          <a:lstStyle/>
          <a:p>
            <a:pPr algn="ctr"/>
            <a:r>
              <a:rPr lang="en-GB" sz="2400" dirty="0">
                <a:solidFill>
                  <a:schemeClr val="tx1">
                    <a:lumMod val="65000"/>
                    <a:lumOff val="35000"/>
                  </a:schemeClr>
                </a:solidFill>
                <a:latin typeface="Avenir Medium Oblique"/>
                <a:cs typeface="Avenir Medium Oblique"/>
              </a:rPr>
              <a:t>Intrinsically linked with a system for Performance Management</a:t>
            </a:r>
          </a:p>
        </p:txBody>
      </p:sp>
      <p:sp>
        <p:nvSpPr>
          <p:cNvPr id="15" name="Rectangle 14"/>
          <p:cNvSpPr/>
          <p:nvPr/>
        </p:nvSpPr>
        <p:spPr>
          <a:xfrm>
            <a:off x="-22412" y="0"/>
            <a:ext cx="9166412" cy="112776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6"/>
          <p:cNvSpPr txBox="1">
            <a:spLocks/>
          </p:cNvSpPr>
          <p:nvPr/>
        </p:nvSpPr>
        <p:spPr>
          <a:xfrm>
            <a:off x="228600" y="228600"/>
            <a:ext cx="8698006"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venir LT Std 35 Light" pitchFamily="34" charset="0"/>
              </a:rPr>
              <a:t>Service standards, performance management</a:t>
            </a:r>
          </a:p>
        </p:txBody>
      </p:sp>
    </p:spTree>
    <p:extLst>
      <p:ext uri="{BB962C8B-B14F-4D97-AF65-F5344CB8AC3E}">
        <p14:creationId xmlns:p14="http://schemas.microsoft.com/office/powerpoint/2010/main" val="2788051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03652635"/>
              </p:ext>
            </p:extLst>
          </p:nvPr>
        </p:nvGraphicFramePr>
        <p:xfrm>
          <a:off x="-555831" y="290518"/>
          <a:ext cx="9798462" cy="679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219456" y="457200"/>
            <a:ext cx="8796528" cy="54726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p:txBody>
      </p:sp>
      <p:grpSp>
        <p:nvGrpSpPr>
          <p:cNvPr id="6" name="Group 5"/>
          <p:cNvGrpSpPr/>
          <p:nvPr/>
        </p:nvGrpSpPr>
        <p:grpSpPr>
          <a:xfrm>
            <a:off x="7315200" y="2514600"/>
            <a:ext cx="1828800" cy="1752600"/>
            <a:chOff x="7620000" y="2436613"/>
            <a:chExt cx="1828800" cy="1752600"/>
          </a:xfrm>
        </p:grpSpPr>
        <p:sp>
          <p:nvSpPr>
            <p:cNvPr id="8" name="7-Point Star 7"/>
            <p:cNvSpPr/>
            <p:nvPr/>
          </p:nvSpPr>
          <p:spPr>
            <a:xfrm>
              <a:off x="7620000" y="2436613"/>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924800" y="2949965"/>
              <a:ext cx="1219200" cy="707886"/>
            </a:xfrm>
            <a:prstGeom prst="rect">
              <a:avLst/>
            </a:prstGeom>
            <a:noFill/>
          </p:spPr>
          <p:txBody>
            <a:bodyPr wrap="square" rtlCol="0">
              <a:spAutoFit/>
            </a:bodyPr>
            <a:lstStyle/>
            <a:p>
              <a:pPr algn="ctr"/>
              <a:r>
                <a:rPr lang="en-GB" sz="2000" dirty="0">
                  <a:solidFill>
                    <a:schemeClr val="bg1"/>
                  </a:solidFill>
                  <a:latin typeface="Avenir Book"/>
                  <a:cs typeface="Avenir Book"/>
                </a:rPr>
                <a:t>Involving staff</a:t>
              </a:r>
            </a:p>
          </p:txBody>
        </p:sp>
      </p:grpSp>
      <p:grpSp>
        <p:nvGrpSpPr>
          <p:cNvPr id="21" name="Group 20"/>
          <p:cNvGrpSpPr/>
          <p:nvPr/>
        </p:nvGrpSpPr>
        <p:grpSpPr>
          <a:xfrm>
            <a:off x="6096000" y="1373387"/>
            <a:ext cx="1828800" cy="1752600"/>
            <a:chOff x="6400800" y="1295400"/>
            <a:chExt cx="1828800" cy="1752600"/>
          </a:xfrm>
        </p:grpSpPr>
        <p:sp>
          <p:nvSpPr>
            <p:cNvPr id="4" name="7-Point Star 3"/>
            <p:cNvSpPr/>
            <p:nvPr/>
          </p:nvSpPr>
          <p:spPr>
            <a:xfrm>
              <a:off x="6400800" y="12954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705601" y="1640773"/>
              <a:ext cx="1219200" cy="1015663"/>
            </a:xfrm>
            <a:prstGeom prst="rect">
              <a:avLst/>
            </a:prstGeom>
            <a:noFill/>
          </p:spPr>
          <p:txBody>
            <a:bodyPr wrap="square" rtlCol="0">
              <a:spAutoFit/>
            </a:bodyPr>
            <a:lstStyle/>
            <a:p>
              <a:pPr algn="ctr"/>
              <a:r>
                <a:rPr lang="en-GB" sz="2000" dirty="0">
                  <a:solidFill>
                    <a:schemeClr val="bg1"/>
                  </a:solidFill>
                  <a:latin typeface="Avenir Book"/>
                  <a:cs typeface="Avenir Book"/>
                </a:rPr>
                <a:t>Measure what matters</a:t>
              </a:r>
            </a:p>
          </p:txBody>
        </p:sp>
      </p:grpSp>
      <p:grpSp>
        <p:nvGrpSpPr>
          <p:cNvPr id="23" name="Group 22"/>
          <p:cNvGrpSpPr/>
          <p:nvPr/>
        </p:nvGrpSpPr>
        <p:grpSpPr>
          <a:xfrm>
            <a:off x="5638800" y="3202187"/>
            <a:ext cx="1828800" cy="1752600"/>
            <a:chOff x="5943600" y="3124200"/>
            <a:chExt cx="1828800" cy="1752600"/>
          </a:xfrm>
        </p:grpSpPr>
        <p:sp>
          <p:nvSpPr>
            <p:cNvPr id="9" name="7-Point Star 8"/>
            <p:cNvSpPr/>
            <p:nvPr/>
          </p:nvSpPr>
          <p:spPr>
            <a:xfrm>
              <a:off x="5943600" y="31242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172200" y="3794421"/>
              <a:ext cx="1371600" cy="400110"/>
            </a:xfrm>
            <a:prstGeom prst="rect">
              <a:avLst/>
            </a:prstGeom>
            <a:noFill/>
          </p:spPr>
          <p:txBody>
            <a:bodyPr wrap="square" rtlCol="0">
              <a:spAutoFit/>
            </a:bodyPr>
            <a:lstStyle/>
            <a:p>
              <a:pPr algn="ctr"/>
              <a:r>
                <a:rPr lang="en-GB" sz="2000" dirty="0">
                  <a:solidFill>
                    <a:schemeClr val="bg1"/>
                  </a:solidFill>
                  <a:latin typeface="Avenir Book"/>
                  <a:cs typeface="Avenir Book"/>
                </a:rPr>
                <a:t>Balanced</a:t>
              </a:r>
            </a:p>
          </p:txBody>
        </p:sp>
      </p:grpSp>
      <p:sp>
        <p:nvSpPr>
          <p:cNvPr id="14" name="TextBox 13"/>
          <p:cNvSpPr txBox="1"/>
          <p:nvPr/>
        </p:nvSpPr>
        <p:spPr>
          <a:xfrm>
            <a:off x="7696200" y="4792689"/>
            <a:ext cx="1524000" cy="830997"/>
          </a:xfrm>
          <a:prstGeom prst="rect">
            <a:avLst/>
          </a:prstGeom>
          <a:noFill/>
        </p:spPr>
        <p:txBody>
          <a:bodyPr wrap="square" rtlCol="0">
            <a:spAutoFit/>
          </a:bodyPr>
          <a:lstStyle/>
          <a:p>
            <a:r>
              <a:rPr lang="en-GB" sz="2400" dirty="0">
                <a:solidFill>
                  <a:schemeClr val="bg1"/>
                </a:solidFill>
              </a:rPr>
              <a:t>Some flexibility</a:t>
            </a:r>
          </a:p>
        </p:txBody>
      </p:sp>
      <p:grpSp>
        <p:nvGrpSpPr>
          <p:cNvPr id="24" name="Group 23"/>
          <p:cNvGrpSpPr/>
          <p:nvPr/>
        </p:nvGrpSpPr>
        <p:grpSpPr>
          <a:xfrm>
            <a:off x="7010400" y="4268987"/>
            <a:ext cx="1828800" cy="1752600"/>
            <a:chOff x="7315200" y="4191000"/>
            <a:chExt cx="1828800" cy="1752600"/>
          </a:xfrm>
        </p:grpSpPr>
        <p:sp>
          <p:nvSpPr>
            <p:cNvPr id="15" name="7-Point Star 14"/>
            <p:cNvSpPr/>
            <p:nvPr/>
          </p:nvSpPr>
          <p:spPr>
            <a:xfrm>
              <a:off x="7315200" y="41910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646913" y="4689375"/>
              <a:ext cx="1219200" cy="707886"/>
            </a:xfrm>
            <a:prstGeom prst="rect">
              <a:avLst/>
            </a:prstGeom>
            <a:noFill/>
          </p:spPr>
          <p:txBody>
            <a:bodyPr wrap="square" rtlCol="0">
              <a:spAutoFit/>
            </a:bodyPr>
            <a:lstStyle/>
            <a:p>
              <a:pPr algn="ctr"/>
              <a:r>
                <a:rPr lang="en-GB" sz="2000" dirty="0">
                  <a:solidFill>
                    <a:schemeClr val="bg1"/>
                  </a:solidFill>
                  <a:latin typeface="Avenir Book"/>
                  <a:cs typeface="Avenir Book"/>
                </a:rPr>
                <a:t>Some flexibility</a:t>
              </a:r>
            </a:p>
          </p:txBody>
        </p:sp>
      </p:grpSp>
      <p:grpSp>
        <p:nvGrpSpPr>
          <p:cNvPr id="22" name="Group 21"/>
          <p:cNvGrpSpPr/>
          <p:nvPr/>
        </p:nvGrpSpPr>
        <p:grpSpPr>
          <a:xfrm>
            <a:off x="4343400" y="1068587"/>
            <a:ext cx="1828800" cy="1752600"/>
            <a:chOff x="4648200" y="990600"/>
            <a:chExt cx="1828800" cy="1752600"/>
          </a:xfrm>
        </p:grpSpPr>
        <p:sp>
          <p:nvSpPr>
            <p:cNvPr id="13" name="7-Point Star 12"/>
            <p:cNvSpPr/>
            <p:nvPr/>
          </p:nvSpPr>
          <p:spPr>
            <a:xfrm>
              <a:off x="4648200" y="990600"/>
              <a:ext cx="1828800" cy="1752600"/>
            </a:xfrm>
            <a:prstGeom prst="star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946904" y="1645708"/>
              <a:ext cx="1219200" cy="400110"/>
            </a:xfrm>
            <a:prstGeom prst="rect">
              <a:avLst/>
            </a:prstGeom>
            <a:noFill/>
          </p:spPr>
          <p:txBody>
            <a:bodyPr wrap="square" rtlCol="0">
              <a:spAutoFit/>
            </a:bodyPr>
            <a:lstStyle/>
            <a:p>
              <a:pPr algn="ctr"/>
              <a:r>
                <a:rPr lang="en-GB" sz="2000" dirty="0">
                  <a:solidFill>
                    <a:schemeClr val="bg1"/>
                  </a:solidFill>
                  <a:latin typeface="Avenir Book"/>
                  <a:cs typeface="Avenir Book"/>
                </a:rPr>
                <a:t>Timely</a:t>
              </a:r>
            </a:p>
          </p:txBody>
        </p:sp>
      </p:grpSp>
      <p:sp>
        <p:nvSpPr>
          <p:cNvPr id="18" name="Rectangle 17"/>
          <p:cNvSpPr/>
          <p:nvPr/>
        </p:nvSpPr>
        <p:spPr>
          <a:xfrm>
            <a:off x="0" y="2822"/>
            <a:ext cx="9166412" cy="112776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8467" y="304800"/>
            <a:ext cx="91440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bg1"/>
                </a:solidFill>
                <a:latin typeface="Avenir LT Std 35 Light" pitchFamily="34" charset="0"/>
              </a:rPr>
              <a:t>Ensure they guarantee..</a:t>
            </a:r>
          </a:p>
        </p:txBody>
      </p:sp>
    </p:spTree>
    <p:extLst>
      <p:ext uri="{BB962C8B-B14F-4D97-AF65-F5344CB8AC3E}">
        <p14:creationId xmlns:p14="http://schemas.microsoft.com/office/powerpoint/2010/main" val="2828911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p:txBody>
          <a:bodyPr/>
          <a:lstStyle/>
          <a:p>
            <a:pPr algn="ctr"/>
            <a:r>
              <a:rPr lang="en-GB">
                <a:latin typeface="Arial" charset="0"/>
                <a:cs typeface="Arial" charset="0"/>
                <a:sym typeface="Arial" charset="0"/>
              </a:rPr>
              <a:t>© 2014 Oxford Policy Management Ltd</a:t>
            </a:r>
            <a:endParaRPr lang="en-GB" dirty="0">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44</a:t>
            </a:fld>
            <a:endParaRPr lang="en-GB" dirty="0"/>
          </a:p>
        </p:txBody>
      </p:sp>
      <p:cxnSp>
        <p:nvCxnSpPr>
          <p:cNvPr id="10" name="Straight Arrow Connector 9"/>
          <p:cNvCxnSpPr/>
          <p:nvPr/>
        </p:nvCxnSpPr>
        <p:spPr>
          <a:xfrm>
            <a:off x="3995936" y="692696"/>
            <a:ext cx="1712402" cy="5689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27984" y="6381328"/>
            <a:ext cx="1800200" cy="95525"/>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876567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457200" y="299514"/>
            <a:ext cx="8796528" cy="6400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4200" b="1" dirty="0"/>
          </a:p>
          <a:p>
            <a:endParaRPr lang="en-ZA" dirty="0"/>
          </a:p>
          <a:p>
            <a:pPr lvl="2"/>
            <a:r>
              <a:rPr lang="en-US" dirty="0">
                <a:latin typeface="Avenir Medium"/>
                <a:cs typeface="Avenir Medium"/>
              </a:rPr>
              <a:t>Internal</a:t>
            </a:r>
            <a:r>
              <a:rPr lang="en-US" dirty="0">
                <a:latin typeface="Avenir Book"/>
                <a:cs typeface="Avenir Book"/>
              </a:rPr>
              <a:t>: C&amp;A + Spot-checks, supervisions and inspections e.g. SA ‘Inspectorate’</a:t>
            </a:r>
          </a:p>
          <a:p>
            <a:pPr lvl="2"/>
            <a:r>
              <a:rPr lang="en-US" dirty="0">
                <a:latin typeface="Avenir Medium"/>
                <a:cs typeface="Avenir Medium"/>
              </a:rPr>
              <a:t>External: </a:t>
            </a:r>
          </a:p>
          <a:p>
            <a:pPr lvl="3">
              <a:buFont typeface="Wingdings" panose="05000000000000000000" pitchFamily="2" charset="2"/>
              <a:buChar char="q"/>
            </a:pPr>
            <a:r>
              <a:rPr lang="en-US" sz="2400" dirty="0">
                <a:latin typeface="Avenir Book"/>
                <a:cs typeface="Avenir Book"/>
              </a:rPr>
              <a:t> Tribunals, courts, ombudsmen e.g. SA</a:t>
            </a:r>
          </a:p>
          <a:p>
            <a:pPr lvl="3">
              <a:buFont typeface="Wingdings" panose="05000000000000000000" pitchFamily="2" charset="2"/>
              <a:buChar char="q"/>
            </a:pPr>
            <a:r>
              <a:rPr lang="en-US" sz="2400" dirty="0">
                <a:latin typeface="Avenir Book"/>
                <a:cs typeface="Avenir Book"/>
              </a:rPr>
              <a:t> Financial audits</a:t>
            </a:r>
          </a:p>
          <a:p>
            <a:pPr lvl="3">
              <a:buFont typeface="Wingdings" panose="05000000000000000000" pitchFamily="2" charset="2"/>
              <a:buChar char="q"/>
            </a:pPr>
            <a:r>
              <a:rPr lang="en-US" sz="2400" dirty="0">
                <a:latin typeface="Avenir Book"/>
                <a:cs typeface="Avenir Book"/>
              </a:rPr>
              <a:t> Social audits e.g. by CSO (India)</a:t>
            </a:r>
          </a:p>
          <a:p>
            <a:pPr lvl="3">
              <a:buFont typeface="Wingdings" panose="05000000000000000000" pitchFamily="2" charset="2"/>
              <a:buChar char="q"/>
            </a:pPr>
            <a:r>
              <a:rPr lang="en-GB" sz="2400" dirty="0">
                <a:latin typeface="Avenir Book"/>
                <a:cs typeface="Avenir Book"/>
              </a:rPr>
              <a:t> Integrity frameworks and anti-fraud campaigns</a:t>
            </a:r>
          </a:p>
          <a:p>
            <a:pPr lvl="3">
              <a:buFont typeface="Wingdings" panose="05000000000000000000" pitchFamily="2" charset="2"/>
              <a:buChar char="q"/>
            </a:pPr>
            <a:r>
              <a:rPr lang="en-GB" sz="2400" dirty="0">
                <a:latin typeface="Avenir Book"/>
                <a:cs typeface="Avenir Book"/>
              </a:rPr>
              <a:t> Scrutiny by parliament</a:t>
            </a:r>
          </a:p>
          <a:p>
            <a:pPr lvl="3">
              <a:buFont typeface="Wingdings" panose="05000000000000000000" pitchFamily="2" charset="2"/>
              <a:buChar char="q"/>
            </a:pPr>
            <a:r>
              <a:rPr lang="en-GB" sz="2400" dirty="0">
                <a:latin typeface="Avenir Book"/>
                <a:cs typeface="Avenir Book"/>
              </a:rPr>
              <a:t> NGOs and media</a:t>
            </a:r>
          </a:p>
        </p:txBody>
      </p:sp>
      <p:sp>
        <p:nvSpPr>
          <p:cNvPr id="5" name="Rectangle 4"/>
          <p:cNvSpPr/>
          <p:nvPr/>
        </p:nvSpPr>
        <p:spPr>
          <a:xfrm>
            <a:off x="-22412" y="0"/>
            <a:ext cx="9166412" cy="1141624"/>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6"/>
          <p:cNvSpPr txBox="1">
            <a:spLocks/>
          </p:cNvSpPr>
          <p:nvPr/>
        </p:nvSpPr>
        <p:spPr>
          <a:xfrm>
            <a:off x="445994" y="32004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venir LT Std 35 Light" pitchFamily="34" charset="0"/>
              </a:rPr>
              <a:t>Other accountability mechanisms</a:t>
            </a:r>
          </a:p>
        </p:txBody>
      </p:sp>
      <p:pic>
        <p:nvPicPr>
          <p:cNvPr id="4" name="Picture 3"/>
          <p:cNvPicPr>
            <a:picLocks noChangeAspect="1"/>
          </p:cNvPicPr>
          <p:nvPr/>
        </p:nvPicPr>
        <p:blipFill>
          <a:blip r:embed="rId4"/>
          <a:stretch>
            <a:fillRect/>
          </a:stretch>
        </p:blipFill>
        <p:spPr>
          <a:xfrm>
            <a:off x="7026916" y="2209800"/>
            <a:ext cx="2007072" cy="1335615"/>
          </a:xfrm>
          <a:prstGeom prst="rect">
            <a:avLst/>
          </a:prstGeom>
        </p:spPr>
      </p:pic>
      <p:pic>
        <p:nvPicPr>
          <p:cNvPr id="1028" name="Picture 4" descr="Image result for social aud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214537"/>
            <a:ext cx="2438400" cy="164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77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55958" y="1961227"/>
            <a:ext cx="4572000" cy="2554545"/>
          </a:xfrm>
          <a:prstGeom prst="rect">
            <a:avLst/>
          </a:prstGeom>
          <a:noFill/>
        </p:spPr>
        <p:txBody>
          <a:bodyPr wrap="square" rtlCol="0">
            <a:spAutoFit/>
          </a:bodyPr>
          <a:lstStyle/>
          <a:p>
            <a:pPr algn="ctr"/>
            <a:r>
              <a:rPr lang="en-ZA" sz="4000" dirty="0">
                <a:solidFill>
                  <a:schemeClr val="bg1"/>
                </a:solidFill>
                <a:latin typeface="Avenir Book"/>
                <a:cs typeface="Avenir Book"/>
              </a:rPr>
              <a:t>M&amp;E And Accountability Stakeholders</a:t>
            </a:r>
            <a:endParaRPr lang="en-GB" sz="4000" dirty="0">
              <a:solidFill>
                <a:schemeClr val="bg1"/>
              </a:solidFill>
              <a:latin typeface="Avenir Book"/>
              <a:cs typeface="Avenir Book"/>
            </a:endParaRPr>
          </a:p>
          <a:p>
            <a:pPr algn="ctr"/>
            <a:endParaRPr lang="en-US"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822620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40718" y="2154704"/>
            <a:ext cx="4572000" cy="1938992"/>
          </a:xfrm>
          <a:prstGeom prst="rect">
            <a:avLst/>
          </a:prstGeom>
          <a:noFill/>
        </p:spPr>
        <p:txBody>
          <a:bodyPr wrap="square" rtlCol="0">
            <a:spAutoFit/>
          </a:bodyPr>
          <a:lstStyle/>
          <a:p>
            <a:pPr algn="ctr"/>
            <a:r>
              <a:rPr lang="en-GB" sz="4000" dirty="0">
                <a:solidFill>
                  <a:schemeClr val="bg1"/>
                </a:solidFill>
                <a:latin typeface="Avenir Book"/>
                <a:cs typeface="Avenir Book"/>
              </a:rPr>
              <a:t>M&amp;E Needs At Three Levels</a:t>
            </a:r>
          </a:p>
          <a:p>
            <a:pPr algn="ctr"/>
            <a:endParaRPr lang="en-US"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878529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8865594" cy="6632974"/>
          </a:xfrm>
          <a:prstGeom prst="rect">
            <a:avLst/>
          </a:prstGeom>
        </p:spPr>
      </p:pic>
      <p:sp>
        <p:nvSpPr>
          <p:cNvPr id="7" name="Content Placeholder 2"/>
          <p:cNvSpPr txBox="1">
            <a:spLocks/>
          </p:cNvSpPr>
          <p:nvPr/>
        </p:nvSpPr>
        <p:spPr>
          <a:xfrm>
            <a:off x="762000" y="228600"/>
            <a:ext cx="8153400" cy="6019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ZA" sz="2400" dirty="0">
              <a:latin typeface="Avenir Book"/>
              <a:cs typeface="Avenir Book"/>
            </a:endParaRPr>
          </a:p>
          <a:p>
            <a:pPr marL="0" indent="0">
              <a:buNone/>
            </a:pPr>
            <a:endParaRPr lang="en-ZA" sz="2400" dirty="0">
              <a:latin typeface="Avenir Book"/>
              <a:cs typeface="Avenir Book"/>
            </a:endParaRPr>
          </a:p>
          <a:p>
            <a:pPr marL="0" lvl="2" indent="0">
              <a:buNone/>
            </a:pPr>
            <a:endParaRPr lang="en-GB" dirty="0">
              <a:latin typeface="Avenir Book"/>
              <a:cs typeface="Avenir Book"/>
            </a:endParaRPr>
          </a:p>
          <a:p>
            <a:pPr marL="0" lvl="2" indent="0">
              <a:buNone/>
            </a:pPr>
            <a:r>
              <a:rPr lang="en-GB" dirty="0">
                <a:latin typeface="Avenir Book"/>
                <a:cs typeface="Avenir Book"/>
              </a:rPr>
              <a:t>1) Use the </a:t>
            </a:r>
            <a:r>
              <a:rPr lang="en-US" dirty="0">
                <a:latin typeface="Avenir Book"/>
                <a:cs typeface="Avenir Book"/>
              </a:rPr>
              <a:t>handout to brainstorm </a:t>
            </a:r>
            <a:r>
              <a:rPr lang="en-GB" dirty="0">
                <a:latin typeface="Avenir Book"/>
                <a:cs typeface="Avenir Book"/>
              </a:rPr>
              <a:t>information needs at your level: What do these stakeholders need to know? Transform these into indicators if possible</a:t>
            </a:r>
            <a:r>
              <a:rPr lang="mr-IN" dirty="0">
                <a:latin typeface="Avenir Book"/>
                <a:cs typeface="Avenir Book"/>
              </a:rPr>
              <a:t>…</a:t>
            </a:r>
            <a:r>
              <a:rPr lang="en-ZA" dirty="0">
                <a:latin typeface="Avenir Book"/>
                <a:cs typeface="Avenir Book"/>
              </a:rPr>
              <a:t>(10 min.)</a:t>
            </a:r>
          </a:p>
          <a:p>
            <a:pPr marL="0" lvl="2" indent="0">
              <a:buNone/>
            </a:pPr>
            <a:endParaRPr lang="en-ZA" dirty="0">
              <a:latin typeface="Avenir Book"/>
              <a:cs typeface="Avenir Book"/>
            </a:endParaRPr>
          </a:p>
          <a:p>
            <a:pPr marL="0" lvl="2" indent="0">
              <a:buNone/>
            </a:pPr>
            <a:r>
              <a:rPr lang="en-GB" dirty="0">
                <a:latin typeface="Avenir Book"/>
                <a:cs typeface="Avenir Book"/>
              </a:rPr>
              <a:t>2) How can these be obtained in practice (data sources, actors, institutional arrangements) </a:t>
            </a:r>
            <a:r>
              <a:rPr lang="en-GB">
                <a:latin typeface="Avenir Book"/>
                <a:cs typeface="Avenir Book"/>
              </a:rPr>
              <a:t>(15 </a:t>
            </a:r>
            <a:r>
              <a:rPr lang="en-GB" dirty="0">
                <a:latin typeface="Avenir Book"/>
                <a:cs typeface="Avenir Book"/>
              </a:rPr>
              <a:t>min.)</a:t>
            </a:r>
          </a:p>
          <a:p>
            <a:pPr marL="0" lvl="2" indent="0">
              <a:buNone/>
            </a:pPr>
            <a:endParaRPr lang="en-GB" dirty="0">
              <a:latin typeface="Avenir Book"/>
              <a:cs typeface="Avenir Book"/>
            </a:endParaRPr>
          </a:p>
          <a:p>
            <a:pPr marL="0" lvl="2" indent="0">
              <a:buNone/>
            </a:pPr>
            <a:r>
              <a:rPr lang="en-GB" dirty="0">
                <a:latin typeface="Avenir Book"/>
                <a:cs typeface="Avenir Book"/>
              </a:rPr>
              <a:t>Appoint a group’s spokesperson to present the five most important </a:t>
            </a:r>
            <a:r>
              <a:rPr lang="en-ZA" dirty="0">
                <a:latin typeface="Avenir Book"/>
                <a:cs typeface="Avenir Book"/>
              </a:rPr>
              <a:t>features of your groups’ system </a:t>
            </a:r>
            <a:endParaRPr lang="en-GB" dirty="0">
              <a:latin typeface="Avenir Book"/>
              <a:cs typeface="Avenir Book"/>
            </a:endParaRPr>
          </a:p>
          <a:p>
            <a:pPr marL="0" indent="0">
              <a:buNone/>
            </a:pPr>
            <a:endParaRPr lang="en-GB" sz="2800" dirty="0"/>
          </a:p>
        </p:txBody>
      </p:sp>
      <p:sp>
        <p:nvSpPr>
          <p:cNvPr id="6" name="Rectangle 5"/>
          <p:cNvSpPr/>
          <p:nvPr/>
        </p:nvSpPr>
        <p:spPr>
          <a:xfrm>
            <a:off x="-22412" y="0"/>
            <a:ext cx="9166412" cy="13716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6"/>
          <p:cNvSpPr txBox="1">
            <a:spLocks/>
          </p:cNvSpPr>
          <p:nvPr/>
        </p:nvSpPr>
        <p:spPr>
          <a:xfrm>
            <a:off x="0" y="457200"/>
            <a:ext cx="7772400" cy="5334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chemeClr val="bg1"/>
                </a:solidFill>
                <a:latin typeface="Avenir LT Std 35 Light" pitchFamily="34" charset="0"/>
              </a:rPr>
              <a:t>M&amp;E</a:t>
            </a:r>
            <a:r>
              <a:rPr lang="en-US" sz="3200" dirty="0">
                <a:solidFill>
                  <a:schemeClr val="bg1"/>
                </a:solidFill>
                <a:latin typeface="Avenir LT Std 35 Light" pitchFamily="34" charset="0"/>
              </a:rPr>
              <a:t> needs at 3 levels </a:t>
            </a:r>
          </a:p>
        </p:txBody>
      </p:sp>
      <p:pic>
        <p:nvPicPr>
          <p:cNvPr id="5" name="Picture 4"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0"/>
            <a:ext cx="1389185" cy="1389185"/>
          </a:xfrm>
          <a:prstGeom prst="rect">
            <a:avLst/>
          </a:prstGeom>
        </p:spPr>
      </p:pic>
    </p:spTree>
    <p:extLst>
      <p:ext uri="{BB962C8B-B14F-4D97-AF65-F5344CB8AC3E}">
        <p14:creationId xmlns:p14="http://schemas.microsoft.com/office/powerpoint/2010/main" val="746656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629400" cy="369332"/>
          </a:xfrm>
          <a:prstGeom prst="rect">
            <a:avLst/>
          </a:prstGeom>
          <a:noFill/>
        </p:spPr>
        <p:txBody>
          <a:bodyPr wrap="square" rtlCol="0">
            <a:spAutoFit/>
          </a:bodyPr>
          <a:lstStyle/>
          <a:p>
            <a:r>
              <a:rPr lang="en-ZA" dirty="0"/>
              <a:t>Analogy for full integration </a:t>
            </a:r>
          </a:p>
        </p:txBody>
      </p:sp>
      <p:sp>
        <p:nvSpPr>
          <p:cNvPr id="6" name="Rectangle 5"/>
          <p:cNvSpPr/>
          <p:nvPr/>
        </p:nvSpPr>
        <p:spPr>
          <a:xfrm>
            <a:off x="0" y="0"/>
            <a:ext cx="9144000" cy="68580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 name="TextBox 3"/>
          <p:cNvSpPr txBox="1"/>
          <p:nvPr/>
        </p:nvSpPr>
        <p:spPr>
          <a:xfrm>
            <a:off x="609600" y="609600"/>
            <a:ext cx="7772400" cy="523220"/>
          </a:xfrm>
          <a:prstGeom prst="rect">
            <a:avLst/>
          </a:prstGeom>
          <a:noFill/>
        </p:spPr>
        <p:txBody>
          <a:bodyPr wrap="square" rtlCol="0">
            <a:spAutoFit/>
          </a:bodyPr>
          <a:lstStyle/>
          <a:p>
            <a:pPr algn="ctr"/>
            <a:r>
              <a:rPr lang="en-ZA" sz="2800" dirty="0">
                <a:solidFill>
                  <a:schemeClr val="bg1"/>
                </a:solidFill>
                <a:latin typeface="Avenir LT Std 35 Light" pitchFamily="34" charset="0"/>
              </a:rPr>
              <a:t>Key take outs for M&amp;E and Accountability </a:t>
            </a:r>
          </a:p>
        </p:txBody>
      </p:sp>
      <p:pic>
        <p:nvPicPr>
          <p:cNvPr id="7" name="Picture 6"/>
          <p:cNvPicPr>
            <a:picLocks noChangeAspect="1"/>
          </p:cNvPicPr>
          <p:nvPr/>
        </p:nvPicPr>
        <p:blipFill>
          <a:blip r:embed="rId3"/>
          <a:stretch>
            <a:fillRect/>
          </a:stretch>
        </p:blipFill>
        <p:spPr>
          <a:xfrm>
            <a:off x="546898" y="1633210"/>
            <a:ext cx="3480188" cy="4724400"/>
          </a:xfrm>
          <a:prstGeom prst="rect">
            <a:avLst/>
          </a:prstGeom>
        </p:spPr>
      </p:pic>
      <p:sp>
        <p:nvSpPr>
          <p:cNvPr id="3" name="TextBox 2"/>
          <p:cNvSpPr txBox="1"/>
          <p:nvPr/>
        </p:nvSpPr>
        <p:spPr>
          <a:xfrm>
            <a:off x="4712804" y="2002642"/>
            <a:ext cx="4457700" cy="4031873"/>
          </a:xfrm>
          <a:prstGeom prst="rect">
            <a:avLst/>
          </a:prstGeom>
          <a:noFill/>
        </p:spPr>
        <p:txBody>
          <a:bodyPr wrap="square" rtlCol="0">
            <a:spAutoFit/>
          </a:bodyPr>
          <a:lstStyle/>
          <a:p>
            <a:r>
              <a:rPr lang="en-US" sz="3200" dirty="0">
                <a:solidFill>
                  <a:schemeClr val="bg1"/>
                </a:solidFill>
              </a:rPr>
              <a:t>What do you know now that you did not know before?</a:t>
            </a:r>
          </a:p>
          <a:p>
            <a:r>
              <a:rPr lang="en-US" sz="3200" dirty="0">
                <a:solidFill>
                  <a:schemeClr val="bg1"/>
                </a:solidFill>
              </a:rPr>
              <a:t>What shift in your thinking did you experience?</a:t>
            </a:r>
          </a:p>
          <a:p>
            <a:r>
              <a:rPr lang="en-US" sz="3200" dirty="0">
                <a:solidFill>
                  <a:schemeClr val="bg1"/>
                </a:solidFill>
              </a:rPr>
              <a:t>What would you do differently now?</a:t>
            </a:r>
          </a:p>
        </p:txBody>
      </p:sp>
    </p:spTree>
    <p:extLst>
      <p:ext uri="{BB962C8B-B14F-4D97-AF65-F5344CB8AC3E}">
        <p14:creationId xmlns:p14="http://schemas.microsoft.com/office/powerpoint/2010/main" val="31159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41269"/>
          </a:xfrm>
          <a:prstGeom prst="rect">
            <a:avLst/>
          </a:prstGeom>
        </p:spPr>
      </p:pic>
      <p:sp>
        <p:nvSpPr>
          <p:cNvPr id="4" name="Title 1"/>
          <p:cNvSpPr txBox="1">
            <a:spLocks/>
          </p:cNvSpPr>
          <p:nvPr/>
        </p:nvSpPr>
        <p:spPr>
          <a:xfrm>
            <a:off x="425196" y="357981"/>
            <a:ext cx="8229600" cy="96043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600" b="1" dirty="0">
                <a:solidFill>
                  <a:schemeClr val="bg1"/>
                </a:solidFill>
                <a:latin typeface="Avenir Medium"/>
                <a:cs typeface="Avenir Medium"/>
              </a:rPr>
              <a:t>L&amp;T Journaling</a:t>
            </a:r>
          </a:p>
        </p:txBody>
      </p:sp>
      <p:sp>
        <p:nvSpPr>
          <p:cNvPr id="6" name="Content Placeholder 2"/>
          <p:cNvSpPr txBox="1">
            <a:spLocks/>
          </p:cNvSpPr>
          <p:nvPr/>
        </p:nvSpPr>
        <p:spPr>
          <a:xfrm>
            <a:off x="228600" y="838200"/>
            <a:ext cx="8622792"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ZA" sz="2600" dirty="0">
                <a:latin typeface="Avenir Book"/>
                <a:cs typeface="Avenir Book"/>
              </a:rPr>
              <a:t>Imagine you could fast-forward to the last year of work before you retire. Look back on your professional journey. What footprint in SP do you want to leave behind? What do you want to be remembered for? (about 4 min.)</a:t>
            </a:r>
          </a:p>
        </p:txBody>
      </p:sp>
      <p:pic>
        <p:nvPicPr>
          <p:cNvPr id="3074" name="Picture 2" descr="Image result for footprints in the s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360" y="2615268"/>
            <a:ext cx="4419600" cy="29485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a:extLst>
              <a:ext uri="{FF2B5EF4-FFF2-40B4-BE49-F238E27FC236}">
                <a16:creationId xmlns:a16="http://schemas.microsoft.com/office/drawing/2014/main" id="{0A87720B-436C-4EDC-B40F-A0C3C54D7F6F}"/>
              </a:ext>
            </a:extLst>
          </p:cNvPr>
          <p:cNvSpPr txBox="1"/>
          <p:nvPr/>
        </p:nvSpPr>
        <p:spPr>
          <a:xfrm>
            <a:off x="1219200" y="5727710"/>
            <a:ext cx="73152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venir Book"/>
                <a:cs typeface="Avenir Book"/>
              </a:rPr>
              <a:t>Adapted by Catherine </a:t>
            </a:r>
            <a:r>
              <a:rPr lang="en-US" sz="1400" dirty="0" err="1">
                <a:latin typeface="Avenir Book"/>
                <a:cs typeface="Avenir Book"/>
              </a:rPr>
              <a:t>Widrig</a:t>
            </a:r>
            <a:r>
              <a:rPr lang="en-US" sz="1400" dirty="0">
                <a:latin typeface="Avenir Book"/>
                <a:cs typeface="Avenir Book"/>
              </a:rPr>
              <a:t> Jenkins (IPK) from Theory U by Otto </a:t>
            </a:r>
            <a:r>
              <a:rPr lang="en-US" sz="1400" dirty="0" err="1">
                <a:latin typeface="Avenir Book"/>
                <a:cs typeface="Avenir Book"/>
              </a:rPr>
              <a:t>Scharmer</a:t>
            </a:r>
            <a:endParaRPr lang="en-US" sz="1400" dirty="0">
              <a:latin typeface="Avenir Book"/>
              <a:cs typeface="Avenir Book"/>
            </a:endParaRPr>
          </a:p>
          <a:p>
            <a:endParaRPr lang="en-ZA" sz="1400" dirty="0"/>
          </a:p>
        </p:txBody>
      </p:sp>
    </p:spTree>
    <p:extLst>
      <p:ext uri="{BB962C8B-B14F-4D97-AF65-F5344CB8AC3E}">
        <p14:creationId xmlns:p14="http://schemas.microsoft.com/office/powerpoint/2010/main" val="4108397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629400" cy="369332"/>
          </a:xfrm>
          <a:prstGeom prst="rect">
            <a:avLst/>
          </a:prstGeom>
          <a:noFill/>
        </p:spPr>
        <p:txBody>
          <a:bodyPr wrap="square" rtlCol="0">
            <a:spAutoFit/>
          </a:bodyPr>
          <a:lstStyle/>
          <a:p>
            <a:r>
              <a:rPr lang="en-ZA" dirty="0"/>
              <a:t>Analogy for full integration </a:t>
            </a:r>
          </a:p>
        </p:txBody>
      </p:sp>
      <p:pic>
        <p:nvPicPr>
          <p:cNvPr id="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l="3566" r="7896"/>
          <a:stretch>
            <a:fillRect/>
          </a:stretch>
        </p:blipFill>
        <p:spPr bwMode="auto">
          <a:xfrm>
            <a:off x="0" y="-55563"/>
            <a:ext cx="9144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304800"/>
            <a:ext cx="8305800" cy="584776"/>
          </a:xfrm>
          <a:prstGeom prst="rect">
            <a:avLst/>
          </a:prstGeom>
          <a:noFill/>
        </p:spPr>
        <p:txBody>
          <a:bodyPr wrap="square" rtlCol="0">
            <a:spAutoFit/>
          </a:bodyPr>
          <a:lstStyle/>
          <a:p>
            <a:pPr algn="ctr"/>
            <a:r>
              <a:rPr lang="en-ZA" sz="3200" b="1" dirty="0">
                <a:solidFill>
                  <a:schemeClr val="bg1"/>
                </a:solidFill>
                <a:latin typeface="Avenir LT Std 35 Light" pitchFamily="34" charset="0"/>
              </a:rPr>
              <a:t>Overnight assignment and closure Day 3</a:t>
            </a:r>
          </a:p>
        </p:txBody>
      </p:sp>
    </p:spTree>
    <p:extLst>
      <p:ext uri="{BB962C8B-B14F-4D97-AF65-F5344CB8AC3E}">
        <p14:creationId xmlns:p14="http://schemas.microsoft.com/office/powerpoint/2010/main" val="424967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838200"/>
            <a:ext cx="4576618" cy="4800600"/>
          </a:xfrm>
          <a:prstGeom prst="rect">
            <a:avLst/>
          </a:pr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29200" y="6441744"/>
            <a:ext cx="2460089" cy="369332"/>
          </a:xfrm>
          <a:prstGeom prst="rect">
            <a:avLst/>
          </a:prstGeom>
          <a:solidFill>
            <a:schemeClr val="bg1"/>
          </a:solidFill>
        </p:spPr>
        <p:txBody>
          <a:bodyPr wrap="square" rtlCol="0">
            <a:spAutoFit/>
          </a:bodyPr>
          <a:lstStyle/>
          <a:p>
            <a:endParaRPr lang="en-ZA" dirty="0"/>
          </a:p>
        </p:txBody>
      </p:sp>
      <p:pic>
        <p:nvPicPr>
          <p:cNvPr id="7" name="Picture 6" descr="MIS POWERPOINT_3DAY conten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7006"/>
            <a:ext cx="9144000" cy="1450994"/>
          </a:xfrm>
          <a:prstGeom prst="rect">
            <a:avLst/>
          </a:prstGeom>
        </p:spPr>
      </p:pic>
      <p:sp>
        <p:nvSpPr>
          <p:cNvPr id="2" name="TextBox 1"/>
          <p:cNvSpPr txBox="1"/>
          <p:nvPr/>
        </p:nvSpPr>
        <p:spPr>
          <a:xfrm>
            <a:off x="4572000" y="2462480"/>
            <a:ext cx="4572000" cy="1323439"/>
          </a:xfrm>
          <a:prstGeom prst="rect">
            <a:avLst/>
          </a:prstGeom>
          <a:noFill/>
        </p:spPr>
        <p:txBody>
          <a:bodyPr wrap="square" rtlCol="0">
            <a:spAutoFit/>
          </a:bodyPr>
          <a:lstStyle/>
          <a:p>
            <a:pPr algn="ctr"/>
            <a:r>
              <a:rPr lang="en-US" sz="4000" dirty="0">
                <a:solidFill>
                  <a:schemeClr val="bg1"/>
                </a:solidFill>
                <a:latin typeface="Avenir Book"/>
                <a:cs typeface="Avenir Book"/>
              </a:rPr>
              <a:t>SP Line-up</a:t>
            </a:r>
          </a:p>
          <a:p>
            <a:pPr algn="ctr"/>
            <a:endParaRPr lang="en-US" sz="4000" dirty="0">
              <a:solidFill>
                <a:schemeClr val="bg1"/>
              </a:solidFill>
              <a:latin typeface="Avenir Book"/>
              <a:cs typeface="Avenir Book"/>
            </a:endParaRPr>
          </a:p>
        </p:txBody>
      </p:sp>
      <p:sp>
        <p:nvSpPr>
          <p:cNvPr id="5" name="Rectangle 4"/>
          <p:cNvSpPr/>
          <p:nvPr/>
        </p:nvSpPr>
        <p:spPr>
          <a:xfrm>
            <a:off x="0" y="0"/>
            <a:ext cx="9144000" cy="3810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200"/>
            <a:ext cx="4572000" cy="4572000"/>
          </a:xfrm>
          <a:prstGeom prst="rect">
            <a:avLst/>
          </a:prstGeom>
        </p:spPr>
      </p:pic>
    </p:spTree>
    <p:extLst>
      <p:ext uri="{BB962C8B-B14F-4D97-AF65-F5344CB8AC3E}">
        <p14:creationId xmlns:p14="http://schemas.microsoft.com/office/powerpoint/2010/main" val="92318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 POWERPOINT_3DAY content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144000" cy="6841269"/>
          </a:xfrm>
          <a:prstGeom prst="rect">
            <a:avLst/>
          </a:prstGeom>
        </p:spPr>
      </p:pic>
      <p:sp>
        <p:nvSpPr>
          <p:cNvPr id="4" name="Title 1"/>
          <p:cNvSpPr txBox="1">
            <a:spLocks/>
          </p:cNvSpPr>
          <p:nvPr/>
        </p:nvSpPr>
        <p:spPr>
          <a:xfrm>
            <a:off x="457200" y="350520"/>
            <a:ext cx="7924800" cy="56388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ZA" sz="2800" b="1" dirty="0">
              <a:solidFill>
                <a:schemeClr val="bg1"/>
              </a:solidFill>
              <a:latin typeface="Avenir LT Std 35 Light" pitchFamily="34" charset="0"/>
            </a:endParaRPr>
          </a:p>
        </p:txBody>
      </p:sp>
      <p:sp>
        <p:nvSpPr>
          <p:cNvPr id="6" name="Content Placeholder 2"/>
          <p:cNvSpPr txBox="1">
            <a:spLocks/>
          </p:cNvSpPr>
          <p:nvPr/>
        </p:nvSpPr>
        <p:spPr>
          <a:xfrm>
            <a:off x="304800" y="1234962"/>
            <a:ext cx="8622792" cy="44958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ZA" sz="2800" dirty="0">
                <a:latin typeface="Avenir Book"/>
                <a:cs typeface="Avenir Book"/>
              </a:rPr>
              <a:t>Social protection programmes should primarily target the poorest households</a:t>
            </a:r>
          </a:p>
          <a:p>
            <a:pPr marL="514350" indent="-514350">
              <a:buFont typeface="+mj-lt"/>
              <a:buAutoNum type="arabicPeriod"/>
            </a:pPr>
            <a:r>
              <a:rPr lang="en-ZA" sz="2800" dirty="0">
                <a:latin typeface="Avenir Book"/>
                <a:cs typeface="Avenir Book"/>
              </a:rPr>
              <a:t>Over 10% of SP budget should be spent on a complaints and appeals and communications</a:t>
            </a:r>
          </a:p>
          <a:p>
            <a:pPr marL="514350" indent="-514350">
              <a:buFont typeface="+mj-lt"/>
              <a:buAutoNum type="arabicPeriod"/>
            </a:pPr>
            <a:r>
              <a:rPr lang="en-ZA" sz="2800" dirty="0">
                <a:latin typeface="Avenir Book"/>
                <a:cs typeface="Avenir Book"/>
              </a:rPr>
              <a:t>If a country has the right infrastructure, they should always adopt the most sophisticated technological administrative solution</a:t>
            </a:r>
          </a:p>
          <a:p>
            <a:pPr marL="514350" indent="-514350">
              <a:buFont typeface="+mj-lt"/>
              <a:buAutoNum type="arabicPeriod"/>
            </a:pPr>
            <a:r>
              <a:rPr lang="en-ZA" sz="2800" dirty="0">
                <a:latin typeface="Avenir Book"/>
                <a:cs typeface="Avenir Book"/>
              </a:rPr>
              <a:t>If SP programmes want to have an impact on human capital, the best option is to impose conditionalities</a:t>
            </a:r>
          </a:p>
          <a:p>
            <a:endParaRPr lang="en-ZA" b="1" dirty="0"/>
          </a:p>
          <a:p>
            <a:endParaRPr lang="en-ZA" b="1" dirty="0"/>
          </a:p>
          <a:p>
            <a:endParaRPr lang="en-ZA" b="1" dirty="0"/>
          </a:p>
        </p:txBody>
      </p:sp>
      <p:pic>
        <p:nvPicPr>
          <p:cNvPr id="7" name="Picture 6" descr="activit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1"/>
            <a:ext cx="1008185" cy="990600"/>
          </a:xfrm>
          <a:prstGeom prst="rect">
            <a:avLst/>
          </a:prstGeom>
        </p:spPr>
      </p:pic>
      <p:sp>
        <p:nvSpPr>
          <p:cNvPr id="3" name="Rectangle 2"/>
          <p:cNvSpPr/>
          <p:nvPr/>
        </p:nvSpPr>
        <p:spPr>
          <a:xfrm>
            <a:off x="-76200" y="0"/>
            <a:ext cx="8229600" cy="990600"/>
          </a:xfrm>
          <a:prstGeom prst="rect">
            <a:avLst/>
          </a:prstGeom>
          <a:solidFill>
            <a:srgbClr val="00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2647154" y="249078"/>
            <a:ext cx="3316292" cy="492443"/>
          </a:xfrm>
          <a:prstGeom prst="rect">
            <a:avLst/>
          </a:prstGeom>
        </p:spPr>
        <p:txBody>
          <a:bodyPr wrap="none">
            <a:spAutoFit/>
          </a:bodyPr>
          <a:lstStyle/>
          <a:p>
            <a:r>
              <a:rPr lang="en-ZA" sz="2600" b="1" dirty="0">
                <a:solidFill>
                  <a:schemeClr val="bg1"/>
                </a:solidFill>
                <a:latin typeface="Avenir Medium"/>
                <a:cs typeface="Avenir Medium"/>
              </a:rPr>
              <a:t>SP Line-Up Statements</a:t>
            </a:r>
          </a:p>
        </p:txBody>
      </p:sp>
    </p:spTree>
    <p:extLst>
      <p:ext uri="{BB962C8B-B14F-4D97-AF65-F5344CB8AC3E}">
        <p14:creationId xmlns:p14="http://schemas.microsoft.com/office/powerpoint/2010/main" val="429467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90800" y="914400"/>
            <a:ext cx="4105276" cy="3952876"/>
          </a:xfrm>
          <a:prstGeom prst="rect">
            <a:avLst/>
          </a:prstGeom>
        </p:spPr>
      </p:pic>
      <p:sp>
        <p:nvSpPr>
          <p:cNvPr id="6" name="TextBox 5"/>
          <p:cNvSpPr txBox="1"/>
          <p:nvPr/>
        </p:nvSpPr>
        <p:spPr>
          <a:xfrm>
            <a:off x="0" y="5486400"/>
            <a:ext cx="9144000" cy="584775"/>
          </a:xfrm>
          <a:prstGeom prst="rect">
            <a:avLst/>
          </a:prstGeom>
          <a:solidFill>
            <a:schemeClr val="accent5">
              <a:lumMod val="50000"/>
            </a:schemeClr>
          </a:solidFill>
        </p:spPr>
        <p:txBody>
          <a:bodyPr wrap="square" rtlCol="0">
            <a:spAutoFit/>
          </a:bodyPr>
          <a:lstStyle/>
          <a:p>
            <a:pPr algn="ctr"/>
            <a:r>
              <a:rPr lang="en-ZA" sz="3200" b="1" dirty="0">
                <a:solidFill>
                  <a:schemeClr val="bg1"/>
                </a:solidFill>
              </a:rPr>
              <a:t>SP COORDINATION</a:t>
            </a:r>
            <a:endParaRPr lang="en-ZA" sz="3200" b="1" dirty="0">
              <a:solidFill>
                <a:schemeClr val="bg1"/>
              </a:solidFill>
              <a:latin typeface="Avenir LT Std 35 Light" pitchFamily="34" charset="0"/>
            </a:endParaRPr>
          </a:p>
        </p:txBody>
      </p:sp>
    </p:spTree>
    <p:extLst>
      <p:ext uri="{BB962C8B-B14F-4D97-AF65-F5344CB8AC3E}">
        <p14:creationId xmlns:p14="http://schemas.microsoft.com/office/powerpoint/2010/main" val="51919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3066" y="1960707"/>
            <a:ext cx="1225441" cy="1254156"/>
          </a:xfrm>
          <a:prstGeom prst="rect">
            <a:avLst/>
          </a:prstGeom>
        </p:spPr>
      </p:pic>
      <p:pic>
        <p:nvPicPr>
          <p:cNvPr id="95" name="Picture 9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5620" y="1985513"/>
            <a:ext cx="1039367" cy="1219479"/>
          </a:xfrm>
          <a:prstGeom prst="rect">
            <a:avLst/>
          </a:prstGeom>
        </p:spPr>
      </p:pic>
      <p:pic>
        <p:nvPicPr>
          <p:cNvPr id="93" name="Picture 9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6015" y="1940621"/>
            <a:ext cx="977268" cy="1264371"/>
          </a:xfrm>
          <a:prstGeom prst="rect">
            <a:avLst/>
          </a:prstGeom>
        </p:spPr>
      </p:pic>
      <p:pic>
        <p:nvPicPr>
          <p:cNvPr id="89" name="Picture 8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3667" y="1975221"/>
            <a:ext cx="1095476" cy="1239642"/>
          </a:xfrm>
          <a:prstGeom prst="rect">
            <a:avLst/>
          </a:prstGeom>
        </p:spPr>
      </p:pic>
      <p:pic>
        <p:nvPicPr>
          <p:cNvPr id="82" name="Picture 8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7258" y="1992735"/>
            <a:ext cx="967543" cy="1236642"/>
          </a:xfrm>
          <a:prstGeom prst="rect">
            <a:avLst/>
          </a:prstGeom>
        </p:spPr>
      </p:pic>
      <p:sp>
        <p:nvSpPr>
          <p:cNvPr id="98" name="Rectangle 97"/>
          <p:cNvSpPr/>
          <p:nvPr/>
        </p:nvSpPr>
        <p:spPr>
          <a:xfrm>
            <a:off x="624048" y="1436830"/>
            <a:ext cx="7760939" cy="561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dirty="0">
              <a:solidFill>
                <a:srgbClr val="FFC000"/>
              </a:solidFill>
            </a:endParaRPr>
          </a:p>
        </p:txBody>
      </p:sp>
      <p:sp>
        <p:nvSpPr>
          <p:cNvPr id="102" name="Rectangle 101"/>
          <p:cNvSpPr/>
          <p:nvPr/>
        </p:nvSpPr>
        <p:spPr>
          <a:xfrm>
            <a:off x="4000500" y="1675236"/>
            <a:ext cx="1199220" cy="299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Youth</a:t>
            </a:r>
            <a:endParaRPr lang="en-US" sz="1500" b="1" dirty="0"/>
          </a:p>
        </p:txBody>
      </p:sp>
      <p:sp>
        <p:nvSpPr>
          <p:cNvPr id="44" name="Rounded Rectangle 43"/>
          <p:cNvSpPr/>
          <p:nvPr/>
        </p:nvSpPr>
        <p:spPr>
          <a:xfrm>
            <a:off x="843395" y="3257469"/>
            <a:ext cx="4127500" cy="2061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Cash Transfers (UCT or CCT)</a:t>
            </a:r>
          </a:p>
        </p:txBody>
      </p:sp>
      <p:sp>
        <p:nvSpPr>
          <p:cNvPr id="46" name="Rounded Rectangle 45"/>
          <p:cNvSpPr/>
          <p:nvPr/>
        </p:nvSpPr>
        <p:spPr>
          <a:xfrm>
            <a:off x="5154895" y="3553479"/>
            <a:ext cx="964242" cy="4026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In-Work Benefits</a:t>
            </a:r>
          </a:p>
        </p:txBody>
      </p:sp>
      <p:sp>
        <p:nvSpPr>
          <p:cNvPr id="47" name="Rounded Rectangle 46"/>
          <p:cNvSpPr/>
          <p:nvPr/>
        </p:nvSpPr>
        <p:spPr>
          <a:xfrm>
            <a:off x="7429500" y="3247863"/>
            <a:ext cx="865576" cy="3541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Social Pensions</a:t>
            </a:r>
          </a:p>
        </p:txBody>
      </p:sp>
      <p:sp>
        <p:nvSpPr>
          <p:cNvPr id="48" name="Rounded Rectangle 47"/>
          <p:cNvSpPr/>
          <p:nvPr/>
        </p:nvSpPr>
        <p:spPr>
          <a:xfrm>
            <a:off x="5154895" y="3984710"/>
            <a:ext cx="964242" cy="36573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err="1"/>
              <a:t>Unempl</a:t>
            </a:r>
            <a:r>
              <a:rPr lang="en-US" sz="1167" dirty="0"/>
              <a:t>. </a:t>
            </a:r>
          </a:p>
          <a:p>
            <a:pPr algn="ctr"/>
            <a:r>
              <a:rPr lang="en-US" sz="1167" dirty="0"/>
              <a:t>Assistance</a:t>
            </a:r>
          </a:p>
        </p:txBody>
      </p:sp>
      <p:sp>
        <p:nvSpPr>
          <p:cNvPr id="49" name="Rounded Rectangle 48"/>
          <p:cNvSpPr/>
          <p:nvPr/>
        </p:nvSpPr>
        <p:spPr>
          <a:xfrm>
            <a:off x="2106066" y="3499221"/>
            <a:ext cx="1830935" cy="254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Birth, Child Allowances</a:t>
            </a:r>
          </a:p>
        </p:txBody>
      </p:sp>
      <p:sp>
        <p:nvSpPr>
          <p:cNvPr id="51" name="Rounded Rectangle 50"/>
          <p:cNvSpPr/>
          <p:nvPr/>
        </p:nvSpPr>
        <p:spPr>
          <a:xfrm>
            <a:off x="4024108" y="3493596"/>
            <a:ext cx="964243" cy="25392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t>Scholarships</a:t>
            </a:r>
          </a:p>
        </p:txBody>
      </p:sp>
      <p:sp>
        <p:nvSpPr>
          <p:cNvPr id="60" name="Rounded Rectangle 59"/>
          <p:cNvSpPr/>
          <p:nvPr/>
        </p:nvSpPr>
        <p:spPr>
          <a:xfrm>
            <a:off x="5143500" y="4401882"/>
            <a:ext cx="964242" cy="39865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err="1">
                <a:solidFill>
                  <a:schemeClr val="bg1"/>
                </a:solidFill>
              </a:rPr>
              <a:t>Unempl</a:t>
            </a:r>
            <a:r>
              <a:rPr lang="en-US" sz="1167" dirty="0">
                <a:solidFill>
                  <a:schemeClr val="bg1"/>
                </a:solidFill>
              </a:rPr>
              <a:t>. </a:t>
            </a:r>
          </a:p>
          <a:p>
            <a:pPr algn="ctr"/>
            <a:r>
              <a:rPr lang="en-US" sz="1167" dirty="0">
                <a:solidFill>
                  <a:schemeClr val="bg1"/>
                </a:solidFill>
              </a:rPr>
              <a:t>Insurance</a:t>
            </a:r>
          </a:p>
        </p:txBody>
      </p:sp>
      <p:sp>
        <p:nvSpPr>
          <p:cNvPr id="61" name="Rounded Rectangle 60"/>
          <p:cNvSpPr/>
          <p:nvPr/>
        </p:nvSpPr>
        <p:spPr>
          <a:xfrm>
            <a:off x="6270469" y="3245221"/>
            <a:ext cx="940818" cy="3734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Disability Assistance</a:t>
            </a:r>
          </a:p>
        </p:txBody>
      </p:sp>
      <p:sp>
        <p:nvSpPr>
          <p:cNvPr id="62" name="Rounded Rectangle 61"/>
          <p:cNvSpPr/>
          <p:nvPr/>
        </p:nvSpPr>
        <p:spPr>
          <a:xfrm>
            <a:off x="6267754" y="4112928"/>
            <a:ext cx="940818" cy="43924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Disability Insurance</a:t>
            </a:r>
          </a:p>
        </p:txBody>
      </p:sp>
      <p:sp>
        <p:nvSpPr>
          <p:cNvPr id="63" name="Rounded Rectangle 62"/>
          <p:cNvSpPr/>
          <p:nvPr/>
        </p:nvSpPr>
        <p:spPr>
          <a:xfrm>
            <a:off x="865143" y="3539349"/>
            <a:ext cx="1102529" cy="4851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Food Stamps/ vouchers</a:t>
            </a:r>
          </a:p>
        </p:txBody>
      </p:sp>
      <p:sp>
        <p:nvSpPr>
          <p:cNvPr id="64" name="Rounded Rectangle 63"/>
          <p:cNvSpPr/>
          <p:nvPr/>
        </p:nvSpPr>
        <p:spPr>
          <a:xfrm>
            <a:off x="2105630" y="4343166"/>
            <a:ext cx="1094315" cy="426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Nutrition Supplements</a:t>
            </a:r>
          </a:p>
        </p:txBody>
      </p:sp>
      <p:sp>
        <p:nvSpPr>
          <p:cNvPr id="65" name="Rounded Rectangle 64"/>
          <p:cNvSpPr/>
          <p:nvPr/>
        </p:nvSpPr>
        <p:spPr>
          <a:xfrm>
            <a:off x="2147258" y="3816722"/>
            <a:ext cx="952500" cy="45665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Maternity</a:t>
            </a:r>
          </a:p>
          <a:p>
            <a:pPr algn="ctr"/>
            <a:r>
              <a:rPr lang="en-US" sz="1167" dirty="0">
                <a:solidFill>
                  <a:schemeClr val="bg1"/>
                </a:solidFill>
              </a:rPr>
              <a:t>Benefits</a:t>
            </a:r>
          </a:p>
        </p:txBody>
      </p:sp>
      <p:sp>
        <p:nvSpPr>
          <p:cNvPr id="66" name="Rounded Rectangle 65"/>
          <p:cNvSpPr/>
          <p:nvPr/>
        </p:nvSpPr>
        <p:spPr>
          <a:xfrm>
            <a:off x="7357190" y="4107103"/>
            <a:ext cx="940818" cy="4445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00" dirty="0">
                <a:solidFill>
                  <a:schemeClr val="bg1"/>
                </a:solidFill>
              </a:rPr>
              <a:t>Survivor &amp; Death Benefits</a:t>
            </a:r>
          </a:p>
        </p:txBody>
      </p:sp>
      <p:sp>
        <p:nvSpPr>
          <p:cNvPr id="67" name="Rounded Rectangle 66"/>
          <p:cNvSpPr/>
          <p:nvPr/>
        </p:nvSpPr>
        <p:spPr>
          <a:xfrm>
            <a:off x="5155182" y="4846996"/>
            <a:ext cx="1284851" cy="26224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solidFill>
                  <a:schemeClr val="bg1"/>
                </a:solidFill>
              </a:rPr>
              <a:t>Sickness &amp; Injury </a:t>
            </a:r>
          </a:p>
        </p:txBody>
      </p:sp>
      <p:sp>
        <p:nvSpPr>
          <p:cNvPr id="68" name="Rounded Rectangle 67"/>
          <p:cNvSpPr/>
          <p:nvPr/>
        </p:nvSpPr>
        <p:spPr>
          <a:xfrm>
            <a:off x="3309280" y="3816722"/>
            <a:ext cx="1682888" cy="46731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School Feeding, Supplies, Transport</a:t>
            </a:r>
          </a:p>
        </p:txBody>
      </p:sp>
      <p:sp>
        <p:nvSpPr>
          <p:cNvPr id="69" name="Rounded Rectangle 68"/>
          <p:cNvSpPr/>
          <p:nvPr/>
        </p:nvSpPr>
        <p:spPr>
          <a:xfrm>
            <a:off x="6497742" y="4595538"/>
            <a:ext cx="1789665" cy="26682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Food Stamps/vouchers</a:t>
            </a:r>
          </a:p>
        </p:txBody>
      </p:sp>
      <p:sp>
        <p:nvSpPr>
          <p:cNvPr id="70" name="Rounded Rectangle 69"/>
          <p:cNvSpPr/>
          <p:nvPr/>
        </p:nvSpPr>
        <p:spPr>
          <a:xfrm>
            <a:off x="7302501" y="3626222"/>
            <a:ext cx="1043434" cy="44450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solidFill>
                  <a:schemeClr val="bg1"/>
                </a:solidFill>
              </a:rPr>
              <a:t>Contributory Pensions</a:t>
            </a:r>
          </a:p>
        </p:txBody>
      </p:sp>
      <p:sp>
        <p:nvSpPr>
          <p:cNvPr id="71" name="Rounded Rectangle 70"/>
          <p:cNvSpPr/>
          <p:nvPr/>
        </p:nvSpPr>
        <p:spPr>
          <a:xfrm>
            <a:off x="904855" y="4593982"/>
            <a:ext cx="940848" cy="4851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Utility Subsidies</a:t>
            </a:r>
          </a:p>
        </p:txBody>
      </p:sp>
      <p:sp>
        <p:nvSpPr>
          <p:cNvPr id="72" name="Rounded Rectangle 71"/>
          <p:cNvSpPr/>
          <p:nvPr/>
        </p:nvSpPr>
        <p:spPr>
          <a:xfrm>
            <a:off x="6698037" y="4905015"/>
            <a:ext cx="1248372" cy="20422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solidFill>
                  <a:schemeClr val="bg1"/>
                </a:solidFill>
              </a:rPr>
              <a:t>Utility Subsidies</a:t>
            </a:r>
          </a:p>
        </p:txBody>
      </p:sp>
      <p:sp>
        <p:nvSpPr>
          <p:cNvPr id="73" name="Rounded Rectangle 72"/>
          <p:cNvSpPr/>
          <p:nvPr/>
        </p:nvSpPr>
        <p:spPr>
          <a:xfrm>
            <a:off x="6269579" y="3689722"/>
            <a:ext cx="940818" cy="3602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t>Care-Giver</a:t>
            </a:r>
          </a:p>
          <a:p>
            <a:pPr algn="ctr"/>
            <a:r>
              <a:rPr lang="en-US" sz="1050" dirty="0"/>
              <a:t>Allowance</a:t>
            </a:r>
          </a:p>
        </p:txBody>
      </p:sp>
      <p:sp>
        <p:nvSpPr>
          <p:cNvPr id="75" name="Rounded Rectangle 74"/>
          <p:cNvSpPr/>
          <p:nvPr/>
        </p:nvSpPr>
        <p:spPr>
          <a:xfrm>
            <a:off x="5080001" y="3229377"/>
            <a:ext cx="1071734" cy="26984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050" dirty="0"/>
              <a:t>Public Works</a:t>
            </a:r>
          </a:p>
        </p:txBody>
      </p:sp>
      <p:sp>
        <p:nvSpPr>
          <p:cNvPr id="77" name="Rounded Rectangle 76"/>
          <p:cNvSpPr/>
          <p:nvPr/>
        </p:nvSpPr>
        <p:spPr>
          <a:xfrm>
            <a:off x="865144" y="4102877"/>
            <a:ext cx="940848" cy="42306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Housing Subsidies</a:t>
            </a:r>
          </a:p>
        </p:txBody>
      </p:sp>
      <p:sp>
        <p:nvSpPr>
          <p:cNvPr id="99" name="Rectangle 98"/>
          <p:cNvSpPr/>
          <p:nvPr/>
        </p:nvSpPr>
        <p:spPr>
          <a:xfrm>
            <a:off x="766548" y="1721222"/>
            <a:ext cx="1467780" cy="264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t>     </a:t>
            </a:r>
            <a:r>
              <a:rPr lang="en-US" sz="1333" b="1" dirty="0"/>
              <a:t>Families</a:t>
            </a:r>
            <a:endParaRPr lang="en-US" sz="1500" b="1" dirty="0"/>
          </a:p>
        </p:txBody>
      </p:sp>
      <p:sp>
        <p:nvSpPr>
          <p:cNvPr id="100" name="Rectangle 99"/>
          <p:cNvSpPr/>
          <p:nvPr/>
        </p:nvSpPr>
        <p:spPr>
          <a:xfrm>
            <a:off x="1841500" y="1530722"/>
            <a:ext cx="1467780" cy="389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Pregnancy</a:t>
            </a:r>
          </a:p>
          <a:p>
            <a:pPr algn="ctr"/>
            <a:r>
              <a:rPr lang="en-US" sz="1333" b="1" dirty="0"/>
              <a:t>&amp; ECD</a:t>
            </a:r>
          </a:p>
        </p:txBody>
      </p:sp>
      <p:sp>
        <p:nvSpPr>
          <p:cNvPr id="101" name="Rectangle 100"/>
          <p:cNvSpPr/>
          <p:nvPr/>
        </p:nvSpPr>
        <p:spPr>
          <a:xfrm>
            <a:off x="3021031" y="1672923"/>
            <a:ext cx="1106471" cy="3022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Childhood</a:t>
            </a:r>
          </a:p>
        </p:txBody>
      </p:sp>
      <p:sp>
        <p:nvSpPr>
          <p:cNvPr id="103" name="Rectangle 102"/>
          <p:cNvSpPr/>
          <p:nvPr/>
        </p:nvSpPr>
        <p:spPr>
          <a:xfrm>
            <a:off x="5080000" y="1567047"/>
            <a:ext cx="1199220" cy="408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t>Active-Age</a:t>
            </a:r>
          </a:p>
          <a:p>
            <a:pPr algn="ctr"/>
            <a:r>
              <a:rPr lang="en-US" sz="1333" b="1" dirty="0"/>
              <a:t>Adults</a:t>
            </a:r>
          </a:p>
        </p:txBody>
      </p:sp>
      <p:sp>
        <p:nvSpPr>
          <p:cNvPr id="104" name="Rectangle 103"/>
          <p:cNvSpPr/>
          <p:nvPr/>
        </p:nvSpPr>
        <p:spPr>
          <a:xfrm>
            <a:off x="7289608" y="1667204"/>
            <a:ext cx="1028892" cy="279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    </a:t>
            </a:r>
            <a:r>
              <a:rPr lang="en-US" sz="1333" b="1" dirty="0"/>
              <a:t>Elderly  </a:t>
            </a:r>
            <a:endParaRPr lang="en-US" sz="1500" b="1" dirty="0"/>
          </a:p>
        </p:txBody>
      </p:sp>
      <p:sp>
        <p:nvSpPr>
          <p:cNvPr id="105" name="Rectangle 104"/>
          <p:cNvSpPr/>
          <p:nvPr/>
        </p:nvSpPr>
        <p:spPr>
          <a:xfrm>
            <a:off x="6144025" y="1640635"/>
            <a:ext cx="1199220" cy="299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    </a:t>
            </a:r>
            <a:r>
              <a:rPr lang="en-US" sz="1333" b="1" dirty="0"/>
              <a:t>Disabled</a:t>
            </a:r>
            <a:endParaRPr lang="en-US" sz="1500" b="1" dirty="0"/>
          </a:p>
        </p:txBody>
      </p:sp>
      <p:sp>
        <p:nvSpPr>
          <p:cNvPr id="106" name="Slide Number Placeholder 105"/>
          <p:cNvSpPr>
            <a:spLocks noGrp="1"/>
          </p:cNvSpPr>
          <p:nvPr>
            <p:ph type="sldNum" sz="quarter" idx="12"/>
          </p:nvPr>
        </p:nvSpPr>
        <p:spPr/>
        <p:txBody>
          <a:bodyPr/>
          <a:lstStyle/>
          <a:p>
            <a:fld id="{87F16D4F-2240-4014-8E17-2DB6D3B49F60}" type="slidenum">
              <a:rPr lang="en-US" smtClean="0"/>
              <a:t>9</a:t>
            </a:fld>
            <a:endParaRPr lang="en-US"/>
          </a:p>
        </p:txBody>
      </p:sp>
      <p:sp>
        <p:nvSpPr>
          <p:cNvPr id="107" name="Rounded Rectangle 106"/>
          <p:cNvSpPr/>
          <p:nvPr/>
        </p:nvSpPr>
        <p:spPr>
          <a:xfrm>
            <a:off x="842026" y="5688772"/>
            <a:ext cx="1004412" cy="3766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Family Services</a:t>
            </a:r>
          </a:p>
        </p:txBody>
      </p:sp>
      <p:sp>
        <p:nvSpPr>
          <p:cNvPr id="109" name="Rounded Rectangle 108"/>
          <p:cNvSpPr/>
          <p:nvPr/>
        </p:nvSpPr>
        <p:spPr>
          <a:xfrm>
            <a:off x="4682441" y="5678674"/>
            <a:ext cx="2495065" cy="25683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ALMP / Activation Services</a:t>
            </a:r>
          </a:p>
        </p:txBody>
      </p:sp>
      <p:sp>
        <p:nvSpPr>
          <p:cNvPr id="110" name="Rounded Rectangle 109"/>
          <p:cNvSpPr/>
          <p:nvPr/>
        </p:nvSpPr>
        <p:spPr>
          <a:xfrm>
            <a:off x="2142205" y="4839011"/>
            <a:ext cx="2743291" cy="3112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Parenting Services</a:t>
            </a:r>
          </a:p>
        </p:txBody>
      </p:sp>
      <p:sp>
        <p:nvSpPr>
          <p:cNvPr id="111" name="Rounded Rectangle 110"/>
          <p:cNvSpPr/>
          <p:nvPr/>
        </p:nvSpPr>
        <p:spPr>
          <a:xfrm>
            <a:off x="2110387" y="5173034"/>
            <a:ext cx="1004412" cy="43323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ECD &amp; Nutrition</a:t>
            </a:r>
          </a:p>
        </p:txBody>
      </p:sp>
      <p:sp>
        <p:nvSpPr>
          <p:cNvPr id="112" name="Rounded Rectangle 111"/>
          <p:cNvSpPr/>
          <p:nvPr/>
        </p:nvSpPr>
        <p:spPr>
          <a:xfrm>
            <a:off x="2110388" y="5639553"/>
            <a:ext cx="1890113" cy="3741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Child Care Services</a:t>
            </a:r>
          </a:p>
        </p:txBody>
      </p:sp>
      <p:sp>
        <p:nvSpPr>
          <p:cNvPr id="113" name="Rounded Rectangle 112"/>
          <p:cNvSpPr/>
          <p:nvPr/>
        </p:nvSpPr>
        <p:spPr>
          <a:xfrm>
            <a:off x="3770902" y="4324722"/>
            <a:ext cx="1114594" cy="4613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Services for At-Risk Youth</a:t>
            </a:r>
          </a:p>
        </p:txBody>
      </p:sp>
      <p:sp>
        <p:nvSpPr>
          <p:cNvPr id="114" name="Rounded Rectangle 113"/>
          <p:cNvSpPr/>
          <p:nvPr/>
        </p:nvSpPr>
        <p:spPr>
          <a:xfrm>
            <a:off x="1968501" y="6510183"/>
            <a:ext cx="3114184" cy="2910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Child Protective Services</a:t>
            </a:r>
          </a:p>
        </p:txBody>
      </p:sp>
      <p:sp>
        <p:nvSpPr>
          <p:cNvPr id="115" name="Rounded Rectangle 114"/>
          <p:cNvSpPr/>
          <p:nvPr/>
        </p:nvSpPr>
        <p:spPr>
          <a:xfrm>
            <a:off x="6620861" y="6420222"/>
            <a:ext cx="1707730" cy="4001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Social &amp; Long-Term </a:t>
            </a:r>
          </a:p>
          <a:p>
            <a:pPr algn="ctr"/>
            <a:r>
              <a:rPr lang="en-US" sz="1167" dirty="0"/>
              <a:t>Care Services</a:t>
            </a:r>
          </a:p>
        </p:txBody>
      </p:sp>
      <p:sp>
        <p:nvSpPr>
          <p:cNvPr id="116" name="Rounded Rectangle 115"/>
          <p:cNvSpPr/>
          <p:nvPr/>
        </p:nvSpPr>
        <p:spPr>
          <a:xfrm>
            <a:off x="5532814" y="5973377"/>
            <a:ext cx="1762621" cy="35443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Financial &amp; Productive</a:t>
            </a:r>
          </a:p>
          <a:p>
            <a:pPr algn="ctr"/>
            <a:r>
              <a:rPr lang="en-US" sz="1167" dirty="0">
                <a:solidFill>
                  <a:schemeClr val="bg1"/>
                </a:solidFill>
              </a:rPr>
              <a:t> Inclusion Services</a:t>
            </a:r>
          </a:p>
        </p:txBody>
      </p:sp>
      <p:sp>
        <p:nvSpPr>
          <p:cNvPr id="117" name="Rounded Rectangle 116"/>
          <p:cNvSpPr/>
          <p:nvPr/>
        </p:nvSpPr>
        <p:spPr>
          <a:xfrm>
            <a:off x="7343245" y="5387235"/>
            <a:ext cx="944162" cy="5893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Active</a:t>
            </a:r>
            <a:br>
              <a:rPr lang="en-US" sz="1167" dirty="0">
                <a:solidFill>
                  <a:schemeClr val="bg1"/>
                </a:solidFill>
              </a:rPr>
            </a:br>
            <a:r>
              <a:rPr lang="en-US" sz="1167" dirty="0">
                <a:solidFill>
                  <a:schemeClr val="bg1"/>
                </a:solidFill>
              </a:rPr>
              <a:t>Aging Services</a:t>
            </a:r>
          </a:p>
        </p:txBody>
      </p:sp>
      <p:sp>
        <p:nvSpPr>
          <p:cNvPr id="118" name="Rounded Rectangle 117"/>
          <p:cNvSpPr/>
          <p:nvPr/>
        </p:nvSpPr>
        <p:spPr>
          <a:xfrm>
            <a:off x="4164227" y="5363142"/>
            <a:ext cx="3013279" cy="2541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Training &amp; Skills</a:t>
            </a:r>
          </a:p>
        </p:txBody>
      </p:sp>
      <p:sp>
        <p:nvSpPr>
          <p:cNvPr id="119" name="Rounded Rectangle 118"/>
          <p:cNvSpPr/>
          <p:nvPr/>
        </p:nvSpPr>
        <p:spPr>
          <a:xfrm>
            <a:off x="865144" y="6510183"/>
            <a:ext cx="1004412" cy="3236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Disaster</a:t>
            </a:r>
          </a:p>
          <a:p>
            <a:pPr algn="ctr"/>
            <a:r>
              <a:rPr lang="en-US" sz="1167" dirty="0">
                <a:solidFill>
                  <a:schemeClr val="bg1"/>
                </a:solidFill>
              </a:rPr>
              <a:t>Services</a:t>
            </a:r>
          </a:p>
        </p:txBody>
      </p:sp>
      <p:sp>
        <p:nvSpPr>
          <p:cNvPr id="121" name="Rounded Rectangle 120"/>
          <p:cNvSpPr/>
          <p:nvPr/>
        </p:nvSpPr>
        <p:spPr>
          <a:xfrm>
            <a:off x="5154896" y="5138201"/>
            <a:ext cx="2949671" cy="17634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Transport Subsidies</a:t>
            </a:r>
          </a:p>
        </p:txBody>
      </p:sp>
      <p:sp>
        <p:nvSpPr>
          <p:cNvPr id="122" name="Rounded Rectangle 121"/>
          <p:cNvSpPr/>
          <p:nvPr/>
        </p:nvSpPr>
        <p:spPr>
          <a:xfrm>
            <a:off x="897235" y="5147210"/>
            <a:ext cx="924993" cy="44792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solidFill>
                  <a:schemeClr val="bg1"/>
                </a:solidFill>
              </a:rPr>
              <a:t>Transport Subsidies</a:t>
            </a:r>
          </a:p>
        </p:txBody>
      </p:sp>
      <p:sp>
        <p:nvSpPr>
          <p:cNvPr id="55" name="Rounded Rectangle 54"/>
          <p:cNvSpPr/>
          <p:nvPr/>
        </p:nvSpPr>
        <p:spPr>
          <a:xfrm>
            <a:off x="5155090" y="6483722"/>
            <a:ext cx="1284943" cy="3442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Legal services</a:t>
            </a:r>
          </a:p>
        </p:txBody>
      </p:sp>
      <p:sp>
        <p:nvSpPr>
          <p:cNvPr id="56" name="Rounded Rectangle 55"/>
          <p:cNvSpPr/>
          <p:nvPr/>
        </p:nvSpPr>
        <p:spPr>
          <a:xfrm>
            <a:off x="865144" y="6162177"/>
            <a:ext cx="4659356" cy="2845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r>
              <a:rPr lang="en-US" sz="1167" dirty="0"/>
              <a:t>Intermediation, Counseling, Psycho-Social Support Services</a:t>
            </a:r>
          </a:p>
        </p:txBody>
      </p:sp>
      <p:sp>
        <p:nvSpPr>
          <p:cNvPr id="59" name="Rectangle 40"/>
          <p:cNvSpPr>
            <a:spLocks noChangeArrowheads="1"/>
          </p:cNvSpPr>
          <p:nvPr/>
        </p:nvSpPr>
        <p:spPr bwMode="auto">
          <a:xfrm flipH="1">
            <a:off x="8488392" y="5928378"/>
            <a:ext cx="851881" cy="83099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Source: Adapted from Lindert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4" name="Rectangle 73"/>
          <p:cNvSpPr/>
          <p:nvPr/>
        </p:nvSpPr>
        <p:spPr>
          <a:xfrm>
            <a:off x="-15155" y="0"/>
            <a:ext cx="9166412" cy="1295400"/>
          </a:xfrm>
          <a:prstGeom prst="rect">
            <a:avLst/>
          </a:prstGeom>
          <a:solidFill>
            <a:srgbClr val="005D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latin typeface="Avenir Medium"/>
                <a:cs typeface="Avenir Medium"/>
              </a:rPr>
              <a:t>Ensuring policy coherence.. To avoid fragmentation</a:t>
            </a:r>
            <a:endParaRPr lang="en-US" sz="2200" dirty="0">
              <a:latin typeface="Avenir Medium"/>
              <a:cs typeface="Avenir Medium"/>
            </a:endParaRPr>
          </a:p>
        </p:txBody>
      </p:sp>
      <p:pic>
        <p:nvPicPr>
          <p:cNvPr id="3" name="Picture 2"/>
          <p:cNvPicPr>
            <a:picLocks noChangeAspect="1"/>
          </p:cNvPicPr>
          <p:nvPr/>
        </p:nvPicPr>
        <p:blipFill rotWithShape="1">
          <a:blip r:embed="rId8"/>
          <a:srcRect t="1895"/>
          <a:stretch/>
        </p:blipFill>
        <p:spPr>
          <a:xfrm>
            <a:off x="624048" y="1983179"/>
            <a:ext cx="1679610" cy="1229498"/>
          </a:xfrm>
          <a:prstGeom prst="rect">
            <a:avLst/>
          </a:prstGeom>
        </p:spPr>
      </p:pic>
      <p:pic>
        <p:nvPicPr>
          <p:cNvPr id="5" name="Picture 4"/>
          <p:cNvPicPr>
            <a:picLocks noChangeAspect="1"/>
          </p:cNvPicPr>
          <p:nvPr/>
        </p:nvPicPr>
        <p:blipFill rotWithShape="1">
          <a:blip r:embed="rId9"/>
          <a:srcRect r="43053" b="633"/>
          <a:stretch/>
        </p:blipFill>
        <p:spPr>
          <a:xfrm>
            <a:off x="3099559" y="1993224"/>
            <a:ext cx="1013366" cy="1236993"/>
          </a:xfrm>
          <a:prstGeom prst="rect">
            <a:avLst/>
          </a:prstGeom>
        </p:spPr>
      </p:pic>
    </p:spTree>
    <p:extLst>
      <p:ext uri="{BB962C8B-B14F-4D97-AF65-F5344CB8AC3E}">
        <p14:creationId xmlns:p14="http://schemas.microsoft.com/office/powerpoint/2010/main" val="291896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48" grpId="0" animBg="1"/>
      <p:bldP spid="49" grpId="0" animBg="1"/>
      <p:bldP spid="51"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7" grpId="0" animBg="1"/>
      <p:bldP spid="107"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1" grpId="0" animBg="1"/>
      <p:bldP spid="122"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18811</TotalTime>
  <Words>7058</Words>
  <Application>Microsoft Office PowerPoint</Application>
  <PresentationFormat>On-screen Show (4:3)</PresentationFormat>
  <Paragraphs>678</Paragraphs>
  <Slides>50</Slides>
  <Notes>45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Avenir Book</vt:lpstr>
      <vt:lpstr>Avenir Heavy</vt:lpstr>
      <vt:lpstr>Avenir LT Std 35 Light</vt:lpstr>
      <vt:lpstr>Avenir Medium</vt:lpstr>
      <vt:lpstr>Avenir Medium Oblique</vt:lpstr>
      <vt:lpstr>Calibri</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approaches to strengthening coordination</vt:lpstr>
      <vt:lpstr>PowerPoint Presentation</vt:lpstr>
      <vt:lpstr>PowerPoint Presentation</vt:lpstr>
      <vt:lpstr>Level of integration of front office</vt:lpstr>
      <vt:lpstr>…Linking services,  an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Kate Blaine</cp:lastModifiedBy>
  <cp:revision>462</cp:revision>
  <cp:lastPrinted>2016-12-07T14:09:14Z</cp:lastPrinted>
  <dcterms:created xsi:type="dcterms:W3CDTF">2006-08-16T00:00:00Z</dcterms:created>
  <dcterms:modified xsi:type="dcterms:W3CDTF">2020-10-09T08:08:56Z</dcterms:modified>
</cp:coreProperties>
</file>