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handoutMasterIdLst>
    <p:handoutMasterId r:id="rId55"/>
  </p:handoutMasterIdLst>
  <p:sldIdLst>
    <p:sldId id="422" r:id="rId5"/>
    <p:sldId id="423" r:id="rId6"/>
    <p:sldId id="424" r:id="rId7"/>
    <p:sldId id="425" r:id="rId8"/>
    <p:sldId id="426" r:id="rId9"/>
    <p:sldId id="427" r:id="rId10"/>
    <p:sldId id="428" r:id="rId11"/>
    <p:sldId id="429" r:id="rId12"/>
    <p:sldId id="416" r:id="rId13"/>
    <p:sldId id="430" r:id="rId14"/>
    <p:sldId id="431" r:id="rId15"/>
    <p:sldId id="432" r:id="rId16"/>
    <p:sldId id="397" r:id="rId17"/>
    <p:sldId id="317" r:id="rId18"/>
    <p:sldId id="351" r:id="rId19"/>
    <p:sldId id="400" r:id="rId20"/>
    <p:sldId id="401" r:id="rId21"/>
    <p:sldId id="336" r:id="rId22"/>
    <p:sldId id="355" r:id="rId23"/>
    <p:sldId id="340" r:id="rId24"/>
    <p:sldId id="342" r:id="rId25"/>
    <p:sldId id="356" r:id="rId26"/>
    <p:sldId id="357" r:id="rId27"/>
    <p:sldId id="412" r:id="rId28"/>
    <p:sldId id="370" r:id="rId29"/>
    <p:sldId id="358" r:id="rId30"/>
    <p:sldId id="371" r:id="rId31"/>
    <p:sldId id="389" r:id="rId32"/>
    <p:sldId id="417" r:id="rId33"/>
    <p:sldId id="418" r:id="rId34"/>
    <p:sldId id="310" r:id="rId35"/>
    <p:sldId id="360" r:id="rId36"/>
    <p:sldId id="376" r:id="rId37"/>
    <p:sldId id="363" r:id="rId38"/>
    <p:sldId id="378" r:id="rId39"/>
    <p:sldId id="379" r:id="rId40"/>
    <p:sldId id="403" r:id="rId41"/>
    <p:sldId id="377" r:id="rId42"/>
    <p:sldId id="380" r:id="rId43"/>
    <p:sldId id="362" r:id="rId44"/>
    <p:sldId id="361" r:id="rId45"/>
    <p:sldId id="366" r:id="rId46"/>
    <p:sldId id="365" r:id="rId47"/>
    <p:sldId id="367" r:id="rId48"/>
    <p:sldId id="381" r:id="rId49"/>
    <p:sldId id="382" r:id="rId50"/>
    <p:sldId id="410" r:id="rId51"/>
    <p:sldId id="420" r:id="rId52"/>
    <p:sldId id="288" r:id="rId5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ntina" initials="N" lastIdx="8" clrIdx="0"/>
  <p:cmAuthor id="2" name="Amélie Courau" initials="AC" lastIdx="0" clrIdx="1">
    <p:extLst>
      <p:ext uri="{19B8F6BF-5375-455C-9EA6-DF929625EA0E}">
        <p15:presenceInfo xmlns:p15="http://schemas.microsoft.com/office/powerpoint/2012/main" userId="8f631b302eec42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6600"/>
    <a:srgbClr val="FFCC00"/>
    <a:srgbClr val="003399"/>
    <a:srgbClr val="FF9900"/>
    <a:srgbClr val="9A6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93" autoAdjust="0"/>
    <p:restoredTop sz="75673" autoAdjust="0"/>
  </p:normalViewPr>
  <p:slideViewPr>
    <p:cSldViewPr>
      <p:cViewPr varScale="1">
        <p:scale>
          <a:sx n="54" d="100"/>
          <a:sy n="54" d="100"/>
        </p:scale>
        <p:origin x="17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avia  Amaral" userId="4f04b625-fff7-4183-97a5-bd699a4aa8e0" providerId="ADAL" clId="{58EE7361-9DE6-4BAD-9856-8A4E96DF5AA4}"/>
    <pc:docChg chg="undo custSel modSld">
      <pc:chgData name="Flavia  Amaral" userId="4f04b625-fff7-4183-97a5-bd699a4aa8e0" providerId="ADAL" clId="{58EE7361-9DE6-4BAD-9856-8A4E96DF5AA4}" dt="2021-05-26T20:45:22.714" v="10" actId="20577"/>
      <pc:docMkLst>
        <pc:docMk/>
      </pc:docMkLst>
      <pc:sldChg chg="modSp mod">
        <pc:chgData name="Flavia  Amaral" userId="4f04b625-fff7-4183-97a5-bd699a4aa8e0" providerId="ADAL" clId="{58EE7361-9DE6-4BAD-9856-8A4E96DF5AA4}" dt="2021-05-26T20:45:22.714" v="10" actId="20577"/>
        <pc:sldMkLst>
          <pc:docMk/>
          <pc:sldMk cId="2372700691" sldId="430"/>
        </pc:sldMkLst>
        <pc:spChg chg="mod">
          <ac:chgData name="Flavia  Amaral" userId="4f04b625-fff7-4183-97a5-bd699a4aa8e0" providerId="ADAL" clId="{58EE7361-9DE6-4BAD-9856-8A4E96DF5AA4}" dt="2021-05-26T20:45:22.714" v="10" actId="20577"/>
          <ac:spMkLst>
            <pc:docMk/>
            <pc:sldMk cId="2372700691" sldId="430"/>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F4D87-9DD0-4794-A9DB-E2B1B3804AC6}" type="doc">
      <dgm:prSet loTypeId="urn:microsoft.com/office/officeart/2005/8/layout/radial3" loCatId="relationship" qsTypeId="urn:microsoft.com/office/officeart/2005/8/quickstyle/simple1" qsCatId="simple" csTypeId="urn:microsoft.com/office/officeart/2005/8/colors/colorful2" csCatId="colorful" phldr="1"/>
      <dgm:spPr/>
      <dgm:t>
        <a:bodyPr/>
        <a:lstStyle/>
        <a:p>
          <a:endParaRPr lang="en-GB"/>
        </a:p>
      </dgm:t>
    </dgm:pt>
    <dgm:pt modelId="{B33BFD4D-23C2-4C41-ACDB-2D99CF1B5C92}">
      <dgm:prSet phldrT="[Text]" custT="1"/>
      <dgm:spPr>
        <a:xfrm>
          <a:off x="1835348" y="861893"/>
          <a:ext cx="2147173" cy="2147173"/>
        </a:xfrm>
        <a:solidFill>
          <a:srgbClr val="800000">
            <a:alpha val="50000"/>
          </a:srgbClr>
        </a:solidFill>
        <a:ln w="25400" cap="flat" cmpd="sng" algn="ctr">
          <a:solidFill>
            <a:sysClr val="window" lastClr="FFFFFF">
              <a:hueOff val="0"/>
              <a:satOff val="0"/>
              <a:lumOff val="0"/>
              <a:alphaOff val="0"/>
            </a:sysClr>
          </a:solidFill>
          <a:prstDash val="solid"/>
          <a:miter lim="800000"/>
        </a:ln>
        <a:effectLst/>
      </dgm:spPr>
      <dgm:t>
        <a:bodyPr/>
        <a:lstStyle/>
        <a:p>
          <a:pPr>
            <a:spcAft>
              <a:spcPts val="0"/>
            </a:spcAft>
          </a:pPr>
          <a:r>
            <a:rPr lang="fr-FR" sz="1800" noProof="0" dirty="0">
              <a:solidFill>
                <a:sysClr val="windowText" lastClr="000000"/>
              </a:solidFill>
              <a:latin typeface="Calibri"/>
              <a:ea typeface="+mn-ea"/>
              <a:cs typeface="+mn-cs"/>
            </a:rPr>
            <a:t> </a:t>
          </a:r>
        </a:p>
      </dgm:t>
    </dgm:pt>
    <dgm:pt modelId="{1881E5F9-3C53-415A-B7E2-8B7872BFE760}" type="parTrans" cxnId="{E3FAF8CF-FF3B-4367-9F52-9A4EDC3CE936}">
      <dgm:prSet/>
      <dgm:spPr/>
      <dgm:t>
        <a:bodyPr/>
        <a:lstStyle/>
        <a:p>
          <a:pPr>
            <a:spcAft>
              <a:spcPts val="0"/>
            </a:spcAft>
          </a:pPr>
          <a:endParaRPr lang="en-GB" sz="1800"/>
        </a:p>
      </dgm:t>
    </dgm:pt>
    <dgm:pt modelId="{F563F842-18CF-4C67-BCE6-38281DFDC315}" type="sibTrans" cxnId="{E3FAF8CF-FF3B-4367-9F52-9A4EDC3CE936}">
      <dgm:prSet/>
      <dgm:spPr/>
      <dgm:t>
        <a:bodyPr/>
        <a:lstStyle/>
        <a:p>
          <a:pPr>
            <a:spcAft>
              <a:spcPts val="0"/>
            </a:spcAft>
          </a:pPr>
          <a:endParaRPr lang="en-GB" sz="1800"/>
        </a:p>
      </dgm:t>
    </dgm:pt>
    <dgm:pt modelId="{828B98C6-3905-4248-837B-0902671CB810}">
      <dgm:prSet phldrT="[Text]" custT="1"/>
      <dgm:spPr>
        <a:xfrm>
          <a:off x="2141870" y="-167677"/>
          <a:ext cx="1491211" cy="1424273"/>
        </a:xfrm>
        <a:solidFill>
          <a:srgbClr val="800000">
            <a:alpha val="50000"/>
          </a:srgb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Heavy"/>
              <a:ea typeface="+mn-ea"/>
              <a:cs typeface="Avenir Heavy"/>
            </a:rPr>
            <a:t>Santé</a:t>
          </a:r>
        </a:p>
      </dgm:t>
    </dgm:pt>
    <dgm:pt modelId="{D3B798D7-85AD-4DFF-A913-30B9D351EABC}" type="parTrans" cxnId="{EE58A50D-5636-484C-A44D-C95AF6C33691}">
      <dgm:prSet/>
      <dgm:spPr/>
      <dgm:t>
        <a:bodyPr/>
        <a:lstStyle/>
        <a:p>
          <a:pPr>
            <a:spcAft>
              <a:spcPts val="0"/>
            </a:spcAft>
          </a:pPr>
          <a:endParaRPr lang="en-GB" sz="1800"/>
        </a:p>
      </dgm:t>
    </dgm:pt>
    <dgm:pt modelId="{E50CE2F1-1C11-403F-B239-7D76C7560E29}" type="sibTrans" cxnId="{EE58A50D-5636-484C-A44D-C95AF6C33691}">
      <dgm:prSet/>
      <dgm:spPr/>
      <dgm:t>
        <a:bodyPr/>
        <a:lstStyle/>
        <a:p>
          <a:pPr>
            <a:spcAft>
              <a:spcPts val="0"/>
            </a:spcAft>
          </a:pPr>
          <a:endParaRPr lang="en-GB" sz="1800"/>
        </a:p>
      </dgm:t>
    </dgm:pt>
    <dgm:pt modelId="{2CC2082B-34CF-42F0-B6F6-750CF6EBE2FC}">
      <dgm:prSet phldrT="[Text]" custT="1"/>
      <dgm:spPr>
        <a:xfrm>
          <a:off x="3374295" y="524191"/>
          <a:ext cx="1491211" cy="1424273"/>
        </a:xfrm>
        <a:solidFill>
          <a:srgbClr val="FF6600">
            <a:alpha val="50000"/>
          </a:srgb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Heavy"/>
              <a:ea typeface="+mn-ea"/>
              <a:cs typeface="Avenir Heavy"/>
            </a:rPr>
            <a:t>Éducation</a:t>
          </a:r>
        </a:p>
      </dgm:t>
    </dgm:pt>
    <dgm:pt modelId="{25DC5CAB-7662-458A-8B8B-0949E084499C}" type="parTrans" cxnId="{BE8564CF-1964-40B4-BA93-8A8C7CEB7444}">
      <dgm:prSet/>
      <dgm:spPr/>
      <dgm:t>
        <a:bodyPr/>
        <a:lstStyle/>
        <a:p>
          <a:pPr>
            <a:spcAft>
              <a:spcPts val="0"/>
            </a:spcAft>
          </a:pPr>
          <a:endParaRPr lang="en-GB" sz="1800"/>
        </a:p>
      </dgm:t>
    </dgm:pt>
    <dgm:pt modelId="{99B75ED8-EBF0-45CE-8E97-4FB92A3F1B07}" type="sibTrans" cxnId="{BE8564CF-1964-40B4-BA93-8A8C7CEB7444}">
      <dgm:prSet/>
      <dgm:spPr/>
      <dgm:t>
        <a:bodyPr/>
        <a:lstStyle/>
        <a:p>
          <a:pPr>
            <a:spcAft>
              <a:spcPts val="0"/>
            </a:spcAft>
          </a:pPr>
          <a:endParaRPr lang="en-GB" sz="1800"/>
        </a:p>
      </dgm:t>
    </dgm:pt>
    <dgm:pt modelId="{A2709C5D-C32F-4871-853C-31DD9B6983F9}">
      <dgm:prSet phldrT="[Text]" custT="1"/>
      <dgm:spPr>
        <a:xfrm>
          <a:off x="3374295" y="1922494"/>
          <a:ext cx="1491211" cy="1424273"/>
        </a:xfrm>
        <a:solidFill>
          <a:srgbClr val="FF9900">
            <a:alpha val="50000"/>
          </a:srgb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Heavy"/>
              <a:ea typeface="+mn-ea"/>
              <a:cs typeface="Avenir Heavy"/>
            </a:rPr>
            <a:t>Logement, eau et assainissement</a:t>
          </a:r>
        </a:p>
      </dgm:t>
    </dgm:pt>
    <dgm:pt modelId="{37A2E3D8-DD70-451B-BFC6-A956BAC92E5F}" type="parTrans" cxnId="{81A2BE9A-3721-49E6-A400-3D2EE7FDB9F3}">
      <dgm:prSet/>
      <dgm:spPr/>
      <dgm:t>
        <a:bodyPr/>
        <a:lstStyle/>
        <a:p>
          <a:pPr>
            <a:spcAft>
              <a:spcPts val="0"/>
            </a:spcAft>
          </a:pPr>
          <a:endParaRPr lang="en-GB" sz="1800"/>
        </a:p>
      </dgm:t>
    </dgm:pt>
    <dgm:pt modelId="{DEAE5F4F-EF1C-4C9E-9055-226108E0ABB8}" type="sibTrans" cxnId="{81A2BE9A-3721-49E6-A400-3D2EE7FDB9F3}">
      <dgm:prSet/>
      <dgm:spPr/>
      <dgm:t>
        <a:bodyPr/>
        <a:lstStyle/>
        <a:p>
          <a:pPr>
            <a:spcAft>
              <a:spcPts val="0"/>
            </a:spcAft>
          </a:pPr>
          <a:endParaRPr lang="en-GB" sz="1800"/>
        </a:p>
      </dgm:t>
    </dgm:pt>
    <dgm:pt modelId="{CABB0103-EA76-412E-BC00-CA050B8F347C}">
      <dgm:prSet phldrT="[Text]" custT="1"/>
      <dgm:spPr>
        <a:xfrm>
          <a:off x="2163329" y="2621646"/>
          <a:ext cx="1491211" cy="1424273"/>
        </a:xfrm>
        <a:solidFill>
          <a:srgbClr val="FFCC00">
            <a:alpha val="73000"/>
          </a:srgb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Heavy"/>
              <a:ea typeface="+mn-ea"/>
              <a:cs typeface="Avenir Heavy"/>
            </a:rPr>
            <a:t>Nutrition</a:t>
          </a:r>
        </a:p>
      </dgm:t>
    </dgm:pt>
    <dgm:pt modelId="{59350CEC-8E8D-415C-B300-37F8E5307AD5}" type="parTrans" cxnId="{DA16134C-A814-4CD7-A1BA-D2945C3C788E}">
      <dgm:prSet/>
      <dgm:spPr/>
      <dgm:t>
        <a:bodyPr/>
        <a:lstStyle/>
        <a:p>
          <a:pPr>
            <a:spcAft>
              <a:spcPts val="0"/>
            </a:spcAft>
          </a:pPr>
          <a:endParaRPr lang="en-GB" sz="1800"/>
        </a:p>
      </dgm:t>
    </dgm:pt>
    <dgm:pt modelId="{53259AE0-39A4-48D5-B7C5-E95ED6309F85}" type="sibTrans" cxnId="{DA16134C-A814-4CD7-A1BA-D2945C3C788E}">
      <dgm:prSet/>
      <dgm:spPr/>
      <dgm:t>
        <a:bodyPr/>
        <a:lstStyle/>
        <a:p>
          <a:pPr>
            <a:spcAft>
              <a:spcPts val="0"/>
            </a:spcAft>
          </a:pPr>
          <a:endParaRPr lang="en-GB" sz="1800"/>
        </a:p>
      </dgm:t>
    </dgm:pt>
    <dgm:pt modelId="{DF2F08BE-F0BE-4FBF-899C-FC381A2E5DEC}">
      <dgm:prSet phldrT="[Text]" custT="1"/>
      <dgm:spPr>
        <a:xfrm>
          <a:off x="2141870" y="-167677"/>
          <a:ext cx="1491211" cy="1424273"/>
        </a:xfrm>
        <a:solidFill>
          <a:srgbClr val="800000">
            <a:alpha val="50000"/>
          </a:srgb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Book"/>
              <a:ea typeface="+mn-ea"/>
              <a:cs typeface="Avenir Book"/>
            </a:rPr>
            <a:t>Accès à des services médicaux</a:t>
          </a:r>
        </a:p>
      </dgm:t>
    </dgm:pt>
    <dgm:pt modelId="{2B1511D5-EF5C-49D9-B29F-EB502DD07953}" type="parTrans" cxnId="{D63A46F2-2319-46CE-B9DA-DB1A1183E276}">
      <dgm:prSet/>
      <dgm:spPr/>
      <dgm:t>
        <a:bodyPr/>
        <a:lstStyle/>
        <a:p>
          <a:pPr>
            <a:spcAft>
              <a:spcPts val="0"/>
            </a:spcAft>
          </a:pPr>
          <a:endParaRPr lang="en-GB" sz="1800"/>
        </a:p>
      </dgm:t>
    </dgm:pt>
    <dgm:pt modelId="{4E86BFA3-10AB-4B64-8822-E7F4296FAF84}" type="sibTrans" cxnId="{D63A46F2-2319-46CE-B9DA-DB1A1183E276}">
      <dgm:prSet/>
      <dgm:spPr/>
      <dgm:t>
        <a:bodyPr/>
        <a:lstStyle/>
        <a:p>
          <a:pPr>
            <a:spcAft>
              <a:spcPts val="0"/>
            </a:spcAft>
          </a:pPr>
          <a:endParaRPr lang="en-GB" sz="1800"/>
        </a:p>
      </dgm:t>
    </dgm:pt>
    <dgm:pt modelId="{03EFF7F5-F744-4B72-A839-121354FAB0EA}">
      <dgm:prSet phldrT="[Text]" custT="1"/>
      <dgm:spPr>
        <a:xfrm>
          <a:off x="3374295" y="1922494"/>
          <a:ext cx="1491211" cy="1424273"/>
        </a:xfrm>
        <a:solidFill>
          <a:srgbClr val="FF9900">
            <a:alpha val="50000"/>
          </a:srgb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Book"/>
              <a:ea typeface="+mn-ea"/>
              <a:cs typeface="Avenir Book"/>
            </a:rPr>
            <a:t>Eau potable et latrines hygiéniques</a:t>
          </a:r>
        </a:p>
      </dgm:t>
    </dgm:pt>
    <dgm:pt modelId="{4E273427-8C53-41EE-B6BC-2519CA3832E4}" type="parTrans" cxnId="{2B1575BC-5E36-4037-8C07-15726AF8132E}">
      <dgm:prSet/>
      <dgm:spPr/>
      <dgm:t>
        <a:bodyPr/>
        <a:lstStyle/>
        <a:p>
          <a:pPr>
            <a:spcAft>
              <a:spcPts val="0"/>
            </a:spcAft>
          </a:pPr>
          <a:endParaRPr lang="en-GB" sz="1800"/>
        </a:p>
      </dgm:t>
    </dgm:pt>
    <dgm:pt modelId="{AFAB784D-01D5-4713-9034-41150CF6A8CA}" type="sibTrans" cxnId="{2B1575BC-5E36-4037-8C07-15726AF8132E}">
      <dgm:prSet/>
      <dgm:spPr/>
      <dgm:t>
        <a:bodyPr/>
        <a:lstStyle/>
        <a:p>
          <a:pPr>
            <a:spcAft>
              <a:spcPts val="0"/>
            </a:spcAft>
          </a:pPr>
          <a:endParaRPr lang="en-GB" sz="1800"/>
        </a:p>
      </dgm:t>
    </dgm:pt>
    <dgm:pt modelId="{0E1F4192-7C18-4CAD-BFF1-B2D1AF3C8218}">
      <dgm:prSet phldrT="[Text]" custT="1"/>
      <dgm:spPr>
        <a:xfrm>
          <a:off x="2141870" y="-167677"/>
          <a:ext cx="1491211" cy="1424273"/>
        </a:xfrm>
        <a:solidFill>
          <a:srgbClr val="800000">
            <a:alpha val="50000"/>
          </a:srgb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Book"/>
              <a:ea typeface="+mn-ea"/>
              <a:cs typeface="Avenir Book"/>
            </a:rPr>
            <a:t>Santé reproductive</a:t>
          </a:r>
        </a:p>
      </dgm:t>
    </dgm:pt>
    <dgm:pt modelId="{6BF56072-65F1-4020-9352-5360299573D0}" type="parTrans" cxnId="{84DA37CA-B0F3-475A-88BD-613A25EDBE19}">
      <dgm:prSet/>
      <dgm:spPr/>
      <dgm:t>
        <a:bodyPr/>
        <a:lstStyle/>
        <a:p>
          <a:pPr>
            <a:spcAft>
              <a:spcPts val="0"/>
            </a:spcAft>
          </a:pPr>
          <a:endParaRPr lang="en-GB" sz="1800"/>
        </a:p>
      </dgm:t>
    </dgm:pt>
    <dgm:pt modelId="{41FB28F5-75C1-42B4-A1C6-430A95F23894}" type="sibTrans" cxnId="{84DA37CA-B0F3-475A-88BD-613A25EDBE19}">
      <dgm:prSet/>
      <dgm:spPr/>
      <dgm:t>
        <a:bodyPr/>
        <a:lstStyle/>
        <a:p>
          <a:pPr>
            <a:spcAft>
              <a:spcPts val="0"/>
            </a:spcAft>
          </a:pPr>
          <a:endParaRPr lang="en-GB" sz="1800"/>
        </a:p>
      </dgm:t>
    </dgm:pt>
    <dgm:pt modelId="{0614832F-BA0E-446C-95C0-87F271B71DB6}">
      <dgm:prSet phldrT="[Text]" custT="1"/>
      <dgm:spPr>
        <a:xfrm>
          <a:off x="3374295" y="524191"/>
          <a:ext cx="1491211" cy="1424273"/>
        </a:xfrm>
        <a:solidFill>
          <a:srgbClr val="FF6600">
            <a:alpha val="50000"/>
          </a:srgb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Book"/>
              <a:ea typeface="+mn-ea"/>
              <a:cs typeface="Avenir Book"/>
            </a:rPr>
            <a:t>Frais/obstacles à l’entrée</a:t>
          </a:r>
        </a:p>
      </dgm:t>
    </dgm:pt>
    <dgm:pt modelId="{B223B05F-BFEF-45B1-91DB-9084B0B2BAB7}" type="parTrans" cxnId="{B318B53F-F6B1-45D3-B1C6-86B982D22912}">
      <dgm:prSet/>
      <dgm:spPr/>
      <dgm:t>
        <a:bodyPr/>
        <a:lstStyle/>
        <a:p>
          <a:pPr>
            <a:spcAft>
              <a:spcPts val="0"/>
            </a:spcAft>
          </a:pPr>
          <a:endParaRPr lang="en-GB" sz="1800"/>
        </a:p>
      </dgm:t>
    </dgm:pt>
    <dgm:pt modelId="{D7822D0D-791F-4E8F-A0E2-300ADE2EFF07}" type="sibTrans" cxnId="{B318B53F-F6B1-45D3-B1C6-86B982D22912}">
      <dgm:prSet/>
      <dgm:spPr/>
      <dgm:t>
        <a:bodyPr/>
        <a:lstStyle/>
        <a:p>
          <a:pPr>
            <a:spcAft>
              <a:spcPts val="0"/>
            </a:spcAft>
          </a:pPr>
          <a:endParaRPr lang="en-GB" sz="1800"/>
        </a:p>
      </dgm:t>
    </dgm:pt>
    <dgm:pt modelId="{FB1058B2-C5F5-46DA-A6B3-49A95D36F0DC}">
      <dgm:prSet phldrT="[Text]" custT="1"/>
      <dgm:spPr>
        <a:xfrm>
          <a:off x="952362" y="1922494"/>
          <a:ext cx="1491211" cy="1424273"/>
        </a:xfrm>
        <a:solidFill>
          <a:srgbClr val="006600">
            <a:alpha val="50000"/>
          </a:srgb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Heavy"/>
              <a:ea typeface="+mn-ea"/>
              <a:cs typeface="Avenir Heavy"/>
            </a:rPr>
            <a:t>Protection et promotion sociales</a:t>
          </a:r>
        </a:p>
      </dgm:t>
    </dgm:pt>
    <dgm:pt modelId="{989037C9-B941-46DC-B51B-4C313E862000}" type="parTrans" cxnId="{2AE530B5-82A3-4E48-B2B5-AE2DFC323D36}">
      <dgm:prSet/>
      <dgm:spPr/>
      <dgm:t>
        <a:bodyPr/>
        <a:lstStyle/>
        <a:p>
          <a:pPr>
            <a:spcAft>
              <a:spcPts val="0"/>
            </a:spcAft>
          </a:pPr>
          <a:endParaRPr lang="en-GB" sz="1800"/>
        </a:p>
      </dgm:t>
    </dgm:pt>
    <dgm:pt modelId="{1E80D5B3-378A-46E8-BDC8-6945714D2276}" type="sibTrans" cxnId="{2AE530B5-82A3-4E48-B2B5-AE2DFC323D36}">
      <dgm:prSet/>
      <dgm:spPr/>
      <dgm:t>
        <a:bodyPr/>
        <a:lstStyle/>
        <a:p>
          <a:pPr>
            <a:spcAft>
              <a:spcPts val="0"/>
            </a:spcAft>
          </a:pPr>
          <a:endParaRPr lang="en-GB" sz="1800"/>
        </a:p>
      </dgm:t>
    </dgm:pt>
    <dgm:pt modelId="{F6374E90-48AE-4609-942F-B08FB1468B51}">
      <dgm:prSet phldrT="[Text]" custT="1"/>
      <dgm:spPr>
        <a:xfrm>
          <a:off x="952362" y="1922494"/>
          <a:ext cx="1491211" cy="1424273"/>
        </a:xfrm>
        <a:solidFill>
          <a:srgbClr val="006600">
            <a:alpha val="50000"/>
          </a:srgb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Book"/>
              <a:ea typeface="+mn-ea"/>
              <a:cs typeface="Avenir Book"/>
            </a:rPr>
            <a:t>Programmes complémentaires de PS (contributive ou non)</a:t>
          </a:r>
        </a:p>
      </dgm:t>
    </dgm:pt>
    <dgm:pt modelId="{71F3AF8E-4F10-4ECE-989E-B63090A0D5DC}" type="parTrans" cxnId="{F99E43D3-5903-4659-AECA-29E8CC024382}">
      <dgm:prSet/>
      <dgm:spPr/>
      <dgm:t>
        <a:bodyPr/>
        <a:lstStyle/>
        <a:p>
          <a:pPr>
            <a:spcAft>
              <a:spcPts val="0"/>
            </a:spcAft>
          </a:pPr>
          <a:endParaRPr lang="en-GB" sz="1800"/>
        </a:p>
      </dgm:t>
    </dgm:pt>
    <dgm:pt modelId="{DB68712D-4A23-4DA2-8B38-750037383BF0}" type="sibTrans" cxnId="{F99E43D3-5903-4659-AECA-29E8CC024382}">
      <dgm:prSet/>
      <dgm:spPr/>
      <dgm:t>
        <a:bodyPr/>
        <a:lstStyle/>
        <a:p>
          <a:pPr>
            <a:spcAft>
              <a:spcPts val="0"/>
            </a:spcAft>
          </a:pPr>
          <a:endParaRPr lang="en-GB" sz="1800"/>
        </a:p>
      </dgm:t>
    </dgm:pt>
    <dgm:pt modelId="{BD381955-3C5A-4E1A-BBDD-C6953D122736}">
      <dgm:prSet phldrT="[Text]" custT="1"/>
      <dgm:spPr>
        <a:xfrm>
          <a:off x="3374295" y="1922494"/>
          <a:ext cx="1491211" cy="1424273"/>
        </a:xfrm>
        <a:solidFill>
          <a:srgbClr val="FF9900">
            <a:alpha val="50000"/>
          </a:srgb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Book"/>
              <a:ea typeface="+mn-ea"/>
              <a:cs typeface="Avenir Book"/>
            </a:rPr>
            <a:t>Conditions de vie décentes</a:t>
          </a:r>
        </a:p>
      </dgm:t>
    </dgm:pt>
    <dgm:pt modelId="{B91068F9-8AA9-41F8-A512-51CE96A1B0E2}" type="parTrans" cxnId="{FC7B32BB-187A-4A38-8A34-A50A25DFF8AA}">
      <dgm:prSet/>
      <dgm:spPr/>
      <dgm:t>
        <a:bodyPr/>
        <a:lstStyle/>
        <a:p>
          <a:pPr>
            <a:spcAft>
              <a:spcPts val="0"/>
            </a:spcAft>
          </a:pPr>
          <a:endParaRPr lang="en-GB" sz="1800"/>
        </a:p>
      </dgm:t>
    </dgm:pt>
    <dgm:pt modelId="{86383D13-9918-4D52-97C2-C6D350B15633}" type="sibTrans" cxnId="{FC7B32BB-187A-4A38-8A34-A50A25DFF8AA}">
      <dgm:prSet/>
      <dgm:spPr/>
      <dgm:t>
        <a:bodyPr/>
        <a:lstStyle/>
        <a:p>
          <a:pPr>
            <a:spcAft>
              <a:spcPts val="0"/>
            </a:spcAft>
          </a:pPr>
          <a:endParaRPr lang="en-GB" sz="1800"/>
        </a:p>
      </dgm:t>
    </dgm:pt>
    <dgm:pt modelId="{7AC800D0-BD34-4A4B-A138-EA1FCFEF5330}">
      <dgm:prSet phldrT="[Text]" custT="1"/>
      <dgm:spPr>
        <a:xfrm>
          <a:off x="3374295" y="524191"/>
          <a:ext cx="1491211" cy="1424273"/>
        </a:xfrm>
        <a:solidFill>
          <a:srgbClr val="FF6600">
            <a:alpha val="50000"/>
          </a:srgb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Book"/>
              <a:ea typeface="+mn-ea"/>
              <a:cs typeface="Avenir Book"/>
            </a:rPr>
            <a:t>Bourses d’études, etc.</a:t>
          </a:r>
        </a:p>
      </dgm:t>
    </dgm:pt>
    <dgm:pt modelId="{6F7ED13C-BC3B-44EB-B8FD-563D863D71D6}" type="parTrans" cxnId="{B885A59F-50D7-469C-8A6A-8592D16C0461}">
      <dgm:prSet/>
      <dgm:spPr/>
      <dgm:t>
        <a:bodyPr/>
        <a:lstStyle/>
        <a:p>
          <a:pPr>
            <a:spcAft>
              <a:spcPts val="0"/>
            </a:spcAft>
          </a:pPr>
          <a:endParaRPr lang="en-GB" sz="1800"/>
        </a:p>
      </dgm:t>
    </dgm:pt>
    <dgm:pt modelId="{6A3EAE7E-12A1-41BE-AC25-FCDDDAB78D43}" type="sibTrans" cxnId="{B885A59F-50D7-469C-8A6A-8592D16C0461}">
      <dgm:prSet/>
      <dgm:spPr/>
      <dgm:t>
        <a:bodyPr/>
        <a:lstStyle/>
        <a:p>
          <a:pPr>
            <a:spcAft>
              <a:spcPts val="0"/>
            </a:spcAft>
          </a:pPr>
          <a:endParaRPr lang="en-GB" sz="1800"/>
        </a:p>
      </dgm:t>
    </dgm:pt>
    <dgm:pt modelId="{3DB5A5DC-746C-4744-A516-79C0B9C9B37F}">
      <dgm:prSet phldrT="[Text]" custT="1"/>
      <dgm:spPr>
        <a:xfrm>
          <a:off x="956378" y="586706"/>
          <a:ext cx="1483181" cy="1299243"/>
        </a:xfrm>
        <a:solidFill>
          <a:schemeClr val="accent3">
            <a:lumMod val="75000"/>
            <a:alpha val="63000"/>
          </a:scheme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Heavy"/>
              <a:ea typeface="+mn-ea"/>
              <a:cs typeface="Avenir Heavy"/>
            </a:rPr>
            <a:t>Bien-être et sécurité</a:t>
          </a:r>
        </a:p>
      </dgm:t>
    </dgm:pt>
    <dgm:pt modelId="{086D1C7D-7F78-41B8-BFCB-CD980C1247D4}" type="parTrans" cxnId="{B810210D-7D8B-4CBE-A5C9-3729CF9E6C48}">
      <dgm:prSet/>
      <dgm:spPr/>
      <dgm:t>
        <a:bodyPr/>
        <a:lstStyle/>
        <a:p>
          <a:pPr>
            <a:spcAft>
              <a:spcPts val="0"/>
            </a:spcAft>
          </a:pPr>
          <a:endParaRPr lang="en-GB" sz="1800"/>
        </a:p>
      </dgm:t>
    </dgm:pt>
    <dgm:pt modelId="{FFEB48A9-D0B0-431F-9C4F-04CC2FF8FE70}" type="sibTrans" cxnId="{B810210D-7D8B-4CBE-A5C9-3729CF9E6C48}">
      <dgm:prSet/>
      <dgm:spPr/>
      <dgm:t>
        <a:bodyPr/>
        <a:lstStyle/>
        <a:p>
          <a:pPr>
            <a:spcAft>
              <a:spcPts val="0"/>
            </a:spcAft>
          </a:pPr>
          <a:endParaRPr lang="en-GB" sz="1800"/>
        </a:p>
      </dgm:t>
    </dgm:pt>
    <dgm:pt modelId="{E0BE0F36-640D-414E-9217-E07DBF11133B}">
      <dgm:prSet phldrT="[Text]" custT="1"/>
      <dgm:spPr>
        <a:xfrm>
          <a:off x="956378" y="586706"/>
          <a:ext cx="1483181" cy="1299243"/>
        </a:xfrm>
        <a:solidFill>
          <a:schemeClr val="accent3">
            <a:lumMod val="75000"/>
            <a:alpha val="63000"/>
          </a:scheme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Book"/>
              <a:ea typeface="+mn-ea"/>
              <a:cs typeface="Avenir Book"/>
            </a:rPr>
            <a:t>Services de soins sociaux, dont assistance psycho-sociale</a:t>
          </a:r>
        </a:p>
      </dgm:t>
    </dgm:pt>
    <dgm:pt modelId="{D96BE518-6814-4B90-A33D-ACA6407374DE}" type="parTrans" cxnId="{9BF83DEE-9B91-48D0-92C7-E225BB70398A}">
      <dgm:prSet/>
      <dgm:spPr/>
      <dgm:t>
        <a:bodyPr/>
        <a:lstStyle/>
        <a:p>
          <a:pPr>
            <a:spcAft>
              <a:spcPts val="0"/>
            </a:spcAft>
          </a:pPr>
          <a:endParaRPr lang="en-GB" sz="1800"/>
        </a:p>
      </dgm:t>
    </dgm:pt>
    <dgm:pt modelId="{FE548562-CA6A-4C3C-9EC6-2B9207B8D366}" type="sibTrans" cxnId="{9BF83DEE-9B91-48D0-92C7-E225BB70398A}">
      <dgm:prSet/>
      <dgm:spPr/>
      <dgm:t>
        <a:bodyPr/>
        <a:lstStyle/>
        <a:p>
          <a:pPr>
            <a:spcAft>
              <a:spcPts val="0"/>
            </a:spcAft>
          </a:pPr>
          <a:endParaRPr lang="en-GB" sz="1800"/>
        </a:p>
      </dgm:t>
    </dgm:pt>
    <dgm:pt modelId="{E1DC57A5-49D8-47CD-BB8F-6C47FBD0B974}">
      <dgm:prSet phldrT="[Text]" custT="1"/>
      <dgm:spPr>
        <a:xfrm>
          <a:off x="2141870" y="-167677"/>
          <a:ext cx="1491211" cy="1424273"/>
        </a:xfrm>
        <a:solidFill>
          <a:srgbClr val="800000">
            <a:alpha val="50000"/>
          </a:srgb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Book"/>
              <a:ea typeface="+mn-ea"/>
              <a:cs typeface="Avenir Book"/>
            </a:rPr>
            <a:t>VIH/SIDA</a:t>
          </a:r>
        </a:p>
      </dgm:t>
    </dgm:pt>
    <dgm:pt modelId="{73546AC6-C69F-48EC-A600-3FDCCF4B15EC}" type="parTrans" cxnId="{82080AC0-5810-4CBF-BAD2-0AC557BF0ABE}">
      <dgm:prSet/>
      <dgm:spPr/>
      <dgm:t>
        <a:bodyPr/>
        <a:lstStyle/>
        <a:p>
          <a:pPr>
            <a:spcAft>
              <a:spcPts val="0"/>
            </a:spcAft>
          </a:pPr>
          <a:endParaRPr lang="en-GB" sz="1800"/>
        </a:p>
      </dgm:t>
    </dgm:pt>
    <dgm:pt modelId="{62BDF698-E060-4706-AF82-48C49B62239F}" type="sibTrans" cxnId="{82080AC0-5810-4CBF-BAD2-0AC557BF0ABE}">
      <dgm:prSet/>
      <dgm:spPr/>
      <dgm:t>
        <a:bodyPr/>
        <a:lstStyle/>
        <a:p>
          <a:pPr>
            <a:spcAft>
              <a:spcPts val="0"/>
            </a:spcAft>
          </a:pPr>
          <a:endParaRPr lang="en-GB" sz="1800"/>
        </a:p>
      </dgm:t>
    </dgm:pt>
    <dgm:pt modelId="{BE9B5313-6176-4C02-9F45-0D7962EDDBE6}">
      <dgm:prSet phldrT="[Text]" custT="1"/>
      <dgm:spPr>
        <a:xfrm>
          <a:off x="956378" y="586706"/>
          <a:ext cx="1483181" cy="1299243"/>
        </a:xfrm>
        <a:solidFill>
          <a:schemeClr val="accent3">
            <a:lumMod val="75000"/>
            <a:alpha val="63000"/>
          </a:scheme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Book"/>
              <a:ea typeface="+mn-ea"/>
              <a:cs typeface="Avenir Book"/>
            </a:rPr>
            <a:t>Assistance juridique</a:t>
          </a:r>
        </a:p>
      </dgm:t>
    </dgm:pt>
    <dgm:pt modelId="{55B1714B-10D5-418C-9466-18F260C547FC}" type="parTrans" cxnId="{A395DE68-91D6-4726-86CD-52B68DA51141}">
      <dgm:prSet/>
      <dgm:spPr/>
      <dgm:t>
        <a:bodyPr/>
        <a:lstStyle/>
        <a:p>
          <a:endParaRPr lang="en-GB" sz="1800"/>
        </a:p>
      </dgm:t>
    </dgm:pt>
    <dgm:pt modelId="{9A86D5B4-FBF7-4F88-9EBA-BDDBA539F220}" type="sibTrans" cxnId="{A395DE68-91D6-4726-86CD-52B68DA51141}">
      <dgm:prSet/>
      <dgm:spPr/>
      <dgm:t>
        <a:bodyPr/>
        <a:lstStyle/>
        <a:p>
          <a:endParaRPr lang="en-GB" sz="1800"/>
        </a:p>
      </dgm:t>
    </dgm:pt>
    <dgm:pt modelId="{1796D8FB-0F9D-4438-8054-C9F294C39B37}">
      <dgm:prSet phldrT="[Text]" custT="1"/>
      <dgm:spPr>
        <a:xfrm>
          <a:off x="952362" y="1922494"/>
          <a:ext cx="1491211" cy="1424273"/>
        </a:xfrm>
        <a:solidFill>
          <a:srgbClr val="006600">
            <a:alpha val="50000"/>
          </a:srgb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Book"/>
              <a:ea typeface="+mn-ea"/>
              <a:cs typeface="Avenir Book"/>
            </a:rPr>
            <a:t>Registre des naissances/ documents juridiques</a:t>
          </a:r>
        </a:p>
      </dgm:t>
    </dgm:pt>
    <dgm:pt modelId="{AB1FC074-9B38-4CDB-83AE-9B18C1E3B816}" type="parTrans" cxnId="{07A84892-8497-4FFE-977E-2D4ECFB4BFE2}">
      <dgm:prSet/>
      <dgm:spPr/>
      <dgm:t>
        <a:bodyPr/>
        <a:lstStyle/>
        <a:p>
          <a:endParaRPr lang="en-GB" sz="1800"/>
        </a:p>
      </dgm:t>
    </dgm:pt>
    <dgm:pt modelId="{74464E78-C96C-419F-9D16-5EE69C7D0E3E}" type="sibTrans" cxnId="{07A84892-8497-4FFE-977E-2D4ECFB4BFE2}">
      <dgm:prSet/>
      <dgm:spPr/>
      <dgm:t>
        <a:bodyPr/>
        <a:lstStyle/>
        <a:p>
          <a:endParaRPr lang="en-GB" sz="1800"/>
        </a:p>
      </dgm:t>
    </dgm:pt>
    <dgm:pt modelId="{1762054B-9158-4B08-B41B-86B32AF7753D}">
      <dgm:prSet phldrT="[Text]" custT="1"/>
      <dgm:spPr>
        <a:xfrm>
          <a:off x="956378" y="586706"/>
          <a:ext cx="1483181" cy="1299243"/>
        </a:xfrm>
        <a:solidFill>
          <a:schemeClr val="accent3">
            <a:lumMod val="75000"/>
            <a:alpha val="63000"/>
          </a:scheme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Book"/>
              <a:ea typeface="+mn-ea"/>
              <a:cs typeface="Avenir Book"/>
            </a:rPr>
            <a:t>Protection contre les abus/agressions</a:t>
          </a:r>
        </a:p>
      </dgm:t>
    </dgm:pt>
    <dgm:pt modelId="{44CD104C-ADE6-48EF-9F18-1C72B87265D3}" type="parTrans" cxnId="{C994DBC0-A620-4D2D-B83C-43538FA1E762}">
      <dgm:prSet/>
      <dgm:spPr/>
      <dgm:t>
        <a:bodyPr/>
        <a:lstStyle/>
        <a:p>
          <a:endParaRPr lang="en-GB" sz="1800"/>
        </a:p>
      </dgm:t>
    </dgm:pt>
    <dgm:pt modelId="{531C2161-C984-4FF1-97FB-3C41C6A16872}" type="sibTrans" cxnId="{C994DBC0-A620-4D2D-B83C-43538FA1E762}">
      <dgm:prSet/>
      <dgm:spPr/>
      <dgm:t>
        <a:bodyPr/>
        <a:lstStyle/>
        <a:p>
          <a:endParaRPr lang="en-GB" sz="1800"/>
        </a:p>
      </dgm:t>
    </dgm:pt>
    <dgm:pt modelId="{C14B8CC7-A5BA-4685-B7EF-617B55CFDEAB}">
      <dgm:prSet phldrT="[Text]" custT="1"/>
      <dgm:spPr>
        <a:xfrm>
          <a:off x="3374295" y="524191"/>
          <a:ext cx="1491211" cy="1424273"/>
        </a:xfrm>
        <a:solidFill>
          <a:srgbClr val="FF6600">
            <a:alpha val="50000"/>
          </a:srgb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Book"/>
              <a:ea typeface="+mn-ea"/>
              <a:cs typeface="Avenir Book"/>
            </a:rPr>
            <a:t>Garantir l’inscription/la fréquentation</a:t>
          </a:r>
        </a:p>
      </dgm:t>
    </dgm:pt>
    <dgm:pt modelId="{90D5B013-D7E7-4937-8807-74BE885EC301}" type="sibTrans" cxnId="{36A66F5F-CF1E-4D06-BD72-304280DB4AB6}">
      <dgm:prSet/>
      <dgm:spPr/>
      <dgm:t>
        <a:bodyPr/>
        <a:lstStyle/>
        <a:p>
          <a:pPr>
            <a:spcAft>
              <a:spcPts val="0"/>
            </a:spcAft>
          </a:pPr>
          <a:endParaRPr lang="en-GB" sz="1800"/>
        </a:p>
      </dgm:t>
    </dgm:pt>
    <dgm:pt modelId="{66073167-1415-49A5-83C3-B40CCA7C1B21}" type="parTrans" cxnId="{36A66F5F-CF1E-4D06-BD72-304280DB4AB6}">
      <dgm:prSet/>
      <dgm:spPr/>
      <dgm:t>
        <a:bodyPr/>
        <a:lstStyle/>
        <a:p>
          <a:pPr>
            <a:spcAft>
              <a:spcPts val="0"/>
            </a:spcAft>
          </a:pPr>
          <a:endParaRPr lang="en-GB" sz="1800"/>
        </a:p>
      </dgm:t>
    </dgm:pt>
    <dgm:pt modelId="{5DC3BD13-A3E9-4A9B-8892-99888A31BD54}">
      <dgm:prSet phldrT="[Text]" custT="1"/>
      <dgm:spPr>
        <a:xfrm>
          <a:off x="2163329" y="2621646"/>
          <a:ext cx="1491211" cy="1424273"/>
        </a:xfrm>
        <a:solidFill>
          <a:srgbClr val="FFCC00">
            <a:alpha val="73000"/>
          </a:srgbClr>
        </a:solidFill>
        <a:ln w="25400" cap="flat" cmpd="sng" algn="ctr">
          <a:noFill/>
          <a:prstDash val="solid"/>
          <a:miter lim="800000"/>
        </a:ln>
        <a:effectLst/>
      </dgm:spPr>
      <dgm:t>
        <a:bodyPr/>
        <a:lstStyle/>
        <a:p>
          <a:pPr>
            <a:spcAft>
              <a:spcPts val="0"/>
            </a:spcAft>
          </a:pPr>
          <a:r>
            <a:rPr lang="fr-FR" sz="1400" b="0" i="0" noProof="0" dirty="0">
              <a:solidFill>
                <a:schemeClr val="bg1"/>
              </a:solidFill>
              <a:latin typeface="Avenir Book"/>
              <a:ea typeface="+mn-ea"/>
              <a:cs typeface="Avenir Book"/>
            </a:rPr>
            <a:t>Appui nutritionnel</a:t>
          </a:r>
        </a:p>
      </dgm:t>
    </dgm:pt>
    <dgm:pt modelId="{A80F4F8A-FACD-4CA6-B0C9-C43821B033FD}" type="sibTrans" cxnId="{78820BFF-952E-4401-81CA-5DB6EC11485B}">
      <dgm:prSet/>
      <dgm:spPr/>
      <dgm:t>
        <a:bodyPr/>
        <a:lstStyle/>
        <a:p>
          <a:pPr>
            <a:spcAft>
              <a:spcPts val="0"/>
            </a:spcAft>
          </a:pPr>
          <a:endParaRPr lang="en-GB" sz="1800"/>
        </a:p>
      </dgm:t>
    </dgm:pt>
    <dgm:pt modelId="{EFB91867-67AB-4802-9502-4E84E2C6102D}" type="parTrans" cxnId="{78820BFF-952E-4401-81CA-5DB6EC11485B}">
      <dgm:prSet/>
      <dgm:spPr/>
      <dgm:t>
        <a:bodyPr/>
        <a:lstStyle/>
        <a:p>
          <a:pPr>
            <a:spcAft>
              <a:spcPts val="0"/>
            </a:spcAft>
          </a:pPr>
          <a:endParaRPr lang="en-GB" sz="1800"/>
        </a:p>
      </dgm:t>
    </dgm:pt>
    <dgm:pt modelId="{2FA56558-E37C-4C2D-A836-8B1543372226}" type="pres">
      <dgm:prSet presAssocID="{263F4D87-9DD0-4794-A9DB-E2B1B3804AC6}" presName="composite" presStyleCnt="0">
        <dgm:presLayoutVars>
          <dgm:chMax val="1"/>
          <dgm:dir/>
          <dgm:resizeHandles val="exact"/>
        </dgm:presLayoutVars>
      </dgm:prSet>
      <dgm:spPr/>
    </dgm:pt>
    <dgm:pt modelId="{212DB094-24D8-4859-AB82-35D1B46405CD}" type="pres">
      <dgm:prSet presAssocID="{263F4D87-9DD0-4794-A9DB-E2B1B3804AC6}" presName="radial" presStyleCnt="0">
        <dgm:presLayoutVars>
          <dgm:animLvl val="ctr"/>
        </dgm:presLayoutVars>
      </dgm:prSet>
      <dgm:spPr/>
    </dgm:pt>
    <dgm:pt modelId="{92B03B88-2BA5-40B5-A75A-7329D23E29D3}" type="pres">
      <dgm:prSet presAssocID="{B33BFD4D-23C2-4C41-ACDB-2D99CF1B5C92}" presName="centerShape" presStyleLbl="vennNode1" presStyleIdx="0" presStyleCnt="7" custScaleX="103863" custScaleY="103863"/>
      <dgm:spPr>
        <a:prstGeom prst="ellipse">
          <a:avLst/>
        </a:prstGeom>
      </dgm:spPr>
    </dgm:pt>
    <dgm:pt modelId="{52449841-8DE7-4D83-9ABA-93805D9668CF}" type="pres">
      <dgm:prSet presAssocID="{828B98C6-3905-4248-837B-0902671CB810}" presName="node" presStyleLbl="vennNode1" presStyleIdx="1" presStyleCnt="7" custScaleX="164019" custScaleY="105760" custRadScaleRad="97157" custRadScaleInc="-2020">
        <dgm:presLayoutVars>
          <dgm:bulletEnabled val="1"/>
        </dgm:presLayoutVars>
      </dgm:prSet>
      <dgm:spPr>
        <a:prstGeom prst="ellipse">
          <a:avLst/>
        </a:prstGeom>
      </dgm:spPr>
    </dgm:pt>
    <dgm:pt modelId="{675B9323-5099-420A-8182-5B9A56773BA0}" type="pres">
      <dgm:prSet presAssocID="{2CC2082B-34CF-42F0-B6F6-750CF6EBE2FC}" presName="node" presStyleLbl="vennNode1" presStyleIdx="2" presStyleCnt="7" custScaleX="150789" custScaleY="110015" custRadScaleRad="97409" custRadScaleInc="3582">
        <dgm:presLayoutVars>
          <dgm:bulletEnabled val="1"/>
        </dgm:presLayoutVars>
      </dgm:prSet>
      <dgm:spPr>
        <a:prstGeom prst="ellipse">
          <a:avLst/>
        </a:prstGeom>
      </dgm:spPr>
    </dgm:pt>
    <dgm:pt modelId="{104273D1-6244-4960-A1D9-3181734AEC60}" type="pres">
      <dgm:prSet presAssocID="{A2709C5D-C32F-4871-853C-31DD9B6983F9}" presName="node" presStyleLbl="vennNode1" presStyleIdx="3" presStyleCnt="7" custScaleX="141537" custScaleY="115723" custRadScaleRad="101483" custRadScaleInc="-1544">
        <dgm:presLayoutVars>
          <dgm:bulletEnabled val="1"/>
        </dgm:presLayoutVars>
      </dgm:prSet>
      <dgm:spPr>
        <a:prstGeom prst="ellipse">
          <a:avLst/>
        </a:prstGeom>
      </dgm:spPr>
    </dgm:pt>
    <dgm:pt modelId="{2C7422F9-FCE8-4051-8A03-19F5766212A6}" type="pres">
      <dgm:prSet presAssocID="{CABB0103-EA76-412E-BC00-CA050B8F347C}" presName="node" presStyleLbl="vennNode1" presStyleIdx="4" presStyleCnt="7" custScaleX="138900" custScaleY="97696" custRadScaleRad="95101" custRadScaleInc="0">
        <dgm:presLayoutVars>
          <dgm:bulletEnabled val="1"/>
        </dgm:presLayoutVars>
      </dgm:prSet>
      <dgm:spPr>
        <a:prstGeom prst="ellipse">
          <a:avLst/>
        </a:prstGeom>
      </dgm:spPr>
    </dgm:pt>
    <dgm:pt modelId="{7D5A6AD6-1E7E-4E66-9053-E7F9B0443641}" type="pres">
      <dgm:prSet presAssocID="{FB1058B2-C5F5-46DA-A6B3-49A95D36F0DC}" presName="node" presStyleLbl="vennNode1" presStyleIdx="5" presStyleCnt="7" custScaleX="166774" custScaleY="116008">
        <dgm:presLayoutVars>
          <dgm:bulletEnabled val="1"/>
        </dgm:presLayoutVars>
      </dgm:prSet>
      <dgm:spPr>
        <a:prstGeom prst="ellipse">
          <a:avLst/>
        </a:prstGeom>
      </dgm:spPr>
    </dgm:pt>
    <dgm:pt modelId="{3EFFA8C7-83C9-4CC5-A932-B08280D14DEB}" type="pres">
      <dgm:prSet presAssocID="{3DB5A5DC-746C-4744-A516-79C0B9C9B37F}" presName="node" presStyleLbl="vennNode1" presStyleIdx="6" presStyleCnt="7" custScaleX="165082" custScaleY="115795" custRadScaleRad="96309" custRadScaleInc="-8256">
        <dgm:presLayoutVars>
          <dgm:bulletEnabled val="1"/>
        </dgm:presLayoutVars>
      </dgm:prSet>
      <dgm:spPr>
        <a:prstGeom prst="ellipse">
          <a:avLst/>
        </a:prstGeom>
      </dgm:spPr>
    </dgm:pt>
  </dgm:ptLst>
  <dgm:cxnLst>
    <dgm:cxn modelId="{B810210D-7D8B-4CBE-A5C9-3729CF9E6C48}" srcId="{B33BFD4D-23C2-4C41-ACDB-2D99CF1B5C92}" destId="{3DB5A5DC-746C-4744-A516-79C0B9C9B37F}" srcOrd="5" destOrd="0" parTransId="{086D1C7D-7F78-41B8-BFCB-CD980C1247D4}" sibTransId="{FFEB48A9-D0B0-431F-9C4F-04CC2FF8FE70}"/>
    <dgm:cxn modelId="{EE58A50D-5636-484C-A44D-C95AF6C33691}" srcId="{B33BFD4D-23C2-4C41-ACDB-2D99CF1B5C92}" destId="{828B98C6-3905-4248-837B-0902671CB810}" srcOrd="0" destOrd="0" parTransId="{D3B798D7-85AD-4DFF-A913-30B9D351EABC}" sibTransId="{E50CE2F1-1C11-403F-B239-7D76C7560E29}"/>
    <dgm:cxn modelId="{A8FA0E13-DA5F-45C6-9DBA-C0E4F9D52B48}" type="presOf" srcId="{03EFF7F5-F744-4B72-A839-121354FAB0EA}" destId="{104273D1-6244-4960-A1D9-3181734AEC60}" srcOrd="0" destOrd="2" presId="urn:microsoft.com/office/officeart/2005/8/layout/radial3"/>
    <dgm:cxn modelId="{EF7A3A1A-2264-44FB-8DC3-1616CF1A0ADB}" type="presOf" srcId="{828B98C6-3905-4248-837B-0902671CB810}" destId="{52449841-8DE7-4D83-9ABA-93805D9668CF}" srcOrd="0" destOrd="0" presId="urn:microsoft.com/office/officeart/2005/8/layout/radial3"/>
    <dgm:cxn modelId="{21F2811F-8F15-4262-9160-F3C11C98CD49}" type="presOf" srcId="{CABB0103-EA76-412E-BC00-CA050B8F347C}" destId="{2C7422F9-FCE8-4051-8A03-19F5766212A6}" srcOrd="0" destOrd="0" presId="urn:microsoft.com/office/officeart/2005/8/layout/radial3"/>
    <dgm:cxn modelId="{EBFD5D20-209F-455B-B3EC-70ECC08FF7E5}" type="presOf" srcId="{0E1F4192-7C18-4CAD-BFF1-B2D1AF3C8218}" destId="{52449841-8DE7-4D83-9ABA-93805D9668CF}" srcOrd="0" destOrd="2" presId="urn:microsoft.com/office/officeart/2005/8/layout/radial3"/>
    <dgm:cxn modelId="{E6724728-FE93-4A2D-B1AC-755AFC5E9EE3}" type="presOf" srcId="{3DB5A5DC-746C-4744-A516-79C0B9C9B37F}" destId="{3EFFA8C7-83C9-4CC5-A932-B08280D14DEB}" srcOrd="0" destOrd="0" presId="urn:microsoft.com/office/officeart/2005/8/layout/radial3"/>
    <dgm:cxn modelId="{FA54EB2B-DE1C-4E1D-9207-0F2596797363}" type="presOf" srcId="{B33BFD4D-23C2-4C41-ACDB-2D99CF1B5C92}" destId="{92B03B88-2BA5-40B5-A75A-7329D23E29D3}" srcOrd="0" destOrd="0" presId="urn:microsoft.com/office/officeart/2005/8/layout/radial3"/>
    <dgm:cxn modelId="{C068D82D-EB41-46F6-A4D3-BB5F85359BA7}" type="presOf" srcId="{263F4D87-9DD0-4794-A9DB-E2B1B3804AC6}" destId="{2FA56558-E37C-4C2D-A836-8B1543372226}" srcOrd="0" destOrd="0" presId="urn:microsoft.com/office/officeart/2005/8/layout/radial3"/>
    <dgm:cxn modelId="{65ADD43B-59B6-4726-AEB4-640332A3BC94}" type="presOf" srcId="{1796D8FB-0F9D-4438-8054-C9F294C39B37}" destId="{7D5A6AD6-1E7E-4E66-9053-E7F9B0443641}" srcOrd="0" destOrd="2" presId="urn:microsoft.com/office/officeart/2005/8/layout/radial3"/>
    <dgm:cxn modelId="{7CEBF03D-E5A6-4F01-8809-E61B07833E41}" type="presOf" srcId="{BE9B5313-6176-4C02-9F45-0D7962EDDBE6}" destId="{3EFFA8C7-83C9-4CC5-A932-B08280D14DEB}" srcOrd="0" destOrd="3" presId="urn:microsoft.com/office/officeart/2005/8/layout/radial3"/>
    <dgm:cxn modelId="{B318B53F-F6B1-45D3-B1C6-86B982D22912}" srcId="{2CC2082B-34CF-42F0-B6F6-750CF6EBE2FC}" destId="{0614832F-BA0E-446C-95C0-87F271B71DB6}" srcOrd="1" destOrd="0" parTransId="{B223B05F-BFEF-45B1-91DB-9084B0B2BAB7}" sibTransId="{D7822D0D-791F-4E8F-A0E2-300ADE2EFF07}"/>
    <dgm:cxn modelId="{36A66F5F-CF1E-4D06-BD72-304280DB4AB6}" srcId="{2CC2082B-34CF-42F0-B6F6-750CF6EBE2FC}" destId="{C14B8CC7-A5BA-4685-B7EF-617B55CFDEAB}" srcOrd="0" destOrd="0" parTransId="{66073167-1415-49A5-83C3-B40CCA7C1B21}" sibTransId="{90D5B013-D7E7-4937-8807-74BE885EC301}"/>
    <dgm:cxn modelId="{6F4BD642-49C3-4992-BEDC-84C922CB87DA}" type="presOf" srcId="{1762054B-9158-4B08-B41B-86B32AF7753D}" destId="{3EFFA8C7-83C9-4CC5-A932-B08280D14DEB}" srcOrd="0" destOrd="2" presId="urn:microsoft.com/office/officeart/2005/8/layout/radial3"/>
    <dgm:cxn modelId="{04F15668-119E-48F5-BE9B-7E08B8146A80}" type="presOf" srcId="{BD381955-3C5A-4E1A-BBDD-C6953D122736}" destId="{104273D1-6244-4960-A1D9-3181734AEC60}" srcOrd="0" destOrd="1" presId="urn:microsoft.com/office/officeart/2005/8/layout/radial3"/>
    <dgm:cxn modelId="{A395DE68-91D6-4726-86CD-52B68DA51141}" srcId="{3DB5A5DC-746C-4744-A516-79C0B9C9B37F}" destId="{BE9B5313-6176-4C02-9F45-0D7962EDDBE6}" srcOrd="2" destOrd="0" parTransId="{55B1714B-10D5-418C-9466-18F260C547FC}" sibTransId="{9A86D5B4-FBF7-4F88-9EBA-BDDBA539F220}"/>
    <dgm:cxn modelId="{DA16134C-A814-4CD7-A1BA-D2945C3C788E}" srcId="{B33BFD4D-23C2-4C41-ACDB-2D99CF1B5C92}" destId="{CABB0103-EA76-412E-BC00-CA050B8F347C}" srcOrd="3" destOrd="0" parTransId="{59350CEC-8E8D-415C-B300-37F8E5307AD5}" sibTransId="{53259AE0-39A4-48D5-B7C5-E95ED6309F85}"/>
    <dgm:cxn modelId="{AC053A71-9074-4058-B764-7875636683E8}" type="presOf" srcId="{5DC3BD13-A3E9-4A9B-8892-99888A31BD54}" destId="{2C7422F9-FCE8-4051-8A03-19F5766212A6}" srcOrd="0" destOrd="1" presId="urn:microsoft.com/office/officeart/2005/8/layout/radial3"/>
    <dgm:cxn modelId="{955A7978-32F4-4A3D-98E1-E401C91C0F32}" type="presOf" srcId="{A2709C5D-C32F-4871-853C-31DD9B6983F9}" destId="{104273D1-6244-4960-A1D9-3181734AEC60}" srcOrd="0" destOrd="0" presId="urn:microsoft.com/office/officeart/2005/8/layout/radial3"/>
    <dgm:cxn modelId="{55FC0F92-1A5B-4318-8605-0125B2BF9E81}" type="presOf" srcId="{E0BE0F36-640D-414E-9217-E07DBF11133B}" destId="{3EFFA8C7-83C9-4CC5-A932-B08280D14DEB}" srcOrd="0" destOrd="1" presId="urn:microsoft.com/office/officeart/2005/8/layout/radial3"/>
    <dgm:cxn modelId="{07A84892-8497-4FFE-977E-2D4ECFB4BFE2}" srcId="{FB1058B2-C5F5-46DA-A6B3-49A95D36F0DC}" destId="{1796D8FB-0F9D-4438-8054-C9F294C39B37}" srcOrd="1" destOrd="0" parTransId="{AB1FC074-9B38-4CDB-83AE-9B18C1E3B816}" sibTransId="{74464E78-C96C-419F-9D16-5EE69C7D0E3E}"/>
    <dgm:cxn modelId="{81A2BE9A-3721-49E6-A400-3D2EE7FDB9F3}" srcId="{B33BFD4D-23C2-4C41-ACDB-2D99CF1B5C92}" destId="{A2709C5D-C32F-4871-853C-31DD9B6983F9}" srcOrd="2" destOrd="0" parTransId="{37A2E3D8-DD70-451B-BFC6-A956BAC92E5F}" sibTransId="{DEAE5F4F-EF1C-4C9E-9055-226108E0ABB8}"/>
    <dgm:cxn modelId="{B885A59F-50D7-469C-8A6A-8592D16C0461}" srcId="{2CC2082B-34CF-42F0-B6F6-750CF6EBE2FC}" destId="{7AC800D0-BD34-4A4B-A138-EA1FCFEF5330}" srcOrd="2" destOrd="0" parTransId="{6F7ED13C-BC3B-44EB-B8FD-563D863D71D6}" sibTransId="{6A3EAE7E-12A1-41BE-AC25-FCDDDAB78D43}"/>
    <dgm:cxn modelId="{A12E6DA0-5E2E-4126-B679-A27670044C12}" type="presOf" srcId="{F6374E90-48AE-4609-942F-B08FB1468B51}" destId="{7D5A6AD6-1E7E-4E66-9053-E7F9B0443641}" srcOrd="0" destOrd="1" presId="urn:microsoft.com/office/officeart/2005/8/layout/radial3"/>
    <dgm:cxn modelId="{7674F7A7-BF9F-41AA-9BA5-118F69901079}" type="presOf" srcId="{7AC800D0-BD34-4A4B-A138-EA1FCFEF5330}" destId="{675B9323-5099-420A-8182-5B9A56773BA0}" srcOrd="0" destOrd="3" presId="urn:microsoft.com/office/officeart/2005/8/layout/radial3"/>
    <dgm:cxn modelId="{8A2844B1-5148-48E3-93CD-35C331912078}" type="presOf" srcId="{2CC2082B-34CF-42F0-B6F6-750CF6EBE2FC}" destId="{675B9323-5099-420A-8182-5B9A56773BA0}" srcOrd="0" destOrd="0" presId="urn:microsoft.com/office/officeart/2005/8/layout/radial3"/>
    <dgm:cxn modelId="{2AE530B5-82A3-4E48-B2B5-AE2DFC323D36}" srcId="{B33BFD4D-23C2-4C41-ACDB-2D99CF1B5C92}" destId="{FB1058B2-C5F5-46DA-A6B3-49A95D36F0DC}" srcOrd="4" destOrd="0" parTransId="{989037C9-B941-46DC-B51B-4C313E862000}" sibTransId="{1E80D5B3-378A-46E8-BDC8-6945714D2276}"/>
    <dgm:cxn modelId="{FC7B32BB-187A-4A38-8A34-A50A25DFF8AA}" srcId="{A2709C5D-C32F-4871-853C-31DD9B6983F9}" destId="{BD381955-3C5A-4E1A-BBDD-C6953D122736}" srcOrd="0" destOrd="0" parTransId="{B91068F9-8AA9-41F8-A512-51CE96A1B0E2}" sibTransId="{86383D13-9918-4D52-97C2-C6D350B15633}"/>
    <dgm:cxn modelId="{2B1575BC-5E36-4037-8C07-15726AF8132E}" srcId="{A2709C5D-C32F-4871-853C-31DD9B6983F9}" destId="{03EFF7F5-F744-4B72-A839-121354FAB0EA}" srcOrd="1" destOrd="0" parTransId="{4E273427-8C53-41EE-B6BC-2519CA3832E4}" sibTransId="{AFAB784D-01D5-4713-9034-41150CF6A8CA}"/>
    <dgm:cxn modelId="{82080AC0-5810-4CBF-BAD2-0AC557BF0ABE}" srcId="{828B98C6-3905-4248-837B-0902671CB810}" destId="{E1DC57A5-49D8-47CD-BB8F-6C47FBD0B974}" srcOrd="2" destOrd="0" parTransId="{73546AC6-C69F-48EC-A600-3FDCCF4B15EC}" sibTransId="{62BDF698-E060-4706-AF82-48C49B62239F}"/>
    <dgm:cxn modelId="{C994DBC0-A620-4D2D-B83C-43538FA1E762}" srcId="{3DB5A5DC-746C-4744-A516-79C0B9C9B37F}" destId="{1762054B-9158-4B08-B41B-86B32AF7753D}" srcOrd="1" destOrd="0" parTransId="{44CD104C-ADE6-48EF-9F18-1C72B87265D3}" sibTransId="{531C2161-C984-4FF1-97FB-3C41C6A16872}"/>
    <dgm:cxn modelId="{84DA37CA-B0F3-475A-88BD-613A25EDBE19}" srcId="{828B98C6-3905-4248-837B-0902671CB810}" destId="{0E1F4192-7C18-4CAD-BFF1-B2D1AF3C8218}" srcOrd="1" destOrd="0" parTransId="{6BF56072-65F1-4020-9352-5360299573D0}" sibTransId="{41FB28F5-75C1-42B4-A1C6-430A95F23894}"/>
    <dgm:cxn modelId="{5D9976CB-2441-4880-84AE-87FAC7BF71C4}" type="presOf" srcId="{DF2F08BE-F0BE-4FBF-899C-FC381A2E5DEC}" destId="{52449841-8DE7-4D83-9ABA-93805D9668CF}" srcOrd="0" destOrd="1" presId="urn:microsoft.com/office/officeart/2005/8/layout/radial3"/>
    <dgm:cxn modelId="{BE8564CF-1964-40B4-BA93-8A8C7CEB7444}" srcId="{B33BFD4D-23C2-4C41-ACDB-2D99CF1B5C92}" destId="{2CC2082B-34CF-42F0-B6F6-750CF6EBE2FC}" srcOrd="1" destOrd="0" parTransId="{25DC5CAB-7662-458A-8B8B-0949E084499C}" sibTransId="{99B75ED8-EBF0-45CE-8E97-4FB92A3F1B07}"/>
    <dgm:cxn modelId="{E8EFB3CF-0FEB-4891-B585-690FD57F0798}" type="presOf" srcId="{FB1058B2-C5F5-46DA-A6B3-49A95D36F0DC}" destId="{7D5A6AD6-1E7E-4E66-9053-E7F9B0443641}" srcOrd="0" destOrd="0" presId="urn:microsoft.com/office/officeart/2005/8/layout/radial3"/>
    <dgm:cxn modelId="{E3FAF8CF-FF3B-4367-9F52-9A4EDC3CE936}" srcId="{263F4D87-9DD0-4794-A9DB-E2B1B3804AC6}" destId="{B33BFD4D-23C2-4C41-ACDB-2D99CF1B5C92}" srcOrd="0" destOrd="0" parTransId="{1881E5F9-3C53-415A-B7E2-8B7872BFE760}" sibTransId="{F563F842-18CF-4C67-BCE6-38281DFDC315}"/>
    <dgm:cxn modelId="{F99E43D3-5903-4659-AECA-29E8CC024382}" srcId="{FB1058B2-C5F5-46DA-A6B3-49A95D36F0DC}" destId="{F6374E90-48AE-4609-942F-B08FB1468B51}" srcOrd="0" destOrd="0" parTransId="{71F3AF8E-4F10-4ECE-989E-B63090A0D5DC}" sibTransId="{DB68712D-4A23-4DA2-8B38-750037383BF0}"/>
    <dgm:cxn modelId="{1BDA4FE6-4E1D-4861-BC1D-37AE3366DDB3}" type="presOf" srcId="{0614832F-BA0E-446C-95C0-87F271B71DB6}" destId="{675B9323-5099-420A-8182-5B9A56773BA0}" srcOrd="0" destOrd="2" presId="urn:microsoft.com/office/officeart/2005/8/layout/radial3"/>
    <dgm:cxn modelId="{0D3DB3E6-4343-448C-AA9C-35A6C8E8AA1B}" type="presOf" srcId="{E1DC57A5-49D8-47CD-BB8F-6C47FBD0B974}" destId="{52449841-8DE7-4D83-9ABA-93805D9668CF}" srcOrd="0" destOrd="3" presId="urn:microsoft.com/office/officeart/2005/8/layout/radial3"/>
    <dgm:cxn modelId="{9BF83DEE-9B91-48D0-92C7-E225BB70398A}" srcId="{3DB5A5DC-746C-4744-A516-79C0B9C9B37F}" destId="{E0BE0F36-640D-414E-9217-E07DBF11133B}" srcOrd="0" destOrd="0" parTransId="{D96BE518-6814-4B90-A33D-ACA6407374DE}" sibTransId="{FE548562-CA6A-4C3C-9EC6-2B9207B8D366}"/>
    <dgm:cxn modelId="{D63A46F2-2319-46CE-B9DA-DB1A1183E276}" srcId="{828B98C6-3905-4248-837B-0902671CB810}" destId="{DF2F08BE-F0BE-4FBF-899C-FC381A2E5DEC}" srcOrd="0" destOrd="0" parTransId="{2B1511D5-EF5C-49D9-B29F-EB502DD07953}" sibTransId="{4E86BFA3-10AB-4B64-8822-E7F4296FAF84}"/>
    <dgm:cxn modelId="{91538CFD-FE18-41DD-836A-70A92BA36253}" type="presOf" srcId="{C14B8CC7-A5BA-4685-B7EF-617B55CFDEAB}" destId="{675B9323-5099-420A-8182-5B9A56773BA0}" srcOrd="0" destOrd="1" presId="urn:microsoft.com/office/officeart/2005/8/layout/radial3"/>
    <dgm:cxn modelId="{78820BFF-952E-4401-81CA-5DB6EC11485B}" srcId="{CABB0103-EA76-412E-BC00-CA050B8F347C}" destId="{5DC3BD13-A3E9-4A9B-8892-99888A31BD54}" srcOrd="0" destOrd="0" parTransId="{EFB91867-67AB-4802-9502-4E84E2C6102D}" sibTransId="{A80F4F8A-FACD-4CA6-B0C9-C43821B033FD}"/>
    <dgm:cxn modelId="{D3CD9BC4-F4FC-4B91-B261-E20DFF689EDD}" type="presParOf" srcId="{2FA56558-E37C-4C2D-A836-8B1543372226}" destId="{212DB094-24D8-4859-AB82-35D1B46405CD}" srcOrd="0" destOrd="0" presId="urn:microsoft.com/office/officeart/2005/8/layout/radial3"/>
    <dgm:cxn modelId="{36902520-C69F-485C-AEC9-84E4FC6D5CD3}" type="presParOf" srcId="{212DB094-24D8-4859-AB82-35D1B46405CD}" destId="{92B03B88-2BA5-40B5-A75A-7329D23E29D3}" srcOrd="0" destOrd="0" presId="urn:microsoft.com/office/officeart/2005/8/layout/radial3"/>
    <dgm:cxn modelId="{9502D15C-E8D1-444C-92EC-CAC4064B6407}" type="presParOf" srcId="{212DB094-24D8-4859-AB82-35D1B46405CD}" destId="{52449841-8DE7-4D83-9ABA-93805D9668CF}" srcOrd="1" destOrd="0" presId="urn:microsoft.com/office/officeart/2005/8/layout/radial3"/>
    <dgm:cxn modelId="{94B92580-24E9-4C96-B2DD-B4316462E0AF}" type="presParOf" srcId="{212DB094-24D8-4859-AB82-35D1B46405CD}" destId="{675B9323-5099-420A-8182-5B9A56773BA0}" srcOrd="2" destOrd="0" presId="urn:microsoft.com/office/officeart/2005/8/layout/radial3"/>
    <dgm:cxn modelId="{92086CCE-DC49-43F5-A692-4AF3249EBB7D}" type="presParOf" srcId="{212DB094-24D8-4859-AB82-35D1B46405CD}" destId="{104273D1-6244-4960-A1D9-3181734AEC60}" srcOrd="3" destOrd="0" presId="urn:microsoft.com/office/officeart/2005/8/layout/radial3"/>
    <dgm:cxn modelId="{D12936EE-B045-46AB-A544-54D0AE42A426}" type="presParOf" srcId="{212DB094-24D8-4859-AB82-35D1B46405CD}" destId="{2C7422F9-FCE8-4051-8A03-19F5766212A6}" srcOrd="4" destOrd="0" presId="urn:microsoft.com/office/officeart/2005/8/layout/radial3"/>
    <dgm:cxn modelId="{B47524BB-3237-40E1-A7F9-1A40510F4362}" type="presParOf" srcId="{212DB094-24D8-4859-AB82-35D1B46405CD}" destId="{7D5A6AD6-1E7E-4E66-9053-E7F9B0443641}" srcOrd="5" destOrd="0" presId="urn:microsoft.com/office/officeart/2005/8/layout/radial3"/>
    <dgm:cxn modelId="{79F1B587-A206-49CF-B1A9-56D39B0447A6}" type="presParOf" srcId="{212DB094-24D8-4859-AB82-35D1B46405CD}" destId="{3EFFA8C7-83C9-4CC5-A932-B08280D14DEB}"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2E3D73-DF73-4533-A589-8AE67076B7FD}"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GB"/>
        </a:p>
      </dgm:t>
    </dgm:pt>
    <dgm:pt modelId="{661AC3D4-0650-544E-BC8B-EE0B70970665}">
      <dgm:prSet phldrT="[Text]"/>
      <dgm:spPr>
        <a:solidFill>
          <a:srgbClr val="003399"/>
        </a:solidFill>
        <a:ln w="38100" cmpd="sng">
          <a:noFill/>
        </a:ln>
      </dgm:spPr>
      <dgm:t>
        <a:bodyPr/>
        <a:lstStyle/>
        <a:p>
          <a:r>
            <a:rPr lang="fr-FR" b="0" i="0" noProof="0" dirty="0">
              <a:latin typeface="Avenir Book"/>
              <a:cs typeface="Avenir Book"/>
            </a:rPr>
            <a:t>L’accessibilité</a:t>
          </a:r>
        </a:p>
      </dgm:t>
    </dgm:pt>
    <dgm:pt modelId="{DAF2FB6A-1AEC-E64A-9E6B-1D54EBB4C9FA}" type="parTrans" cxnId="{AE6B150C-469C-6F45-A504-AD37201B8AEB}">
      <dgm:prSet/>
      <dgm:spPr/>
      <dgm:t>
        <a:bodyPr/>
        <a:lstStyle/>
        <a:p>
          <a:endParaRPr lang="en-US"/>
        </a:p>
      </dgm:t>
    </dgm:pt>
    <dgm:pt modelId="{25AD8E2D-E25B-EC4B-835F-F465B86DFC4B}" type="sibTrans" cxnId="{AE6B150C-469C-6F45-A504-AD37201B8AEB}">
      <dgm:prSet/>
      <dgm:spPr>
        <a:solidFill>
          <a:srgbClr val="006600"/>
        </a:solidFill>
        <a:ln w="38100" cmpd="sng">
          <a:noFill/>
        </a:ln>
      </dgm:spPr>
      <dgm:t>
        <a:bodyPr/>
        <a:lstStyle/>
        <a:p>
          <a:r>
            <a:rPr lang="fr-FR" b="0" i="0" noProof="0" dirty="0">
              <a:latin typeface="Avenir Book"/>
              <a:cs typeface="Avenir Book"/>
            </a:rPr>
            <a:t>La vie privée, la dignité, la confidentialité</a:t>
          </a:r>
        </a:p>
      </dgm:t>
    </dgm:pt>
    <dgm:pt modelId="{C3651C85-86A2-C041-A85B-B44C5A2F4531}">
      <dgm:prSet phldrT="[Text]" custT="1"/>
      <dgm:spPr>
        <a:solidFill>
          <a:srgbClr val="FFCC00"/>
        </a:solidFill>
        <a:ln w="38100" cmpd="sng">
          <a:noFill/>
        </a:ln>
      </dgm:spPr>
      <dgm:t>
        <a:bodyPr/>
        <a:lstStyle/>
        <a:p>
          <a:r>
            <a:rPr lang="fr-FR" sz="1400" b="0" i="0" noProof="0" dirty="0">
              <a:latin typeface="Avenir Book"/>
              <a:cs typeface="Avenir Book"/>
            </a:rPr>
            <a:t>La sensibilisation culturelle</a:t>
          </a:r>
        </a:p>
      </dgm:t>
    </dgm:pt>
    <dgm:pt modelId="{0F53CEFC-D2DD-BF4F-B73C-AC0BF3FB874B}" type="parTrans" cxnId="{5C51E0F0-C0FA-A24C-8F30-59373DFEDDE8}">
      <dgm:prSet/>
      <dgm:spPr/>
      <dgm:t>
        <a:bodyPr/>
        <a:lstStyle/>
        <a:p>
          <a:endParaRPr lang="en-US"/>
        </a:p>
      </dgm:t>
    </dgm:pt>
    <dgm:pt modelId="{57C42FEA-10AD-4A4C-A67E-2B2E52B3DDD5}" type="sibTrans" cxnId="{5C51E0F0-C0FA-A24C-8F30-59373DFEDDE8}">
      <dgm:prSet custT="1"/>
      <dgm:spPr>
        <a:solidFill>
          <a:srgbClr val="800000"/>
        </a:solidFill>
        <a:ln w="38100" cmpd="sng">
          <a:noFill/>
        </a:ln>
      </dgm:spPr>
      <dgm:t>
        <a:bodyPr/>
        <a:lstStyle/>
        <a:p>
          <a:r>
            <a:rPr lang="fr-FR" sz="2000" b="0" i="0" noProof="0" dirty="0">
              <a:latin typeface="Avenir Book"/>
              <a:cs typeface="Avenir Book"/>
            </a:rPr>
            <a:t>Les recours</a:t>
          </a:r>
          <a:br>
            <a:rPr lang="fr-FR" sz="2000" b="0" i="0" noProof="0" dirty="0">
              <a:latin typeface="Avenir Book"/>
              <a:cs typeface="Avenir Book"/>
            </a:rPr>
          </a:br>
          <a:r>
            <a:rPr lang="fr-FR" sz="2000" b="0" i="0" noProof="0" dirty="0">
              <a:latin typeface="Avenir Book"/>
              <a:cs typeface="Avenir Book"/>
            </a:rPr>
            <a:t>et appels</a:t>
          </a:r>
        </a:p>
      </dgm:t>
    </dgm:pt>
    <dgm:pt modelId="{87CB1A4E-43C3-4BCF-9DBF-DA00D68535D1}" type="pres">
      <dgm:prSet presAssocID="{5C2E3D73-DF73-4533-A589-8AE67076B7FD}" presName="Name0" presStyleCnt="0">
        <dgm:presLayoutVars>
          <dgm:chMax/>
          <dgm:chPref/>
          <dgm:dir/>
          <dgm:animLvl val="lvl"/>
        </dgm:presLayoutVars>
      </dgm:prSet>
      <dgm:spPr/>
    </dgm:pt>
    <dgm:pt modelId="{09362726-6F1F-BB49-88CA-6E4257CBBF0A}" type="pres">
      <dgm:prSet presAssocID="{661AC3D4-0650-544E-BC8B-EE0B70970665}" presName="composite" presStyleCnt="0"/>
      <dgm:spPr/>
    </dgm:pt>
    <dgm:pt modelId="{465DD5C7-23FD-1E49-A87D-3D12E8083F7C}" type="pres">
      <dgm:prSet presAssocID="{661AC3D4-0650-544E-BC8B-EE0B70970665}" presName="Parent1" presStyleLbl="node1" presStyleIdx="0" presStyleCnt="4" custScaleX="98395" custLinFactNeighborX="-47267" custLinFactNeighborY="15131">
        <dgm:presLayoutVars>
          <dgm:chMax val="1"/>
          <dgm:chPref val="1"/>
          <dgm:bulletEnabled val="1"/>
        </dgm:presLayoutVars>
      </dgm:prSet>
      <dgm:spPr/>
    </dgm:pt>
    <dgm:pt modelId="{9F4623A1-5C92-A243-A1F6-195AC4B3A4E3}" type="pres">
      <dgm:prSet presAssocID="{661AC3D4-0650-544E-BC8B-EE0B70970665}" presName="Childtext1" presStyleLbl="revTx" presStyleIdx="0" presStyleCnt="2">
        <dgm:presLayoutVars>
          <dgm:chMax val="0"/>
          <dgm:chPref val="0"/>
          <dgm:bulletEnabled val="1"/>
        </dgm:presLayoutVars>
      </dgm:prSet>
      <dgm:spPr/>
    </dgm:pt>
    <dgm:pt modelId="{6334A80D-1CEA-EF4B-9C40-EF0F337D398C}" type="pres">
      <dgm:prSet presAssocID="{661AC3D4-0650-544E-BC8B-EE0B70970665}" presName="BalanceSpacing" presStyleCnt="0"/>
      <dgm:spPr/>
    </dgm:pt>
    <dgm:pt modelId="{3D63AAB8-442E-C84A-9520-11A6FC31B229}" type="pres">
      <dgm:prSet presAssocID="{661AC3D4-0650-544E-BC8B-EE0B70970665}" presName="BalanceSpacing1" presStyleCnt="0"/>
      <dgm:spPr/>
    </dgm:pt>
    <dgm:pt modelId="{6EC69120-B7CF-834B-B761-650B41DE025B}" type="pres">
      <dgm:prSet presAssocID="{25AD8E2D-E25B-EC4B-835F-F465B86DFC4B}" presName="Accent1Text" presStyleLbl="node1" presStyleIdx="1" presStyleCnt="4" custLinFactNeighborX="-47267" custLinFactNeighborY="15131"/>
      <dgm:spPr/>
    </dgm:pt>
    <dgm:pt modelId="{F5338F15-D8C1-2D4B-8FE6-42F17F1AD38C}" type="pres">
      <dgm:prSet presAssocID="{25AD8E2D-E25B-EC4B-835F-F465B86DFC4B}" presName="spaceBetweenRectangles" presStyleCnt="0"/>
      <dgm:spPr/>
    </dgm:pt>
    <dgm:pt modelId="{F7F87F62-3BFE-7146-8A65-2BE9B8AAF58F}" type="pres">
      <dgm:prSet presAssocID="{C3651C85-86A2-C041-A85B-B44C5A2F4531}" presName="composite" presStyleCnt="0"/>
      <dgm:spPr/>
    </dgm:pt>
    <dgm:pt modelId="{DB4C2CC9-14B7-D84E-B442-5C0EB1D0D4EF}" type="pres">
      <dgm:prSet presAssocID="{C3651C85-86A2-C041-A85B-B44C5A2F4531}" presName="Parent1" presStyleLbl="node1" presStyleIdx="2" presStyleCnt="4" custLinFactNeighborX="-47267" custLinFactNeighborY="15131">
        <dgm:presLayoutVars>
          <dgm:chMax val="1"/>
          <dgm:chPref val="1"/>
          <dgm:bulletEnabled val="1"/>
        </dgm:presLayoutVars>
      </dgm:prSet>
      <dgm:spPr/>
    </dgm:pt>
    <dgm:pt modelId="{F8E311C1-D720-E644-83D2-B1894F58A7B9}" type="pres">
      <dgm:prSet presAssocID="{C3651C85-86A2-C041-A85B-B44C5A2F4531}" presName="Childtext1" presStyleLbl="revTx" presStyleIdx="1" presStyleCnt="2">
        <dgm:presLayoutVars>
          <dgm:chMax val="0"/>
          <dgm:chPref val="0"/>
          <dgm:bulletEnabled val="1"/>
        </dgm:presLayoutVars>
      </dgm:prSet>
      <dgm:spPr/>
    </dgm:pt>
    <dgm:pt modelId="{623FEC6C-8ACA-604D-9D6A-5C36D47E7077}" type="pres">
      <dgm:prSet presAssocID="{C3651C85-86A2-C041-A85B-B44C5A2F4531}" presName="BalanceSpacing" presStyleCnt="0"/>
      <dgm:spPr/>
    </dgm:pt>
    <dgm:pt modelId="{317BB6A2-D75E-7C42-ADF8-7168CAEBE8E9}" type="pres">
      <dgm:prSet presAssocID="{C3651C85-86A2-C041-A85B-B44C5A2F4531}" presName="BalanceSpacing1" presStyleCnt="0"/>
      <dgm:spPr/>
    </dgm:pt>
    <dgm:pt modelId="{DA36D629-4777-C240-8558-06BCEEB640FD}" type="pres">
      <dgm:prSet presAssocID="{57C42FEA-10AD-4A4C-A67E-2B2E52B3DDD5}" presName="Accent1Text" presStyleLbl="node1" presStyleIdx="3" presStyleCnt="4" custLinFactNeighborX="-47267" custLinFactNeighborY="15131"/>
      <dgm:spPr/>
    </dgm:pt>
  </dgm:ptLst>
  <dgm:cxnLst>
    <dgm:cxn modelId="{8B147F06-1C47-984E-98E9-A62AAB03DF04}" type="presOf" srcId="{C3651C85-86A2-C041-A85B-B44C5A2F4531}" destId="{DB4C2CC9-14B7-D84E-B442-5C0EB1D0D4EF}" srcOrd="0" destOrd="0" presId="urn:microsoft.com/office/officeart/2008/layout/AlternatingHexagons"/>
    <dgm:cxn modelId="{AE6B150C-469C-6F45-A504-AD37201B8AEB}" srcId="{5C2E3D73-DF73-4533-A589-8AE67076B7FD}" destId="{661AC3D4-0650-544E-BC8B-EE0B70970665}" srcOrd="0" destOrd="0" parTransId="{DAF2FB6A-1AEC-E64A-9E6B-1D54EBB4C9FA}" sibTransId="{25AD8E2D-E25B-EC4B-835F-F465B86DFC4B}"/>
    <dgm:cxn modelId="{5D19AA36-89D6-CC4D-9D1D-B1EC9341856E}" type="presOf" srcId="{57C42FEA-10AD-4A4C-A67E-2B2E52B3DDD5}" destId="{DA36D629-4777-C240-8558-06BCEEB640FD}" srcOrd="0" destOrd="0" presId="urn:microsoft.com/office/officeart/2008/layout/AlternatingHexagons"/>
    <dgm:cxn modelId="{63B9ACA9-586B-4006-B978-B077E8B67DF9}" type="presOf" srcId="{5C2E3D73-DF73-4533-A589-8AE67076B7FD}" destId="{87CB1A4E-43C3-4BCF-9DBF-DA00D68535D1}" srcOrd="0" destOrd="0" presId="urn:microsoft.com/office/officeart/2008/layout/AlternatingHexagons"/>
    <dgm:cxn modelId="{4791DEDA-21E8-BC41-81A8-6FC034E5875A}" type="presOf" srcId="{25AD8E2D-E25B-EC4B-835F-F465B86DFC4B}" destId="{6EC69120-B7CF-834B-B761-650B41DE025B}" srcOrd="0" destOrd="0" presId="urn:microsoft.com/office/officeart/2008/layout/AlternatingHexagons"/>
    <dgm:cxn modelId="{5C51E0F0-C0FA-A24C-8F30-59373DFEDDE8}" srcId="{5C2E3D73-DF73-4533-A589-8AE67076B7FD}" destId="{C3651C85-86A2-C041-A85B-B44C5A2F4531}" srcOrd="1" destOrd="0" parTransId="{0F53CEFC-D2DD-BF4F-B73C-AC0BF3FB874B}" sibTransId="{57C42FEA-10AD-4A4C-A67E-2B2E52B3DDD5}"/>
    <dgm:cxn modelId="{FF5028FF-B3BF-D74C-BB21-AC5ABD4B5BB1}" type="presOf" srcId="{661AC3D4-0650-544E-BC8B-EE0B70970665}" destId="{465DD5C7-23FD-1E49-A87D-3D12E8083F7C}" srcOrd="0" destOrd="0" presId="urn:microsoft.com/office/officeart/2008/layout/AlternatingHexagons"/>
    <dgm:cxn modelId="{F75B9E15-B183-D64A-BA27-590847C32E25}" type="presParOf" srcId="{87CB1A4E-43C3-4BCF-9DBF-DA00D68535D1}" destId="{09362726-6F1F-BB49-88CA-6E4257CBBF0A}" srcOrd="0" destOrd="0" presId="urn:microsoft.com/office/officeart/2008/layout/AlternatingHexagons"/>
    <dgm:cxn modelId="{C1A89546-BAB5-1044-86D3-1A0E1EAA8562}" type="presParOf" srcId="{09362726-6F1F-BB49-88CA-6E4257CBBF0A}" destId="{465DD5C7-23FD-1E49-A87D-3D12E8083F7C}" srcOrd="0" destOrd="0" presId="urn:microsoft.com/office/officeart/2008/layout/AlternatingHexagons"/>
    <dgm:cxn modelId="{62563D81-6EC3-4440-9B5A-005A7EC00236}" type="presParOf" srcId="{09362726-6F1F-BB49-88CA-6E4257CBBF0A}" destId="{9F4623A1-5C92-A243-A1F6-195AC4B3A4E3}" srcOrd="1" destOrd="0" presId="urn:microsoft.com/office/officeart/2008/layout/AlternatingHexagons"/>
    <dgm:cxn modelId="{C1EE0B59-EB96-0E4A-9EF6-919C8241D160}" type="presParOf" srcId="{09362726-6F1F-BB49-88CA-6E4257CBBF0A}" destId="{6334A80D-1CEA-EF4B-9C40-EF0F337D398C}" srcOrd="2" destOrd="0" presId="urn:microsoft.com/office/officeart/2008/layout/AlternatingHexagons"/>
    <dgm:cxn modelId="{EFC8CA64-F2CA-384F-B995-CA2507323D0F}" type="presParOf" srcId="{09362726-6F1F-BB49-88CA-6E4257CBBF0A}" destId="{3D63AAB8-442E-C84A-9520-11A6FC31B229}" srcOrd="3" destOrd="0" presId="urn:microsoft.com/office/officeart/2008/layout/AlternatingHexagons"/>
    <dgm:cxn modelId="{2D0BE54B-3F1A-D444-A2C7-C3470C0D653B}" type="presParOf" srcId="{09362726-6F1F-BB49-88CA-6E4257CBBF0A}" destId="{6EC69120-B7CF-834B-B761-650B41DE025B}" srcOrd="4" destOrd="0" presId="urn:microsoft.com/office/officeart/2008/layout/AlternatingHexagons"/>
    <dgm:cxn modelId="{95D2B32D-E3B5-BB4C-99CE-D415E8BEE730}" type="presParOf" srcId="{87CB1A4E-43C3-4BCF-9DBF-DA00D68535D1}" destId="{F5338F15-D8C1-2D4B-8FE6-42F17F1AD38C}" srcOrd="1" destOrd="0" presId="urn:microsoft.com/office/officeart/2008/layout/AlternatingHexagons"/>
    <dgm:cxn modelId="{04B7D50F-1B90-3D4A-8202-78FEC3899128}" type="presParOf" srcId="{87CB1A4E-43C3-4BCF-9DBF-DA00D68535D1}" destId="{F7F87F62-3BFE-7146-8A65-2BE9B8AAF58F}" srcOrd="2" destOrd="0" presId="urn:microsoft.com/office/officeart/2008/layout/AlternatingHexagons"/>
    <dgm:cxn modelId="{CE479F66-A089-AE47-87EF-B1D7D7136A6B}" type="presParOf" srcId="{F7F87F62-3BFE-7146-8A65-2BE9B8AAF58F}" destId="{DB4C2CC9-14B7-D84E-B442-5C0EB1D0D4EF}" srcOrd="0" destOrd="0" presId="urn:microsoft.com/office/officeart/2008/layout/AlternatingHexagons"/>
    <dgm:cxn modelId="{8E9DA12D-5001-AB4A-8479-A9B4D209E6A9}" type="presParOf" srcId="{F7F87F62-3BFE-7146-8A65-2BE9B8AAF58F}" destId="{F8E311C1-D720-E644-83D2-B1894F58A7B9}" srcOrd="1" destOrd="0" presId="urn:microsoft.com/office/officeart/2008/layout/AlternatingHexagons"/>
    <dgm:cxn modelId="{FCF872C8-990F-114B-B575-654EFEBE3CF4}" type="presParOf" srcId="{F7F87F62-3BFE-7146-8A65-2BE9B8AAF58F}" destId="{623FEC6C-8ACA-604D-9D6A-5C36D47E7077}" srcOrd="2" destOrd="0" presId="urn:microsoft.com/office/officeart/2008/layout/AlternatingHexagons"/>
    <dgm:cxn modelId="{755BE967-0C9B-9245-B8C4-380BD3621CA8}" type="presParOf" srcId="{F7F87F62-3BFE-7146-8A65-2BE9B8AAF58F}" destId="{317BB6A2-D75E-7C42-ADF8-7168CAEBE8E9}" srcOrd="3" destOrd="0" presId="urn:microsoft.com/office/officeart/2008/layout/AlternatingHexagons"/>
    <dgm:cxn modelId="{709F2920-E2FE-C444-A609-3C5C5C700119}" type="presParOf" srcId="{F7F87F62-3BFE-7146-8A65-2BE9B8AAF58F}" destId="{DA36D629-4777-C240-8558-06BCEEB640F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03B88-2BA5-40B5-A75A-7329D23E29D3}">
      <dsp:nvSpPr>
        <dsp:cNvPr id="0" name=""/>
        <dsp:cNvSpPr/>
      </dsp:nvSpPr>
      <dsp:spPr>
        <a:xfrm>
          <a:off x="2651029" y="1448870"/>
          <a:ext cx="3837181" cy="3837181"/>
        </a:xfrm>
        <a:prstGeom prst="ellipse">
          <a:avLst/>
        </a:prstGeom>
        <a:solidFill>
          <a:srgbClr val="800000">
            <a:alpha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fr-FR" sz="1800" kern="1200" noProof="0" dirty="0">
              <a:solidFill>
                <a:sysClr val="windowText" lastClr="000000"/>
              </a:solidFill>
              <a:latin typeface="Calibri"/>
              <a:ea typeface="+mn-ea"/>
              <a:cs typeface="+mn-cs"/>
            </a:rPr>
            <a:t> </a:t>
          </a:r>
        </a:p>
      </dsp:txBody>
      <dsp:txXfrm>
        <a:off x="3212971" y="2010812"/>
        <a:ext cx="2713297" cy="2713297"/>
      </dsp:txXfrm>
    </dsp:sp>
    <dsp:sp modelId="{52449841-8DE7-4D83-9ABA-93805D9668CF}">
      <dsp:nvSpPr>
        <dsp:cNvPr id="0" name=""/>
        <dsp:cNvSpPr/>
      </dsp:nvSpPr>
      <dsp:spPr>
        <a:xfrm>
          <a:off x="3005271" y="53623"/>
          <a:ext cx="3029811" cy="1953632"/>
        </a:xfrm>
        <a:prstGeom prst="ellipse">
          <a:avLst/>
        </a:prstGeom>
        <a:solidFill>
          <a:srgbClr val="800000">
            <a:alpha val="5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ts val="0"/>
            </a:spcAft>
            <a:buNone/>
          </a:pPr>
          <a:r>
            <a:rPr lang="fr-FR" sz="1400" b="0" i="0" kern="1200" noProof="0" dirty="0">
              <a:solidFill>
                <a:schemeClr val="bg1"/>
              </a:solidFill>
              <a:latin typeface="Avenir Heavy"/>
              <a:ea typeface="+mn-ea"/>
              <a:cs typeface="Avenir Heavy"/>
            </a:rPr>
            <a:t>Santé</a:t>
          </a:r>
        </a:p>
        <a:p>
          <a:pPr marL="114300" lvl="1" indent="-114300" algn="l" defTabSz="622300">
            <a:lnSpc>
              <a:spcPct val="90000"/>
            </a:lnSpc>
            <a:spcBef>
              <a:spcPct val="0"/>
            </a:spcBef>
            <a:spcAft>
              <a:spcPts val="0"/>
            </a:spcAft>
            <a:buChar char="•"/>
          </a:pPr>
          <a:r>
            <a:rPr lang="fr-FR" sz="1400" b="0" i="0" kern="1200" noProof="0" dirty="0">
              <a:solidFill>
                <a:schemeClr val="bg1"/>
              </a:solidFill>
              <a:latin typeface="Avenir Book"/>
              <a:ea typeface="+mn-ea"/>
              <a:cs typeface="Avenir Book"/>
            </a:rPr>
            <a:t>Accès à des services médicaux</a:t>
          </a:r>
        </a:p>
        <a:p>
          <a:pPr marL="114300" lvl="1" indent="-114300" algn="l" defTabSz="622300">
            <a:lnSpc>
              <a:spcPct val="90000"/>
            </a:lnSpc>
            <a:spcBef>
              <a:spcPct val="0"/>
            </a:spcBef>
            <a:spcAft>
              <a:spcPts val="0"/>
            </a:spcAft>
            <a:buChar char="•"/>
          </a:pPr>
          <a:r>
            <a:rPr lang="fr-FR" sz="1400" b="0" i="0" kern="1200" noProof="0" dirty="0">
              <a:solidFill>
                <a:schemeClr val="bg1"/>
              </a:solidFill>
              <a:latin typeface="Avenir Book"/>
              <a:ea typeface="+mn-ea"/>
              <a:cs typeface="Avenir Book"/>
            </a:rPr>
            <a:t>Santé reproductive</a:t>
          </a:r>
        </a:p>
        <a:p>
          <a:pPr marL="114300" lvl="1" indent="-114300" algn="l" defTabSz="622300">
            <a:lnSpc>
              <a:spcPct val="90000"/>
            </a:lnSpc>
            <a:spcBef>
              <a:spcPct val="0"/>
            </a:spcBef>
            <a:spcAft>
              <a:spcPts val="0"/>
            </a:spcAft>
            <a:buChar char="•"/>
          </a:pPr>
          <a:r>
            <a:rPr lang="fr-FR" sz="1400" b="0" i="0" kern="1200" noProof="0" dirty="0">
              <a:solidFill>
                <a:schemeClr val="bg1"/>
              </a:solidFill>
              <a:latin typeface="Avenir Book"/>
              <a:ea typeface="+mn-ea"/>
              <a:cs typeface="Avenir Book"/>
            </a:rPr>
            <a:t>VIH/SIDA</a:t>
          </a:r>
        </a:p>
      </dsp:txBody>
      <dsp:txXfrm>
        <a:off x="3448977" y="339726"/>
        <a:ext cx="2142399" cy="1381426"/>
      </dsp:txXfrm>
    </dsp:sp>
    <dsp:sp modelId="{675B9323-5099-420A-8182-5B9A56773BA0}">
      <dsp:nvSpPr>
        <dsp:cNvPr id="0" name=""/>
        <dsp:cNvSpPr/>
      </dsp:nvSpPr>
      <dsp:spPr>
        <a:xfrm>
          <a:off x="5249049" y="1256480"/>
          <a:ext cx="2785422" cy="2032232"/>
        </a:xfrm>
        <a:prstGeom prst="ellipse">
          <a:avLst/>
        </a:prstGeom>
        <a:solidFill>
          <a:srgbClr val="FF6600">
            <a:alpha val="5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ts val="0"/>
            </a:spcAft>
            <a:buNone/>
          </a:pPr>
          <a:r>
            <a:rPr lang="fr-FR" sz="1400" b="0" i="0" kern="1200" noProof="0" dirty="0">
              <a:solidFill>
                <a:schemeClr val="bg1"/>
              </a:solidFill>
              <a:latin typeface="Avenir Heavy"/>
              <a:ea typeface="+mn-ea"/>
              <a:cs typeface="Avenir Heavy"/>
            </a:rPr>
            <a:t>Éducation</a:t>
          </a:r>
        </a:p>
        <a:p>
          <a:pPr marL="114300" lvl="1" indent="-114300" algn="l" defTabSz="622300">
            <a:lnSpc>
              <a:spcPct val="90000"/>
            </a:lnSpc>
            <a:spcBef>
              <a:spcPct val="0"/>
            </a:spcBef>
            <a:spcAft>
              <a:spcPts val="0"/>
            </a:spcAft>
            <a:buChar char="•"/>
          </a:pPr>
          <a:r>
            <a:rPr lang="fr-FR" sz="1400" b="0" i="0" kern="1200" noProof="0" dirty="0">
              <a:solidFill>
                <a:schemeClr val="bg1"/>
              </a:solidFill>
              <a:latin typeface="Avenir Book"/>
              <a:ea typeface="+mn-ea"/>
              <a:cs typeface="Avenir Book"/>
            </a:rPr>
            <a:t>Garantir l’inscription/la fréquentation</a:t>
          </a:r>
        </a:p>
        <a:p>
          <a:pPr marL="114300" lvl="1" indent="-114300" algn="l" defTabSz="622300">
            <a:lnSpc>
              <a:spcPct val="90000"/>
            </a:lnSpc>
            <a:spcBef>
              <a:spcPct val="0"/>
            </a:spcBef>
            <a:spcAft>
              <a:spcPts val="0"/>
            </a:spcAft>
            <a:buChar char="•"/>
          </a:pPr>
          <a:r>
            <a:rPr lang="fr-FR" sz="1400" b="0" i="0" kern="1200" noProof="0" dirty="0">
              <a:solidFill>
                <a:schemeClr val="bg1"/>
              </a:solidFill>
              <a:latin typeface="Avenir Book"/>
              <a:ea typeface="+mn-ea"/>
              <a:cs typeface="Avenir Book"/>
            </a:rPr>
            <a:t>Frais/obstacles à l’entrée</a:t>
          </a:r>
        </a:p>
        <a:p>
          <a:pPr marL="114300" lvl="1" indent="-114300" algn="l" defTabSz="622300">
            <a:lnSpc>
              <a:spcPct val="90000"/>
            </a:lnSpc>
            <a:spcBef>
              <a:spcPct val="0"/>
            </a:spcBef>
            <a:spcAft>
              <a:spcPts val="0"/>
            </a:spcAft>
            <a:buChar char="•"/>
          </a:pPr>
          <a:r>
            <a:rPr lang="fr-FR" sz="1400" b="0" i="0" kern="1200" noProof="0" dirty="0">
              <a:solidFill>
                <a:schemeClr val="bg1"/>
              </a:solidFill>
              <a:latin typeface="Avenir Book"/>
              <a:ea typeface="+mn-ea"/>
              <a:cs typeface="Avenir Book"/>
            </a:rPr>
            <a:t>Bourses d’études, etc.</a:t>
          </a:r>
        </a:p>
      </dsp:txBody>
      <dsp:txXfrm>
        <a:off x="5656965" y="1554093"/>
        <a:ext cx="1969590" cy="1437006"/>
      </dsp:txXfrm>
    </dsp:sp>
    <dsp:sp modelId="{104273D1-6244-4960-A1D9-3181734AEC60}">
      <dsp:nvSpPr>
        <dsp:cNvPr id="0" name=""/>
        <dsp:cNvSpPr/>
      </dsp:nvSpPr>
      <dsp:spPr>
        <a:xfrm>
          <a:off x="5396333" y="3485090"/>
          <a:ext cx="2614516" cy="2137672"/>
        </a:xfrm>
        <a:prstGeom prst="ellipse">
          <a:avLst/>
        </a:prstGeom>
        <a:solidFill>
          <a:srgbClr val="FF9900">
            <a:alpha val="5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ts val="0"/>
            </a:spcAft>
            <a:buNone/>
          </a:pPr>
          <a:r>
            <a:rPr lang="fr-FR" sz="1400" b="0" i="0" kern="1200" noProof="0" dirty="0">
              <a:solidFill>
                <a:schemeClr val="bg1"/>
              </a:solidFill>
              <a:latin typeface="Avenir Heavy"/>
              <a:ea typeface="+mn-ea"/>
              <a:cs typeface="Avenir Heavy"/>
            </a:rPr>
            <a:t>Logement, eau et assainissement</a:t>
          </a:r>
        </a:p>
        <a:p>
          <a:pPr marL="114300" lvl="1" indent="-114300" algn="l" defTabSz="622300">
            <a:lnSpc>
              <a:spcPct val="90000"/>
            </a:lnSpc>
            <a:spcBef>
              <a:spcPct val="0"/>
            </a:spcBef>
            <a:spcAft>
              <a:spcPts val="0"/>
            </a:spcAft>
            <a:buChar char="•"/>
          </a:pPr>
          <a:r>
            <a:rPr lang="fr-FR" sz="1400" b="0" i="0" kern="1200" noProof="0" dirty="0">
              <a:solidFill>
                <a:schemeClr val="bg1"/>
              </a:solidFill>
              <a:latin typeface="Avenir Book"/>
              <a:ea typeface="+mn-ea"/>
              <a:cs typeface="Avenir Book"/>
            </a:rPr>
            <a:t>Conditions de vie décentes</a:t>
          </a:r>
        </a:p>
        <a:p>
          <a:pPr marL="114300" lvl="1" indent="-114300" algn="l" defTabSz="622300">
            <a:lnSpc>
              <a:spcPct val="90000"/>
            </a:lnSpc>
            <a:spcBef>
              <a:spcPct val="0"/>
            </a:spcBef>
            <a:spcAft>
              <a:spcPts val="0"/>
            </a:spcAft>
            <a:buChar char="•"/>
          </a:pPr>
          <a:r>
            <a:rPr lang="fr-FR" sz="1400" b="0" i="0" kern="1200" noProof="0" dirty="0">
              <a:solidFill>
                <a:schemeClr val="bg1"/>
              </a:solidFill>
              <a:latin typeface="Avenir Book"/>
              <a:ea typeface="+mn-ea"/>
              <a:cs typeface="Avenir Book"/>
            </a:rPr>
            <a:t>Eau potable et latrines hygiéniques</a:t>
          </a:r>
        </a:p>
      </dsp:txBody>
      <dsp:txXfrm>
        <a:off x="5779220" y="3798145"/>
        <a:ext cx="1848742" cy="1511562"/>
      </dsp:txXfrm>
    </dsp:sp>
    <dsp:sp modelId="{2C7422F9-FCE8-4051-8A03-19F5766212A6}">
      <dsp:nvSpPr>
        <dsp:cNvPr id="0" name=""/>
        <dsp:cNvSpPr/>
      </dsp:nvSpPr>
      <dsp:spPr>
        <a:xfrm>
          <a:off x="3286717" y="4753203"/>
          <a:ext cx="2565805" cy="1804671"/>
        </a:xfrm>
        <a:prstGeom prst="ellipse">
          <a:avLst/>
        </a:prstGeom>
        <a:solidFill>
          <a:srgbClr val="FFCC00">
            <a:alpha val="73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ts val="0"/>
            </a:spcAft>
            <a:buNone/>
          </a:pPr>
          <a:r>
            <a:rPr lang="fr-FR" sz="1400" b="0" i="0" kern="1200" noProof="0" dirty="0">
              <a:solidFill>
                <a:schemeClr val="bg1"/>
              </a:solidFill>
              <a:latin typeface="Avenir Heavy"/>
              <a:ea typeface="+mn-ea"/>
              <a:cs typeface="Avenir Heavy"/>
            </a:rPr>
            <a:t>Nutrition</a:t>
          </a:r>
        </a:p>
        <a:p>
          <a:pPr marL="114300" lvl="1" indent="-114300" algn="l" defTabSz="622300">
            <a:lnSpc>
              <a:spcPct val="90000"/>
            </a:lnSpc>
            <a:spcBef>
              <a:spcPct val="0"/>
            </a:spcBef>
            <a:spcAft>
              <a:spcPts val="0"/>
            </a:spcAft>
            <a:buChar char="•"/>
          </a:pPr>
          <a:r>
            <a:rPr lang="fr-FR" sz="1400" b="0" i="0" kern="1200" noProof="0" dirty="0">
              <a:solidFill>
                <a:schemeClr val="bg1"/>
              </a:solidFill>
              <a:latin typeface="Avenir Book"/>
              <a:ea typeface="+mn-ea"/>
              <a:cs typeface="Avenir Book"/>
            </a:rPr>
            <a:t>Appui nutritionnel</a:t>
          </a:r>
        </a:p>
      </dsp:txBody>
      <dsp:txXfrm>
        <a:off x="3662470" y="5017491"/>
        <a:ext cx="1814299" cy="1276095"/>
      </dsp:txXfrm>
    </dsp:sp>
    <dsp:sp modelId="{7D5A6AD6-1E7E-4E66-9053-E7F9B0443641}">
      <dsp:nvSpPr>
        <dsp:cNvPr id="0" name=""/>
        <dsp:cNvSpPr/>
      </dsp:nvSpPr>
      <dsp:spPr>
        <a:xfrm>
          <a:off x="945658" y="3498965"/>
          <a:ext cx="3080702" cy="2142936"/>
        </a:xfrm>
        <a:prstGeom prst="ellipse">
          <a:avLst/>
        </a:prstGeom>
        <a:solidFill>
          <a:srgbClr val="006600">
            <a:alpha val="5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ts val="0"/>
            </a:spcAft>
            <a:buNone/>
          </a:pPr>
          <a:r>
            <a:rPr lang="fr-FR" sz="1400" b="0" i="0" kern="1200" noProof="0" dirty="0">
              <a:solidFill>
                <a:schemeClr val="bg1"/>
              </a:solidFill>
              <a:latin typeface="Avenir Heavy"/>
              <a:ea typeface="+mn-ea"/>
              <a:cs typeface="Avenir Heavy"/>
            </a:rPr>
            <a:t>Protection et promotion sociales</a:t>
          </a:r>
        </a:p>
        <a:p>
          <a:pPr marL="114300" lvl="1" indent="-114300" algn="l" defTabSz="622300">
            <a:lnSpc>
              <a:spcPct val="90000"/>
            </a:lnSpc>
            <a:spcBef>
              <a:spcPct val="0"/>
            </a:spcBef>
            <a:spcAft>
              <a:spcPts val="0"/>
            </a:spcAft>
            <a:buChar char="•"/>
          </a:pPr>
          <a:r>
            <a:rPr lang="fr-FR" sz="1400" b="0" i="0" kern="1200" noProof="0" dirty="0">
              <a:solidFill>
                <a:schemeClr val="bg1"/>
              </a:solidFill>
              <a:latin typeface="Avenir Book"/>
              <a:ea typeface="+mn-ea"/>
              <a:cs typeface="Avenir Book"/>
            </a:rPr>
            <a:t>Programmes complémentaires de PS (contributive ou non)</a:t>
          </a:r>
        </a:p>
        <a:p>
          <a:pPr marL="114300" lvl="1" indent="-114300" algn="l" defTabSz="622300">
            <a:lnSpc>
              <a:spcPct val="90000"/>
            </a:lnSpc>
            <a:spcBef>
              <a:spcPct val="0"/>
            </a:spcBef>
            <a:spcAft>
              <a:spcPts val="0"/>
            </a:spcAft>
            <a:buChar char="•"/>
          </a:pPr>
          <a:r>
            <a:rPr lang="fr-FR" sz="1400" b="0" i="0" kern="1200" noProof="0" dirty="0">
              <a:solidFill>
                <a:schemeClr val="bg1"/>
              </a:solidFill>
              <a:latin typeface="Avenir Book"/>
              <a:ea typeface="+mn-ea"/>
              <a:cs typeface="Avenir Book"/>
            </a:rPr>
            <a:t>Registre des naissances/ documents juridiques</a:t>
          </a:r>
        </a:p>
      </dsp:txBody>
      <dsp:txXfrm>
        <a:off x="1396816" y="3812791"/>
        <a:ext cx="2178386" cy="1515284"/>
      </dsp:txXfrm>
    </dsp:sp>
    <dsp:sp modelId="{3EFFA8C7-83C9-4CC5-A932-B08280D14DEB}">
      <dsp:nvSpPr>
        <dsp:cNvPr id="0" name=""/>
        <dsp:cNvSpPr/>
      </dsp:nvSpPr>
      <dsp:spPr>
        <a:xfrm>
          <a:off x="945646" y="1316993"/>
          <a:ext cx="3049447" cy="2139002"/>
        </a:xfrm>
        <a:prstGeom prst="ellipse">
          <a:avLst/>
        </a:prstGeom>
        <a:solidFill>
          <a:schemeClr val="accent3">
            <a:lumMod val="75000"/>
            <a:alpha val="63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ts val="0"/>
            </a:spcAft>
            <a:buNone/>
          </a:pPr>
          <a:r>
            <a:rPr lang="fr-FR" sz="1400" b="0" i="0" kern="1200" noProof="0" dirty="0">
              <a:solidFill>
                <a:schemeClr val="bg1"/>
              </a:solidFill>
              <a:latin typeface="Avenir Heavy"/>
              <a:ea typeface="+mn-ea"/>
              <a:cs typeface="Avenir Heavy"/>
            </a:rPr>
            <a:t>Bien-être et sécurité</a:t>
          </a:r>
        </a:p>
        <a:p>
          <a:pPr marL="114300" lvl="1" indent="-114300" algn="l" defTabSz="622300">
            <a:lnSpc>
              <a:spcPct val="90000"/>
            </a:lnSpc>
            <a:spcBef>
              <a:spcPct val="0"/>
            </a:spcBef>
            <a:spcAft>
              <a:spcPts val="0"/>
            </a:spcAft>
            <a:buChar char="•"/>
          </a:pPr>
          <a:r>
            <a:rPr lang="fr-FR" sz="1400" b="0" i="0" kern="1200" noProof="0" dirty="0">
              <a:solidFill>
                <a:schemeClr val="bg1"/>
              </a:solidFill>
              <a:latin typeface="Avenir Book"/>
              <a:ea typeface="+mn-ea"/>
              <a:cs typeface="Avenir Book"/>
            </a:rPr>
            <a:t>Services de soins sociaux, dont assistance psycho-sociale</a:t>
          </a:r>
        </a:p>
        <a:p>
          <a:pPr marL="114300" lvl="1" indent="-114300" algn="l" defTabSz="622300">
            <a:lnSpc>
              <a:spcPct val="90000"/>
            </a:lnSpc>
            <a:spcBef>
              <a:spcPct val="0"/>
            </a:spcBef>
            <a:spcAft>
              <a:spcPts val="0"/>
            </a:spcAft>
            <a:buChar char="•"/>
          </a:pPr>
          <a:r>
            <a:rPr lang="fr-FR" sz="1400" b="0" i="0" kern="1200" noProof="0" dirty="0">
              <a:solidFill>
                <a:schemeClr val="bg1"/>
              </a:solidFill>
              <a:latin typeface="Avenir Book"/>
              <a:ea typeface="+mn-ea"/>
              <a:cs typeface="Avenir Book"/>
            </a:rPr>
            <a:t>Protection contre les abus/agressions</a:t>
          </a:r>
        </a:p>
        <a:p>
          <a:pPr marL="114300" lvl="1" indent="-114300" algn="l" defTabSz="622300">
            <a:lnSpc>
              <a:spcPct val="90000"/>
            </a:lnSpc>
            <a:spcBef>
              <a:spcPct val="0"/>
            </a:spcBef>
            <a:spcAft>
              <a:spcPts val="0"/>
            </a:spcAft>
            <a:buChar char="•"/>
          </a:pPr>
          <a:r>
            <a:rPr lang="fr-FR" sz="1400" b="0" i="0" kern="1200" noProof="0" dirty="0">
              <a:solidFill>
                <a:schemeClr val="bg1"/>
              </a:solidFill>
              <a:latin typeface="Avenir Book"/>
              <a:ea typeface="+mn-ea"/>
              <a:cs typeface="Avenir Book"/>
            </a:rPr>
            <a:t>Assistance juridique</a:t>
          </a:r>
        </a:p>
      </dsp:txBody>
      <dsp:txXfrm>
        <a:off x="1392227" y="1630243"/>
        <a:ext cx="2156285" cy="1512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DD5C7-23FD-1E49-A87D-3D12E8083F7C}">
      <dsp:nvSpPr>
        <dsp:cNvPr id="0" name=""/>
        <dsp:cNvSpPr/>
      </dsp:nvSpPr>
      <dsp:spPr>
        <a:xfrm rot="5400000">
          <a:off x="3024940" y="1491310"/>
          <a:ext cx="2721795" cy="2329955"/>
        </a:xfrm>
        <a:prstGeom prst="hexagon">
          <a:avLst>
            <a:gd name="adj" fmla="val 25000"/>
            <a:gd name="vf" fmla="val 115470"/>
          </a:avLst>
        </a:prstGeom>
        <a:solidFill>
          <a:srgbClr val="003399"/>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0" i="0" kern="1200" noProof="0" dirty="0">
              <a:latin typeface="Avenir Book"/>
              <a:cs typeface="Avenir Book"/>
            </a:rPr>
            <a:t>L’accessibilité</a:t>
          </a:r>
        </a:p>
      </dsp:txBody>
      <dsp:txXfrm rot="-5400000">
        <a:off x="3581233" y="1716369"/>
        <a:ext cx="1609209" cy="1879837"/>
      </dsp:txXfrm>
    </dsp:sp>
    <dsp:sp modelId="{9F4623A1-5C92-A243-A1F6-195AC4B3A4E3}">
      <dsp:nvSpPr>
        <dsp:cNvPr id="0" name=""/>
        <dsp:cNvSpPr/>
      </dsp:nvSpPr>
      <dsp:spPr>
        <a:xfrm>
          <a:off x="6760938" y="1427914"/>
          <a:ext cx="3037523" cy="1633077"/>
        </a:xfrm>
        <a:prstGeom prst="rect">
          <a:avLst/>
        </a:prstGeom>
        <a:noFill/>
        <a:ln>
          <a:noFill/>
        </a:ln>
        <a:effectLst/>
      </dsp:spPr>
      <dsp:style>
        <a:lnRef idx="0">
          <a:scrgbClr r="0" g="0" b="0"/>
        </a:lnRef>
        <a:fillRef idx="0">
          <a:scrgbClr r="0" g="0" b="0"/>
        </a:fillRef>
        <a:effectRef idx="0">
          <a:scrgbClr r="0" g="0" b="0"/>
        </a:effectRef>
        <a:fontRef idx="minor"/>
      </dsp:style>
    </dsp:sp>
    <dsp:sp modelId="{6EC69120-B7CF-834B-B761-650B41DE025B}">
      <dsp:nvSpPr>
        <dsp:cNvPr id="0" name=""/>
        <dsp:cNvSpPr/>
      </dsp:nvSpPr>
      <dsp:spPr>
        <a:xfrm rot="5400000">
          <a:off x="467542" y="1472307"/>
          <a:ext cx="2721795" cy="2367961"/>
        </a:xfrm>
        <a:prstGeom prst="hexagon">
          <a:avLst>
            <a:gd name="adj" fmla="val 25000"/>
            <a:gd name="vf" fmla="val 115470"/>
          </a:avLst>
        </a:prstGeom>
        <a:solidFill>
          <a:srgbClr val="006600"/>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b="0" i="0" kern="1200" noProof="0" dirty="0">
              <a:latin typeface="Avenir Book"/>
              <a:cs typeface="Avenir Book"/>
            </a:rPr>
            <a:t>La vie privée, la dignité, la confidentialité</a:t>
          </a:r>
        </a:p>
      </dsp:txBody>
      <dsp:txXfrm rot="-5400000">
        <a:off x="1013466" y="1719536"/>
        <a:ext cx="1629947" cy="1873503"/>
      </dsp:txXfrm>
    </dsp:sp>
    <dsp:sp modelId="{DB4C2CC9-14B7-D84E-B442-5C0EB1D0D4EF}">
      <dsp:nvSpPr>
        <dsp:cNvPr id="0" name=""/>
        <dsp:cNvSpPr/>
      </dsp:nvSpPr>
      <dsp:spPr>
        <a:xfrm rot="5400000">
          <a:off x="1741342" y="3782566"/>
          <a:ext cx="2721795" cy="2367961"/>
        </a:xfrm>
        <a:prstGeom prst="hexagon">
          <a:avLst>
            <a:gd name="adj" fmla="val 25000"/>
            <a:gd name="vf" fmla="val 115470"/>
          </a:avLst>
        </a:prstGeom>
        <a:solidFill>
          <a:srgbClr val="FFCC00"/>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0" i="0" kern="1200" noProof="0" dirty="0">
              <a:latin typeface="Avenir Book"/>
              <a:cs typeface="Avenir Book"/>
            </a:rPr>
            <a:t>La sensibilisation culturelle</a:t>
          </a:r>
        </a:p>
      </dsp:txBody>
      <dsp:txXfrm rot="-5400000">
        <a:off x="2287266" y="4029795"/>
        <a:ext cx="1629947" cy="1873503"/>
      </dsp:txXfrm>
    </dsp:sp>
    <dsp:sp modelId="{F8E311C1-D720-E644-83D2-B1894F58A7B9}">
      <dsp:nvSpPr>
        <dsp:cNvPr id="0" name=""/>
        <dsp:cNvSpPr/>
      </dsp:nvSpPr>
      <dsp:spPr>
        <a:xfrm>
          <a:off x="0" y="3738174"/>
          <a:ext cx="2939538" cy="1633077"/>
        </a:xfrm>
        <a:prstGeom prst="rect">
          <a:avLst/>
        </a:prstGeom>
        <a:noFill/>
        <a:ln>
          <a:noFill/>
        </a:ln>
        <a:effectLst/>
      </dsp:spPr>
      <dsp:style>
        <a:lnRef idx="0">
          <a:scrgbClr r="0" g="0" b="0"/>
        </a:lnRef>
        <a:fillRef idx="0">
          <a:scrgbClr r="0" g="0" b="0"/>
        </a:fillRef>
        <a:effectRef idx="0">
          <a:scrgbClr r="0" g="0" b="0"/>
        </a:effectRef>
        <a:fontRef idx="minor"/>
      </dsp:style>
    </dsp:sp>
    <dsp:sp modelId="{DA36D629-4777-C240-8558-06BCEEB640FD}">
      <dsp:nvSpPr>
        <dsp:cNvPr id="0" name=""/>
        <dsp:cNvSpPr/>
      </dsp:nvSpPr>
      <dsp:spPr>
        <a:xfrm rot="5400000">
          <a:off x="4298740" y="3782566"/>
          <a:ext cx="2721795" cy="2367961"/>
        </a:xfrm>
        <a:prstGeom prst="hexagon">
          <a:avLst>
            <a:gd name="adj" fmla="val 25000"/>
            <a:gd name="vf" fmla="val 115470"/>
          </a:avLst>
        </a:prstGeom>
        <a:solidFill>
          <a:srgbClr val="800000"/>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b="0" i="0" kern="1200" noProof="0" dirty="0">
              <a:latin typeface="Avenir Book"/>
              <a:cs typeface="Avenir Book"/>
            </a:rPr>
            <a:t>Les recours</a:t>
          </a:r>
          <a:br>
            <a:rPr lang="fr-FR" sz="2000" b="0" i="0" kern="1200" noProof="0" dirty="0">
              <a:latin typeface="Avenir Book"/>
              <a:cs typeface="Avenir Book"/>
            </a:rPr>
          </a:br>
          <a:r>
            <a:rPr lang="fr-FR" sz="2000" b="0" i="0" kern="1200" noProof="0" dirty="0">
              <a:latin typeface="Avenir Book"/>
              <a:cs typeface="Avenir Book"/>
            </a:rPr>
            <a:t>et appels</a:t>
          </a:r>
        </a:p>
      </dsp:txBody>
      <dsp:txXfrm rot="-5400000">
        <a:off x="4844664" y="4029795"/>
        <a:ext cx="1629947" cy="187350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2"/>
            <a:ext cx="2946400" cy="496888"/>
          </a:xfrm>
          <a:prstGeom prst="rect">
            <a:avLst/>
          </a:prstGeom>
        </p:spPr>
        <p:txBody>
          <a:bodyPr vert="horz" lIns="91440" tIns="45720" rIns="91440" bIns="45720" rtlCol="0"/>
          <a:lstStyle>
            <a:lvl1pPr algn="r">
              <a:defRPr sz="1200"/>
            </a:lvl1pPr>
          </a:lstStyle>
          <a:p>
            <a:fld id="{99C3691E-11FF-41D5-9517-DB16FAE56F2B}" type="datetimeFigureOut">
              <a:rPr lang="en-ZA" smtClean="0"/>
              <a:t>2021/05/26</a:t>
            </a:fld>
            <a:endParaRPr lang="en-ZA"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9FE7071-0FFB-4FCA-8AA8-5517C7EF0724}" type="slidenum">
              <a:rPr lang="en-ZA" smtClean="0"/>
              <a:t>‹#›</a:t>
            </a:fld>
            <a:endParaRPr lang="en-ZA" dirty="0"/>
          </a:p>
        </p:txBody>
      </p:sp>
    </p:spTree>
    <p:extLst>
      <p:ext uri="{BB962C8B-B14F-4D97-AF65-F5344CB8AC3E}">
        <p14:creationId xmlns:p14="http://schemas.microsoft.com/office/powerpoint/2010/main" val="207270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3F6DCA6-A5BE-45AD-B4EC-B1E38A295306}" type="datetimeFigureOut">
              <a:rPr lang="en-ZA" smtClean="0"/>
              <a:t>2021/05/26</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802E42B-4540-4CA0-B5CC-7A6A1B09DC25}" type="slidenum">
              <a:rPr lang="en-ZA" smtClean="0"/>
              <a:t>‹#›</a:t>
            </a:fld>
            <a:endParaRPr lang="en-ZA" dirty="0"/>
          </a:p>
        </p:txBody>
      </p:sp>
    </p:spTree>
    <p:extLst>
      <p:ext uri="{BB962C8B-B14F-4D97-AF65-F5344CB8AC3E}">
        <p14:creationId xmlns:p14="http://schemas.microsoft.com/office/powerpoint/2010/main" val="23633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E42B-4540-4CA0-B5CC-7A6A1B09DC25}" type="slidenum">
              <a:rPr lang="en-ZA" smtClean="0"/>
              <a:t>2</a:t>
            </a:fld>
            <a:endParaRPr lang="en-ZA" dirty="0"/>
          </a:p>
        </p:txBody>
      </p:sp>
    </p:spTree>
    <p:extLst>
      <p:ext uri="{BB962C8B-B14F-4D97-AF65-F5344CB8AC3E}">
        <p14:creationId xmlns:p14="http://schemas.microsoft.com/office/powerpoint/2010/main" val="67344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FR" sz="1200" i="1"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Réfléchissez…</a:t>
            </a:r>
          </a:p>
          <a:p>
            <a:pPr marL="0" marR="0">
              <a:spcBef>
                <a:spcPts val="0"/>
              </a:spcBef>
              <a:spcAft>
                <a:spcPts val="0"/>
              </a:spcAft>
            </a:pPr>
            <a:endParaRPr lang="fr-FR" sz="1200" noProof="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Pourquoi est-elle importante ? </a:t>
            </a:r>
            <a:r>
              <a:rPr lang="fr-FR" sz="1200" i="1"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Réfléchissez.</a:t>
            </a:r>
          </a:p>
          <a:p>
            <a:pPr marL="0" marR="0">
              <a:spcBef>
                <a:spcPts val="0"/>
              </a:spcBef>
              <a:spcAft>
                <a:spcPts val="0"/>
              </a:spcAft>
            </a:pPr>
            <a:endParaRPr lang="fr-FR" sz="1200" noProof="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 en plus…</a:t>
            </a:r>
            <a:b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fr-FR" sz="1200" noProof="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Elle peut permettre de récolter de meilleurs résultats au profit de la population (par ex.: couverture universelle) ;</a:t>
            </a:r>
            <a:b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Elle contribue à fournir un « aperçu général » ou des objectifs stratégiques (par ex.: développement durable) que les objectifs fixés par des organismes individuels ou des ministères ne couvrent pas toujours ;</a:t>
            </a:r>
          </a:p>
          <a:p>
            <a:pPr marL="342900" marR="0" lvl="0" indent="-342900">
              <a:spcBef>
                <a:spcPts val="0"/>
              </a:spcBef>
              <a:spcAft>
                <a:spcPts val="0"/>
              </a:spcAft>
              <a:buFont typeface="Arial" panose="020B0604020202020204" pitchFamily="34" charset="0"/>
              <a:buChar char="•"/>
              <a:tabLst>
                <a:tab pos="457200" algn="l"/>
              </a:tabLst>
            </a:pPr>
            <a: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Elle contribue à générer des synergie et à maximiser la rentabilité des politiques et/ou de la prestation de services ;</a:t>
            </a:r>
            <a:b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Elle génère des économies d’échelle (par ex.: partage des infrastructures, installations, données et informations et propriétés, entre autres) ;</a:t>
            </a:r>
            <a:b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Elle établit un précédent relatif à la façon de procéder du gouvernement, susceptible de servir dans des domaines autres que la protection sociale ;</a:t>
            </a:r>
            <a:b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Elle améliore le ciblage des bénéficiaires et donc la qualité des services et leur facilité d’usage ;</a:t>
            </a:r>
            <a:b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Elle contribue à l’établissement de priorités, à la résolution d’éventuels conflits et aux compromis dans la prise de décision ;</a:t>
            </a:r>
            <a:b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Elle améliore les relations de travail avec d’autres organismes et ministères susceptibles de jouer un rôle fondamental pour remporter des succès futurs et atteindre des objectifs transversaux (par ex.: la formalisation) ;</a:t>
            </a:r>
            <a:b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FR" sz="1200" kern="12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Elle contribue au renforcement des administrations locales et donc au bon déroulement des processus de décentralisation.</a:t>
            </a:r>
          </a:p>
        </p:txBody>
      </p:sp>
      <p:sp>
        <p:nvSpPr>
          <p:cNvPr id="4" name="Slide Number Placeholder 3"/>
          <p:cNvSpPr>
            <a:spLocks noGrp="1"/>
          </p:cNvSpPr>
          <p:nvPr>
            <p:ph type="sldNum" sz="quarter" idx="10"/>
          </p:nvPr>
        </p:nvSpPr>
        <p:spPr/>
        <p:txBody>
          <a:bodyPr/>
          <a:lstStyle/>
          <a:p>
            <a:fld id="{A802E42B-4540-4CA0-B5CC-7A6A1B09DC25}" type="slidenum">
              <a:rPr lang="en-ZA" smtClean="0"/>
              <a:t>12</a:t>
            </a:fld>
            <a:endParaRPr lang="en-ZA" dirty="0"/>
          </a:p>
        </p:txBody>
      </p:sp>
    </p:spTree>
    <p:extLst>
      <p:ext uri="{BB962C8B-B14F-4D97-AF65-F5344CB8AC3E}">
        <p14:creationId xmlns:p14="http://schemas.microsoft.com/office/powerpoint/2010/main" val="90511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Réfléchissez…</a:t>
            </a:r>
          </a:p>
        </p:txBody>
      </p:sp>
      <p:sp>
        <p:nvSpPr>
          <p:cNvPr id="4" name="Slide Number Placeholder 3"/>
          <p:cNvSpPr>
            <a:spLocks noGrp="1"/>
          </p:cNvSpPr>
          <p:nvPr>
            <p:ph type="sldNum" sz="quarter" idx="10"/>
          </p:nvPr>
        </p:nvSpPr>
        <p:spPr/>
        <p:txBody>
          <a:bodyPr/>
          <a:lstStyle/>
          <a:p>
            <a:fld id="{A802E42B-4540-4CA0-B5CC-7A6A1B09DC25}" type="slidenum">
              <a:rPr lang="en-ZA" smtClean="0"/>
              <a:t>13</a:t>
            </a:fld>
            <a:endParaRPr lang="en-ZA" dirty="0"/>
          </a:p>
        </p:txBody>
      </p:sp>
    </p:spTree>
    <p:extLst>
      <p:ext uri="{BB962C8B-B14F-4D97-AF65-F5344CB8AC3E}">
        <p14:creationId xmlns:p14="http://schemas.microsoft.com/office/powerpoint/2010/main" val="333980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Expliquez...</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On peut considérer que la coordination suit un spectre continu de relations exigeant des niveaux croissants de confiance et de partage de ressources, risques et récompenses. Ce spectre continu peut commencer par un réseau (sans partage de ressources) pour ensuite passer à la coordination (partage minimal des ressources), à la coopération (partage de risques et d’avantages), à la collaboration (partage de risques, de responsabilités et de récompenses) et enfin à une intégration prenant la forme d’une fusion des programmes et structures, comme l’illustre le tableau ci-dessous.</a:t>
            </a:r>
          </a:p>
          <a:p>
            <a:endParaRPr lang="fr-FR" sz="1200" kern="1200" noProof="0" dirty="0">
              <a:solidFill>
                <a:schemeClr val="tx1"/>
              </a:solidFill>
              <a:effectLst/>
              <a:latin typeface="+mn-lt"/>
              <a:ea typeface="+mn-ea"/>
              <a:cs typeface="+mn-cs"/>
            </a:endParaRPr>
          </a:p>
          <a:p>
            <a:endParaRPr lang="fr-FR" sz="1200" kern="1200" noProof="0" dirty="0">
              <a:solidFill>
                <a:schemeClr val="tx1"/>
              </a:solidFill>
              <a:effectLst/>
              <a:latin typeface="+mn-lt"/>
              <a:ea typeface="+mn-ea"/>
              <a:cs typeface="+mn-cs"/>
            </a:endParaRPr>
          </a:p>
          <a:p>
            <a:endParaRPr lang="fr-FR"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77810B-D252-4D7D-8D63-46751445F18C}" type="slidenum">
              <a:rPr lang="en-ZA" smtClean="0"/>
              <a:t>14</a:t>
            </a:fld>
            <a:endParaRPr lang="en-ZA" dirty="0"/>
          </a:p>
        </p:txBody>
      </p:sp>
    </p:spTree>
    <p:extLst>
      <p:ext uri="{BB962C8B-B14F-4D97-AF65-F5344CB8AC3E}">
        <p14:creationId xmlns:p14="http://schemas.microsoft.com/office/powerpoint/2010/main" val="1445847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80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Entrons à présent dans le détail. On peut comparer la coordination à un temple grec, dont les piliers symbolisent la grande variété des services proposés (assistance sociale et autre)… L’objectif central représenté sous forme de « toit » renvoie à l’accès universel aux soins de santé de base et à la sécurité de revenus pour tous… Les éléments de coordination transversale sont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lphaLcParen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Verticaux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lphaLcParen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Horizontaux... sur trois niveaux : administration, programme et politiques.</a:t>
            </a:r>
          </a:p>
          <a:p>
            <a:pPr>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Arrêtons-nous sur chacune de ces dimensions de coordination.</a:t>
            </a:r>
          </a:p>
        </p:txBody>
      </p:sp>
      <p:sp>
        <p:nvSpPr>
          <p:cNvPr id="4" name="Slide Number Placeholder 3"/>
          <p:cNvSpPr>
            <a:spLocks noGrp="1"/>
          </p:cNvSpPr>
          <p:nvPr>
            <p:ph type="sldNum" sz="quarter" idx="10"/>
          </p:nvPr>
        </p:nvSpPr>
        <p:spPr/>
        <p:txBody>
          <a:bodyPr/>
          <a:lstStyle/>
          <a:p>
            <a:fld id="{A802E42B-4540-4CA0-B5CC-7A6A1B09DC25}" type="slidenum">
              <a:rPr lang="en-ZA" smtClean="0"/>
              <a:t>15</a:t>
            </a:fld>
            <a:endParaRPr lang="en-ZA" dirty="0"/>
          </a:p>
        </p:txBody>
      </p:sp>
    </p:spTree>
    <p:extLst>
      <p:ext uri="{BB962C8B-B14F-4D97-AF65-F5344CB8AC3E}">
        <p14:creationId xmlns:p14="http://schemas.microsoft.com/office/powerpoint/2010/main" val="1097786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Coordination horizontale au niveau des politiques</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Le niveau des politiques est le niveau de participation le plus élevé, où les objectifs et fonctions du système de protection sociale sont définis dans le contexte de cibles et paramètres nationaux.</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Il comprend une vision stratégique globale visant à améliorer l’intégration et la coordination des programmes et fonctions.</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Des politiques et cadres juridiques sont élaborés pour établir des principes directeurs destinés à appuyer la protection sociale et la coordination intersectorielle.</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Les décisions relatives aux programmes et à leur mission sont prises à ce niveau.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Il appuie la cartographie des dispositions financières et institutionnelles à mettre en pratique pour faciliter la coordination entre les différents ministères et secteurs.</a:t>
            </a: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(Consultez si nécessaire les détails ci-dessous.)</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Étape 1.</a:t>
            </a: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 Analyse des intervenants : une première étape permettant d’améliorer la coordination des politiques consiste à déterminer qui sont les intervenants de la protection sociale afin de les inclure dans le processus d’élaboration ou de révision des politiques.</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Étape 2. </a:t>
            </a: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Groupes de travail de la PS : Pour garantir que la politique de protection sociale soit élaborée et révisée de façon complète et intégrée, en évitant la fragmentation des différents intervenants, une structure consultative de coordination peut être mise en place. Elle peut prendre la forme d’une équipe ou d’un groupe de travail inter-agences/interministériel fournissant une plateforme de partage d’informations et de connaissances entre professionnels de la protection sociale. La création d’une telle équipe pourrait également renforcer l’impact des politiques et services d’assistance technique fournis aux gouvernement, dans la mesure où cette orientation ferait l’objet d’un débat collégial.</a:t>
            </a:r>
          </a:p>
          <a:p>
            <a:pPr marL="0" marR="0">
              <a:lnSpc>
                <a:spcPct val="100000"/>
              </a:lnSpc>
              <a:spcBef>
                <a:spcPts val="0"/>
              </a:spcBef>
              <a:spcAft>
                <a:spcPts val="0"/>
              </a:spcAft>
            </a:pPr>
            <a:endParaRPr lang="fr-FR" sz="1200" b="1"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Étape 3. </a:t>
            </a: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Élaboration/Révision de la politique de PS : L’importance de disposer d’un cadre juridique a déjà été abordée… L’établissement de priorités communes pour l’expansion de la protection sociale et la mise en œuvre d’un cadre de la PS doit être inscrite dans une politique de protection sociale et un cadre stratégique national. L’adoption d’une politique de protection sociale et d’une stratégie nationale constitue un moyen efficace de maintenir les priorités, au-delà des changements de gouvernement. Elles fournissent également un appui officiel pour formaliser la vision du pays en matière de développement de la protection sociale et de son itinéraire de mise en œuvre. L’élaboration de telles politiques et stratégies oblige également les pays à garantir la cohérence des politiques de développement de la protection sociale et des autres politiques nationales, notamment en matière de financement disponible (allocation du budget).</a:t>
            </a:r>
            <a:endParaRPr lang="fr-FR" sz="1200" b="1"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802E42B-4540-4CA0-B5CC-7A6A1B09DC25}" type="slidenum">
              <a:rPr lang="en-ZA" smtClean="0"/>
              <a:t>16</a:t>
            </a:fld>
            <a:endParaRPr lang="en-ZA" dirty="0"/>
          </a:p>
        </p:txBody>
      </p:sp>
    </p:spTree>
    <p:extLst>
      <p:ext uri="{BB962C8B-B14F-4D97-AF65-F5344CB8AC3E}">
        <p14:creationId xmlns:p14="http://schemas.microsoft.com/office/powerpoint/2010/main" val="4196397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Coordination horizontale au niveau des programme/institutions. </a:t>
            </a:r>
            <a:r>
              <a:rPr lang="fr-FR" sz="1200" i="1" noProof="0" dirty="0">
                <a:effectLst/>
                <a:latin typeface="Calibri" panose="020F0502020204030204" pitchFamily="34" charset="0"/>
                <a:ea typeface="Calibri" panose="020F0502020204030204" pitchFamily="34" charset="0"/>
                <a:cs typeface="Times New Roman" panose="02020603050405020304" pitchFamily="18" charset="0"/>
              </a:rPr>
              <a:t>Expliquer qu’il en a déjà beaucoup été question, notamment dans les parties traitant de la sélection et de l’identification…</a:t>
            </a: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Objectif : Améliorer la conception des programmes existants et promouvoir l’harmonisation de l’ensemble du portefeuille de programmes.</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L’alignement des programmes de protection sociale à la réduction de la pauvreté et aux stratégies d’inclusion sociale favorise une coordination multisectorielle favorable à des solutions plus globales et axées sur le développement.</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Un système intégré repose notamment sur sa capacité à identifier et maximiser les synergies entre les programmes de protection sociale et d’autres secteurs (par ex.: santé, éducation et protection de l’enfance) et à améliorer ainsi les résultats du développement humain sur le long terme.</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Les principaux instruments pour y parvenir sont les suivants :</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Création d’une unité de coordination/d’un organisme de protection sociale au niveau national (comme les programmes généralement mis en œuvre par différents ministères/institutions)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Sélection du type de programme adéquat pour le pays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Élaboration d’un plan de programme intégré produisant des résultats clairs pour la protection sociale, aligné au cadre de la PS et aux priorités nationales ;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Inclusion des besoins des bénéficiaires dans le plan du programme ;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Mise en place d’un système commun de suivi &amp; d’évaluation pour la mise en œuvre du plan.</a:t>
            </a:r>
          </a:p>
        </p:txBody>
      </p:sp>
      <p:sp>
        <p:nvSpPr>
          <p:cNvPr id="4" name="Slide Number Placeholder 3"/>
          <p:cNvSpPr>
            <a:spLocks noGrp="1"/>
          </p:cNvSpPr>
          <p:nvPr>
            <p:ph type="sldNum" sz="quarter" idx="10"/>
          </p:nvPr>
        </p:nvSpPr>
        <p:spPr/>
        <p:txBody>
          <a:bodyPr/>
          <a:lstStyle/>
          <a:p>
            <a:fld id="{A802E42B-4540-4CA0-B5CC-7A6A1B09DC25}" type="slidenum">
              <a:rPr lang="en-ZA" smtClean="0"/>
              <a:t>17</a:t>
            </a:fld>
            <a:endParaRPr lang="en-ZA" dirty="0"/>
          </a:p>
        </p:txBody>
      </p:sp>
    </p:spTree>
    <p:extLst>
      <p:ext uri="{BB962C8B-B14F-4D97-AF65-F5344CB8AC3E}">
        <p14:creationId xmlns:p14="http://schemas.microsoft.com/office/powerpoint/2010/main" val="2308198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Quel niveau d’harmonisation entre les programmes peut être atteint ? Quatre approches potentielles...</a:t>
            </a:r>
          </a:p>
          <a:p>
            <a:endParaRPr lang="fr-FR" sz="1200" b="1" kern="1200" noProof="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Concevoir ou adapter des interventions indépendantes</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Des programmes indépendants peuvent être conçus ou adaptés pour maximiser la coordination entre deux ensembles d’objectifs. Des programmes agricoles peuvent par exemple être conçus pour incorporer la protection sociale et des interventions de protection sociale peuvent être conçues pour être coordonnées avec des programmes de moyens de subsistance agricoles. </a:t>
            </a:r>
            <a:r>
              <a:rPr lang="fr-FR" sz="1200" i="1" kern="1200" noProof="0" dirty="0">
                <a:solidFill>
                  <a:schemeClr val="tx1"/>
                </a:solidFill>
                <a:effectLst/>
                <a:latin typeface="+mn-lt"/>
                <a:ea typeface="+mn-ea"/>
                <a:cs typeface="+mn-cs"/>
              </a:rPr>
              <a:t>Débattre des avantages et des inconvénients en s’appuyant sur le document de base…</a:t>
            </a:r>
            <a:endParaRPr lang="fr-FR" sz="1200" b="1" kern="1200" noProof="0" dirty="0">
              <a:solidFill>
                <a:schemeClr val="tx1"/>
              </a:solidFill>
              <a:effectLst/>
              <a:latin typeface="+mn-lt"/>
              <a:ea typeface="+mn-ea"/>
              <a:cs typeface="+mn-cs"/>
            </a:endParaRPr>
          </a:p>
          <a:p>
            <a:endParaRPr lang="fr-FR" sz="1200" b="1" kern="1200" noProof="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Conjuguer différentes interventions dans un même programme (simultanément ou au fil du temps...)</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Deux ensembles d’interventions peuvent être conjugués en un seul programme pour permettre aux ménages-cibles de participer aux deux interventions. Un programme unique est mis en œuvre par un organisme unique. Différent(e)s programmes/composantes peuvent être simultanément fourni(e)s à un même ménage (par ex.: inclure des travaux publics et des composantes d’appui à l’agriculture dans un programme de sécurité alimentaire, donner accès à l’assurance maladie aux bénéficiaires des transferts monétaires) ou au fil du temps, en fonction des besoins de ce ménage. Dans le cas d’interventions échelonnées dans le temps, à mesure que progresse le bien-être des ménages, la série d’interventions de transferts sociaux peut évoluer pour inclure une plus grande variété d’interventions complémentaires.</a:t>
            </a:r>
            <a:endParaRPr lang="fr-FR" sz="1200" b="1" kern="1200" noProof="0" dirty="0">
              <a:solidFill>
                <a:schemeClr val="tx1"/>
              </a:solidFill>
              <a:effectLst/>
              <a:latin typeface="+mn-lt"/>
              <a:ea typeface="+mn-ea"/>
              <a:cs typeface="+mn-cs"/>
            </a:endParaRPr>
          </a:p>
          <a:p>
            <a:endParaRPr lang="fr-FR" sz="1200" b="1" kern="1200" noProof="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Coordonner et aligner plusieurs programmes et politiques</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Des synergies peuvent être générées entre différentes interventions de protection sociale, même lorsque ces interventions ne sont pas menées au même endroit ou ne ciblent pas les mêmes bénéficiaires. Des interventions coordonnées pour toucher les mêmes ménages pourraient être concernés, mais via deux programmes indépendants. Au Lesotho par exemple, des interventions de subsistance et de transferts monétaires agricoles sont coordonnées pour toucher les mêmes ménages, mais via deux programmes indépendants et mis en œuvre par différents organismes. Le Gouvernement du Lesotho propose un Programme d’allocation pour l’enfance, que la FAO et les organisations non gouvernementales partenaires complètent par des appuis au maraîchage comprenant notamment une distribution de semences et l’organisation de formations. L’alignement consiste à garantir que les interventions soient cohérentes et, autant que possible, que les conflits soient résolus ou évités.</a:t>
            </a:r>
          </a:p>
          <a:p>
            <a:r>
              <a:rPr lang="fr-FR" sz="1200" kern="1200" noProof="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802E42B-4540-4CA0-B5CC-7A6A1B09DC25}" type="slidenum">
              <a:rPr lang="en-ZA" smtClean="0"/>
              <a:t>18</a:t>
            </a:fld>
            <a:endParaRPr lang="en-ZA" dirty="0"/>
          </a:p>
        </p:txBody>
      </p:sp>
    </p:spTree>
    <p:extLst>
      <p:ext uri="{BB962C8B-B14F-4D97-AF65-F5344CB8AC3E}">
        <p14:creationId xmlns:p14="http://schemas.microsoft.com/office/powerpoint/2010/main" val="1152157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Coordination horizontale au niveau de l’administration</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Objectif : accroître l’efficacité d’exécution, améliorer la qualité du service depuis la perspective des usagers, réduire les doublons et les coûts de transaction.</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La séparation des rôles et responsabilités caractérisant la conception de politiques et de programmes de protection sociale est souvent reproduite au sein de chaque couche administrative sous-nationale, notamment au niveau des communautés, dont relève la mise en œuvre de la protection sociale. Cette séparation entrave donc la coordination de l’administration et de la mise en œuvre des régimes de protection sociale aux niveaux central et local… Le niveau administratif inclut donc la coordination des systèmes appuyant la mise en œuvre d’un ou plusieurs programmes. L’accent y est mis sur les éléments de base facilitant les processus centraux des programmes de protection sociale.</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La coordination du niveau opérationnel consiste à intégrer les fonctions administratives suivantes: fourniture d’informations; identification, sélection et inscription des bénéficiaires; émission de papiers d’identité; perception des cotisations; mécanismes de paiement ou de remise des prestations; recrutement de prestataires de services; S&amp;E; et systèmes de recours et d’appel. En fonction du contexte national, les efforts de coordination existants ne couvrent que quelques-unes de ces fonctions.</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Elles peuvent comprendre:</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La coordination des différents départements de l’administration locale;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La coordination de l’administration locale et des services déconcentrés (divisions et organismes);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La coordination de l’administration locale et des intervenants du niveau opérationnel (partenaires sociaux, organisations de la société civile, partenaires de développement), mais aussi les ménages et les femmes.</a:t>
            </a:r>
          </a:p>
        </p:txBody>
      </p:sp>
      <p:sp>
        <p:nvSpPr>
          <p:cNvPr id="4" name="Slide Number Placeholder 3"/>
          <p:cNvSpPr>
            <a:spLocks noGrp="1"/>
          </p:cNvSpPr>
          <p:nvPr>
            <p:ph type="sldNum" sz="quarter" idx="10"/>
          </p:nvPr>
        </p:nvSpPr>
        <p:spPr/>
        <p:txBody>
          <a:bodyPr/>
          <a:lstStyle/>
          <a:p>
            <a:fld id="{A802E42B-4540-4CA0-B5CC-7A6A1B09DC25}" type="slidenum">
              <a:rPr lang="en-ZA" smtClean="0"/>
              <a:t>19</a:t>
            </a:fld>
            <a:endParaRPr lang="en-ZA" dirty="0"/>
          </a:p>
        </p:txBody>
      </p:sp>
    </p:spTree>
    <p:extLst>
      <p:ext uri="{BB962C8B-B14F-4D97-AF65-F5344CB8AC3E}">
        <p14:creationId xmlns:p14="http://schemas.microsoft.com/office/powerpoint/2010/main" val="2338576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Quels sont les instruments essentiels à l’amélioration de la coordination à ce niveau? Les services d’assistance aux usagers, en amont et en aval.</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Intégration de l’assistance en amont aux usagers </a:t>
            </a: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(photographie de l’ordinateur): coordonner le processus consistant à… demander des informations à des entités responsables de différents programmes; vérifier la validité, l’exactitude et l’exhaustivité des documents; saisir les données et les transmettre aux entités responsables des différents programmes; assurer le suivi du processus d’inscription et communication avec les entités responsables, traitement supplémentaire; suivre les réclamations et les recours avec les entités responsables des programmes concernés.</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tabLst>
                <a:tab pos="9144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INSTRUMENTS disponibles à cet effet: SIS partagé et base de données connexe… Mise en commun de l’inscription et de la sélection des bénéficiaires entre les programmes…</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Assistance en aval aux usagers </a:t>
            </a: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 (photographie du bureau, prise au Mozambique, où cette unique table représentait la présence du ministère au niveau décentralisé): assurer la coordination du processus consistant à… fournir des informations et des conseils; appuyer le processus d’inscription (distribuer des formulaires d’inscription, aider à remplir les formulaires, présenter les formulaires d’inscription, etc.); recueillir et vérifier les identités et les données fournies; notifier et remettre les papiers d’identité (par ex.: cartes électroniques); recevoir les recours et appels; et communiquer les résultats.</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tabLst>
                <a:tab pos="9144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INSTRUMENTS disponibles à cet effet: l’intégration de l’assistance en amont ne requiert pas nécessairement d’installation commune à plusieurs ministères et prestataires de services, mais doit poursuivre l’objectif principal de coordonner et d’assurer une prestation de services efficace à ses bénéficiaires. Les différents ministères et prestataires de services doivent pour ce faire manifester la volonté de s’unir et de déterminer comment rationnaliser les services. Un « guichet unique » (les participants en ont-ils déjà entendu parler?) peut constituer une solution… L’intégration peut se faire à différents niveaux…</a:t>
            </a:r>
          </a:p>
          <a:p>
            <a:endParaRPr lang="fr-FR" noProof="0" dirty="0"/>
          </a:p>
        </p:txBody>
      </p:sp>
      <p:sp>
        <p:nvSpPr>
          <p:cNvPr id="4" name="Slide Number Placeholder 3"/>
          <p:cNvSpPr>
            <a:spLocks noGrp="1"/>
          </p:cNvSpPr>
          <p:nvPr>
            <p:ph type="sldNum" sz="quarter" idx="10"/>
          </p:nvPr>
        </p:nvSpPr>
        <p:spPr/>
        <p:txBody>
          <a:bodyPr/>
          <a:lstStyle/>
          <a:p>
            <a:fld id="{D177810B-D252-4D7D-8D63-46751445F18C}" type="slidenum">
              <a:rPr lang="en-ZA" smtClean="0"/>
              <a:t>20</a:t>
            </a:fld>
            <a:endParaRPr lang="en-ZA" dirty="0"/>
          </a:p>
        </p:txBody>
      </p:sp>
    </p:spTree>
    <p:extLst>
      <p:ext uri="{BB962C8B-B14F-4D97-AF65-F5344CB8AC3E}">
        <p14:creationId xmlns:p14="http://schemas.microsoft.com/office/powerpoint/2010/main" val="1499787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L’intégration totale et l’intégration locale ne peuvent avoir lieu qu’à condition qu’un personnel (capacités!) ne soit disponible, notamment en aval… et à des degrés croissants d’intégration, du simple partage d’informations à la création d’un bureau </a:t>
            </a:r>
            <a:r>
              <a:rPr lang="fr-FR" i="1" noProof="0" dirty="0"/>
              <a:t>ad hoc</a:t>
            </a:r>
            <a:r>
              <a:rPr lang="fr-FR" i="0" noProof="0" dirty="0"/>
              <a:t> remplissant de façon autonome des fonctions intégrées…</a:t>
            </a:r>
          </a:p>
        </p:txBody>
      </p:sp>
      <p:sp>
        <p:nvSpPr>
          <p:cNvPr id="4" name="Slide Number Placeholder 3"/>
          <p:cNvSpPr>
            <a:spLocks noGrp="1"/>
          </p:cNvSpPr>
          <p:nvPr>
            <p:ph type="sldNum" sz="quarter" idx="10"/>
          </p:nvPr>
        </p:nvSpPr>
        <p:spPr/>
        <p:txBody>
          <a:bodyPr/>
          <a:lstStyle/>
          <a:p>
            <a:fld id="{A802E42B-4540-4CA0-B5CC-7A6A1B09DC25}" type="slidenum">
              <a:rPr lang="en-ZA" smtClean="0"/>
              <a:t>21</a:t>
            </a:fld>
            <a:endParaRPr lang="en-ZA" dirty="0"/>
          </a:p>
        </p:txBody>
      </p:sp>
    </p:spTree>
    <p:extLst>
      <p:ext uri="{BB962C8B-B14F-4D97-AF65-F5344CB8AC3E}">
        <p14:creationId xmlns:p14="http://schemas.microsoft.com/office/powerpoint/2010/main" val="83140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Invitez les participants à sortir leur journal de bord et à parcourir leurs notes de la veille pour les reprendre où ils les avaient laissées.</a:t>
            </a:r>
            <a:endParaRPr lang="fr-FR" baseline="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noProof="0" dirty="0"/>
          </a:p>
          <a:p>
            <a:r>
              <a:rPr lang="fr-FR" baseline="0" noProof="0" dirty="0"/>
              <a:t>Prenez ensuite la parole pour leur poser les questions du jour (qui figurent sur cette diapositive et sur la suivante), en cherchant toujours à respecter le temps indiqué entre parenthèses.</a:t>
            </a:r>
          </a:p>
          <a:p>
            <a:endParaRPr lang="fr-FR" noProof="0" dirty="0"/>
          </a:p>
          <a:p>
            <a:r>
              <a:rPr lang="fr-FR" baseline="0" noProof="0" dirty="0"/>
              <a:t>Terminez enfin l’activité en permettant aux participants de </a:t>
            </a:r>
            <a:r>
              <a:rPr lang="fr-FR" sz="1200" kern="1200" noProof="0" dirty="0">
                <a:solidFill>
                  <a:schemeClr val="tx1"/>
                </a:solidFill>
                <a:effectLst/>
                <a:latin typeface="+mn-lt"/>
                <a:ea typeface="+mn-ea"/>
                <a:cs typeface="+mn-cs"/>
              </a:rPr>
              <a:t>se tourner vers leur voisin pour discuter pendant environ 5  min. de l’expérience du journal de bord. </a:t>
            </a:r>
            <a:endParaRPr lang="fr-FR" noProof="0" dirty="0"/>
          </a:p>
          <a:p>
            <a:endParaRPr lang="fr-FR" noProof="0" dirty="0"/>
          </a:p>
          <a:p>
            <a:endParaRPr lang="fr-FR" baseline="0" noProof="0" dirty="0"/>
          </a:p>
          <a:p>
            <a:endParaRPr lang="fr-FR" noProof="0" dirty="0"/>
          </a:p>
        </p:txBody>
      </p:sp>
      <p:sp>
        <p:nvSpPr>
          <p:cNvPr id="4" name="Slide Number Placeholder 3"/>
          <p:cNvSpPr>
            <a:spLocks noGrp="1"/>
          </p:cNvSpPr>
          <p:nvPr>
            <p:ph type="sldNum" sz="quarter" idx="10"/>
          </p:nvPr>
        </p:nvSpPr>
        <p:spPr/>
        <p:txBody>
          <a:bodyPr/>
          <a:lstStyle/>
          <a:p>
            <a:fld id="{BC905379-01BD-43AE-87B5-C471EFECD2DD}" type="slidenum">
              <a:rPr lang="en-ZA" smtClean="0"/>
              <a:t>3</a:t>
            </a:fld>
            <a:endParaRPr lang="en-ZA" dirty="0"/>
          </a:p>
        </p:txBody>
      </p:sp>
    </p:spTree>
    <p:extLst>
      <p:ext uri="{BB962C8B-B14F-4D97-AF65-F5344CB8AC3E}">
        <p14:creationId xmlns:p14="http://schemas.microsoft.com/office/powerpoint/2010/main" val="3276422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Il est fondamental de disposer d’un système d’aiguillage efficace pour pouvoir harmoniser les programmes de protection sociale… en partant du principe suivant: les ménages couverts par la protection sociale se heurtent à de nombreux risques et défis traités par d’autres services relevant d’autres secteurs… Un système d’aiguillage garantit leur prise en charge complète grâce à un point de contact local.</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Citez des exemples de guichets uniques au Lesotho et en Afrique du Sud à partir du Document de base.</a:t>
            </a:r>
          </a:p>
        </p:txBody>
      </p:sp>
      <p:sp>
        <p:nvSpPr>
          <p:cNvPr id="4" name="Slide Number Placeholder 3"/>
          <p:cNvSpPr>
            <a:spLocks noGrp="1"/>
          </p:cNvSpPr>
          <p:nvPr>
            <p:ph type="sldNum" sz="quarter" idx="10"/>
          </p:nvPr>
        </p:nvSpPr>
        <p:spPr/>
        <p:txBody>
          <a:bodyPr/>
          <a:lstStyle/>
          <a:p>
            <a:fld id="{A802E42B-4540-4CA0-B5CC-7A6A1B09DC25}" type="slidenum">
              <a:rPr lang="en-ZA" smtClean="0"/>
              <a:t>22</a:t>
            </a:fld>
            <a:endParaRPr lang="en-ZA" dirty="0"/>
          </a:p>
        </p:txBody>
      </p:sp>
    </p:spTree>
    <p:extLst>
      <p:ext uri="{BB962C8B-B14F-4D97-AF65-F5344CB8AC3E}">
        <p14:creationId xmlns:p14="http://schemas.microsoft.com/office/powerpoint/2010/main" val="3287049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Coordination verticale</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Objectif : Garantir la cohérence, la capacité de réponse au contexte local et la responsabilité dans la mise en œuvre du programme.</a:t>
            </a: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La coordination est considérée « verticale » lorsqu’elle relie différents niveaux de gouvernement (Fédération, État, province/région, commune/village) pour garantir la mise en œuvre de politiques définies, la pérennité financière du système de protection sociale et l’exécution décentralisées des transferts sociaux aux bénéficiaires.</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Chaque couche du système de protection sociale dépend des autres pour l’exécution de ses propres fonctions. La couche opérationnelle doit par exemple respecter les paramètres des systèmes établis au plus haut niveau. À l’inverse, la couche de planification requiert certains types d’informations de terrain pour en assurer la précision.</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Les objectifs de la coordination verticale sont les suivants:</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Assurer la cohérence avec la vision politique et la conception du programme pendant la mise en œuvre;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Accroître l’efficacité de l’administration via le principe de subsidiarité, en formant les administrations locales et d’autres structures au niveau local;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Améliorer le niveau d’information, de reddition de comptes et de propriété à tous les niveaux. </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Enfin, le système de protection sociale doit être cohérent avec les politiques de déconcentration et de décentralisation, mais aussi avec les capacités administratives locales…</a:t>
            </a:r>
          </a:p>
        </p:txBody>
      </p:sp>
      <p:sp>
        <p:nvSpPr>
          <p:cNvPr id="4" name="Slide Number Placeholder 3"/>
          <p:cNvSpPr>
            <a:spLocks noGrp="1"/>
          </p:cNvSpPr>
          <p:nvPr>
            <p:ph type="sldNum" sz="quarter" idx="10"/>
          </p:nvPr>
        </p:nvSpPr>
        <p:spPr/>
        <p:txBody>
          <a:bodyPr/>
          <a:lstStyle/>
          <a:p>
            <a:fld id="{A802E42B-4540-4CA0-B5CC-7A6A1B09DC25}" type="slidenum">
              <a:rPr lang="en-ZA" smtClean="0"/>
              <a:t>23</a:t>
            </a:fld>
            <a:endParaRPr lang="en-ZA" dirty="0"/>
          </a:p>
        </p:txBody>
      </p:sp>
    </p:spTree>
    <p:extLst>
      <p:ext uri="{BB962C8B-B14F-4D97-AF65-F5344CB8AC3E}">
        <p14:creationId xmlns:p14="http://schemas.microsoft.com/office/powerpoint/2010/main" val="3241669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Projetez les diapositives et demandez aux délégués si des exemples leur viennent à l’esprit. </a:t>
            </a:r>
          </a:p>
        </p:txBody>
      </p:sp>
      <p:sp>
        <p:nvSpPr>
          <p:cNvPr id="4" name="Slide Number Placeholder 3"/>
          <p:cNvSpPr>
            <a:spLocks noGrp="1"/>
          </p:cNvSpPr>
          <p:nvPr>
            <p:ph type="sldNum" sz="quarter" idx="10"/>
          </p:nvPr>
        </p:nvSpPr>
        <p:spPr/>
        <p:txBody>
          <a:bodyPr/>
          <a:lstStyle/>
          <a:p>
            <a:fld id="{A802E42B-4540-4CA0-B5CC-7A6A1B09DC25}" type="slidenum">
              <a:rPr lang="en-ZA" smtClean="0"/>
              <a:t>24</a:t>
            </a:fld>
            <a:endParaRPr lang="en-ZA" dirty="0"/>
          </a:p>
        </p:txBody>
      </p:sp>
    </p:spTree>
    <p:extLst>
      <p:ext uri="{BB962C8B-B14F-4D97-AF65-F5344CB8AC3E}">
        <p14:creationId xmlns:p14="http://schemas.microsoft.com/office/powerpoint/2010/main" val="3241669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Rappelez aux délégués que nous avons évoqué la 1ère étape de l’évaluation de la coordination au niveau des politiques… mais qu’il convient d’avoir aussi une idée des acteurs clés des autres niveaux.</a:t>
            </a:r>
          </a:p>
          <a:p>
            <a:endParaRPr lang="fr-FR" noProof="0" dirty="0"/>
          </a:p>
          <a:p>
            <a:r>
              <a:rPr lang="fr-FR" noProof="0" dirty="0"/>
              <a:t>C’est précisément ce que recherche cet exercice, en appliquant un cadre utile (</a:t>
            </a:r>
            <a:r>
              <a:rPr lang="fr-FR" i="1" noProof="0" dirty="0"/>
              <a:t>passez à la diapositive suivante</a:t>
            </a:r>
            <a:r>
              <a:rPr lang="fr-FR" i="0" noProof="0" dirty="0"/>
              <a:t>).</a:t>
            </a:r>
            <a:endParaRPr lang="fr-FR" noProof="0" dirty="0"/>
          </a:p>
        </p:txBody>
      </p:sp>
      <p:sp>
        <p:nvSpPr>
          <p:cNvPr id="4" name="Slide Number Placeholder 3"/>
          <p:cNvSpPr>
            <a:spLocks noGrp="1"/>
          </p:cNvSpPr>
          <p:nvPr>
            <p:ph type="sldNum" sz="quarter" idx="10"/>
          </p:nvPr>
        </p:nvSpPr>
        <p:spPr/>
        <p:txBody>
          <a:bodyPr/>
          <a:lstStyle/>
          <a:p>
            <a:fld id="{A802E42B-4540-4CA0-B5CC-7A6A1B09DC25}" type="slidenum">
              <a:rPr lang="en-ZA" smtClean="0"/>
              <a:t>25</a:t>
            </a:fld>
            <a:endParaRPr lang="en-ZA" dirty="0"/>
          </a:p>
        </p:txBody>
      </p:sp>
    </p:spTree>
    <p:extLst>
      <p:ext uri="{BB962C8B-B14F-4D97-AF65-F5344CB8AC3E}">
        <p14:creationId xmlns:p14="http://schemas.microsoft.com/office/powerpoint/2010/main" val="701849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Expliquez chaque cas de figure pour aider les participants à les comprendre… réfléchissez ensemble à un exemple, discutez-en et constituez des groupes, comme indiqué dans la description de l’activité.</a:t>
            </a:r>
          </a:p>
          <a:p>
            <a:pPr marL="0" marR="0">
              <a:lnSpc>
                <a:spcPct val="100000"/>
              </a:lnSpc>
              <a:spcBef>
                <a:spcPts val="0"/>
              </a:spcBef>
              <a:spcAft>
                <a:spcPts val="0"/>
              </a:spcAft>
            </a:pPr>
            <a:endParaRPr lang="fr-FR" sz="1200" b="1"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Faibles niveaux d’intérêt et d’influence</a:t>
            </a:r>
            <a:b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br>
            <a: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t>Personnes relativement peu importantes, mais avec lesquelles il est souhaitable de maintenir un contact au cas où leur situation changerait.</a:t>
            </a:r>
            <a:b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b="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Niveau élevé d’intérêt, faible niveau d’influence</a:t>
            </a: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Ce cas peut s’avérer délicat, dans la mesure où il serait facile d’ignorer ces personnes qui n’ont apparemment pas leur mot à dire; contrariées, elles pourraient toutefois gagner en influence en pratiquant le blocage sur le terrain et d’autres techniques de résistance… Il peut également s’agir d’acteurs essentiels pour nous.</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Faible niveau d’intérêt, niveau d’influence élevé</a:t>
            </a: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Les personnes manifestant un faible intérêt ne se soucient pas particulièrement des mesures prises et ne posent donc pas de problème, à moins qu’elles n’entreprennent d’agir au nom des détracteurs de vos mesures/propositions de changements. Il importe donc de les tenir informées, en organisant par exemple des réunions régulières expliquant ce qui va se passer.</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Niveaux élevés d’intérêt et d’influence</a:t>
            </a: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Ces personnes sont hautement concernées par vos mesures/propositions de changements et sont en mesure d’agir, en les soutenant ou en s’y opposant. Il est particulièrement important de les faire participer pour garantir qu’elles comprennent ce qui va se passer et pour susciter leur adhésion en leur donnant un sentiment d’appropriation. </a:t>
            </a:r>
          </a:p>
          <a:p>
            <a:pPr marL="0" marR="0">
              <a:lnSpc>
                <a:spcPct val="100000"/>
              </a:lnSpc>
              <a:spcBef>
                <a:spcPts val="0"/>
              </a:spcBef>
              <a:spcAft>
                <a:spcPts val="0"/>
              </a:spcAft>
            </a:pPr>
            <a:endParaRPr lang="fr-FR" sz="1200" i="1"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i="1" noProof="0" dirty="0">
                <a:effectLst/>
                <a:latin typeface="Calibri" panose="020F0502020204030204" pitchFamily="34" charset="0"/>
                <a:ea typeface="Calibri" panose="020F0502020204030204" pitchFamily="34" charset="0"/>
                <a:cs typeface="Times New Roman" panose="02020603050405020304" pitchFamily="18" charset="0"/>
              </a:rPr>
              <a:t>UTILISEZ la diapositive suivante pour dresser un bilan...</a:t>
            </a: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noProof="0" dirty="0"/>
          </a:p>
        </p:txBody>
      </p:sp>
      <p:sp>
        <p:nvSpPr>
          <p:cNvPr id="4" name="Slide Number Placeholder 3"/>
          <p:cNvSpPr>
            <a:spLocks noGrp="1"/>
          </p:cNvSpPr>
          <p:nvPr>
            <p:ph type="sldNum" sz="quarter" idx="10"/>
          </p:nvPr>
        </p:nvSpPr>
        <p:spPr/>
        <p:txBody>
          <a:bodyPr/>
          <a:lstStyle/>
          <a:p>
            <a:fld id="{A802E42B-4540-4CA0-B5CC-7A6A1B09DC25}" type="slidenum">
              <a:rPr lang="en-ZA" smtClean="0"/>
              <a:t>26</a:t>
            </a:fld>
            <a:endParaRPr lang="en-ZA" dirty="0"/>
          </a:p>
        </p:txBody>
      </p:sp>
    </p:spTree>
    <p:extLst>
      <p:ext uri="{BB962C8B-B14F-4D97-AF65-F5344CB8AC3E}">
        <p14:creationId xmlns:p14="http://schemas.microsoft.com/office/powerpoint/2010/main" val="1276968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DIAPOSITIVE DE BILAN</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i="1" noProof="0" dirty="0">
                <a:effectLst/>
                <a:latin typeface="Calibri" panose="020F0502020204030204" pitchFamily="34" charset="0"/>
                <a:ea typeface="Calibri" panose="020F0502020204030204" pitchFamily="34" charset="0"/>
                <a:cs typeface="Times New Roman" panose="02020603050405020304" pitchFamily="18" charset="0"/>
              </a:rPr>
              <a:t>Utilisez-la pour lancer un débat et des discussions sur les acteurs susceptibles d’avoir été oubliés…</a:t>
            </a:r>
          </a:p>
          <a:p>
            <a:pPr marL="0" marR="0">
              <a:lnSpc>
                <a:spcPct val="100000"/>
              </a:lnSpc>
              <a:spcBef>
                <a:spcPts val="0"/>
              </a:spcBef>
              <a:spcAft>
                <a:spcPts val="0"/>
              </a:spcAft>
            </a:pPr>
            <a:endParaRPr lang="fr-FR" sz="1200" b="1"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Par ex.: bénéficiaires et non-bénéficiaires admissibles… très probablement: niveau d’intérêt élevé, faible niveau d’influence…</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Dans le cas de la protection sociale, il s’agit souvent des personnes que l’on essaie de servir : les citoyens les plus pauvres et vulnérables qui sont les bénéficiaires potentiels de la protection sociale.</a:t>
            </a:r>
          </a:p>
          <a:p>
            <a:endParaRPr lang="fr-FR" noProof="0" dirty="0"/>
          </a:p>
        </p:txBody>
      </p:sp>
      <p:sp>
        <p:nvSpPr>
          <p:cNvPr id="4" name="Slide Number Placeholder 3"/>
          <p:cNvSpPr>
            <a:spLocks noGrp="1"/>
          </p:cNvSpPr>
          <p:nvPr>
            <p:ph type="sldNum" sz="quarter" idx="10"/>
          </p:nvPr>
        </p:nvSpPr>
        <p:spPr/>
        <p:txBody>
          <a:bodyPr/>
          <a:lstStyle/>
          <a:p>
            <a:fld id="{A802E42B-4540-4CA0-B5CC-7A6A1B09DC25}" type="slidenum">
              <a:rPr lang="en-ZA" smtClean="0"/>
              <a:t>27</a:t>
            </a:fld>
            <a:endParaRPr lang="en-ZA" dirty="0"/>
          </a:p>
        </p:txBody>
      </p:sp>
    </p:spTree>
    <p:extLst>
      <p:ext uri="{BB962C8B-B14F-4D97-AF65-F5344CB8AC3E}">
        <p14:creationId xmlns:p14="http://schemas.microsoft.com/office/powerpoint/2010/main" val="1728757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E42B-4540-4CA0-B5CC-7A6A1B09DC25}" type="slidenum">
              <a:rPr lang="en-ZA" smtClean="0"/>
              <a:t>28</a:t>
            </a:fld>
            <a:endParaRPr lang="en-ZA" dirty="0"/>
          </a:p>
        </p:txBody>
      </p:sp>
    </p:spTree>
    <p:extLst>
      <p:ext uri="{BB962C8B-B14F-4D97-AF65-F5344CB8AC3E}">
        <p14:creationId xmlns:p14="http://schemas.microsoft.com/office/powerpoint/2010/main" val="2440549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A802E42B-4540-4CA0-B5CC-7A6A1B09DC25}" type="slidenum">
              <a:rPr lang="en-ZA" smtClean="0"/>
              <a:t>29</a:t>
            </a:fld>
            <a:endParaRPr lang="en-ZA" dirty="0"/>
          </a:p>
        </p:txBody>
      </p:sp>
    </p:spTree>
    <p:extLst>
      <p:ext uri="{BB962C8B-B14F-4D97-AF65-F5344CB8AC3E}">
        <p14:creationId xmlns:p14="http://schemas.microsoft.com/office/powerpoint/2010/main" val="4154685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Invitez les participants à partager leurs moments de révélation découlant des aspects clés de leur apprentissage en matière de coordination. Sur une feuille de tableau, écrivez le titre « Coordination » pour ensuite prendre note de toutes les contributions.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Posez les questions suivantes pour inciter les participants à contribuer :</a:t>
            </a:r>
            <a:br>
              <a:rPr lang="fr-FR" sz="1200"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Que savez-vous qu’auparavant vous ignoriez ?</a:t>
            </a:r>
            <a:br>
              <a:rPr lang="fr-FR" sz="1200"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Comment votre façon de penser a-t-elle évolué ?</a:t>
            </a:r>
            <a:br>
              <a:rPr lang="fr-FR" sz="1200"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Que faites-vous différemment ?</a:t>
            </a:r>
          </a:p>
          <a:p>
            <a:endParaRPr lang="fr-FR" sz="1200" kern="1200" noProof="0" dirty="0">
              <a:solidFill>
                <a:schemeClr val="tx1"/>
              </a:solidFill>
              <a:effectLst/>
              <a:latin typeface="+mn-lt"/>
              <a:ea typeface="+mn-ea"/>
              <a:cs typeface="+mn-cs"/>
            </a:endParaRPr>
          </a:p>
          <a:p>
            <a:endParaRPr lang="fr-FR" sz="1200" noProof="0" dirty="0">
              <a:solidFill>
                <a:schemeClr val="bg1"/>
              </a:solidFill>
            </a:endParaRPr>
          </a:p>
          <a:p>
            <a:endParaRPr lang="fr-FR" sz="1200" noProof="0" dirty="0">
              <a:solidFill>
                <a:schemeClr val="bg1"/>
              </a:solidFill>
            </a:endParaRPr>
          </a:p>
          <a:p>
            <a:pPr marL="171450" indent="-171450">
              <a:buFont typeface="Arial" panose="020B0604020202020204" pitchFamily="34" charset="0"/>
              <a:buChar char="•"/>
            </a:pPr>
            <a:endParaRPr lang="fr-FR" sz="1200" kern="1200" noProof="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noProof="0" dirty="0"/>
          </a:p>
        </p:txBody>
      </p:sp>
      <p:sp>
        <p:nvSpPr>
          <p:cNvPr id="4" name="Slide Number Placeholder 3"/>
          <p:cNvSpPr>
            <a:spLocks noGrp="1"/>
          </p:cNvSpPr>
          <p:nvPr>
            <p:ph type="sldNum" sz="quarter" idx="10"/>
          </p:nvPr>
        </p:nvSpPr>
        <p:spPr/>
        <p:txBody>
          <a:bodyPr/>
          <a:lstStyle/>
          <a:p>
            <a:fld id="{C9138ACA-736A-4C43-86F9-1D47B24AC60C}" type="slidenum">
              <a:rPr lang="en-ZA" smtClean="0"/>
              <a:t>30</a:t>
            </a:fld>
            <a:endParaRPr lang="en-ZA" dirty="0"/>
          </a:p>
        </p:txBody>
      </p:sp>
    </p:spTree>
    <p:extLst>
      <p:ext uri="{BB962C8B-B14F-4D97-AF65-F5344CB8AC3E}">
        <p14:creationId xmlns:p14="http://schemas.microsoft.com/office/powerpoint/2010/main" val="792704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A802E42B-4540-4CA0-B5CC-7A6A1B09DC25}" type="slidenum">
              <a:rPr lang="en-ZA" smtClean="0"/>
              <a:t>31</a:t>
            </a:fld>
            <a:endParaRPr lang="en-ZA" dirty="0"/>
          </a:p>
        </p:txBody>
      </p:sp>
    </p:spTree>
    <p:extLst>
      <p:ext uri="{BB962C8B-B14F-4D97-AF65-F5344CB8AC3E}">
        <p14:creationId xmlns:p14="http://schemas.microsoft.com/office/powerpoint/2010/main" val="290886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baseline="0" dirty="0"/>
          </a:p>
          <a:p>
            <a:endParaRPr lang="en-ZA" dirty="0"/>
          </a:p>
        </p:txBody>
      </p:sp>
      <p:sp>
        <p:nvSpPr>
          <p:cNvPr id="4" name="Slide Number Placeholder 3"/>
          <p:cNvSpPr>
            <a:spLocks noGrp="1"/>
          </p:cNvSpPr>
          <p:nvPr>
            <p:ph type="sldNum" sz="quarter" idx="10"/>
          </p:nvPr>
        </p:nvSpPr>
        <p:spPr/>
        <p:txBody>
          <a:bodyPr/>
          <a:lstStyle/>
          <a:p>
            <a:fld id="{BC905379-01BD-43AE-87B5-C471EFECD2DD}" type="slidenum">
              <a:rPr lang="en-ZA" smtClean="0"/>
              <a:t>4</a:t>
            </a:fld>
            <a:endParaRPr lang="en-ZA" dirty="0"/>
          </a:p>
        </p:txBody>
      </p:sp>
    </p:spTree>
    <p:extLst>
      <p:ext uri="{BB962C8B-B14F-4D97-AF65-F5344CB8AC3E}">
        <p14:creationId xmlns:p14="http://schemas.microsoft.com/office/powerpoint/2010/main" val="1478937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 La valeur du S&amp;E ne réside pas simplement dans la conduite du S&amp;E ou dans la disponibilité de ces informations », mais dans « l’utilisation des informations pour améliorer les performances du gouvernement », ce qui implique souvent d’accorder plus d’importance au S (le suivi) qu’au E (l’évaluation) (voir le tableau à la page 6 du document récapitulatif pour une description du S et du E).</a:t>
            </a:r>
          </a:p>
          <a:p>
            <a:pPr marL="0" marR="0">
              <a:lnSpc>
                <a:spcPct val="100000"/>
              </a:lnSpc>
              <a:spcBef>
                <a:spcPts val="0"/>
              </a:spcBef>
              <a:spcAft>
                <a:spcPts val="0"/>
              </a:spcAft>
            </a:pPr>
            <a:endParaRPr lang="fr-FR" sz="1200" b="1"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S’ils sont correctement configurés, les systèmes de S&amp;E peuvent appuyer l’élaboration de politiques, l’allocation du budget et la planification des performances; contribuer à la gestion des activités; et accroître la transparence et la reddition de comptes.</a:t>
            </a:r>
          </a:p>
          <a:p>
            <a:pPr marL="0" marR="0">
              <a:lnSpc>
                <a:spcPct val="100000"/>
              </a:lnSpc>
              <a:spcBef>
                <a:spcPts val="0"/>
              </a:spcBef>
              <a:spcAft>
                <a:spcPts val="0"/>
              </a:spcAft>
            </a:pPr>
            <a:endParaRPr lang="fr-FR" sz="1200" b="1"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Dans le contexte des programmes de protection sociale (cf. encadré gris à droite), le S&amp;E peut jouer un rôle fondamental dans l’amélioration de la conception des programmes (en générant notamment des synergies avec d’autres politiques sectorielles), dans la résolution de problèmes de mise en œuvre des programmes et faciliter la prise de décision (par ex.: établissement de priorités et allocation de budgets), tout en promouvant l’appui politique et social nécessaire à la transformation des projets pilotes en programmes pris en mains par les pouvoirs nationaux.</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Quels facteurs clés contribuent donc au succès de l’introduction et de l’incorporation du S&amp;E dans des programmes de protection sociale? Comment établir un système global dépassant la réalisation de quelques études externes spécifiques </a:t>
            </a:r>
            <a:r>
              <a:rPr lang="fr-FR" sz="1200" i="1" noProof="0" dirty="0">
                <a:effectLst/>
                <a:latin typeface="Calibri" panose="020F0502020204030204" pitchFamily="34" charset="0"/>
                <a:ea typeface="Calibri" panose="020F0502020204030204" pitchFamily="34" charset="0"/>
                <a:cs typeface="Times New Roman" panose="02020603050405020304" pitchFamily="18" charset="0"/>
              </a:rPr>
              <a:t>ad hoc</a:t>
            </a:r>
            <a:r>
              <a:rPr lang="fr-FR" sz="1200" i="0" noProof="0" dirty="0">
                <a:effectLst/>
                <a:latin typeface="Calibri" panose="020F0502020204030204" pitchFamily="34" charset="0"/>
                <a:ea typeface="Calibri" panose="020F0502020204030204" pitchFamily="34" charset="0"/>
                <a:cs typeface="Times New Roman" panose="02020603050405020304" pitchFamily="18" charset="0"/>
              </a:rPr>
              <a:t> pour fournir des informations systématiques et continues alimentant l’amélioration interne et la responsabilisation externe?</a:t>
            </a: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Ce graphique montre qu’il s’agit des deux facettes d’une même médaille, à aborder conjointement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La face de l’OFFRE: capacité du système à fournir des informations fiables et de qualité;</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La face de la DEMANDE: existence d’une véritable demande et utilisation des informations de S&amp;E pour appuyer les activités centrales du programme/gouvernement à tous les niveaux…</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Arrêtons-nous sur ces deux aspects…</a:t>
            </a:r>
          </a:p>
          <a:p>
            <a:pPr marL="171450" indent="-171450">
              <a:buFont typeface="Arial" panose="020B0604020202020204" pitchFamily="34" charset="0"/>
              <a:buChar char="•"/>
            </a:pPr>
            <a:endParaRPr lang="fr-FR" noProof="0" dirty="0"/>
          </a:p>
        </p:txBody>
      </p:sp>
      <p:sp>
        <p:nvSpPr>
          <p:cNvPr id="4" name="Slide Number Placeholder 3"/>
          <p:cNvSpPr>
            <a:spLocks noGrp="1"/>
          </p:cNvSpPr>
          <p:nvPr>
            <p:ph type="sldNum" sz="quarter" idx="10"/>
          </p:nvPr>
        </p:nvSpPr>
        <p:spPr/>
        <p:txBody>
          <a:bodyPr/>
          <a:lstStyle/>
          <a:p>
            <a:fld id="{A802E42B-4540-4CA0-B5CC-7A6A1B09DC25}" type="slidenum">
              <a:rPr lang="en-ZA" smtClean="0"/>
              <a:t>32</a:t>
            </a:fld>
            <a:endParaRPr lang="en-ZA" dirty="0"/>
          </a:p>
        </p:txBody>
      </p:sp>
    </p:spTree>
    <p:extLst>
      <p:ext uri="{BB962C8B-B14F-4D97-AF65-F5344CB8AC3E}">
        <p14:creationId xmlns:p14="http://schemas.microsoft.com/office/powerpoint/2010/main" val="1907969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Du côté de l’offre, ce sera le cas lorsque des </a:t>
            </a: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indicateurs</a:t>
            </a:r>
            <a: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t>: </a:t>
            </a:r>
            <a:b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Arial" panose="020B0604020202020204" pitchFamily="34" charset="0"/>
              <a:buChar char="•"/>
              <a:tabLst>
                <a:tab pos="9144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Auront été convenus, classés par ordre de priorité et peaufinés au terme d’un processus participatif et interactif répondant aux besoins en information des acteurs à tous les niveaux (</a:t>
            </a:r>
            <a:r>
              <a:rPr lang="fr-FR" sz="1200" i="1" noProof="0" dirty="0">
                <a:effectLst/>
                <a:latin typeface="Calibri" panose="020F0502020204030204" pitchFamily="34" charset="0"/>
                <a:ea typeface="Calibri" panose="020F0502020204030204" pitchFamily="34" charset="0"/>
                <a:cs typeface="Times New Roman" panose="02020603050405020304" pitchFamily="18" charset="0"/>
              </a:rPr>
              <a:t>un exercice y sera plus tard consacré</a:t>
            </a: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Arial" panose="020B0604020202020204" pitchFamily="34" charset="0"/>
              <a:buChar char="•"/>
              <a:tabLst>
                <a:tab pos="9144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Reflèteront les objectifs du programme, la théorie du changement, le cadre logique et les normes de services (mesure des entrées, des sorties, des résultats/impacts… et les performances ou l’efficacité)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Arial" panose="020B0604020202020204" pitchFamily="34" charset="0"/>
              <a:buChar char="•"/>
              <a:tabLst>
                <a:tab pos="9144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Reflèteront les procédures opérationnelles centrales du programme.</a:t>
            </a: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Les indicateurs doivent également être </a:t>
            </a: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classés par ordre de priorité, peaufinés et organisés sous la forme d’un processus interactif </a:t>
            </a:r>
            <a: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t>(une cartographie complète des besoins en informations peut donner lieu à un ensemble d’indicateurs extrêmement vaste et incontrôlable). Il faut pour ce faire :</a:t>
            </a:r>
            <a:b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i="1" noProof="0" dirty="0">
                <a:effectLst/>
                <a:latin typeface="Calibri" panose="020F0502020204030204" pitchFamily="34" charset="0"/>
                <a:ea typeface="Calibri" panose="020F0502020204030204" pitchFamily="34" charset="0"/>
                <a:cs typeface="Times New Roman" panose="02020603050405020304" pitchFamily="18" charset="0"/>
              </a:rPr>
              <a:t>Classer par ordre de priorité</a:t>
            </a: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 les indicateurs à partir d’une évaluation réaliste de leur viabilité et utilité (par ex.: pendant des ateliers participatifs avec toutes les principales parties prenantes)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i="1" noProof="0" dirty="0">
                <a:effectLst/>
                <a:latin typeface="Calibri" panose="020F0502020204030204" pitchFamily="34" charset="0"/>
                <a:ea typeface="Calibri" panose="020F0502020204030204" pitchFamily="34" charset="0"/>
                <a:cs typeface="Times New Roman" panose="02020603050405020304" pitchFamily="18" charset="0"/>
              </a:rPr>
              <a:t>Peaufiner </a:t>
            </a: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tous les indicateurs pour garantir qu’ils remplissent les critères </a:t>
            </a:r>
            <a:r>
              <a:rPr lang="fr-FR" sz="1200" i="1" noProof="0" dirty="0">
                <a:effectLst/>
                <a:latin typeface="Calibri" panose="020F0502020204030204" pitchFamily="34" charset="0"/>
                <a:ea typeface="Calibri" panose="020F0502020204030204" pitchFamily="34" charset="0"/>
                <a:cs typeface="Times New Roman" panose="02020603050405020304" pitchFamily="18" charset="0"/>
              </a:rPr>
              <a:t>CREAM</a:t>
            </a:r>
            <a:r>
              <a:rPr lang="fr-FR" sz="1200" i="0" noProof="0" dirty="0">
                <a:effectLst/>
                <a:latin typeface="Calibri" panose="020F0502020204030204" pitchFamily="34" charset="0"/>
                <a:ea typeface="Calibri" panose="020F0502020204030204" pitchFamily="34" charset="0"/>
                <a:cs typeface="Times New Roman" panose="02020603050405020304" pitchFamily="18" charset="0"/>
              </a:rPr>
              <a:t> et peuvent être efficacement calculés. Il faut pour ce faire cartographier chaque indicateur en revenant à sa formule de base (numérateur et dénominateur) et à la source potentielle de ses données, mais aussi en déterminant la fréquence à laquelle l’indicateur sera collecté et par qui ;</a:t>
            </a:r>
            <a:br>
              <a:rPr lang="fr-FR" sz="1200" i="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i="1" noProof="0" dirty="0">
                <a:effectLst/>
                <a:latin typeface="Calibri" panose="020F0502020204030204" pitchFamily="34" charset="0"/>
                <a:ea typeface="Calibri" panose="020F0502020204030204" pitchFamily="34" charset="0"/>
                <a:cs typeface="Times New Roman" panose="02020603050405020304" pitchFamily="18" charset="0"/>
              </a:rPr>
              <a:t>Organiser </a:t>
            </a: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les indicateurs en fonction de leur utilisation. Établir par exemple une distinction entre les indicateurs axés sur les opérations du programme (indicateurs de « gestion » ou « opérationnels », susceptibles d’être utilisés par des administrateurs de tous les niveaux pour évaluer le fonctionnement global de la politique/du programme) et les indicateurs axés sur les résultats (indicateurs d’« analyse » ou « de résultats », utilisés par les administrateurs de haut niveau pour mesurer la progression en matière de résultats et de reddition de comptes externe).  Dans ces deux catégories, les indicateurs peuvent donc être organisés en fonction du processus concerné et du niveau de cadre logique (intrant, extrant, etc.).</a:t>
            </a:r>
          </a:p>
          <a:p>
            <a:pPr marL="0" marR="0" lvl="0" indent="0">
              <a:lnSpc>
                <a:spcPct val="100000"/>
              </a:lnSpc>
              <a:spcBef>
                <a:spcPts val="0"/>
              </a:spcBef>
              <a:spcAft>
                <a:spcPts val="0"/>
              </a:spcAft>
              <a:buFont typeface="Arial" panose="020B0604020202020204" pitchFamily="34" charset="0"/>
              <a:buNone/>
              <a:tabLst>
                <a:tab pos="457200" algn="l"/>
              </a:tabLs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buFont typeface="Arial" panose="020B0604020202020204" pitchFamily="34" charset="0"/>
              <a:buNone/>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L’acronyme CREAM renvoie à clair, pertinent, économique, adéquat et vérifiable (de l’anglais: </a:t>
            </a:r>
            <a:r>
              <a:rPr lang="en-ZA" sz="1200" i="1" kern="1200" dirty="0">
                <a:solidFill>
                  <a:schemeClr val="tx1"/>
                </a:solidFill>
                <a:effectLst/>
                <a:latin typeface="+mn-lt"/>
                <a:ea typeface="+mn-ea"/>
                <a:cs typeface="+mn-cs"/>
              </a:rPr>
              <a:t>Clear</a:t>
            </a:r>
            <a:r>
              <a:rPr lang="en-ZA" sz="1200" kern="1200" dirty="0">
                <a:solidFill>
                  <a:schemeClr val="tx1"/>
                </a:solidFill>
                <a:effectLst/>
                <a:latin typeface="+mn-lt"/>
                <a:ea typeface="+mn-ea"/>
                <a:cs typeface="+mn-cs"/>
              </a:rPr>
              <a:t>, </a:t>
            </a:r>
            <a:r>
              <a:rPr lang="en-ZA" sz="1200" i="1" kern="1200" dirty="0">
                <a:solidFill>
                  <a:schemeClr val="tx1"/>
                </a:solidFill>
                <a:effectLst/>
                <a:latin typeface="+mn-lt"/>
                <a:ea typeface="+mn-ea"/>
                <a:cs typeface="+mn-cs"/>
              </a:rPr>
              <a:t>Relevant, Economic, Adequate, Monitorable</a:t>
            </a:r>
            <a:r>
              <a:rPr lang="en-ZA" sz="1200" i="0" kern="1200" dirty="0">
                <a:solidFill>
                  <a:schemeClr val="tx1"/>
                </a:solidFill>
                <a:effectLst/>
                <a:latin typeface="+mn-lt"/>
                <a:ea typeface="+mn-ea"/>
                <a:cs typeface="+mn-cs"/>
              </a:rPr>
              <a:t>)</a:t>
            </a: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802E42B-4540-4CA0-B5CC-7A6A1B09DC25}" type="slidenum">
              <a:rPr lang="en-ZA" smtClean="0"/>
              <a:t>33</a:t>
            </a:fld>
            <a:endParaRPr lang="en-ZA" dirty="0"/>
          </a:p>
        </p:txBody>
      </p:sp>
    </p:spTree>
    <p:extLst>
      <p:ext uri="{BB962C8B-B14F-4D97-AF65-F5344CB8AC3E}">
        <p14:creationId xmlns:p14="http://schemas.microsoft.com/office/powerpoint/2010/main" val="2704122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Voir l’exemple du cadre logique associé à la théorie du changement… pour les transferts monétaires.</a:t>
            </a:r>
          </a:p>
        </p:txBody>
      </p:sp>
      <p:sp>
        <p:nvSpPr>
          <p:cNvPr id="4" name="Slide Number Placeholder 3"/>
          <p:cNvSpPr>
            <a:spLocks noGrp="1"/>
          </p:cNvSpPr>
          <p:nvPr>
            <p:ph type="sldNum" sz="quarter" idx="10"/>
          </p:nvPr>
        </p:nvSpPr>
        <p:spPr/>
        <p:txBody>
          <a:bodyPr/>
          <a:lstStyle/>
          <a:p>
            <a:fld id="{A802E42B-4540-4CA0-B5CC-7A6A1B09DC25}" type="slidenum">
              <a:rPr lang="en-ZA" smtClean="0"/>
              <a:t>34</a:t>
            </a:fld>
            <a:endParaRPr lang="en-ZA" dirty="0"/>
          </a:p>
        </p:txBody>
      </p:sp>
    </p:spTree>
    <p:extLst>
      <p:ext uri="{BB962C8B-B14F-4D97-AF65-F5344CB8AC3E}">
        <p14:creationId xmlns:p14="http://schemas.microsoft.com/office/powerpoint/2010/main" val="2585646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Du côté de l’offre, ce sera le cas lorsqu’une grande variété de </a:t>
            </a: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sources de données </a:t>
            </a:r>
            <a: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t>(internes comme externes) sera adoptée, garantissant ainsi:</a:t>
            </a:r>
            <a:b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 que le système repose sur des sources existantes... Internes comme externes.</a:t>
            </a:r>
            <a:br>
              <a:rPr lang="fr-FR" sz="1200" dirty="0">
                <a:effectLst/>
                <a:latin typeface="Calibri" panose="020F0502020204030204" pitchFamily="34" charset="0"/>
                <a:ea typeface="Calibri" panose="020F0502020204030204" pitchFamily="34" charset="0"/>
                <a:cs typeface="Times New Roman" panose="02020603050405020304" pitchFamily="18" charset="0"/>
              </a:rPr>
            </a:b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tabLst>
                <a:tab pos="9144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Programme ou SIS intégré! Élaboration périodique de rapports standards! Bases de données administratives existantes! Statistiques officielles existantes (éventuellement adaptées en ajoutant par exemple une question)! Mais aussi… collecte de données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ad hoc </a:t>
            </a:r>
            <a:r>
              <a:rPr lang="fr-FR" sz="1200" i="0" dirty="0">
                <a:effectLst/>
                <a:latin typeface="Calibri" panose="020F0502020204030204" pitchFamily="34" charset="0"/>
                <a:ea typeface="Calibri" panose="020F0502020204030204" pitchFamily="34" charset="0"/>
                <a:cs typeface="Times New Roman" panose="02020603050405020304" pitchFamily="18" charset="0"/>
              </a:rPr>
              <a:t>qualitatives en utilisant la supervision communautaire, en recrutant un évaluateur externe…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voir les avantages et inconvénients aux pages 9 et 10 du document récapitulatif</a:t>
            </a:r>
            <a:r>
              <a:rPr lang="fr-FR" sz="1200" i="0" dirty="0">
                <a:effectLst/>
                <a:latin typeface="Calibri" panose="020F0502020204030204" pitchFamily="34" charset="0"/>
                <a:ea typeface="Calibri" panose="020F0502020204030204" pitchFamily="34" charset="0"/>
                <a:cs typeface="Times New Roman" panose="02020603050405020304" pitchFamily="18" charset="0"/>
              </a:rPr>
              <a:t>).</a:t>
            </a:r>
            <a:br>
              <a:rPr lang="fr-FR" sz="1200" i="0" dirty="0">
                <a:effectLst/>
                <a:latin typeface="Calibri" panose="020F0502020204030204" pitchFamily="34" charset="0"/>
                <a:ea typeface="Calibri" panose="020F0502020204030204" pitchFamily="34" charset="0"/>
                <a:cs typeface="Times New Roman" panose="02020603050405020304" pitchFamily="18" charset="0"/>
              </a:rPr>
            </a:b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La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triangulation de plusieurs types de sources de données </a:t>
            </a:r>
            <a:r>
              <a:rPr lang="fr-FR" sz="1200" b="0" dirty="0">
                <a:effectLst/>
                <a:latin typeface="Calibri" panose="020F0502020204030204" pitchFamily="34" charset="0"/>
                <a:ea typeface="Calibri" panose="020F0502020204030204" pitchFamily="34" charset="0"/>
                <a:cs typeface="Times New Roman" panose="02020603050405020304" pitchFamily="18" charset="0"/>
              </a:rPr>
              <a:t>internes et externes au programme, qui peut augmenter le potentiel d’analyse. Si par exemple les données du SIS du programme fournissent des informations substantielles, elles n’aident pas nécessairement à comprendre comment et pourquoi un programme est en mesure (ou non) de répondre aux besoins des bénéficiaires. Des enquêtes et démarches qualitatives de la supervision participative, triangulée avec d’autres sources, peuvent aider à répondre à ces questions fondamentales.</a:t>
            </a:r>
            <a:br>
              <a:rPr lang="fr-FR" sz="1200" b="0" dirty="0">
                <a:effectLst/>
                <a:latin typeface="Calibri" panose="020F0502020204030204" pitchFamily="34" charset="0"/>
                <a:ea typeface="Calibri" panose="020F0502020204030204" pitchFamily="34" charset="0"/>
                <a:cs typeface="Times New Roman" panose="02020603050405020304" pitchFamily="18" charset="0"/>
              </a:rPr>
            </a:b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b="0" dirty="0">
                <a:effectLst/>
                <a:latin typeface="Calibri" panose="020F0502020204030204" pitchFamily="34" charset="0"/>
                <a:ea typeface="Calibri" panose="020F0502020204030204" pitchFamily="34" charset="0"/>
                <a:cs typeface="Times New Roman" panose="02020603050405020304" pitchFamily="18" charset="0"/>
              </a:rPr>
              <a:t>La</a:t>
            </a:r>
            <a:r>
              <a:rPr lang="fr-FR" sz="1200" b="1" dirty="0">
                <a:effectLst/>
                <a:latin typeface="Calibri" panose="020F0502020204030204" pitchFamily="34" charset="0"/>
                <a:ea typeface="Calibri" panose="020F0502020204030204" pitchFamily="34" charset="0"/>
                <a:cs typeface="Times New Roman" panose="02020603050405020304" pitchFamily="18" charset="0"/>
              </a:rPr>
              <a:t> minimisation de la charge de la collecte et de l’analyse des données</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la fourniture de données au système devrait être gérée normalement et non constituer une tâche supplémentaire. Elle peut également exiger d’autonomiser autant que possible les fonctions d’élaboration de rapports (par ex.: au sein du SIS d’un programme).</a:t>
            </a:r>
            <a:br>
              <a:rPr lang="fr-FR" sz="1200" b="0" dirty="0">
                <a:effectLst/>
                <a:latin typeface="Calibri" panose="020F0502020204030204" pitchFamily="34" charset="0"/>
                <a:ea typeface="Calibri" panose="020F0502020204030204" pitchFamily="34" charset="0"/>
                <a:cs typeface="Times New Roman" panose="02020603050405020304" pitchFamily="18" charset="0"/>
              </a:rPr>
            </a:b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Un pays désireux d’établir un cadre de S&amp;E doit également définir, pour chaque source de données: leur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utilisation et orientation </a:t>
            </a:r>
            <a:r>
              <a:rPr lang="fr-FR" sz="1200" b="0" dirty="0">
                <a:effectLst/>
                <a:latin typeface="Calibri" panose="020F0502020204030204" pitchFamily="34" charset="0"/>
                <a:ea typeface="Calibri" panose="020F0502020204030204" pitchFamily="34" charset="0"/>
                <a:cs typeface="Times New Roman" panose="02020603050405020304" pitchFamily="18" charset="0"/>
              </a:rPr>
              <a:t>(à quels domaines et indicateurs contribueront-elles?), leur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accessibilité </a:t>
            </a:r>
            <a:r>
              <a:rPr lang="fr-FR" sz="1200" b="0" dirty="0">
                <a:effectLst/>
                <a:latin typeface="Calibri" panose="020F0502020204030204" pitchFamily="34" charset="0"/>
                <a:ea typeface="Calibri" panose="020F0502020204030204" pitchFamily="34" charset="0"/>
                <a:cs typeface="Times New Roman" panose="02020603050405020304" pitchFamily="18" charset="0"/>
              </a:rPr>
              <a:t>(facilité d’usage, en pratique, notamment à court et moyen terme), leur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fréquence recommandée </a:t>
            </a:r>
            <a:r>
              <a:rPr lang="fr-FR" sz="1200" b="0" dirty="0">
                <a:effectLst/>
                <a:latin typeface="Calibri" panose="020F0502020204030204" pitchFamily="34" charset="0"/>
                <a:ea typeface="Calibri" panose="020F0502020204030204" pitchFamily="34" charset="0"/>
                <a:cs typeface="Times New Roman" panose="02020603050405020304" pitchFamily="18" charset="0"/>
              </a:rPr>
              <a:t>(fréquence de collecte et d’analyse des données provenant de chaque source), la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taille de l’échantillon </a:t>
            </a:r>
            <a:r>
              <a:rPr lang="fr-FR" sz="1200" b="0" dirty="0">
                <a:effectLst/>
                <a:latin typeface="Calibri" panose="020F0502020204030204" pitchFamily="34" charset="0"/>
                <a:ea typeface="Calibri" panose="020F0502020204030204" pitchFamily="34" charset="0"/>
                <a:cs typeface="Times New Roman" panose="02020603050405020304" pitchFamily="18" charset="0"/>
              </a:rPr>
              <a:t>et le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coût potentiel</a:t>
            </a:r>
            <a:r>
              <a:rPr lang="fr-FR" sz="1200" b="0" dirty="0">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802E42B-4540-4CA0-B5CC-7A6A1B09DC25}" type="slidenum">
              <a:rPr lang="en-ZA" smtClean="0"/>
              <a:t>35</a:t>
            </a:fld>
            <a:endParaRPr lang="en-ZA" dirty="0"/>
          </a:p>
        </p:txBody>
      </p:sp>
    </p:spTree>
    <p:extLst>
      <p:ext uri="{BB962C8B-B14F-4D97-AF65-F5344CB8AC3E}">
        <p14:creationId xmlns:p14="http://schemas.microsoft.com/office/powerpoint/2010/main" val="2288517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Les dispositions institutionnelles encadrant le S&amp;E de la protection sociale décrivent clairement les rôles et responsabilités des organisations et acteurs agissant au sein du système, tout en déterminant le mode de collecte, de compilation, d’analyse et d’élaboration de rapports. Quelques principes directeurs:</a:t>
            </a:r>
          </a:p>
          <a:p>
            <a:pPr marL="0" marR="0" lvl="0" indent="0">
              <a:lnSpc>
                <a:spcPct val="100000"/>
              </a:lnSpc>
              <a:spcBef>
                <a:spcPts val="0"/>
              </a:spcBef>
              <a:spcAft>
                <a:spcPts val="0"/>
              </a:spcAft>
              <a:buFont typeface="Arial" panose="020B0604020202020204" pitchFamily="34" charset="0"/>
              <a:buNone/>
              <a:tabLst>
                <a:tab pos="457200" algn="l"/>
              </a:tabLs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buFont typeface="Arial" panose="020B0604020202020204" pitchFamily="34" charset="0"/>
              <a:buNone/>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Aligner...</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Garantir que les dispositions institutionnelles du système de S&amp;E </a:t>
            </a: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reflètent la structure institutionnelle globale des organismes de mise en œuvre </a:t>
            </a:r>
            <a: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t>(à tous les niveaux de décentralisation) et comblent d’éventuelles lacunes ;</a:t>
            </a:r>
            <a:b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b="1" noProof="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0000"/>
              </a:lnSpc>
              <a:spcBef>
                <a:spcPts val="0"/>
              </a:spcBef>
              <a:spcAft>
                <a:spcPts val="0"/>
              </a:spcAft>
              <a:buFont typeface="Arial" panose="020B0604020202020204" pitchFamily="34" charset="0"/>
              <a:buChar char="•"/>
              <a:tabLst>
                <a:tab pos="457200" algn="l"/>
              </a:tabLs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Aligner toutes les activités au Cadre national de planification</a:t>
            </a:r>
            <a: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t> en suivant l’orientation d’une législation fondée sur le cadre de suivi et d’évaluation du gouvernement ;</a:t>
            </a:r>
            <a:b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b="0" noProof="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0000"/>
              </a:lnSpc>
              <a:spcBef>
                <a:spcPts val="0"/>
              </a:spcBef>
              <a:spcAft>
                <a:spcPts val="0"/>
              </a:spcAft>
              <a:buFont typeface="Arial" panose="020B0604020202020204" pitchFamily="34" charset="0"/>
              <a:buChar char="•"/>
              <a:tabLst>
                <a:tab pos="457200" algn="l"/>
              </a:tabLst>
            </a:pPr>
            <a: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t>Travailler autant que possible avec les </a:t>
            </a: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systèmes, personnels et processus existants </a:t>
            </a:r>
            <a: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t>et contribuer à leur amélioration (formation, etc.) à partir d’une évaluation initiale de leurs capacités.</a:t>
            </a: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Arial" panose="020B0604020202020204" pitchFamily="34" charset="0"/>
              <a:buChar char="•"/>
              <a:tabLst>
                <a:tab pos="914400" algn="l"/>
              </a:tabLs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buFont typeface="Arial" panose="020B0604020202020204" pitchFamily="34" charset="0"/>
              <a:buNone/>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Combler les lacunes…</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La mise en place de dispositions institutionnelles incarnées par de nouveaux acteurs poursuivant les fins du S&amp;E requiert </a:t>
            </a: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du temps, de l’implication et parfois des cadres juridiques ou des protocoles d’accord </a:t>
            </a:r>
            <a: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t>(par ex.: ajout sur le reçu de la prestation une question supplémentaire destinée à alimenter une enquête nationale menée par le bureau des statistiques) ;</a:t>
            </a:r>
            <a:b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b="0" noProof="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0000"/>
              </a:lnSpc>
              <a:spcBef>
                <a:spcPts val="0"/>
              </a:spcBef>
              <a:spcAft>
                <a:spcPts val="0"/>
              </a:spcAft>
              <a:buFont typeface="Arial" panose="020B0604020202020204" pitchFamily="34" charset="0"/>
              <a:buChar char="•"/>
              <a:tabLst>
                <a:tab pos="457200" algn="l"/>
              </a:tabLst>
            </a:pP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Dès le départ, allouer explicitement un budget aux activités de S&amp;E </a:t>
            </a:r>
            <a: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t>et envisager les besoins connexes du personnel ;</a:t>
            </a:r>
            <a:b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b="1" noProof="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À tous les niveaux administratifs (central, provincial, etc.), charger une personne de remplir en priorité les fonctions de S&amp;E, qu’il est préférable de ne pas ajouter aux responsabilités déjà assumées par un poste existant (créer le rôle d’</a:t>
            </a: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agent de S&amp;E</a:t>
            </a:r>
            <a: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t>).</a:t>
            </a: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802E42B-4540-4CA0-B5CC-7A6A1B09DC25}" type="slidenum">
              <a:rPr lang="en-ZA" smtClean="0"/>
              <a:t>36</a:t>
            </a:fld>
            <a:endParaRPr lang="en-ZA" dirty="0"/>
          </a:p>
        </p:txBody>
      </p:sp>
    </p:spTree>
    <p:extLst>
      <p:ext uri="{BB962C8B-B14F-4D97-AF65-F5344CB8AC3E}">
        <p14:creationId xmlns:p14="http://schemas.microsoft.com/office/powerpoint/2010/main" val="1689701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37</a:t>
            </a:fld>
            <a:endParaRPr lang="en-ZA" dirty="0"/>
          </a:p>
        </p:txBody>
      </p:sp>
    </p:spTree>
    <p:extLst>
      <p:ext uri="{BB962C8B-B14F-4D97-AF65-F5344CB8AC3E}">
        <p14:creationId xmlns:p14="http://schemas.microsoft.com/office/powerpoint/2010/main" val="370201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On investit rarement dans le côté de la demande, souvent négligé.</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Du côté de la demande, l’utilisation des données de S&amp;E augmente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Calibri" panose="020F0502020204030204" pitchFamily="34" charset="0"/>
              </a:rPr>
              <a:t>Lorsque l’environnement politique national au </a:t>
            </a:r>
            <a:r>
              <a:rPr lang="fr-FR" sz="1200" b="1" noProof="0" dirty="0">
                <a:effectLst/>
                <a:latin typeface="Calibri" panose="020F0502020204030204" pitchFamily="34" charset="0"/>
                <a:ea typeface="Calibri" panose="020F0502020204030204" pitchFamily="34" charset="0"/>
                <a:cs typeface="Calibri" panose="020F0502020204030204" pitchFamily="34" charset="0"/>
              </a:rPr>
              <a:t>niveau macro </a:t>
            </a:r>
            <a:r>
              <a:rPr lang="fr-FR" sz="1200" b="0" noProof="0" dirty="0">
                <a:effectLst/>
                <a:latin typeface="Calibri" panose="020F0502020204030204" pitchFamily="34" charset="0"/>
                <a:ea typeface="Calibri" panose="020F0502020204030204" pitchFamily="34" charset="0"/>
                <a:cs typeface="Calibri" panose="020F0502020204030204" pitchFamily="34" charset="0"/>
              </a:rPr>
              <a:t>est « favorable » (axé sur les résultats et mettant clairement l’accent sur les Processus standard d’évaluation), fournit une culture institutionnelle globale propice à l’établissement de liens entre différents ministères, affecte des acteurs à la planification et permet aux bailleurs de la société civile de participer activement à la promotion de la pratique de S&amp;E ;</a:t>
            </a:r>
            <a:br>
              <a:rPr lang="fr-FR" sz="1200" b="0" noProof="0" dirty="0">
                <a:effectLst/>
                <a:latin typeface="Calibri" panose="020F0502020204030204" pitchFamily="34" charset="0"/>
                <a:ea typeface="Calibri" panose="020F0502020204030204" pitchFamily="34" charset="0"/>
                <a:cs typeface="Calibri" panose="020F0502020204030204" pitchFamily="34" charset="0"/>
              </a:rPr>
            </a:br>
            <a:endParaRPr lang="fr-FR" sz="1200" b="0" noProof="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b="0" noProof="0" dirty="0">
                <a:effectLst/>
                <a:latin typeface="Calibri" panose="020F0502020204030204" pitchFamily="34" charset="0"/>
                <a:ea typeface="Calibri" panose="020F0502020204030204" pitchFamily="34" charset="0"/>
                <a:cs typeface="Calibri" panose="020F0502020204030204" pitchFamily="34" charset="0"/>
              </a:rPr>
              <a:t>L’organisme de mise en œuvre au </a:t>
            </a:r>
            <a:r>
              <a:rPr lang="fr-FR" sz="1200" b="1" noProof="0" dirty="0">
                <a:effectLst/>
                <a:latin typeface="Calibri" panose="020F0502020204030204" pitchFamily="34" charset="0"/>
                <a:ea typeface="Calibri" panose="020F0502020204030204" pitchFamily="34" charset="0"/>
                <a:cs typeface="Calibri" panose="020F0502020204030204" pitchFamily="34" charset="0"/>
              </a:rPr>
              <a:t>niveau intermédiaire </a:t>
            </a:r>
            <a:r>
              <a:rPr lang="fr-FR" sz="1200" b="0" noProof="0" dirty="0">
                <a:effectLst/>
                <a:latin typeface="Calibri" panose="020F0502020204030204" pitchFamily="34" charset="0"/>
                <a:ea typeface="Calibri" panose="020F0502020204030204" pitchFamily="34" charset="0"/>
                <a:cs typeface="Calibri" panose="020F0502020204030204" pitchFamily="34" charset="0"/>
              </a:rPr>
              <a:t>dispose d’une autonomie de prise de décision suffisante pour garantir que les activités de S&amp;E soient perçues comme utiles et non frustrantes. Il appuie avant tout le processus de mise au point d’un système de S&amp;E et possède une culture de comparaison des performances entre différents endroits. C’est notamment le cas lorsque les niveaux central et décentralisés sont étroitement liés et reposent sur la rétroalimentation mutuelle et la conscience des contraintes spécifiques aux lieux (S&amp;E perçu comme un apprentissage et non comme un jugement) et lorsque les contrats standard de prestation de services contribuent à encadrer en toute transparente les objectifs en matière de prestation de services ; et</a:t>
            </a:r>
            <a:br>
              <a:rPr lang="fr-FR" sz="1200" b="0" noProof="0" dirty="0">
                <a:effectLst/>
                <a:latin typeface="Calibri" panose="020F0502020204030204" pitchFamily="34" charset="0"/>
                <a:ea typeface="Calibri" panose="020F0502020204030204" pitchFamily="34" charset="0"/>
                <a:cs typeface="Calibri" panose="020F0502020204030204" pitchFamily="34" charset="0"/>
              </a:rPr>
            </a:br>
            <a:endParaRPr lang="fr-FR" sz="1200" b="0" noProof="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Calibri" panose="020F0502020204030204" pitchFamily="34" charset="0"/>
              </a:rPr>
              <a:t>Au </a:t>
            </a:r>
            <a:r>
              <a:rPr lang="fr-FR" sz="1200" b="1" noProof="0" dirty="0">
                <a:effectLst/>
                <a:latin typeface="Calibri" panose="020F0502020204030204" pitchFamily="34" charset="0"/>
                <a:ea typeface="Calibri" panose="020F0502020204030204" pitchFamily="34" charset="0"/>
                <a:cs typeface="Calibri" panose="020F0502020204030204" pitchFamily="34" charset="0"/>
              </a:rPr>
              <a:t>niveau macro</a:t>
            </a:r>
            <a:r>
              <a:rPr lang="fr-FR" sz="1200" b="0" noProof="0" dirty="0">
                <a:effectLst/>
                <a:latin typeface="Calibri" panose="020F0502020204030204" pitchFamily="34" charset="0"/>
                <a:ea typeface="Calibri" panose="020F0502020204030204" pitchFamily="34" charset="0"/>
                <a:cs typeface="Calibri" panose="020F0502020204030204" pitchFamily="34" charset="0"/>
              </a:rPr>
              <a:t>, les individus chargés du S&amp;E comprennent son utilité potentielle, ne « craignent » pas le S&amp;E en y voyant une fonction « de contrôle » et possèdent les capacités suffisantes pour exécuter leurs fonctions. Pour y parvenir, les administrateurs doivent changer le cap du S&amp;E en le faisant passer de la « supervision » à l’« apprentissage » et ouvrir des forum destinés aux administrateurs relevant des niveaux central et local pour leur permettre de comparer leurs expériences et d’apprendre les uns des autres.</a:t>
            </a:r>
          </a:p>
        </p:txBody>
      </p:sp>
      <p:sp>
        <p:nvSpPr>
          <p:cNvPr id="4" name="Slide Number Placeholder 3"/>
          <p:cNvSpPr>
            <a:spLocks noGrp="1"/>
          </p:cNvSpPr>
          <p:nvPr>
            <p:ph type="sldNum" sz="quarter" idx="10"/>
          </p:nvPr>
        </p:nvSpPr>
        <p:spPr/>
        <p:txBody>
          <a:bodyPr/>
          <a:lstStyle/>
          <a:p>
            <a:fld id="{A802E42B-4540-4CA0-B5CC-7A6A1B09DC25}" type="slidenum">
              <a:rPr lang="en-ZA" smtClean="0"/>
              <a:t>38</a:t>
            </a:fld>
            <a:endParaRPr lang="en-ZA" dirty="0"/>
          </a:p>
        </p:txBody>
      </p:sp>
    </p:spTree>
    <p:extLst>
      <p:ext uri="{BB962C8B-B14F-4D97-AF65-F5344CB8AC3E}">
        <p14:creationId xmlns:p14="http://schemas.microsoft.com/office/powerpoint/2010/main" val="1810462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Voir la diapositive suivante.</a:t>
            </a:r>
          </a:p>
        </p:txBody>
      </p:sp>
      <p:sp>
        <p:nvSpPr>
          <p:cNvPr id="4" name="Slide Number Placeholder 3"/>
          <p:cNvSpPr>
            <a:spLocks noGrp="1"/>
          </p:cNvSpPr>
          <p:nvPr>
            <p:ph type="sldNum" sz="quarter" idx="10"/>
          </p:nvPr>
        </p:nvSpPr>
        <p:spPr/>
        <p:txBody>
          <a:bodyPr/>
          <a:lstStyle/>
          <a:p>
            <a:fld id="{A802E42B-4540-4CA0-B5CC-7A6A1B09DC25}" type="slidenum">
              <a:rPr lang="en-ZA" smtClean="0"/>
              <a:t>39</a:t>
            </a:fld>
            <a:endParaRPr lang="en-ZA" dirty="0"/>
          </a:p>
        </p:txBody>
      </p:sp>
    </p:spTree>
    <p:extLst>
      <p:ext uri="{BB962C8B-B14F-4D97-AF65-F5344CB8AC3E}">
        <p14:creationId xmlns:p14="http://schemas.microsoft.com/office/powerpoint/2010/main" val="2585231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noProof="0" dirty="0"/>
          </a:p>
        </p:txBody>
      </p:sp>
      <p:sp>
        <p:nvSpPr>
          <p:cNvPr id="4" name="Slide Number Placeholder 3"/>
          <p:cNvSpPr>
            <a:spLocks noGrp="1"/>
          </p:cNvSpPr>
          <p:nvPr>
            <p:ph type="sldNum" sz="quarter" idx="10"/>
          </p:nvPr>
        </p:nvSpPr>
        <p:spPr/>
        <p:txBody>
          <a:bodyPr/>
          <a:lstStyle/>
          <a:p>
            <a:fld id="{A802E42B-4540-4CA0-B5CC-7A6A1B09DC25}" type="slidenum">
              <a:rPr lang="en-ZA" smtClean="0"/>
              <a:t>40</a:t>
            </a:fld>
            <a:endParaRPr lang="en-ZA" dirty="0"/>
          </a:p>
        </p:txBody>
      </p:sp>
    </p:spTree>
    <p:extLst>
      <p:ext uri="{BB962C8B-B14F-4D97-AF65-F5344CB8AC3E}">
        <p14:creationId xmlns:p14="http://schemas.microsoft.com/office/powerpoint/2010/main" val="3852222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Nous allons à présent passer à une thématique connexe, déjà abordée lorsqu’il a été question des cadres juridiques et des mécanismes de recours et d’appels.</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Expliquez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Que les normes de service fixent les </a:t>
            </a: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objectifs d’exécution </a:t>
            </a:r>
            <a: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t>spécifiques établies par une organisation ;</a:t>
            </a:r>
            <a:b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b="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t>Qu’elles se composent d’un ensemble d’</a:t>
            </a: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engagements</a:t>
            </a:r>
            <a: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t> qu’une organisation s’engage à tenir dans la prestation d’un service ;</a:t>
            </a:r>
            <a:b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b="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t>Qu’elles décrivent également ce qu’un client ou usager peut espérer recevoir du service et la façon dont le service sera fourni ;</a:t>
            </a:r>
            <a:b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b="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b="0" noProof="0" dirty="0">
                <a:effectLst/>
                <a:latin typeface="Calibri" panose="020F0502020204030204" pitchFamily="34" charset="0"/>
                <a:ea typeface="Calibri" panose="020F0502020204030204" pitchFamily="34" charset="0"/>
                <a:cs typeface="Times New Roman" panose="02020603050405020304" pitchFamily="18" charset="0"/>
              </a:rPr>
              <a:t>Qu’elles peuvent être inscrites dans des manuels opérationnels qui seront à la base de la mise en œuvre du programme.</a:t>
            </a: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Il est essentiel de disposer d’un </a:t>
            </a:r>
            <a:r>
              <a:rPr lang="fr-FR" sz="1200" b="1" noProof="0" dirty="0">
                <a:effectLst/>
                <a:latin typeface="Calibri" panose="020F0502020204030204" pitchFamily="34" charset="0"/>
                <a:ea typeface="Calibri" panose="020F0502020204030204" pitchFamily="34" charset="0"/>
                <a:cs typeface="Times New Roman" panose="02020603050405020304" pitchFamily="18" charset="0"/>
              </a:rPr>
              <a:t>système de gestion des résultats </a:t>
            </a: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bien conçu et associé à ces normes (et dûment supervisé par le système de S&amp;E...) pour garantir un service de qualité à faible coût qui puisse répondre aux besoins des usagers du service.</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S’il est vrai qu’un système peut fonctionner sans normes de service, ces dernières contribuent toutefois à faire appliquer la législation (qu’elles remplacent lorsqu’elle n’existe pas)… en garantissant les droits de toutes les parties impliquées.</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Il importe de disposer de normes de service, dans la mesure où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Arial" panose="020B0604020202020204" pitchFamily="34" charset="0"/>
              <a:buChar char="•"/>
              <a:tabLst>
                <a:tab pos="9144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Elles appuient la prestation cohérente de services de qualité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Arial" panose="020B0604020202020204" pitchFamily="34" charset="0"/>
              <a:buChar char="•"/>
              <a:tabLst>
                <a:tab pos="9144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Elles encouragent l’amélioration continue et identifient des domaines précis où améliorer la qualité des services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Arial" panose="020B0604020202020204" pitchFamily="34" charset="0"/>
              <a:buChar char="•"/>
              <a:tabLst>
                <a:tab pos="9144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Elles aident les fournisseurs de services à évaluer la qualité de leurs services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Arial" panose="020B0604020202020204" pitchFamily="34" charset="0"/>
              <a:buChar char="•"/>
              <a:tabLst>
                <a:tab pos="9144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Elles favorisent un engagement collectif en faveur de la qualité via un ensemble commun de critères clairs et mesurables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Arial" panose="020B0604020202020204" pitchFamily="34" charset="0"/>
              <a:buChar char="•"/>
              <a:tabLst>
                <a:tab pos="9144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Elles aident les usagers à savoir ce qu’ils peuvent attendre des fournisseurs de services en matière de qualité des services fournis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Arial" panose="020B0604020202020204" pitchFamily="34" charset="0"/>
              <a:buChar char="•"/>
              <a:tabLst>
                <a:tab pos="9144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Elles maximisent la satisfaction et la confiance des individus vis-à-vis des services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Arial" panose="020B0604020202020204" pitchFamily="34" charset="0"/>
              <a:buChar char="•"/>
              <a:tabLst>
                <a:tab pos="9144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Elles répondent aux exigences en matière d’information, de transparence et de responsabilité ;</a:t>
            </a:r>
            <a:br>
              <a:rPr lang="fr-FR"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Arial" panose="020B0604020202020204" pitchFamily="34" charset="0"/>
              <a:buChar char="•"/>
              <a:tabLst>
                <a:tab pos="914400" algn="l"/>
              </a:tabLs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Elles contribuent aux processus de suivi et d’évaluation.</a:t>
            </a:r>
          </a:p>
          <a:p>
            <a:endParaRPr lang="fr-FR" noProof="0" dirty="0"/>
          </a:p>
        </p:txBody>
      </p:sp>
      <p:sp>
        <p:nvSpPr>
          <p:cNvPr id="4" name="Slide Number Placeholder 3"/>
          <p:cNvSpPr>
            <a:spLocks noGrp="1"/>
          </p:cNvSpPr>
          <p:nvPr>
            <p:ph type="sldNum" sz="quarter" idx="10"/>
          </p:nvPr>
        </p:nvSpPr>
        <p:spPr/>
        <p:txBody>
          <a:bodyPr/>
          <a:lstStyle/>
          <a:p>
            <a:fld id="{A802E42B-4540-4CA0-B5CC-7A6A1B09DC25}" type="slidenum">
              <a:rPr lang="en-ZA" smtClean="0"/>
              <a:t>41</a:t>
            </a:fld>
            <a:endParaRPr lang="en-ZA" dirty="0"/>
          </a:p>
        </p:txBody>
      </p:sp>
    </p:spTree>
    <p:extLst>
      <p:ext uri="{BB962C8B-B14F-4D97-AF65-F5344CB8AC3E}">
        <p14:creationId xmlns:p14="http://schemas.microsoft.com/office/powerpoint/2010/main" val="70202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baseline="0" dirty="0"/>
          </a:p>
          <a:p>
            <a:endParaRPr lang="en-ZA" dirty="0"/>
          </a:p>
        </p:txBody>
      </p:sp>
      <p:sp>
        <p:nvSpPr>
          <p:cNvPr id="4" name="Slide Number Placeholder 3"/>
          <p:cNvSpPr>
            <a:spLocks noGrp="1"/>
          </p:cNvSpPr>
          <p:nvPr>
            <p:ph type="sldNum" sz="quarter" idx="10"/>
          </p:nvPr>
        </p:nvSpPr>
        <p:spPr/>
        <p:txBody>
          <a:bodyPr/>
          <a:lstStyle/>
          <a:p>
            <a:fld id="{BC905379-01BD-43AE-87B5-C471EFECD2DD}" type="slidenum">
              <a:rPr lang="en-ZA" smtClean="0"/>
              <a:t>5</a:t>
            </a:fld>
            <a:endParaRPr lang="en-ZA" dirty="0"/>
          </a:p>
        </p:txBody>
      </p:sp>
    </p:spTree>
    <p:extLst>
      <p:ext uri="{BB962C8B-B14F-4D97-AF65-F5344CB8AC3E}">
        <p14:creationId xmlns:p14="http://schemas.microsoft.com/office/powerpoint/2010/main" val="4279636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Mais pour assurer un bon fonctionnement, quelques principes clés doivent être suivis… Voir le document récapitulatif aux pages 16 et 17.</a:t>
            </a:r>
          </a:p>
        </p:txBody>
      </p:sp>
      <p:sp>
        <p:nvSpPr>
          <p:cNvPr id="4" name="Slide Number Placeholder 3"/>
          <p:cNvSpPr>
            <a:spLocks noGrp="1"/>
          </p:cNvSpPr>
          <p:nvPr>
            <p:ph type="sldNum" sz="quarter" idx="10"/>
          </p:nvPr>
        </p:nvSpPr>
        <p:spPr/>
        <p:txBody>
          <a:bodyPr/>
          <a:lstStyle/>
          <a:p>
            <a:fld id="{A802E42B-4540-4CA0-B5CC-7A6A1B09DC25}" type="slidenum">
              <a:rPr lang="en-ZA" smtClean="0"/>
              <a:t>42</a:t>
            </a:fld>
            <a:endParaRPr lang="en-ZA" dirty="0"/>
          </a:p>
        </p:txBody>
      </p:sp>
    </p:spTree>
    <p:extLst>
      <p:ext uri="{BB962C8B-B14F-4D97-AF65-F5344CB8AC3E}">
        <p14:creationId xmlns:p14="http://schemas.microsoft.com/office/powerpoint/2010/main" val="4275993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Les normes de service peuvent être inscrites dans une Charte de service… Cet exemple tiré de la mise en œuvre du programme HSNP au Kenya illustre les droits et devoirs des bénéficiaires et d’autres membres de la communauté. Cette charte était partagée lors des réunions communautaires organisées pendant les inscriptions.</a:t>
            </a:r>
          </a:p>
        </p:txBody>
      </p:sp>
      <p:sp>
        <p:nvSpPr>
          <p:cNvPr id="4" name="Slide Number Placeholder 3"/>
          <p:cNvSpPr>
            <a:spLocks noGrp="1"/>
          </p:cNvSpPr>
          <p:nvPr>
            <p:ph type="sldNum" sz="quarter" idx="10"/>
          </p:nvPr>
        </p:nvSpPr>
        <p:spPr/>
        <p:txBody>
          <a:bodyPr/>
          <a:lstStyle/>
          <a:p>
            <a:fld id="{A802E42B-4540-4CA0-B5CC-7A6A1B09DC25}" type="slidenum">
              <a:rPr lang="en-ZA" smtClean="0"/>
              <a:t>43</a:t>
            </a:fld>
            <a:endParaRPr lang="en-ZA" dirty="0"/>
          </a:p>
        </p:txBody>
      </p:sp>
    </p:spTree>
    <p:extLst>
      <p:ext uri="{BB962C8B-B14F-4D97-AF65-F5344CB8AC3E}">
        <p14:creationId xmlns:p14="http://schemas.microsoft.com/office/powerpoint/2010/main" val="3666414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…Hier, nous avons dit que les recours et appels n’entrent en jeu que lorsqu’il s’agit de mettre en place des mécanismes de reddition de comptes pour la protection sociale.</a:t>
            </a:r>
          </a:p>
          <a:p>
            <a:endParaRPr lang="fr-FR" noProof="0" dirty="0"/>
          </a:p>
          <a:p>
            <a:r>
              <a:rPr lang="fr-FR" noProof="0" dirty="0"/>
              <a:t>Sur cette diapositive, nous définissons brièvement d’autres mécanismes internes et externes… (</a:t>
            </a:r>
            <a:r>
              <a:rPr lang="fr-FR" i="1" noProof="0" dirty="0"/>
              <a:t>Voir le document récapitulatif aux pages 18-20 pour de plus amples détails sur chacun d’entre eux).</a:t>
            </a:r>
            <a:endParaRPr lang="fr-FR" noProof="0" dirty="0"/>
          </a:p>
        </p:txBody>
      </p:sp>
      <p:sp>
        <p:nvSpPr>
          <p:cNvPr id="4" name="Slide Number Placeholder 3"/>
          <p:cNvSpPr>
            <a:spLocks noGrp="1"/>
          </p:cNvSpPr>
          <p:nvPr>
            <p:ph type="sldNum" sz="quarter" idx="10"/>
          </p:nvPr>
        </p:nvSpPr>
        <p:spPr/>
        <p:txBody>
          <a:bodyPr/>
          <a:lstStyle/>
          <a:p>
            <a:fld id="{A802E42B-4540-4CA0-B5CC-7A6A1B09DC25}" type="slidenum">
              <a:rPr lang="en-ZA" smtClean="0"/>
              <a:t>44</a:t>
            </a:fld>
            <a:endParaRPr lang="en-ZA" dirty="0"/>
          </a:p>
        </p:txBody>
      </p:sp>
    </p:spTree>
    <p:extLst>
      <p:ext uri="{BB962C8B-B14F-4D97-AF65-F5344CB8AC3E}">
        <p14:creationId xmlns:p14="http://schemas.microsoft.com/office/powerpoint/2010/main" val="40042471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Laissez cette diapositive et servez-vous de la feuille d’activités pour vous guider… (ajoutez des intervenants à la cartographie déjà dressée, s’il en manque).</a:t>
            </a:r>
          </a:p>
        </p:txBody>
      </p:sp>
      <p:sp>
        <p:nvSpPr>
          <p:cNvPr id="4" name="Slide Number Placeholder 3"/>
          <p:cNvSpPr>
            <a:spLocks noGrp="1"/>
          </p:cNvSpPr>
          <p:nvPr>
            <p:ph type="sldNum" sz="quarter" idx="10"/>
          </p:nvPr>
        </p:nvSpPr>
        <p:spPr/>
        <p:txBody>
          <a:bodyPr/>
          <a:lstStyle/>
          <a:p>
            <a:fld id="{A802E42B-4540-4CA0-B5CC-7A6A1B09DC25}" type="slidenum">
              <a:rPr lang="en-ZA" smtClean="0"/>
              <a:t>45</a:t>
            </a:fld>
            <a:endParaRPr lang="en-ZA" dirty="0"/>
          </a:p>
        </p:txBody>
      </p:sp>
    </p:spTree>
    <p:extLst>
      <p:ext uri="{BB962C8B-B14F-4D97-AF65-F5344CB8AC3E}">
        <p14:creationId xmlns:p14="http://schemas.microsoft.com/office/powerpoint/2010/main" val="16499233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Voir la diapositive suivante</a:t>
            </a:r>
          </a:p>
        </p:txBody>
      </p:sp>
      <p:sp>
        <p:nvSpPr>
          <p:cNvPr id="4" name="Slide Number Placeholder 3"/>
          <p:cNvSpPr>
            <a:spLocks noGrp="1"/>
          </p:cNvSpPr>
          <p:nvPr>
            <p:ph type="sldNum" sz="quarter" idx="10"/>
          </p:nvPr>
        </p:nvSpPr>
        <p:spPr/>
        <p:txBody>
          <a:bodyPr/>
          <a:lstStyle/>
          <a:p>
            <a:fld id="{A802E42B-4540-4CA0-B5CC-7A6A1B09DC25}" type="slidenum">
              <a:rPr lang="en-ZA" smtClean="0"/>
              <a:t>46</a:t>
            </a:fld>
            <a:endParaRPr lang="en-ZA" dirty="0"/>
          </a:p>
        </p:txBody>
      </p:sp>
    </p:spTree>
    <p:extLst>
      <p:ext uri="{BB962C8B-B14F-4D97-AF65-F5344CB8AC3E}">
        <p14:creationId xmlns:p14="http://schemas.microsoft.com/office/powerpoint/2010/main" val="11845202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Distribuez les trois panneaux aux groupes de travail disposés auprès des trois tableaux répartis dans la salle.</a:t>
            </a: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kern="1200" noProof="0" dirty="0">
                <a:solidFill>
                  <a:schemeClr val="tx1"/>
                </a:solidFill>
                <a:effectLst/>
                <a:latin typeface="+mn-lt"/>
                <a:ea typeface="+mn-ea"/>
                <a:cs typeface="+mn-cs"/>
              </a:rPr>
              <a:t>Demandez aux participants de constituer trois groupes comprenant le même nombre de membres et reposant sur des intérêts communs : 1) niveau central – stratégie ; 2) niveau central – gestion ; 3) niveau local (comme décrit en détail ci-dessous) et distribuez-leur les polycopiés correspondants à chaque groupe.</a:t>
            </a: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FR" sz="1200" kern="1200" noProof="0" dirty="0">
                <a:solidFill>
                  <a:schemeClr val="tx1"/>
                </a:solidFill>
                <a:effectLst/>
                <a:latin typeface="+mn-lt"/>
                <a:ea typeface="+mn-ea"/>
                <a:cs typeface="+mn-cs"/>
              </a:rPr>
              <a:t>Parties prenantes du niveau central – stratégie. Par ex. bailleurs, ministère de la Planification, parlement. Parties prenantes uniquement intéressées par les indicateurs de haut niveau servant à la planification et à l’élaboration de stratégies;</a:t>
            </a:r>
            <a:br>
              <a:rPr lang="fr-FR" sz="1200" kern="1200" noProof="0" dirty="0">
                <a:solidFill>
                  <a:schemeClr val="tx1"/>
                </a:solidFill>
                <a:effectLst/>
                <a:latin typeface="+mn-lt"/>
                <a:ea typeface="+mn-ea"/>
                <a:cs typeface="+mn-cs"/>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fr-FR" sz="1200" kern="1200" noProof="0" dirty="0">
                <a:solidFill>
                  <a:schemeClr val="tx1"/>
                </a:solidFill>
                <a:effectLst/>
                <a:latin typeface="+mn-lt"/>
                <a:ea typeface="+mn-ea"/>
                <a:cs typeface="+mn-cs"/>
              </a:rPr>
              <a:t>Parties prenantes du niveau central – gestion. Par ex. : administrateurs de programmes relevant des ministères chargés de la mise en œuvre. Parties prenantes chargées de la bonne gestion des opérations et processus quotidiens sur l’ensemble du </a:t>
            </a:r>
            <a:r>
              <a:rPr lang="fr-FR" sz="1200" kern="1200" noProof="0">
                <a:solidFill>
                  <a:schemeClr val="tx1"/>
                </a:solidFill>
                <a:effectLst/>
                <a:latin typeface="+mn-lt"/>
                <a:ea typeface="+mn-ea"/>
                <a:cs typeface="+mn-cs"/>
              </a:rPr>
              <a:t>territoire;</a:t>
            </a:r>
            <a:br>
              <a:rPr lang="fr-FR" sz="1200" kern="1200" noProof="0">
                <a:solidFill>
                  <a:schemeClr val="tx1"/>
                </a:solidFill>
                <a:effectLst/>
                <a:latin typeface="+mn-lt"/>
                <a:ea typeface="+mn-ea"/>
                <a:cs typeface="+mn-cs"/>
              </a:rPr>
            </a:b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fr-FR" sz="1200" kern="1200" noProof="0" dirty="0">
                <a:solidFill>
                  <a:schemeClr val="tx1"/>
                </a:solidFill>
                <a:effectLst/>
                <a:latin typeface="+mn-lt"/>
                <a:ea typeface="+mn-ea"/>
                <a:cs typeface="+mn-cs"/>
              </a:rPr>
              <a:t>Parties prenantes du niveau local. Par ex. : responsables locaux de mise en œuvre, ONG/société civile, etc. Parties prenantes requérant une profonde connaissance des informations locales.</a:t>
            </a: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0000"/>
              </a:lnSpc>
              <a:spcBef>
                <a:spcPts val="0"/>
              </a:spcBef>
              <a:spcAft>
                <a:spcPts val="0"/>
              </a:spcAft>
              <a:buFont typeface="Arial" panose="020B0604020202020204" pitchFamily="34" charset="0"/>
              <a:buChar char="•"/>
              <a:tabLst>
                <a:tab pos="457200" algn="l"/>
              </a:tabLs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buFont typeface="Arial" panose="020B0604020202020204" pitchFamily="34" charset="0"/>
              <a:buNone/>
              <a:tabLst>
                <a:tab pos="457200" algn="l"/>
              </a:tabLst>
            </a:pPr>
            <a:endParaRPr lang="fr-FR"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À mi-parcours, CLIQUEZ ici pour accéder à la 2</a:t>
            </a:r>
            <a:r>
              <a:rPr lang="fr-FR" sz="1200" baseline="30000" noProof="0" dirty="0">
                <a:effectLst/>
                <a:latin typeface="Calibri" panose="020F0502020204030204" pitchFamily="34" charset="0"/>
                <a:ea typeface="Calibri" panose="020F0502020204030204" pitchFamily="34" charset="0"/>
                <a:cs typeface="Times New Roman" panose="02020603050405020304" pitchFamily="18" charset="0"/>
              </a:rPr>
              <a:t>nde</a:t>
            </a:r>
            <a:r>
              <a:rPr lang="fr-FR" sz="1200" noProof="0" dirty="0">
                <a:effectLst/>
                <a:latin typeface="Calibri" panose="020F0502020204030204" pitchFamily="34" charset="0"/>
                <a:ea typeface="Calibri" panose="020F0502020204030204" pitchFamily="34" charset="0"/>
                <a:cs typeface="Times New Roman" panose="02020603050405020304" pitchFamily="18" charset="0"/>
              </a:rPr>
              <a:t> moitié de l’exercice!  </a:t>
            </a:r>
          </a:p>
        </p:txBody>
      </p:sp>
      <p:sp>
        <p:nvSpPr>
          <p:cNvPr id="4" name="Slide Number Placeholder 3"/>
          <p:cNvSpPr>
            <a:spLocks noGrp="1"/>
          </p:cNvSpPr>
          <p:nvPr>
            <p:ph type="sldNum" sz="quarter" idx="10"/>
          </p:nvPr>
        </p:nvSpPr>
        <p:spPr/>
        <p:txBody>
          <a:bodyPr/>
          <a:lstStyle/>
          <a:p>
            <a:fld id="{A802E42B-4540-4CA0-B5CC-7A6A1B09DC25}" type="slidenum">
              <a:rPr lang="en-ZA" smtClean="0"/>
              <a:t>47</a:t>
            </a:fld>
            <a:endParaRPr lang="en-ZA" dirty="0"/>
          </a:p>
        </p:txBody>
      </p:sp>
    </p:spTree>
    <p:extLst>
      <p:ext uri="{BB962C8B-B14F-4D97-AF65-F5344CB8AC3E}">
        <p14:creationId xmlns:p14="http://schemas.microsoft.com/office/powerpoint/2010/main" val="19399559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Invitez les participants à partager leurs moments de révélation découlant des aspects clés de leur apprentissage en matière de S&amp;E. Sur une feuille de tableau, écrivez le titre « S&amp;E » pour ensuite prendre note de toutes les contributions.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Posez les questions suivantes pour inciter les participants à contribuer :</a:t>
            </a:r>
          </a:p>
          <a:p>
            <a:r>
              <a:rPr lang="fr-FR" sz="1200" kern="1200" dirty="0">
                <a:solidFill>
                  <a:schemeClr val="tx1"/>
                </a:solidFill>
                <a:effectLst/>
                <a:latin typeface="+mn-lt"/>
                <a:ea typeface="+mn-ea"/>
                <a:cs typeface="+mn-cs"/>
              </a:rPr>
              <a:t>- Que savez-vous qu’auparavant vous ignoriez ?</a:t>
            </a:r>
          </a:p>
          <a:p>
            <a:r>
              <a:rPr lang="fr-FR" sz="1200" kern="1200" dirty="0">
                <a:solidFill>
                  <a:schemeClr val="tx1"/>
                </a:solidFill>
                <a:effectLst/>
                <a:latin typeface="+mn-lt"/>
                <a:ea typeface="+mn-ea"/>
                <a:cs typeface="+mn-cs"/>
              </a:rPr>
              <a:t>- Comment votre façon de penser a-t-elle évolué ?</a:t>
            </a:r>
          </a:p>
          <a:p>
            <a:r>
              <a:rPr lang="fr-FR" sz="1200" kern="1200" dirty="0">
                <a:solidFill>
                  <a:schemeClr val="tx1"/>
                </a:solidFill>
                <a:effectLst/>
                <a:latin typeface="+mn-lt"/>
                <a:ea typeface="+mn-ea"/>
                <a:cs typeface="+mn-cs"/>
              </a:rPr>
              <a:t>- Que faites-vous différemment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9138ACA-736A-4C43-86F9-1D47B24AC60C}" type="slidenum">
              <a:rPr lang="en-ZA" smtClean="0"/>
              <a:t>48</a:t>
            </a:fld>
            <a:endParaRPr lang="en-ZA" dirty="0"/>
          </a:p>
        </p:txBody>
      </p:sp>
    </p:spTree>
    <p:extLst>
      <p:ext uri="{BB962C8B-B14F-4D97-AF65-F5344CB8AC3E}">
        <p14:creationId xmlns:p14="http://schemas.microsoft.com/office/powerpoint/2010/main" val="14785725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9138ACA-736A-4C43-86F9-1D47B24AC60C}" type="slidenum">
              <a:rPr lang="en-ZA" smtClean="0"/>
              <a:t>49</a:t>
            </a:fld>
            <a:endParaRPr lang="en-ZA" dirty="0"/>
          </a:p>
        </p:txBody>
      </p:sp>
    </p:spTree>
    <p:extLst>
      <p:ext uri="{BB962C8B-B14F-4D97-AF65-F5344CB8AC3E}">
        <p14:creationId xmlns:p14="http://schemas.microsoft.com/office/powerpoint/2010/main" val="302321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E42B-4540-4CA0-B5CC-7A6A1B09DC25}" type="slidenum">
              <a:rPr lang="en-ZA" smtClean="0"/>
              <a:t>6</a:t>
            </a:fld>
            <a:endParaRPr lang="en-ZA" dirty="0"/>
          </a:p>
        </p:txBody>
      </p:sp>
    </p:spTree>
    <p:extLst>
      <p:ext uri="{BB962C8B-B14F-4D97-AF65-F5344CB8AC3E}">
        <p14:creationId xmlns:p14="http://schemas.microsoft.com/office/powerpoint/2010/main" val="3543632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Lisez une question après l’autre et demandez à chaque fois aux participants de se positionner le long de la ligne. Recueillez quelques opinions tout au long de la ligne, en vous déplaçant d’une extrémité à l’autre.</a:t>
            </a:r>
          </a:p>
          <a:p>
            <a:br>
              <a:rPr lang="fr-FR" baseline="0" noProof="0" dirty="0"/>
            </a:br>
            <a:r>
              <a:rPr lang="fr-FR" baseline="0" noProof="0" dirty="0"/>
              <a:t>Consacrez environ 5 min. à chaque question.</a:t>
            </a:r>
          </a:p>
          <a:p>
            <a:r>
              <a:rPr lang="fr-FR" baseline="0" noProof="0" dirty="0"/>
              <a:t> </a:t>
            </a:r>
            <a:endParaRPr lang="fr-FR" noProof="0" dirty="0"/>
          </a:p>
        </p:txBody>
      </p:sp>
      <p:sp>
        <p:nvSpPr>
          <p:cNvPr id="4" name="Slide Number Placeholder 3"/>
          <p:cNvSpPr>
            <a:spLocks noGrp="1"/>
          </p:cNvSpPr>
          <p:nvPr>
            <p:ph type="sldNum" sz="quarter" idx="10"/>
          </p:nvPr>
        </p:nvSpPr>
        <p:spPr/>
        <p:txBody>
          <a:bodyPr/>
          <a:lstStyle/>
          <a:p>
            <a:fld id="{BC905379-01BD-43AE-87B5-C471EFECD2DD}" type="slidenum">
              <a:rPr lang="en-ZA" smtClean="0"/>
              <a:t>7</a:t>
            </a:fld>
            <a:endParaRPr lang="en-ZA" dirty="0"/>
          </a:p>
        </p:txBody>
      </p:sp>
    </p:spTree>
    <p:extLst>
      <p:ext uri="{BB962C8B-B14F-4D97-AF65-F5344CB8AC3E}">
        <p14:creationId xmlns:p14="http://schemas.microsoft.com/office/powerpoint/2010/main" val="349380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noProof="0" dirty="0"/>
              <a:t>Rappelez aux participants ce qui a été dit hier: de nombreux pays sont dotes de programmes non coordonnés… ou d’un nombre de programme insuffisant pour répondre aux besoins. C’est là qu’intervient la coordination.</a:t>
            </a:r>
          </a:p>
        </p:txBody>
      </p:sp>
      <p:sp>
        <p:nvSpPr>
          <p:cNvPr id="4" name="Slide Number Placeholder 3"/>
          <p:cNvSpPr>
            <a:spLocks noGrp="1"/>
          </p:cNvSpPr>
          <p:nvPr>
            <p:ph type="sldNum" sz="quarter" idx="10"/>
          </p:nvPr>
        </p:nvSpPr>
        <p:spPr/>
        <p:txBody>
          <a:bodyPr/>
          <a:lstStyle/>
          <a:p>
            <a:fld id="{A802E42B-4540-4CA0-B5CC-7A6A1B09DC25}" type="slidenum">
              <a:rPr lang="en-ZA" smtClean="0"/>
              <a:t>9</a:t>
            </a:fld>
            <a:endParaRPr lang="en-ZA" dirty="0"/>
          </a:p>
        </p:txBody>
      </p:sp>
    </p:spTree>
    <p:extLst>
      <p:ext uri="{BB962C8B-B14F-4D97-AF65-F5344CB8AC3E}">
        <p14:creationId xmlns:p14="http://schemas.microsoft.com/office/powerpoint/2010/main" val="1596153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Débattez des différences entre la coordination verticale et horizontale…</a:t>
            </a:r>
          </a:p>
        </p:txBody>
      </p:sp>
      <p:sp>
        <p:nvSpPr>
          <p:cNvPr id="4" name="Slide Number Placeholder 3"/>
          <p:cNvSpPr>
            <a:spLocks noGrp="1"/>
          </p:cNvSpPr>
          <p:nvPr>
            <p:ph type="sldNum" sz="quarter" idx="10"/>
          </p:nvPr>
        </p:nvSpPr>
        <p:spPr/>
        <p:txBody>
          <a:bodyPr/>
          <a:lstStyle/>
          <a:p>
            <a:fld id="{A802E42B-4540-4CA0-B5CC-7A6A1B09DC25}" type="slidenum">
              <a:rPr lang="en-ZA" smtClean="0"/>
              <a:t>10</a:t>
            </a:fld>
            <a:endParaRPr lang="en-ZA" dirty="0"/>
          </a:p>
        </p:txBody>
      </p:sp>
    </p:spTree>
    <p:extLst>
      <p:ext uri="{BB962C8B-B14F-4D97-AF65-F5344CB8AC3E}">
        <p14:creationId xmlns:p14="http://schemas.microsoft.com/office/powerpoint/2010/main" val="2382949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Remue-méninges en plénière...</a:t>
            </a:r>
            <a:r>
              <a:rPr lang="fr-FR" i="1" baseline="0" noProof="0" dirty="0"/>
              <a:t> (10 minutes)</a:t>
            </a:r>
            <a:endParaRPr lang="fr-FR" i="1" noProof="0" dirty="0"/>
          </a:p>
        </p:txBody>
      </p:sp>
      <p:sp>
        <p:nvSpPr>
          <p:cNvPr id="4" name="Slide Number Placeholder 3"/>
          <p:cNvSpPr>
            <a:spLocks noGrp="1"/>
          </p:cNvSpPr>
          <p:nvPr>
            <p:ph type="sldNum" sz="quarter" idx="10"/>
          </p:nvPr>
        </p:nvSpPr>
        <p:spPr/>
        <p:txBody>
          <a:bodyPr/>
          <a:lstStyle/>
          <a:p>
            <a:fld id="{A802E42B-4540-4CA0-B5CC-7A6A1B09DC25}" type="slidenum">
              <a:rPr lang="en-ZA" smtClean="0"/>
              <a:t>11</a:t>
            </a:fld>
            <a:endParaRPr lang="en-ZA" dirty="0"/>
          </a:p>
        </p:txBody>
      </p:sp>
    </p:spTree>
    <p:extLst>
      <p:ext uri="{BB962C8B-B14F-4D97-AF65-F5344CB8AC3E}">
        <p14:creationId xmlns:p14="http://schemas.microsoft.com/office/powerpoint/2010/main" val="356369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st and Picture/Chart">
    <p:spTree>
      <p:nvGrpSpPr>
        <p:cNvPr id="1" name=""/>
        <p:cNvGrpSpPr/>
        <p:nvPr/>
      </p:nvGrpSpPr>
      <p:grpSpPr>
        <a:xfrm>
          <a:off x="0" y="0"/>
          <a:ext cx="0" cy="0"/>
          <a:chOff x="0" y="0"/>
          <a:chExt cx="0" cy="0"/>
        </a:xfrm>
      </p:grpSpPr>
      <p:sp>
        <p:nvSpPr>
          <p:cNvPr id="2" name="Title 1"/>
          <p:cNvSpPr>
            <a:spLocks noGrp="1"/>
          </p:cNvSpPr>
          <p:nvPr>
            <p:ph type="title"/>
          </p:nvPr>
        </p:nvSpPr>
        <p:spPr>
          <a:xfrm>
            <a:off x="307738" y="404813"/>
            <a:ext cx="8368718" cy="758952"/>
          </a:xfrm>
        </p:spPr>
        <p:txBody>
          <a:bodyPr/>
          <a:lstStyle/>
          <a:p>
            <a:r>
              <a:rPr lang="en-US"/>
              <a:t>Click to edit Master title style</a:t>
            </a:r>
            <a:endParaRPr lang="en-GB" dirty="0"/>
          </a:p>
        </p:txBody>
      </p:sp>
      <p:sp>
        <p:nvSpPr>
          <p:cNvPr id="6" name="Text Placeholder 4"/>
          <p:cNvSpPr>
            <a:spLocks noGrp="1"/>
          </p:cNvSpPr>
          <p:nvPr>
            <p:ph type="body" sz="quarter" idx="12"/>
          </p:nvPr>
        </p:nvSpPr>
        <p:spPr>
          <a:xfrm>
            <a:off x="324173" y="1484785"/>
            <a:ext cx="4103811" cy="4752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11"/>
          <p:cNvSpPr>
            <a:spLocks noGrp="1"/>
          </p:cNvSpPr>
          <p:nvPr>
            <p:ph sz="half" idx="2"/>
          </p:nvPr>
        </p:nvSpPr>
        <p:spPr>
          <a:xfrm>
            <a:off x="4572000" y="1484784"/>
            <a:ext cx="4104000" cy="4752528"/>
          </a:xfrm>
        </p:spPr>
        <p:txBody>
          <a:bodyPr>
            <a:normAutofit/>
          </a:bodyPr>
          <a:lstStyle>
            <a:lvl1pPr marL="274320" marR="0"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sz="1800">
                <a:solidFill>
                  <a:srgbClr val="00005E"/>
                </a:solidFill>
              </a:defRPr>
            </a:lvl1pPr>
            <a:lvl2pPr marL="548640" marR="0" indent="-274320" algn="l" defTabSz="914400" rtl="0" eaLnBrk="1" fontAlgn="auto" latinLnBrk="0" hangingPunct="1">
              <a:lnSpc>
                <a:spcPct val="100000"/>
              </a:lnSpc>
              <a:spcBef>
                <a:spcPct val="20000"/>
              </a:spcBef>
              <a:spcAft>
                <a:spcPts val="0"/>
              </a:spcAft>
              <a:buClr>
                <a:srgbClr val="00005E"/>
              </a:buClr>
              <a:buSzPct val="70000"/>
              <a:buFont typeface="Arial" pitchFamily="34" charset="0"/>
              <a:buChar char="–"/>
              <a:tabLst/>
              <a:defRPr>
                <a:solidFill>
                  <a:schemeClr val="bg1"/>
                </a:solidFill>
              </a:defRPr>
            </a:lvl2pPr>
            <a:lvl3pPr marL="822960" marR="0" indent="-228600" algn="l" defTabSz="914400" rtl="0" eaLnBrk="1" fontAlgn="auto" latinLnBrk="0" hangingPunct="1">
              <a:lnSpc>
                <a:spcPct val="100000"/>
              </a:lnSpc>
              <a:spcBef>
                <a:spcPct val="20000"/>
              </a:spcBef>
              <a:spcAft>
                <a:spcPts val="0"/>
              </a:spcAft>
              <a:buClr>
                <a:srgbClr val="00005E"/>
              </a:buClr>
              <a:buSzPct val="75000"/>
              <a:buFont typeface="Wingdings 2"/>
              <a:buChar char=""/>
              <a:tabLst/>
              <a:defRPr>
                <a:solidFill>
                  <a:schemeClr val="bg1"/>
                </a:solidFill>
              </a:defRPr>
            </a:lvl3pPr>
            <a:lvl4pPr marL="1097280" marR="0" indent="-228600" algn="l" defTabSz="914400" rtl="0" eaLnBrk="1" fontAlgn="auto" latinLnBrk="0" hangingPunct="1">
              <a:lnSpc>
                <a:spcPct val="100000"/>
              </a:lnSpc>
              <a:spcBef>
                <a:spcPct val="20000"/>
              </a:spcBef>
              <a:spcAft>
                <a:spcPts val="0"/>
              </a:spcAft>
              <a:buClr>
                <a:srgbClr val="00005E"/>
              </a:buClr>
              <a:buSzPct val="70000"/>
              <a:buFont typeface="Wingdings"/>
              <a:buChar char=""/>
              <a:tabLst/>
              <a:defRPr>
                <a:solidFill>
                  <a:schemeClr val="bg1"/>
                </a:solidFill>
              </a:defRPr>
            </a:lvl4pPr>
            <a:lvl5pPr marL="1371600" marR="0" indent="-228600" algn="l" defTabSz="914400" rtl="0" eaLnBrk="1" fontAlgn="auto" latinLnBrk="0" hangingPunct="1">
              <a:lnSpc>
                <a:spcPct val="100000"/>
              </a:lnSpc>
              <a:spcBef>
                <a:spcPct val="20000"/>
              </a:spcBef>
              <a:spcAft>
                <a:spcPts val="0"/>
              </a:spcAft>
              <a:buClr>
                <a:srgbClr val="00005E"/>
              </a:buClr>
              <a:buSzTx/>
              <a:buFontTx/>
              <a:buChar char="•"/>
              <a:tabLst/>
              <a:defRPr>
                <a:solidFill>
                  <a:schemeClr val="bg1"/>
                </a:solidFill>
              </a:defRPr>
            </a:lvl5pPr>
          </a:lstStyle>
          <a:p>
            <a:pPr marL="274320" marR="0" lvl="0"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a:pPr>
            <a:r>
              <a:rPr kumimoji="0" lang="en-US" sz="1800" b="0" i="0" u="none" strike="noStrike" kern="1200" cap="none" spc="0" normalizeH="0" baseline="0" noProof="0">
                <a:ln>
                  <a:noFill/>
                </a:ln>
                <a:solidFill>
                  <a:srgbClr val="00005E"/>
                </a:solidFill>
                <a:effectLst/>
                <a:uLnTx/>
                <a:uFillTx/>
                <a:latin typeface="Arial" pitchFamily="34" charset="0"/>
                <a:ea typeface="+mn-ea"/>
                <a:cs typeface="Arial" pitchFamily="34" charset="0"/>
              </a:rPr>
              <a:t>Click to edit Master text styles</a:t>
            </a:r>
          </a:p>
          <a:p>
            <a:pPr marL="274320" marR="0" lvl="1"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a:pPr>
            <a:r>
              <a:rPr kumimoji="0" lang="en-US" sz="1800" b="0" i="0" u="none" strike="noStrike" kern="1200" cap="none" spc="0" normalizeH="0" baseline="0" noProof="0">
                <a:ln>
                  <a:noFill/>
                </a:ln>
                <a:solidFill>
                  <a:srgbClr val="00005E"/>
                </a:solidFill>
                <a:effectLst/>
                <a:uLnTx/>
                <a:uFillTx/>
                <a:latin typeface="Arial" pitchFamily="34" charset="0"/>
                <a:ea typeface="+mn-ea"/>
                <a:cs typeface="Arial" pitchFamily="34" charset="0"/>
              </a:rPr>
              <a:t>Second level</a:t>
            </a:r>
          </a:p>
          <a:p>
            <a:pPr marL="274320" marR="0" lvl="2"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a:pPr>
            <a:r>
              <a:rPr kumimoji="0" lang="en-US" sz="1800" b="0" i="0" u="none" strike="noStrike" kern="1200" cap="none" spc="0" normalizeH="0" baseline="0" noProof="0">
                <a:ln>
                  <a:noFill/>
                </a:ln>
                <a:solidFill>
                  <a:srgbClr val="00005E"/>
                </a:solidFill>
                <a:effectLst/>
                <a:uLnTx/>
                <a:uFillTx/>
                <a:latin typeface="Arial" pitchFamily="34" charset="0"/>
                <a:ea typeface="+mn-ea"/>
                <a:cs typeface="Arial" pitchFamily="34" charset="0"/>
              </a:rPr>
              <a:t>Third level</a:t>
            </a:r>
          </a:p>
          <a:p>
            <a:pPr marL="274320" marR="0" lvl="3"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a:pPr>
            <a:r>
              <a:rPr kumimoji="0" lang="en-US" sz="1800" b="0" i="0" u="none" strike="noStrike" kern="1200" cap="none" spc="0" normalizeH="0" baseline="0" noProof="0">
                <a:ln>
                  <a:noFill/>
                </a:ln>
                <a:solidFill>
                  <a:srgbClr val="00005E"/>
                </a:solidFill>
                <a:effectLst/>
                <a:uLnTx/>
                <a:uFillTx/>
                <a:latin typeface="Arial" pitchFamily="34" charset="0"/>
                <a:ea typeface="+mn-ea"/>
                <a:cs typeface="Arial" pitchFamily="34" charset="0"/>
              </a:rPr>
              <a:t>Fourth level</a:t>
            </a:r>
          </a:p>
          <a:p>
            <a:pPr marL="274320" marR="0" lvl="4"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a:pPr>
            <a:r>
              <a:rPr kumimoji="0" lang="en-US" sz="1800" b="0" i="0" u="none" strike="noStrike" kern="1200" cap="none" spc="0" normalizeH="0" baseline="0" noProof="0">
                <a:ln>
                  <a:noFill/>
                </a:ln>
                <a:solidFill>
                  <a:srgbClr val="00005E"/>
                </a:solidFill>
                <a:effectLst/>
                <a:uLnTx/>
                <a:uFillTx/>
                <a:latin typeface="Arial" pitchFamily="34" charset="0"/>
                <a:ea typeface="+mn-ea"/>
                <a:cs typeface="Arial" pitchFamily="34" charset="0"/>
              </a:rPr>
              <a:t>Fifth level</a:t>
            </a:r>
            <a:endParaRPr kumimoji="0" lang="en-GB" sz="1800" b="0" i="0" u="none" strike="noStrike" kern="1200" cap="none" spc="0" normalizeH="0" baseline="0" noProof="0" dirty="0">
              <a:ln>
                <a:noFill/>
              </a:ln>
              <a:solidFill>
                <a:srgbClr val="00005E"/>
              </a:solidFill>
              <a:effectLst/>
              <a:uLnTx/>
              <a:uFillTx/>
              <a:latin typeface="Arial" pitchFamily="34" charset="0"/>
              <a:ea typeface="+mn-ea"/>
              <a:cs typeface="Arial" pitchFamily="34" charset="0"/>
            </a:endParaRPr>
          </a:p>
        </p:txBody>
      </p:sp>
      <p:sp>
        <p:nvSpPr>
          <p:cNvPr id="5" name="Line 6"/>
          <p:cNvSpPr>
            <a:spLocks noChangeShapeType="1"/>
          </p:cNvSpPr>
          <p:nvPr userDrawn="1"/>
        </p:nvSpPr>
        <p:spPr bwMode="auto">
          <a:xfrm>
            <a:off x="323851" y="6309320"/>
            <a:ext cx="8496622" cy="0"/>
          </a:xfrm>
          <a:prstGeom prst="line">
            <a:avLst/>
          </a:prstGeom>
          <a:noFill/>
          <a:ln w="12700">
            <a:solidFill>
              <a:srgbClr val="00005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dirty="0"/>
          </a:p>
        </p:txBody>
      </p:sp>
      <p:sp>
        <p:nvSpPr>
          <p:cNvPr id="11" name="Date Placeholder 3"/>
          <p:cNvSpPr>
            <a:spLocks noGrp="1"/>
          </p:cNvSpPr>
          <p:nvPr>
            <p:ph type="dt" sz="half" idx="13"/>
          </p:nvPr>
        </p:nvSpPr>
        <p:spPr>
          <a:xfrm>
            <a:off x="457200" y="6356351"/>
            <a:ext cx="2133600" cy="241002"/>
          </a:xfrm>
          <a:prstGeom prst="rect">
            <a:avLst/>
          </a:prstGeom>
        </p:spPr>
        <p:txBody>
          <a:bodyPr/>
          <a:lstStyle>
            <a:lvl1pPr>
              <a:defRPr sz="1000">
                <a:solidFill>
                  <a:srgbClr val="0B1F51"/>
                </a:solidFill>
                <a:latin typeface="Arial" pitchFamily="34" charset="0"/>
                <a:cs typeface="Arial" pitchFamily="34" charset="0"/>
              </a:defRPr>
            </a:lvl1pPr>
          </a:lstStyle>
          <a:p>
            <a:r>
              <a:rPr lang="en-US" dirty="0"/>
              <a:t>DD Month YYYY</a:t>
            </a:r>
            <a:endParaRPr lang="en-GB" dirty="0"/>
          </a:p>
        </p:txBody>
      </p:sp>
      <p:sp>
        <p:nvSpPr>
          <p:cNvPr id="12" name="Footer Placeholder 4"/>
          <p:cNvSpPr>
            <a:spLocks noGrp="1"/>
          </p:cNvSpPr>
          <p:nvPr>
            <p:ph type="ftr" sz="quarter" idx="3"/>
          </p:nvPr>
        </p:nvSpPr>
        <p:spPr>
          <a:xfrm>
            <a:off x="3124200" y="6356351"/>
            <a:ext cx="2895600" cy="241002"/>
          </a:xfrm>
          <a:prstGeom prst="rect">
            <a:avLst/>
          </a:prstGeom>
        </p:spPr>
        <p:txBody>
          <a:bodyPr/>
          <a:lstStyle>
            <a:lvl1pPr algn="l">
              <a:defRPr sz="1000">
                <a:solidFill>
                  <a:srgbClr val="0B1F51"/>
                </a:solidFill>
                <a:latin typeface="Arial" pitchFamily="34" charset="0"/>
                <a:cs typeface="Arial" pitchFamily="34" charset="0"/>
              </a:defRPr>
            </a:lvl1pPr>
          </a:lstStyle>
          <a:p>
            <a:pPr algn="ctr"/>
            <a:r>
              <a:rPr lang="en-GB" dirty="0">
                <a:latin typeface="Arial" charset="0"/>
                <a:cs typeface="Arial" charset="0"/>
                <a:sym typeface="Arial" charset="0"/>
              </a:rPr>
              <a:t>© 2014 Oxford Policy Management Ltd</a:t>
            </a:r>
          </a:p>
        </p:txBody>
      </p:sp>
      <p:sp>
        <p:nvSpPr>
          <p:cNvPr id="13" name="Slide Number Placeholder 5"/>
          <p:cNvSpPr>
            <a:spLocks noGrp="1"/>
          </p:cNvSpPr>
          <p:nvPr>
            <p:ph type="sldNum" sz="quarter" idx="4"/>
          </p:nvPr>
        </p:nvSpPr>
        <p:spPr>
          <a:xfrm>
            <a:off x="6553200" y="6356351"/>
            <a:ext cx="2133600" cy="241002"/>
          </a:xfrm>
          <a:prstGeom prst="rect">
            <a:avLst/>
          </a:prstGeom>
        </p:spPr>
        <p:txBody>
          <a:bodyPr/>
          <a:lstStyle>
            <a:lvl1pPr algn="r">
              <a:defRPr sz="1000">
                <a:solidFill>
                  <a:srgbClr val="0B1F51"/>
                </a:solidFill>
                <a:latin typeface="Arial" pitchFamily="34" charset="0"/>
                <a:cs typeface="Arial" pitchFamily="34" charset="0"/>
              </a:defRPr>
            </a:lvl1pPr>
          </a:lstStyle>
          <a:p>
            <a:fld id="{C7D21672-89B5-484A-831D-06775DE06882}" type="slidenum">
              <a:rPr lang="en-GB" smtClean="0"/>
              <a:pPr/>
              <a:t>‹#›</a:t>
            </a:fld>
            <a:endParaRPr lang="en-GB" dirty="0"/>
          </a:p>
        </p:txBody>
      </p:sp>
    </p:spTree>
    <p:extLst>
      <p:ext uri="{BB962C8B-B14F-4D97-AF65-F5344CB8AC3E}">
        <p14:creationId xmlns:p14="http://schemas.microsoft.com/office/powerpoint/2010/main" val="36227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opml.co.uk/publications/how-move-beyond-impact-evaluation-trap"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hyperlink" Target="http://www.opml.co.uk/publications/how-move-beyond-impact-evaluation-trap" TargetMode="Externa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hyperlink" Target="http://www.opml.co.uk/publications/how-move-beyond-impact-evaluation-trap"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hyperlink" Target="http://www.opml.co.uk/publications/how-move-beyond-impact-evaluation-trap"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hyperlink" Target="http://www.opml.co.uk/publications/how-move-beyond-impact-evaluation-trap" TargetMode="Externa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hyperlink" Target="http://www.opml.co.uk/publications/how-move-beyond-impact-evaluation-trap"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158" y="13311"/>
            <a:ext cx="9144000" cy="1200329"/>
          </a:xfrm>
          <a:prstGeom prst="rect">
            <a:avLst/>
          </a:prstGeom>
          <a:solidFill>
            <a:schemeClr val="accent5">
              <a:lumMod val="50000"/>
            </a:schemeClr>
          </a:solidFill>
        </p:spPr>
        <p:txBody>
          <a:bodyPr wrap="square" rtlCol="0">
            <a:spAutoFit/>
          </a:bodyPr>
          <a:lstStyle/>
          <a:p>
            <a:pPr algn="ctr"/>
            <a:r>
              <a:rPr lang="fr-FR" sz="2400" b="1" dirty="0">
                <a:solidFill>
                  <a:schemeClr val="bg1"/>
                </a:solidFill>
              </a:rPr>
              <a:t>PROGRAMME DE LEADERSHIP &amp; DE TRANSFORMATION</a:t>
            </a:r>
          </a:p>
          <a:p>
            <a:pPr algn="ctr"/>
            <a:r>
              <a:rPr lang="fr-FR" sz="2400" b="1" dirty="0">
                <a:solidFill>
                  <a:schemeClr val="bg1"/>
                </a:solidFill>
              </a:rPr>
              <a:t>  POUR LA MISE EN PLACE ET LA GESTION </a:t>
            </a:r>
          </a:p>
          <a:p>
            <a:pPr algn="ctr"/>
            <a:r>
              <a:rPr lang="fr-FR" sz="2400" b="1" dirty="0">
                <a:solidFill>
                  <a:schemeClr val="bg1"/>
                </a:solidFill>
              </a:rPr>
              <a:t>DE SOCLES DE PROTECTION SOCIALE EN AFRIQUE</a:t>
            </a:r>
            <a:endParaRPr lang="fr-FR" sz="2400" b="1" dirty="0">
              <a:solidFill>
                <a:schemeClr val="bg1"/>
              </a:solidFill>
              <a:latin typeface="Avenir LT Std 35 Light"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590800" y="1234084"/>
            <a:ext cx="4105276" cy="3952876"/>
          </a:xfrm>
          <a:prstGeom prst="rect">
            <a:avLst/>
          </a:prstGeom>
        </p:spPr>
      </p:pic>
      <p:sp>
        <p:nvSpPr>
          <p:cNvPr id="6" name="TextBox 5"/>
          <p:cNvSpPr txBox="1"/>
          <p:nvPr/>
        </p:nvSpPr>
        <p:spPr>
          <a:xfrm>
            <a:off x="0" y="5275029"/>
            <a:ext cx="9144000" cy="1569660"/>
          </a:xfrm>
          <a:prstGeom prst="rect">
            <a:avLst/>
          </a:prstGeom>
          <a:solidFill>
            <a:schemeClr val="accent5">
              <a:lumMod val="50000"/>
            </a:schemeClr>
          </a:solidFill>
        </p:spPr>
        <p:txBody>
          <a:bodyPr wrap="square" rtlCol="0">
            <a:spAutoFit/>
          </a:bodyPr>
          <a:lstStyle/>
          <a:p>
            <a:pPr algn="ctr"/>
            <a:r>
              <a:rPr lang="fr-FR" sz="3200" b="1" dirty="0">
                <a:solidFill>
                  <a:schemeClr val="bg1"/>
                </a:solidFill>
              </a:rPr>
              <a:t>JOUR 3</a:t>
            </a:r>
          </a:p>
          <a:p>
            <a:pPr algn="ctr"/>
            <a:r>
              <a:rPr lang="fr-FR" sz="3200" b="1" dirty="0">
                <a:solidFill>
                  <a:schemeClr val="bg1"/>
                </a:solidFill>
              </a:rPr>
              <a:t>Coordination  /  Systèmes de S&amp;E </a:t>
            </a:r>
          </a:p>
          <a:p>
            <a:pPr algn="ctr"/>
            <a:r>
              <a:rPr lang="fr-FR" sz="3200" b="1" dirty="0">
                <a:solidFill>
                  <a:schemeClr val="bg1"/>
                </a:solidFill>
              </a:rPr>
              <a:t>et de reddition de comptes</a:t>
            </a:r>
            <a:endParaRPr lang="fr-FR" sz="3200" b="1" dirty="0">
              <a:solidFill>
                <a:schemeClr val="bg1"/>
              </a:solidFill>
              <a:latin typeface="Avenir LT Std 35 Light" pitchFamily="34" charset="0"/>
            </a:endParaRPr>
          </a:p>
        </p:txBody>
      </p:sp>
    </p:spTree>
    <p:extLst>
      <p:ext uri="{BB962C8B-B14F-4D97-AF65-F5344CB8AC3E}">
        <p14:creationId xmlns:p14="http://schemas.microsoft.com/office/powerpoint/2010/main" val="252870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
            <a:ext cx="8865594" cy="6632974"/>
          </a:xfrm>
          <a:prstGeom prst="rect">
            <a:avLst/>
          </a:prstGeom>
        </p:spPr>
      </p:pic>
      <p:sp>
        <p:nvSpPr>
          <p:cNvPr id="5" name="Title 6"/>
          <p:cNvSpPr txBox="1">
            <a:spLocks/>
          </p:cNvSpPr>
          <p:nvPr/>
        </p:nvSpPr>
        <p:spPr>
          <a:xfrm>
            <a:off x="469392" y="10287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En quoi consiste la coordination de la PS ?</a:t>
            </a:r>
          </a:p>
        </p:txBody>
      </p:sp>
      <p:sp>
        <p:nvSpPr>
          <p:cNvPr id="6" name="Content Placeholder 7"/>
          <p:cNvSpPr txBox="1">
            <a:spLocks/>
          </p:cNvSpPr>
          <p:nvPr/>
        </p:nvSpPr>
        <p:spPr>
          <a:xfrm>
            <a:off x="228600" y="1524000"/>
            <a:ext cx="8229600" cy="4525963"/>
          </a:xfrm>
          <a:prstGeom prst="rect">
            <a:avLst/>
          </a:prstGeom>
          <a:ln>
            <a:no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None/>
            </a:pPr>
            <a:r>
              <a:rPr lang="fr-FR" dirty="0"/>
              <a:t>L’alignement et l’harmonisation cohérente et globale de toutes les activités menées par les </a:t>
            </a:r>
            <a:r>
              <a:rPr lang="fr-FR" i="1">
                <a:solidFill>
                  <a:srgbClr val="FF0000"/>
                </a:solidFill>
              </a:rPr>
              <a:t>acteurs </a:t>
            </a:r>
            <a:r>
              <a:rPr lang="fr-FR"/>
              <a:t>(</a:t>
            </a:r>
            <a:r>
              <a:rPr lang="fr-FR" dirty="0"/>
              <a:t>au niveau des programmes et de leur administration) visant à atteindre des objectifs clairs et communs (au niveau des politiques) - </a:t>
            </a:r>
            <a:r>
              <a:rPr lang="fr-FR" b="1" dirty="0"/>
              <a:t>Horizontal</a:t>
            </a:r>
            <a:endParaRPr lang="fr-FR" dirty="0"/>
          </a:p>
          <a:p>
            <a:pPr marL="0" indent="0">
              <a:buFont typeface="Arial" pitchFamily="34" charset="0"/>
              <a:buNone/>
            </a:pPr>
            <a:r>
              <a:rPr lang="fr-FR" dirty="0"/>
              <a:t>Un lien </a:t>
            </a:r>
            <a:r>
              <a:rPr lang="fr-FR" b="1" dirty="0"/>
              <a:t>vertical</a:t>
            </a:r>
            <a:r>
              <a:rPr lang="fr-FR" dirty="0"/>
              <a:t> doit également être établi entre le niveau des politiques et des opérations.</a:t>
            </a:r>
          </a:p>
        </p:txBody>
      </p:sp>
      <p:cxnSp>
        <p:nvCxnSpPr>
          <p:cNvPr id="8" name="Straight Arrow Connector 7"/>
          <p:cNvCxnSpPr/>
          <p:nvPr/>
        </p:nvCxnSpPr>
        <p:spPr>
          <a:xfrm>
            <a:off x="7848600" y="2057400"/>
            <a:ext cx="106680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382000" y="4572000"/>
            <a:ext cx="0" cy="108366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700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49262"/>
            <a:ext cx="8865594" cy="6632974"/>
          </a:xfrm>
          <a:prstGeom prst="rect">
            <a:avLst/>
          </a:prstGeom>
        </p:spPr>
      </p:pic>
      <p:sp>
        <p:nvSpPr>
          <p:cNvPr id="7" name="Content Placeholder 2"/>
          <p:cNvSpPr txBox="1">
            <a:spLocks/>
          </p:cNvSpPr>
          <p:nvPr/>
        </p:nvSpPr>
        <p:spPr>
          <a:xfrm>
            <a:off x="2819400" y="1295400"/>
            <a:ext cx="6274794" cy="483001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FR" sz="4200" b="1" dirty="0"/>
          </a:p>
          <a:p>
            <a:endParaRPr lang="fr-FR" dirty="0"/>
          </a:p>
          <a:p>
            <a:r>
              <a:rPr lang="fr-FR" sz="3500" dirty="0">
                <a:latin typeface="Avenir Book"/>
                <a:cs typeface="Avenir Book"/>
              </a:rPr>
              <a:t>Quels avantages présente </a:t>
            </a:r>
            <a:br>
              <a:rPr lang="fr-FR" sz="3500" dirty="0">
                <a:latin typeface="Avenir Book"/>
                <a:cs typeface="Avenir Book"/>
              </a:rPr>
            </a:br>
            <a:r>
              <a:rPr lang="fr-FR" sz="3500" dirty="0">
                <a:latin typeface="Avenir Book"/>
                <a:cs typeface="Avenir Book"/>
              </a:rPr>
              <a:t>la coordination ? </a:t>
            </a:r>
          </a:p>
          <a:p>
            <a:r>
              <a:rPr lang="fr-FR" sz="3500" dirty="0">
                <a:latin typeface="Avenir Book"/>
                <a:cs typeface="Avenir Book"/>
              </a:rPr>
              <a:t>Et quels en sont les risques ?</a:t>
            </a:r>
          </a:p>
          <a:p>
            <a:endParaRPr lang="fr-FR" b="1" dirty="0"/>
          </a:p>
        </p:txBody>
      </p:sp>
      <p:pic>
        <p:nvPicPr>
          <p:cNvPr id="5" name="Picture 4"/>
          <p:cNvPicPr>
            <a:picLocks noChangeAspect="1"/>
          </p:cNvPicPr>
          <p:nvPr/>
        </p:nvPicPr>
        <p:blipFill rotWithShape="1">
          <a:blip r:embed="rId4"/>
          <a:srcRect l="26160" r="26754"/>
          <a:stretch/>
        </p:blipFill>
        <p:spPr>
          <a:xfrm>
            <a:off x="304800" y="2514600"/>
            <a:ext cx="2391507" cy="2663345"/>
          </a:xfrm>
          <a:prstGeom prst="rect">
            <a:avLst/>
          </a:prstGeom>
        </p:spPr>
      </p:pic>
      <p:pic>
        <p:nvPicPr>
          <p:cNvPr id="6" name="Picture 5" descr="activity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0"/>
            <a:ext cx="1389185" cy="1389185"/>
          </a:xfrm>
          <a:prstGeom prst="rect">
            <a:avLst/>
          </a:prstGeom>
        </p:spPr>
      </p:pic>
      <p:sp>
        <p:nvSpPr>
          <p:cNvPr id="9" name="Rectangle 8"/>
          <p:cNvSpPr/>
          <p:nvPr/>
        </p:nvSpPr>
        <p:spPr>
          <a:xfrm>
            <a:off x="-76200" y="0"/>
            <a:ext cx="7848600" cy="1371600"/>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Title 1"/>
          <p:cNvSpPr txBox="1">
            <a:spLocks/>
          </p:cNvSpPr>
          <p:nvPr/>
        </p:nvSpPr>
        <p:spPr>
          <a:xfrm>
            <a:off x="-114300" y="437540"/>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600" b="1" dirty="0">
                <a:solidFill>
                  <a:schemeClr val="bg1"/>
                </a:solidFill>
                <a:latin typeface="Avenir Medium"/>
                <a:cs typeface="Avenir Medium"/>
              </a:rPr>
              <a:t>Remue-méninges…</a:t>
            </a:r>
          </a:p>
        </p:txBody>
      </p:sp>
    </p:spTree>
    <p:extLst>
      <p:ext uri="{BB962C8B-B14F-4D97-AF65-F5344CB8AC3E}">
        <p14:creationId xmlns:p14="http://schemas.microsoft.com/office/powerpoint/2010/main" val="15348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3429000" y="2476887"/>
            <a:ext cx="2743200" cy="2286000"/>
          </a:xfrm>
          <a:prstGeom prst="ellipse">
            <a:avLst/>
          </a:prstGeom>
          <a:solidFill>
            <a:schemeClr val="accent1">
              <a:lumMod val="60000"/>
              <a:lumOff val="4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06" y="225026"/>
            <a:ext cx="8865594" cy="6632974"/>
          </a:xfrm>
          <a:prstGeom prst="rect">
            <a:avLst/>
          </a:prstGeom>
        </p:spPr>
      </p:pic>
      <p:sp>
        <p:nvSpPr>
          <p:cNvPr id="7" name="Content Placeholder 2"/>
          <p:cNvSpPr txBox="1">
            <a:spLocks/>
          </p:cNvSpPr>
          <p:nvPr/>
        </p:nvSpPr>
        <p:spPr>
          <a:xfrm>
            <a:off x="990600" y="656383"/>
            <a:ext cx="7543800"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FR" sz="4200" b="1" dirty="0"/>
          </a:p>
          <a:p>
            <a:pPr marL="0" indent="0">
              <a:buNone/>
            </a:pPr>
            <a:endParaRPr lang="fr-FR" dirty="0"/>
          </a:p>
          <a:p>
            <a:endParaRPr lang="fr-FR" b="1" dirty="0"/>
          </a:p>
        </p:txBody>
      </p:sp>
      <p:sp>
        <p:nvSpPr>
          <p:cNvPr id="6" name="Freeform 5"/>
          <p:cNvSpPr/>
          <p:nvPr/>
        </p:nvSpPr>
        <p:spPr>
          <a:xfrm>
            <a:off x="3502824" y="2422655"/>
            <a:ext cx="2575345" cy="2218618"/>
          </a:xfrm>
          <a:custGeom>
            <a:avLst/>
            <a:gdLst>
              <a:gd name="connsiteX0" fmla="*/ 0 w 2759622"/>
              <a:gd name="connsiteY0" fmla="*/ 1379811 h 2759622"/>
              <a:gd name="connsiteX1" fmla="*/ 1379811 w 2759622"/>
              <a:gd name="connsiteY1" fmla="*/ 0 h 2759622"/>
              <a:gd name="connsiteX2" fmla="*/ 2759622 w 2759622"/>
              <a:gd name="connsiteY2" fmla="*/ 1379811 h 2759622"/>
              <a:gd name="connsiteX3" fmla="*/ 1379811 w 2759622"/>
              <a:gd name="connsiteY3" fmla="*/ 2759622 h 2759622"/>
              <a:gd name="connsiteX4" fmla="*/ 0 w 2759622"/>
              <a:gd name="connsiteY4" fmla="*/ 1379811 h 2759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9622" h="2759622">
                <a:moveTo>
                  <a:pt x="0" y="1379811"/>
                </a:moveTo>
                <a:cubicBezTo>
                  <a:pt x="0" y="617762"/>
                  <a:pt x="617762" y="0"/>
                  <a:pt x="1379811" y="0"/>
                </a:cubicBezTo>
                <a:cubicBezTo>
                  <a:pt x="2141860" y="0"/>
                  <a:pt x="2759622" y="617762"/>
                  <a:pt x="2759622" y="1379811"/>
                </a:cubicBezTo>
                <a:cubicBezTo>
                  <a:pt x="2759622" y="2141860"/>
                  <a:pt x="2141860" y="2759622"/>
                  <a:pt x="1379811" y="2759622"/>
                </a:cubicBezTo>
                <a:cubicBezTo>
                  <a:pt x="617762" y="2759622"/>
                  <a:pt x="0" y="2141860"/>
                  <a:pt x="0" y="1379811"/>
                </a:cubicBezTo>
                <a:close/>
              </a:path>
            </a:pathLst>
          </a:custGeom>
          <a:solidFill>
            <a:schemeClr val="accent1">
              <a:lumMod val="60000"/>
              <a:lumOff val="40000"/>
            </a:scheme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424457" tIns="424457" rIns="424457" bIns="424457" numCol="1" spcCol="1270" anchor="ctr" anchorCtr="0">
            <a:noAutofit/>
          </a:bodyPr>
          <a:lstStyle/>
          <a:p>
            <a:pPr lvl="0" algn="ctr" defTabSz="711200">
              <a:lnSpc>
                <a:spcPct val="90000"/>
              </a:lnSpc>
              <a:spcBef>
                <a:spcPct val="0"/>
              </a:spcBef>
              <a:spcAft>
                <a:spcPct val="35000"/>
              </a:spcAft>
            </a:pPr>
            <a:r>
              <a:rPr lang="fr-FR" sz="2000" b="1" dirty="0">
                <a:latin typeface="Avenir Heavy"/>
                <a:cs typeface="Avenir Heavy"/>
              </a:rPr>
              <a:t>La coordination de la PS</a:t>
            </a:r>
            <a:endParaRPr lang="fr-FR" sz="2000" b="1" kern="1200" dirty="0">
              <a:latin typeface="Avenir Heavy"/>
              <a:cs typeface="Avenir Heavy"/>
            </a:endParaRPr>
          </a:p>
        </p:txBody>
      </p:sp>
      <p:sp>
        <p:nvSpPr>
          <p:cNvPr id="8" name="Freeform 7"/>
          <p:cNvSpPr/>
          <p:nvPr/>
        </p:nvSpPr>
        <p:spPr>
          <a:xfrm>
            <a:off x="3753592" y="1218262"/>
            <a:ext cx="2113808" cy="1786555"/>
          </a:xfrm>
          <a:custGeom>
            <a:avLst/>
            <a:gdLst>
              <a:gd name="connsiteX0" fmla="*/ 0 w 2222201"/>
              <a:gd name="connsiteY0" fmla="*/ 1111101 h 2222201"/>
              <a:gd name="connsiteX1" fmla="*/ 1111101 w 2222201"/>
              <a:gd name="connsiteY1" fmla="*/ 0 h 2222201"/>
              <a:gd name="connsiteX2" fmla="*/ 2222202 w 2222201"/>
              <a:gd name="connsiteY2" fmla="*/ 1111101 h 2222201"/>
              <a:gd name="connsiteX3" fmla="*/ 1111101 w 2222201"/>
              <a:gd name="connsiteY3" fmla="*/ 2222202 h 2222201"/>
              <a:gd name="connsiteX4" fmla="*/ 0 w 2222201"/>
              <a:gd name="connsiteY4" fmla="*/ 1111101 h 2222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201" h="2222201">
                <a:moveTo>
                  <a:pt x="0" y="1111101"/>
                </a:moveTo>
                <a:cubicBezTo>
                  <a:pt x="0" y="497457"/>
                  <a:pt x="497457" y="0"/>
                  <a:pt x="1111101" y="0"/>
                </a:cubicBezTo>
                <a:cubicBezTo>
                  <a:pt x="1724745" y="0"/>
                  <a:pt x="2222202" y="497457"/>
                  <a:pt x="2222202" y="1111101"/>
                </a:cubicBezTo>
                <a:cubicBezTo>
                  <a:pt x="2222202" y="1724745"/>
                  <a:pt x="1724745" y="2222202"/>
                  <a:pt x="1111101" y="2222202"/>
                </a:cubicBezTo>
                <a:cubicBezTo>
                  <a:pt x="497457" y="2222202"/>
                  <a:pt x="0" y="1724745"/>
                  <a:pt x="0" y="1111101"/>
                </a:cubicBezTo>
                <a:close/>
              </a:path>
            </a:pathLst>
          </a:custGeom>
          <a:solidFill>
            <a:schemeClr val="tx2">
              <a:lumMod val="75000"/>
              <a:alpha val="80000"/>
            </a:schemeClr>
          </a:solidFill>
          <a:ln>
            <a:noFill/>
          </a:ln>
        </p:spPr>
        <p:style>
          <a:lnRef idx="2">
            <a:schemeClr val="lt1">
              <a:hueOff val="0"/>
              <a:satOff val="0"/>
              <a:lumOff val="0"/>
              <a:alphaOff val="0"/>
            </a:schemeClr>
          </a:lnRef>
          <a:fillRef idx="1">
            <a:schemeClr val="accent5">
              <a:alpha val="50000"/>
              <a:hueOff val="-1655646"/>
              <a:satOff val="6635"/>
              <a:lumOff val="1438"/>
              <a:alphaOff val="0"/>
            </a:schemeClr>
          </a:fillRef>
          <a:effectRef idx="0">
            <a:schemeClr val="accent5">
              <a:alpha val="50000"/>
              <a:hueOff val="-1655646"/>
              <a:satOff val="6635"/>
              <a:lumOff val="1438"/>
              <a:alphaOff val="0"/>
            </a:schemeClr>
          </a:effectRef>
          <a:fontRef idx="minor">
            <a:schemeClr val="tx1"/>
          </a:fontRef>
        </p:style>
        <p:txBody>
          <a:bodyPr spcFirstLastPara="0" vert="horz" wrap="square" lIns="340674" tIns="340674" rIns="340674" bIns="340674" numCol="1" spcCol="1270" anchor="ctr" anchorCtr="0">
            <a:noAutofit/>
          </a:bodyPr>
          <a:lstStyle/>
          <a:p>
            <a:pPr lvl="0" algn="ctr" defTabSz="533400">
              <a:lnSpc>
                <a:spcPct val="90000"/>
              </a:lnSpc>
              <a:spcBef>
                <a:spcPct val="0"/>
              </a:spcBef>
              <a:spcAft>
                <a:spcPct val="35000"/>
              </a:spcAft>
            </a:pPr>
            <a:r>
              <a:rPr lang="fr-FR" sz="1600" dirty="0">
                <a:solidFill>
                  <a:schemeClr val="bg1"/>
                </a:solidFill>
                <a:latin typeface="Avenir Book"/>
                <a:cs typeface="Avenir Book"/>
              </a:rPr>
              <a:t>Étend l’accès et améliore l’équité</a:t>
            </a:r>
            <a:endParaRPr lang="fr-FR" sz="2400" kern="1200" dirty="0">
              <a:solidFill>
                <a:schemeClr val="bg1"/>
              </a:solidFill>
            </a:endParaRPr>
          </a:p>
        </p:txBody>
      </p:sp>
      <p:sp>
        <p:nvSpPr>
          <p:cNvPr id="9" name="Freeform 8"/>
          <p:cNvSpPr/>
          <p:nvPr/>
        </p:nvSpPr>
        <p:spPr>
          <a:xfrm>
            <a:off x="5562600" y="1671150"/>
            <a:ext cx="2328748" cy="1905000"/>
          </a:xfrm>
          <a:custGeom>
            <a:avLst/>
            <a:gdLst>
              <a:gd name="connsiteX0" fmla="*/ 0 w 2444421"/>
              <a:gd name="connsiteY0" fmla="*/ 1222211 h 2444421"/>
              <a:gd name="connsiteX1" fmla="*/ 1222211 w 2444421"/>
              <a:gd name="connsiteY1" fmla="*/ 0 h 2444421"/>
              <a:gd name="connsiteX2" fmla="*/ 2444422 w 2444421"/>
              <a:gd name="connsiteY2" fmla="*/ 1222211 h 2444421"/>
              <a:gd name="connsiteX3" fmla="*/ 1222211 w 2444421"/>
              <a:gd name="connsiteY3" fmla="*/ 2444422 h 2444421"/>
              <a:gd name="connsiteX4" fmla="*/ 0 w 2444421"/>
              <a:gd name="connsiteY4" fmla="*/ 1222211 h 244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21" h="2444421">
                <a:moveTo>
                  <a:pt x="0" y="1222211"/>
                </a:moveTo>
                <a:cubicBezTo>
                  <a:pt x="0" y="547203"/>
                  <a:pt x="547203" y="0"/>
                  <a:pt x="1222211" y="0"/>
                </a:cubicBezTo>
                <a:cubicBezTo>
                  <a:pt x="1897219" y="0"/>
                  <a:pt x="2444422" y="547203"/>
                  <a:pt x="2444422" y="1222211"/>
                </a:cubicBezTo>
                <a:cubicBezTo>
                  <a:pt x="2444422" y="1897219"/>
                  <a:pt x="1897219" y="2444422"/>
                  <a:pt x="1222211" y="2444422"/>
                </a:cubicBezTo>
                <a:cubicBezTo>
                  <a:pt x="547203" y="2444422"/>
                  <a:pt x="0" y="1897219"/>
                  <a:pt x="0" y="1222211"/>
                </a:cubicBezTo>
                <a:close/>
              </a:path>
            </a:pathLst>
          </a:custGeom>
          <a:solidFill>
            <a:srgbClr val="006600">
              <a:alpha val="80000"/>
            </a:srgbClr>
          </a:solidFill>
          <a:ln>
            <a:noFill/>
          </a:ln>
        </p:spPr>
        <p:style>
          <a:lnRef idx="2">
            <a:schemeClr val="lt1">
              <a:hueOff val="0"/>
              <a:satOff val="0"/>
              <a:lumOff val="0"/>
              <a:alphaOff val="0"/>
            </a:schemeClr>
          </a:lnRef>
          <a:fillRef idx="1">
            <a:schemeClr val="accent5">
              <a:alpha val="50000"/>
              <a:hueOff val="-3311292"/>
              <a:satOff val="13270"/>
              <a:lumOff val="2876"/>
              <a:alphaOff val="0"/>
            </a:schemeClr>
          </a:fillRef>
          <a:effectRef idx="0">
            <a:schemeClr val="accent5">
              <a:alpha val="50000"/>
              <a:hueOff val="-3311292"/>
              <a:satOff val="13270"/>
              <a:lumOff val="2876"/>
              <a:alphaOff val="0"/>
            </a:schemeClr>
          </a:effectRef>
          <a:fontRef idx="minor">
            <a:schemeClr val="tx1"/>
          </a:fontRef>
        </p:style>
        <p:txBody>
          <a:bodyPr spcFirstLastPara="0" vert="horz" wrap="square" lIns="373217" tIns="373217" rIns="373217" bIns="373217" numCol="1" spcCol="1270" anchor="ctr" anchorCtr="0">
            <a:noAutofit/>
          </a:bodyPr>
          <a:lstStyle/>
          <a:p>
            <a:pPr algn="ctr" defTabSz="533400">
              <a:lnSpc>
                <a:spcPct val="90000"/>
              </a:lnSpc>
              <a:spcBef>
                <a:spcPct val="0"/>
              </a:spcBef>
              <a:spcAft>
                <a:spcPct val="35000"/>
              </a:spcAft>
            </a:pPr>
            <a:endParaRPr lang="fr-FR" sz="1600" dirty="0">
              <a:solidFill>
                <a:schemeClr val="bg1"/>
              </a:solidFill>
              <a:latin typeface="Avenir Book"/>
              <a:cs typeface="Avenir Book"/>
            </a:endParaRPr>
          </a:p>
          <a:p>
            <a:pPr algn="ctr" defTabSz="533400">
              <a:lnSpc>
                <a:spcPct val="90000"/>
              </a:lnSpc>
              <a:spcBef>
                <a:spcPct val="0"/>
              </a:spcBef>
              <a:spcAft>
                <a:spcPct val="35000"/>
              </a:spcAft>
            </a:pPr>
            <a:r>
              <a:rPr lang="fr-FR" sz="1600" dirty="0">
                <a:solidFill>
                  <a:schemeClr val="bg1"/>
                </a:solidFill>
                <a:latin typeface="Avenir Book"/>
                <a:cs typeface="Avenir Book"/>
              </a:rPr>
              <a:t>Renforce la résilience à </a:t>
            </a:r>
            <a:br>
              <a:rPr lang="fr-FR" sz="1600" dirty="0">
                <a:solidFill>
                  <a:schemeClr val="bg1"/>
                </a:solidFill>
                <a:latin typeface="Avenir Book"/>
                <a:cs typeface="Avenir Book"/>
              </a:rPr>
            </a:br>
            <a:r>
              <a:rPr lang="fr-FR" sz="1600" dirty="0">
                <a:solidFill>
                  <a:schemeClr val="bg1"/>
                </a:solidFill>
                <a:latin typeface="Avenir Book"/>
                <a:cs typeface="Avenir Book"/>
              </a:rPr>
              <a:t>la pauvreté</a:t>
            </a:r>
          </a:p>
          <a:p>
            <a:pPr lvl="0" algn="ctr" defTabSz="533400">
              <a:lnSpc>
                <a:spcPct val="90000"/>
              </a:lnSpc>
              <a:spcBef>
                <a:spcPct val="0"/>
              </a:spcBef>
              <a:spcAft>
                <a:spcPct val="35000"/>
              </a:spcAft>
            </a:pPr>
            <a:endParaRPr lang="fr-FR" sz="2400" kern="1200" dirty="0">
              <a:solidFill>
                <a:schemeClr val="bg1"/>
              </a:solidFill>
            </a:endParaRPr>
          </a:p>
        </p:txBody>
      </p:sp>
      <p:sp>
        <p:nvSpPr>
          <p:cNvPr id="11" name="Freeform 10"/>
          <p:cNvSpPr/>
          <p:nvPr/>
        </p:nvSpPr>
        <p:spPr>
          <a:xfrm>
            <a:off x="5719808" y="3413353"/>
            <a:ext cx="2281192" cy="1965210"/>
          </a:xfrm>
          <a:custGeom>
            <a:avLst/>
            <a:gdLst>
              <a:gd name="connsiteX0" fmla="*/ 0 w 2444421"/>
              <a:gd name="connsiteY0" fmla="*/ 1222211 h 2444421"/>
              <a:gd name="connsiteX1" fmla="*/ 1222211 w 2444421"/>
              <a:gd name="connsiteY1" fmla="*/ 0 h 2444421"/>
              <a:gd name="connsiteX2" fmla="*/ 2444422 w 2444421"/>
              <a:gd name="connsiteY2" fmla="*/ 1222211 h 2444421"/>
              <a:gd name="connsiteX3" fmla="*/ 1222211 w 2444421"/>
              <a:gd name="connsiteY3" fmla="*/ 2444422 h 2444421"/>
              <a:gd name="connsiteX4" fmla="*/ 0 w 2444421"/>
              <a:gd name="connsiteY4" fmla="*/ 1222211 h 244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21" h="2444421">
                <a:moveTo>
                  <a:pt x="0" y="1222211"/>
                </a:moveTo>
                <a:cubicBezTo>
                  <a:pt x="0" y="547203"/>
                  <a:pt x="547203" y="0"/>
                  <a:pt x="1222211" y="0"/>
                </a:cubicBezTo>
                <a:cubicBezTo>
                  <a:pt x="1897219" y="0"/>
                  <a:pt x="2444422" y="547203"/>
                  <a:pt x="2444422" y="1222211"/>
                </a:cubicBezTo>
                <a:cubicBezTo>
                  <a:pt x="2444422" y="1897219"/>
                  <a:pt x="1897219" y="2444422"/>
                  <a:pt x="1222211" y="2444422"/>
                </a:cubicBezTo>
                <a:cubicBezTo>
                  <a:pt x="547203" y="2444422"/>
                  <a:pt x="0" y="1897219"/>
                  <a:pt x="0" y="1222211"/>
                </a:cubicBezTo>
                <a:close/>
              </a:path>
            </a:pathLst>
          </a:custGeom>
          <a:solidFill>
            <a:schemeClr val="accent3">
              <a:lumMod val="75000"/>
              <a:alpha val="80000"/>
            </a:schemeClr>
          </a:solidFill>
          <a:ln>
            <a:noFill/>
          </a:ln>
        </p:spPr>
        <p:style>
          <a:lnRef idx="2">
            <a:schemeClr val="lt1">
              <a:hueOff val="0"/>
              <a:satOff val="0"/>
              <a:lumOff val="0"/>
              <a:alphaOff val="0"/>
            </a:schemeClr>
          </a:lnRef>
          <a:fillRef idx="1">
            <a:schemeClr val="accent5">
              <a:alpha val="50000"/>
              <a:hueOff val="-4966938"/>
              <a:satOff val="19906"/>
              <a:lumOff val="4314"/>
              <a:alphaOff val="0"/>
            </a:schemeClr>
          </a:fillRef>
          <a:effectRef idx="0">
            <a:schemeClr val="accent5">
              <a:alpha val="50000"/>
              <a:hueOff val="-4966938"/>
              <a:satOff val="19906"/>
              <a:lumOff val="4314"/>
              <a:alphaOff val="0"/>
            </a:schemeClr>
          </a:effectRef>
          <a:fontRef idx="minor">
            <a:schemeClr val="tx1"/>
          </a:fontRef>
        </p:style>
        <p:txBody>
          <a:bodyPr spcFirstLastPara="0" vert="horz" wrap="square" lIns="373217" tIns="373217" rIns="373217" bIns="373217" numCol="1" spcCol="1270" anchor="ctr" anchorCtr="0">
            <a:noAutofit/>
          </a:bodyPr>
          <a:lstStyle/>
          <a:p>
            <a:pPr algn="ctr"/>
            <a:r>
              <a:rPr lang="fr-FR" sz="1400" dirty="0">
                <a:solidFill>
                  <a:schemeClr val="bg1"/>
                </a:solidFill>
                <a:latin typeface="Avenir Book"/>
                <a:cs typeface="Avenir Book"/>
              </a:rPr>
              <a:t>Permet de conjuguer les meilleures ressources et capacités pour obtenir de meilleurs résultats</a:t>
            </a:r>
          </a:p>
        </p:txBody>
      </p:sp>
      <p:sp>
        <p:nvSpPr>
          <p:cNvPr id="12" name="Freeform 11"/>
          <p:cNvSpPr/>
          <p:nvPr/>
        </p:nvSpPr>
        <p:spPr>
          <a:xfrm>
            <a:off x="3742830" y="4185750"/>
            <a:ext cx="2281192" cy="1870508"/>
          </a:xfrm>
          <a:custGeom>
            <a:avLst/>
            <a:gdLst>
              <a:gd name="connsiteX0" fmla="*/ 0 w 2444421"/>
              <a:gd name="connsiteY0" fmla="*/ 1103026 h 2206052"/>
              <a:gd name="connsiteX1" fmla="*/ 1222211 w 2444421"/>
              <a:gd name="connsiteY1" fmla="*/ 0 h 2206052"/>
              <a:gd name="connsiteX2" fmla="*/ 2444422 w 2444421"/>
              <a:gd name="connsiteY2" fmla="*/ 1103026 h 2206052"/>
              <a:gd name="connsiteX3" fmla="*/ 1222211 w 2444421"/>
              <a:gd name="connsiteY3" fmla="*/ 2206052 h 2206052"/>
              <a:gd name="connsiteX4" fmla="*/ 0 w 2444421"/>
              <a:gd name="connsiteY4" fmla="*/ 1103026 h 220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21" h="2206052">
                <a:moveTo>
                  <a:pt x="0" y="1103026"/>
                </a:moveTo>
                <a:cubicBezTo>
                  <a:pt x="0" y="493842"/>
                  <a:pt x="547203" y="0"/>
                  <a:pt x="1222211" y="0"/>
                </a:cubicBezTo>
                <a:cubicBezTo>
                  <a:pt x="1897219" y="0"/>
                  <a:pt x="2444422" y="493842"/>
                  <a:pt x="2444422" y="1103026"/>
                </a:cubicBezTo>
                <a:cubicBezTo>
                  <a:pt x="2444422" y="1712210"/>
                  <a:pt x="1897219" y="2206052"/>
                  <a:pt x="1222211" y="2206052"/>
                </a:cubicBezTo>
                <a:cubicBezTo>
                  <a:pt x="547203" y="2206052"/>
                  <a:pt x="0" y="1712210"/>
                  <a:pt x="0" y="1103026"/>
                </a:cubicBezTo>
                <a:close/>
              </a:path>
            </a:pathLst>
          </a:custGeom>
          <a:solidFill>
            <a:schemeClr val="accent3">
              <a:lumMod val="60000"/>
              <a:lumOff val="40000"/>
              <a:alpha val="90000"/>
            </a:schemeClr>
          </a:solidFill>
          <a:ln>
            <a:noFill/>
          </a:ln>
        </p:spPr>
        <p:style>
          <a:lnRef idx="2">
            <a:schemeClr val="lt1">
              <a:hueOff val="0"/>
              <a:satOff val="0"/>
              <a:lumOff val="0"/>
              <a:alphaOff val="0"/>
            </a:schemeClr>
          </a:lnRef>
          <a:fillRef idx="1">
            <a:schemeClr val="accent5">
              <a:alpha val="50000"/>
              <a:hueOff val="-6622584"/>
              <a:satOff val="26541"/>
              <a:lumOff val="5752"/>
              <a:alphaOff val="0"/>
            </a:schemeClr>
          </a:fillRef>
          <a:effectRef idx="0">
            <a:schemeClr val="accent5">
              <a:alpha val="50000"/>
              <a:hueOff val="-6622584"/>
              <a:satOff val="26541"/>
              <a:lumOff val="5752"/>
              <a:alphaOff val="0"/>
            </a:schemeClr>
          </a:effectRef>
          <a:fontRef idx="minor">
            <a:schemeClr val="tx1"/>
          </a:fontRef>
        </p:style>
        <p:txBody>
          <a:bodyPr spcFirstLastPara="0" vert="horz" wrap="square" lIns="373217" tIns="338309" rIns="373217" bIns="338309" numCol="1" spcCol="1270" anchor="ctr" anchorCtr="0">
            <a:noAutofit/>
          </a:bodyPr>
          <a:lstStyle/>
          <a:p>
            <a:pPr algn="ctr"/>
            <a:r>
              <a:rPr lang="fr-FR" sz="1600" dirty="0">
                <a:solidFill>
                  <a:schemeClr val="bg1"/>
                </a:solidFill>
                <a:latin typeface="Avenir Book"/>
                <a:cs typeface="Avenir Book"/>
              </a:rPr>
              <a:t>Réduit les doublons et la fragmentation </a:t>
            </a:r>
          </a:p>
        </p:txBody>
      </p:sp>
      <p:sp>
        <p:nvSpPr>
          <p:cNvPr id="13" name="Freeform 12"/>
          <p:cNvSpPr/>
          <p:nvPr/>
        </p:nvSpPr>
        <p:spPr>
          <a:xfrm>
            <a:off x="1746930" y="3531965"/>
            <a:ext cx="2281192" cy="1965210"/>
          </a:xfrm>
          <a:custGeom>
            <a:avLst/>
            <a:gdLst>
              <a:gd name="connsiteX0" fmla="*/ 0 w 2444421"/>
              <a:gd name="connsiteY0" fmla="*/ 1222211 h 2444421"/>
              <a:gd name="connsiteX1" fmla="*/ 1222211 w 2444421"/>
              <a:gd name="connsiteY1" fmla="*/ 0 h 2444421"/>
              <a:gd name="connsiteX2" fmla="*/ 2444422 w 2444421"/>
              <a:gd name="connsiteY2" fmla="*/ 1222211 h 2444421"/>
              <a:gd name="connsiteX3" fmla="*/ 1222211 w 2444421"/>
              <a:gd name="connsiteY3" fmla="*/ 2444422 h 2444421"/>
              <a:gd name="connsiteX4" fmla="*/ 0 w 2444421"/>
              <a:gd name="connsiteY4" fmla="*/ 1222211 h 244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21" h="2444421">
                <a:moveTo>
                  <a:pt x="0" y="1222211"/>
                </a:moveTo>
                <a:cubicBezTo>
                  <a:pt x="0" y="547203"/>
                  <a:pt x="547203" y="0"/>
                  <a:pt x="1222211" y="0"/>
                </a:cubicBezTo>
                <a:cubicBezTo>
                  <a:pt x="1897219" y="0"/>
                  <a:pt x="2444422" y="547203"/>
                  <a:pt x="2444422" y="1222211"/>
                </a:cubicBezTo>
                <a:cubicBezTo>
                  <a:pt x="2444422" y="1897219"/>
                  <a:pt x="1897219" y="2444422"/>
                  <a:pt x="1222211" y="2444422"/>
                </a:cubicBezTo>
                <a:cubicBezTo>
                  <a:pt x="547203" y="2444422"/>
                  <a:pt x="0" y="1897219"/>
                  <a:pt x="0" y="1222211"/>
                </a:cubicBezTo>
                <a:close/>
              </a:path>
            </a:pathLst>
          </a:custGeom>
          <a:solidFill>
            <a:srgbClr val="FF9900">
              <a:alpha val="80000"/>
            </a:srgbClr>
          </a:solidFill>
          <a:ln>
            <a:noFill/>
          </a:ln>
        </p:spPr>
        <p:style>
          <a:lnRef idx="2">
            <a:schemeClr val="lt1">
              <a:hueOff val="0"/>
              <a:satOff val="0"/>
              <a:lumOff val="0"/>
              <a:alphaOff val="0"/>
            </a:schemeClr>
          </a:lnRef>
          <a:fillRef idx="1">
            <a:schemeClr val="accent5">
              <a:alpha val="50000"/>
              <a:hueOff val="-8278230"/>
              <a:satOff val="33176"/>
              <a:lumOff val="7190"/>
              <a:alphaOff val="0"/>
            </a:schemeClr>
          </a:fillRef>
          <a:effectRef idx="0">
            <a:schemeClr val="accent5">
              <a:alpha val="50000"/>
              <a:hueOff val="-8278230"/>
              <a:satOff val="33176"/>
              <a:lumOff val="7190"/>
              <a:alphaOff val="0"/>
            </a:schemeClr>
          </a:effectRef>
          <a:fontRef idx="minor">
            <a:schemeClr val="tx1"/>
          </a:fontRef>
        </p:style>
        <p:txBody>
          <a:bodyPr spcFirstLastPara="0" vert="horz" wrap="square" lIns="373217" tIns="373217" rIns="373217" bIns="373217" numCol="1" spcCol="1270" anchor="ctr" anchorCtr="0">
            <a:noAutofit/>
          </a:bodyPr>
          <a:lstStyle/>
          <a:p>
            <a:pPr algn="ctr"/>
            <a:r>
              <a:rPr lang="fr-FR" sz="1600" dirty="0">
                <a:solidFill>
                  <a:schemeClr val="bg1"/>
                </a:solidFill>
                <a:latin typeface="Avenir Book"/>
                <a:cs typeface="Avenir Book"/>
              </a:rPr>
              <a:t>Réduit les coûts de la prestation de services</a:t>
            </a:r>
          </a:p>
        </p:txBody>
      </p:sp>
      <p:sp>
        <p:nvSpPr>
          <p:cNvPr id="14" name="Freeform 13"/>
          <p:cNvSpPr/>
          <p:nvPr/>
        </p:nvSpPr>
        <p:spPr>
          <a:xfrm>
            <a:off x="1704976" y="1777959"/>
            <a:ext cx="2281192" cy="1965210"/>
          </a:xfrm>
          <a:custGeom>
            <a:avLst/>
            <a:gdLst>
              <a:gd name="connsiteX0" fmla="*/ 0 w 2444421"/>
              <a:gd name="connsiteY0" fmla="*/ 1222211 h 2444421"/>
              <a:gd name="connsiteX1" fmla="*/ 1222211 w 2444421"/>
              <a:gd name="connsiteY1" fmla="*/ 0 h 2444421"/>
              <a:gd name="connsiteX2" fmla="*/ 2444422 w 2444421"/>
              <a:gd name="connsiteY2" fmla="*/ 1222211 h 2444421"/>
              <a:gd name="connsiteX3" fmla="*/ 1222211 w 2444421"/>
              <a:gd name="connsiteY3" fmla="*/ 2444422 h 2444421"/>
              <a:gd name="connsiteX4" fmla="*/ 0 w 2444421"/>
              <a:gd name="connsiteY4" fmla="*/ 1222211 h 244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21" h="2444421">
                <a:moveTo>
                  <a:pt x="0" y="1222211"/>
                </a:moveTo>
                <a:cubicBezTo>
                  <a:pt x="0" y="547203"/>
                  <a:pt x="547203" y="0"/>
                  <a:pt x="1222211" y="0"/>
                </a:cubicBezTo>
                <a:cubicBezTo>
                  <a:pt x="1897219" y="0"/>
                  <a:pt x="2444422" y="547203"/>
                  <a:pt x="2444422" y="1222211"/>
                </a:cubicBezTo>
                <a:cubicBezTo>
                  <a:pt x="2444422" y="1897219"/>
                  <a:pt x="1897219" y="2444422"/>
                  <a:pt x="1222211" y="2444422"/>
                </a:cubicBezTo>
                <a:cubicBezTo>
                  <a:pt x="547203" y="2444422"/>
                  <a:pt x="0" y="1897219"/>
                  <a:pt x="0" y="1222211"/>
                </a:cubicBezTo>
                <a:close/>
              </a:path>
            </a:pathLst>
          </a:custGeom>
          <a:solidFill>
            <a:srgbClr val="800000">
              <a:alpha val="80000"/>
            </a:srgbClr>
          </a:solidFill>
          <a:ln>
            <a:noFill/>
          </a:ln>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txBody>
          <a:bodyPr spcFirstLastPara="0" vert="horz" wrap="square" lIns="373217" tIns="373217" rIns="373217" bIns="373217" numCol="1" spcCol="1270" anchor="ctr" anchorCtr="0">
            <a:noAutofit/>
          </a:bodyPr>
          <a:lstStyle/>
          <a:p>
            <a:pPr lvl="0" algn="ctr" defTabSz="533400">
              <a:lnSpc>
                <a:spcPct val="90000"/>
              </a:lnSpc>
              <a:spcBef>
                <a:spcPct val="0"/>
              </a:spcBef>
              <a:spcAft>
                <a:spcPct val="35000"/>
              </a:spcAft>
            </a:pPr>
            <a:r>
              <a:rPr lang="fr-FR" sz="1600" kern="1200" dirty="0">
                <a:solidFill>
                  <a:schemeClr val="bg1"/>
                </a:solidFill>
                <a:latin typeface="Avenir Book"/>
                <a:cs typeface="Avenir Book"/>
              </a:rPr>
              <a:t>Aide à fournir </a:t>
            </a:r>
            <a:br>
              <a:rPr lang="fr-FR" sz="1600" kern="1200" dirty="0">
                <a:solidFill>
                  <a:schemeClr val="bg1"/>
                </a:solidFill>
                <a:latin typeface="Avenir Book"/>
                <a:cs typeface="Avenir Book"/>
              </a:rPr>
            </a:br>
            <a:r>
              <a:rPr lang="fr-FR" sz="1600" kern="1200" dirty="0">
                <a:solidFill>
                  <a:schemeClr val="bg1"/>
                </a:solidFill>
                <a:latin typeface="Avenir Book"/>
                <a:cs typeface="Avenir Book"/>
              </a:rPr>
              <a:t>un </a:t>
            </a:r>
            <a:r>
              <a:rPr lang="fr-FR" sz="1600" dirty="0">
                <a:solidFill>
                  <a:schemeClr val="bg1"/>
                </a:solidFill>
                <a:latin typeface="Avenir Book"/>
                <a:cs typeface="Avenir Book"/>
              </a:rPr>
              <a:t>« aperçu</a:t>
            </a:r>
            <a:r>
              <a:rPr lang="fr-FR" sz="1600" kern="1200" dirty="0">
                <a:solidFill>
                  <a:schemeClr val="bg1"/>
                </a:solidFill>
                <a:latin typeface="Avenir Book"/>
                <a:cs typeface="Avenir Book"/>
              </a:rPr>
              <a:t> général</a:t>
            </a:r>
            <a:r>
              <a:rPr lang="fr-FR" sz="1600" dirty="0">
                <a:solidFill>
                  <a:schemeClr val="bg1"/>
                </a:solidFill>
                <a:latin typeface="Avenir Book"/>
                <a:cs typeface="Avenir Book"/>
              </a:rPr>
              <a:t> »</a:t>
            </a:r>
            <a:r>
              <a:rPr lang="fr-FR" sz="1600" kern="1200" dirty="0">
                <a:solidFill>
                  <a:schemeClr val="bg1"/>
                </a:solidFill>
                <a:latin typeface="Avenir Book"/>
                <a:cs typeface="Avenir Book"/>
              </a:rPr>
              <a:t> des questions stratégiques (pérennité)</a:t>
            </a:r>
            <a:endParaRPr lang="fr-FR" sz="1600" i="1" kern="1200" dirty="0">
              <a:solidFill>
                <a:schemeClr val="bg1"/>
              </a:solidFill>
              <a:latin typeface="Avenir Book"/>
              <a:cs typeface="Avenir Book"/>
            </a:endParaRPr>
          </a:p>
        </p:txBody>
      </p:sp>
      <p:sp>
        <p:nvSpPr>
          <p:cNvPr id="3" name="Rectangle 2"/>
          <p:cNvSpPr/>
          <p:nvPr/>
        </p:nvSpPr>
        <p:spPr>
          <a:xfrm>
            <a:off x="0" y="0"/>
            <a:ext cx="9144000" cy="1219200"/>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Title 1"/>
          <p:cNvSpPr txBox="1">
            <a:spLocks/>
          </p:cNvSpPr>
          <p:nvPr/>
        </p:nvSpPr>
        <p:spPr>
          <a:xfrm>
            <a:off x="304800" y="304800"/>
            <a:ext cx="8229600"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200" b="1" dirty="0">
                <a:solidFill>
                  <a:schemeClr val="bg1"/>
                </a:solidFill>
                <a:latin typeface="Avenir LT Std 35 Light" pitchFamily="34" charset="0"/>
              </a:rPr>
              <a:t>… et pourquoi est-elle importante ?</a:t>
            </a:r>
          </a:p>
        </p:txBody>
      </p:sp>
    </p:spTree>
    <p:extLst>
      <p:ext uri="{BB962C8B-B14F-4D97-AF65-F5344CB8AC3E}">
        <p14:creationId xmlns:p14="http://schemas.microsoft.com/office/powerpoint/2010/main" val="3029762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96042" cy="6880206"/>
          </a:xfrm>
          <a:prstGeom prst="rect">
            <a:avLst/>
          </a:prstGeom>
        </p:spPr>
      </p:pic>
      <p:sp>
        <p:nvSpPr>
          <p:cNvPr id="7" name="Content Placeholder 2"/>
          <p:cNvSpPr txBox="1">
            <a:spLocks/>
          </p:cNvSpPr>
          <p:nvPr/>
        </p:nvSpPr>
        <p:spPr>
          <a:xfrm>
            <a:off x="966570" y="861219"/>
            <a:ext cx="8177430" cy="5138391"/>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FR" sz="4200" b="1" dirty="0"/>
          </a:p>
          <a:p>
            <a:endParaRPr lang="fr-FR" dirty="0"/>
          </a:p>
          <a:p>
            <a:pPr>
              <a:lnSpc>
                <a:spcPct val="110000"/>
              </a:lnSpc>
            </a:pPr>
            <a:r>
              <a:rPr lang="fr-FR" sz="3500" dirty="0">
                <a:latin typeface="Avenir Book"/>
                <a:cs typeface="Avenir Book"/>
              </a:rPr>
              <a:t>Les circuits de reddition de compte pour l’élaboration de politiques et la prestation de services perdent en clarté.</a:t>
            </a:r>
          </a:p>
          <a:p>
            <a:pPr>
              <a:lnSpc>
                <a:spcPct val="110000"/>
              </a:lnSpc>
            </a:pPr>
            <a:r>
              <a:rPr lang="fr-FR" sz="3500" dirty="0">
                <a:latin typeface="Avenir Book"/>
                <a:cs typeface="Avenir Book"/>
              </a:rPr>
              <a:t>La durée des processus de prise de décision s’allonge.</a:t>
            </a:r>
          </a:p>
          <a:p>
            <a:pPr>
              <a:lnSpc>
                <a:spcPct val="110000"/>
              </a:lnSpc>
            </a:pPr>
            <a:r>
              <a:rPr lang="fr-FR" sz="3500" dirty="0">
                <a:latin typeface="Avenir Book"/>
                <a:cs typeface="Avenir Book"/>
              </a:rPr>
              <a:t>Il devient plus difficile de mesurer l’efficacité et l’impact </a:t>
            </a:r>
            <a:br>
              <a:rPr lang="fr-FR" sz="3500" dirty="0">
                <a:latin typeface="Avenir Book"/>
                <a:cs typeface="Avenir Book"/>
              </a:rPr>
            </a:br>
            <a:r>
              <a:rPr lang="fr-FR" sz="3500" dirty="0">
                <a:latin typeface="Avenir Book"/>
                <a:cs typeface="Avenir Book"/>
              </a:rPr>
              <a:t>des programmes.</a:t>
            </a:r>
          </a:p>
          <a:p>
            <a:pPr>
              <a:lnSpc>
                <a:spcPct val="110000"/>
              </a:lnSpc>
            </a:pPr>
            <a:r>
              <a:rPr lang="fr-FR" sz="3500" dirty="0">
                <a:latin typeface="Avenir Book"/>
                <a:cs typeface="Avenir Book"/>
              </a:rPr>
              <a:t>Les coûts de gestion directs et indirects et le temps du personnel sont consacrés à l’établissement et au maintien d’accords conjoints de travail.</a:t>
            </a:r>
          </a:p>
          <a:p>
            <a:pPr>
              <a:lnSpc>
                <a:spcPct val="110000"/>
              </a:lnSpc>
            </a:pPr>
            <a:r>
              <a:rPr lang="fr-FR" sz="3500" dirty="0">
                <a:latin typeface="Avenir Book"/>
                <a:cs typeface="Avenir Book"/>
              </a:rPr>
              <a:t>Le consensus et le « plus petit dénominateur commun » sont privilégiés, au risque de prendre des décisions plus strictes quant aux compromis nécessaires pour améliorer la situation.</a:t>
            </a:r>
          </a:p>
        </p:txBody>
      </p:sp>
      <p:sp>
        <p:nvSpPr>
          <p:cNvPr id="10" name="Title 1"/>
          <p:cNvSpPr txBox="1">
            <a:spLocks/>
          </p:cNvSpPr>
          <p:nvPr/>
        </p:nvSpPr>
        <p:spPr>
          <a:xfrm>
            <a:off x="310896" y="381000"/>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600" b="1" dirty="0">
                <a:solidFill>
                  <a:schemeClr val="bg1"/>
                </a:solidFill>
                <a:latin typeface="Avenir Medium"/>
                <a:cs typeface="Avenir Medium"/>
              </a:rPr>
              <a:t>…mais elle comporte aussi des risques !</a:t>
            </a:r>
          </a:p>
        </p:txBody>
      </p:sp>
    </p:spTree>
    <p:extLst>
      <p:ext uri="{BB962C8B-B14F-4D97-AF65-F5344CB8AC3E}">
        <p14:creationId xmlns:p14="http://schemas.microsoft.com/office/powerpoint/2010/main" val="38282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etwor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006"/>
            <a:ext cx="2059463" cy="10460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etwor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0"/>
            <a:ext cx="1447800" cy="109784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Image result for integra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8" name="AutoShape 8" descr="Image result for integrat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9" name="AutoShape 10" descr="Image result for integrat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036" name="Picture 12" descr="Image result for paint mixing"/>
          <p:cNvPicPr>
            <a:picLocks noChangeAspect="1" noChangeArrowheads="1"/>
          </p:cNvPicPr>
          <p:nvPr/>
        </p:nvPicPr>
        <p:blipFill rotWithShape="1">
          <a:blip r:embed="rId5">
            <a:extLst>
              <a:ext uri="{28A0092B-C50C-407E-A947-70E740481C1C}">
                <a14:useLocalDpi xmlns:a14="http://schemas.microsoft.com/office/drawing/2010/main" val="0"/>
              </a:ext>
            </a:extLst>
          </a:blip>
          <a:srcRect b="10510"/>
          <a:stretch/>
        </p:blipFill>
        <p:spPr bwMode="auto">
          <a:xfrm>
            <a:off x="7231405" y="98071"/>
            <a:ext cx="1455396" cy="1047156"/>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304800" y="4876800"/>
            <a:ext cx="8520089" cy="5782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lnSpc>
                <a:spcPts val="2800"/>
              </a:lnSpc>
            </a:pPr>
            <a:endParaRPr lang="fr-FR" sz="3200" b="1" dirty="0">
              <a:solidFill>
                <a:srgbClr val="C00000"/>
              </a:solidFill>
            </a:endParaRPr>
          </a:p>
        </p:txBody>
      </p:sp>
      <p:graphicFrame>
        <p:nvGraphicFramePr>
          <p:cNvPr id="2" name="Table 1">
            <a:extLst>
              <a:ext uri="{FF2B5EF4-FFF2-40B4-BE49-F238E27FC236}">
                <a16:creationId xmlns:a16="http://schemas.microsoft.com/office/drawing/2014/main" id="{9BB25EA0-B2D7-384C-8CD5-A5F43C9704CB}"/>
              </a:ext>
            </a:extLst>
          </p:cNvPr>
          <p:cNvGraphicFramePr>
            <a:graphicFrameLocks noGrp="1"/>
          </p:cNvGraphicFramePr>
          <p:nvPr>
            <p:extLst>
              <p:ext uri="{D42A27DB-BD31-4B8C-83A1-F6EECF244321}">
                <p14:modId xmlns:p14="http://schemas.microsoft.com/office/powerpoint/2010/main" val="530815959"/>
              </p:ext>
            </p:extLst>
          </p:nvPr>
        </p:nvGraphicFramePr>
        <p:xfrm>
          <a:off x="388461" y="1304606"/>
          <a:ext cx="8419011" cy="5158596"/>
        </p:xfrm>
        <a:graphic>
          <a:graphicData uri="http://schemas.openxmlformats.org/drawingml/2006/table">
            <a:tbl>
              <a:tblPr firstRow="1" bandRow="1">
                <a:tableStyleId>{5C22544A-7EE6-4342-B048-85BDC9FD1C3A}</a:tableStyleId>
              </a:tblPr>
              <a:tblGrid>
                <a:gridCol w="1460386">
                  <a:extLst>
                    <a:ext uri="{9D8B030D-6E8A-4147-A177-3AD203B41FA5}">
                      <a16:colId xmlns:a16="http://schemas.microsoft.com/office/drawing/2014/main" val="1705703148"/>
                    </a:ext>
                  </a:extLst>
                </a:gridCol>
                <a:gridCol w="1481772">
                  <a:extLst>
                    <a:ext uri="{9D8B030D-6E8A-4147-A177-3AD203B41FA5}">
                      <a16:colId xmlns:a16="http://schemas.microsoft.com/office/drawing/2014/main" val="1296006804"/>
                    </a:ext>
                  </a:extLst>
                </a:gridCol>
                <a:gridCol w="1676400">
                  <a:extLst>
                    <a:ext uri="{9D8B030D-6E8A-4147-A177-3AD203B41FA5}">
                      <a16:colId xmlns:a16="http://schemas.microsoft.com/office/drawing/2014/main" val="959152753"/>
                    </a:ext>
                  </a:extLst>
                </a:gridCol>
                <a:gridCol w="1981200">
                  <a:extLst>
                    <a:ext uri="{9D8B030D-6E8A-4147-A177-3AD203B41FA5}">
                      <a16:colId xmlns:a16="http://schemas.microsoft.com/office/drawing/2014/main" val="1241094803"/>
                    </a:ext>
                  </a:extLst>
                </a:gridCol>
                <a:gridCol w="1819253">
                  <a:extLst>
                    <a:ext uri="{9D8B030D-6E8A-4147-A177-3AD203B41FA5}">
                      <a16:colId xmlns:a16="http://schemas.microsoft.com/office/drawing/2014/main" val="282034961"/>
                    </a:ext>
                  </a:extLst>
                </a:gridCol>
              </a:tblGrid>
              <a:tr h="314061">
                <a:tc>
                  <a:txBody>
                    <a:bodyPr/>
                    <a:lstStyle/>
                    <a:p>
                      <a:r>
                        <a:rPr lang="fr-FR" sz="1200" b="0" dirty="0">
                          <a:latin typeface="Avenir" panose="020B0503020203020204" pitchFamily="34" charset="0"/>
                        </a:rPr>
                        <a:t>RÉSEAU</a:t>
                      </a:r>
                    </a:p>
                  </a:txBody>
                  <a:tcPr>
                    <a:solidFill>
                      <a:srgbClr val="006600"/>
                    </a:solidFill>
                  </a:tcPr>
                </a:tc>
                <a:tc>
                  <a:txBody>
                    <a:bodyPr/>
                    <a:lstStyle/>
                    <a:p>
                      <a:r>
                        <a:rPr lang="fr-FR" sz="1200" b="0" dirty="0">
                          <a:latin typeface="Avenir" panose="020B0503020203020204" pitchFamily="34" charset="0"/>
                        </a:rPr>
                        <a:t>COORDINATION</a:t>
                      </a:r>
                    </a:p>
                  </a:txBody>
                  <a:tcPr>
                    <a:solidFill>
                      <a:srgbClr val="006600"/>
                    </a:solidFill>
                  </a:tcPr>
                </a:tc>
                <a:tc>
                  <a:txBody>
                    <a:bodyPr/>
                    <a:lstStyle/>
                    <a:p>
                      <a:r>
                        <a:rPr lang="fr-FR" sz="1200" b="0" dirty="0">
                          <a:latin typeface="Avenir" panose="020B0503020203020204" pitchFamily="34" charset="0"/>
                        </a:rPr>
                        <a:t>COOPÉRATION</a:t>
                      </a:r>
                    </a:p>
                  </a:txBody>
                  <a:tcPr>
                    <a:solidFill>
                      <a:srgbClr val="006600"/>
                    </a:solidFill>
                  </a:tcPr>
                </a:tc>
                <a:tc>
                  <a:txBody>
                    <a:bodyPr/>
                    <a:lstStyle/>
                    <a:p>
                      <a:r>
                        <a:rPr lang="fr-FR" sz="1200" b="0" dirty="0">
                          <a:latin typeface="Avenir" panose="020B0503020203020204" pitchFamily="34" charset="0"/>
                        </a:rPr>
                        <a:t>COLLABORATION</a:t>
                      </a:r>
                    </a:p>
                  </a:txBody>
                  <a:tcPr>
                    <a:solidFill>
                      <a:srgbClr val="006600"/>
                    </a:solidFill>
                  </a:tcPr>
                </a:tc>
                <a:tc>
                  <a:txBody>
                    <a:bodyPr/>
                    <a:lstStyle/>
                    <a:p>
                      <a:r>
                        <a:rPr lang="fr-FR" sz="1200" b="0" dirty="0">
                          <a:latin typeface="Avenir" panose="020B0503020203020204" pitchFamily="34" charset="0"/>
                        </a:rPr>
                        <a:t>INTÉGRATION</a:t>
                      </a:r>
                    </a:p>
                  </a:txBody>
                  <a:tcPr>
                    <a:solidFill>
                      <a:srgbClr val="006600"/>
                    </a:solidFill>
                  </a:tcPr>
                </a:tc>
                <a:extLst>
                  <a:ext uri="{0D108BD9-81ED-4DB2-BD59-A6C34878D82A}">
                    <a16:rowId xmlns:a16="http://schemas.microsoft.com/office/drawing/2014/main" val="3909033698"/>
                  </a:ext>
                </a:extLst>
              </a:tr>
              <a:tr h="810322">
                <a:tc>
                  <a:txBody>
                    <a:bodyPr/>
                    <a:lstStyle/>
                    <a:p>
                      <a:r>
                        <a:rPr lang="fr-FR" sz="1100" dirty="0">
                          <a:solidFill>
                            <a:schemeClr val="tx1">
                              <a:lumMod val="50000"/>
                              <a:lumOff val="50000"/>
                            </a:schemeClr>
                          </a:solidFill>
                          <a:latin typeface="Avenir" panose="020B0503020203020204" pitchFamily="34" charset="0"/>
                        </a:rPr>
                        <a:t>Échange d’informations dans un intérêt mutuel </a:t>
                      </a:r>
                    </a:p>
                  </a:txBody>
                  <a:tcPr>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tx1">
                              <a:lumMod val="50000"/>
                              <a:lumOff val="50000"/>
                            </a:schemeClr>
                          </a:solidFill>
                          <a:latin typeface="Avenir" panose="020B0503020203020204" pitchFamily="34" charset="0"/>
                        </a:rPr>
                        <a:t>Échange d’informations dans un intérêt mutuel </a:t>
                      </a:r>
                    </a:p>
                  </a:txBody>
                  <a:tcPr>
                    <a:solidFill>
                      <a:srgbClr val="DDDDDD"/>
                    </a:solidFill>
                  </a:tcPr>
                </a:tc>
                <a:tc>
                  <a:txBody>
                    <a:bodyPr/>
                    <a:lstStyle/>
                    <a:p>
                      <a:r>
                        <a:rPr lang="fr-FR" sz="1100" dirty="0">
                          <a:solidFill>
                            <a:schemeClr val="tx1">
                              <a:lumMod val="50000"/>
                              <a:lumOff val="50000"/>
                            </a:schemeClr>
                          </a:solidFill>
                          <a:latin typeface="Avenir" panose="020B0503020203020204" pitchFamily="34" charset="0"/>
                        </a:rPr>
                        <a:t>Échange d’informations</a:t>
                      </a:r>
                    </a:p>
                  </a:txBody>
                  <a:tcPr>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tx1">
                              <a:lumMod val="50000"/>
                              <a:lumOff val="50000"/>
                            </a:schemeClr>
                          </a:solidFill>
                          <a:latin typeface="Avenir" panose="020B0503020203020204" pitchFamily="34" charset="0"/>
                        </a:rPr>
                        <a:t>Échange d’informations</a:t>
                      </a:r>
                    </a:p>
                    <a:p>
                      <a:endParaRPr lang="fr-FR" sz="1100" dirty="0">
                        <a:solidFill>
                          <a:schemeClr val="tx1">
                            <a:lumMod val="50000"/>
                            <a:lumOff val="50000"/>
                          </a:schemeClr>
                        </a:solidFill>
                        <a:latin typeface="Avenir" panose="020B0503020203020204" pitchFamily="34" charset="0"/>
                      </a:endParaRPr>
                    </a:p>
                  </a:txBody>
                  <a:tcPr>
                    <a:solidFill>
                      <a:srgbClr val="DDDDDD"/>
                    </a:solidFill>
                  </a:tcPr>
                </a:tc>
                <a:tc>
                  <a:txBody>
                    <a:bodyPr/>
                    <a:lstStyle/>
                    <a:p>
                      <a:r>
                        <a:rPr lang="fr-FR" sz="1100" dirty="0">
                          <a:solidFill>
                            <a:schemeClr val="tx1">
                              <a:lumMod val="50000"/>
                              <a:lumOff val="50000"/>
                            </a:schemeClr>
                          </a:solidFill>
                          <a:latin typeface="Avenir" panose="020B0503020203020204" pitchFamily="34" charset="0"/>
                        </a:rPr>
                        <a:t>Partage intégré d’informations (par ex.: base de données des bénéficiaires</a:t>
                      </a:r>
                    </a:p>
                  </a:txBody>
                  <a:tcPr>
                    <a:solidFill>
                      <a:srgbClr val="DDDDDD"/>
                    </a:solidFill>
                  </a:tcPr>
                </a:tc>
                <a:extLst>
                  <a:ext uri="{0D108BD9-81ED-4DB2-BD59-A6C34878D82A}">
                    <a16:rowId xmlns:a16="http://schemas.microsoft.com/office/drawing/2014/main" val="999137444"/>
                  </a:ext>
                </a:extLst>
              </a:tr>
              <a:tr h="810322">
                <a:tc>
                  <a:txBody>
                    <a:bodyPr/>
                    <a:lstStyle/>
                    <a:p>
                      <a:r>
                        <a:rPr lang="fr-FR" sz="1100" dirty="0">
                          <a:solidFill>
                            <a:schemeClr val="tx1">
                              <a:lumMod val="50000"/>
                              <a:lumOff val="50000"/>
                            </a:schemeClr>
                          </a:solidFill>
                          <a:latin typeface="Avenir" panose="020B0503020203020204" pitchFamily="34" charset="0"/>
                        </a:rPr>
                        <a:t>Relation informelle</a:t>
                      </a:r>
                    </a:p>
                  </a:txBody>
                  <a:tcPr>
                    <a:solidFill>
                      <a:srgbClr val="DDDDDD"/>
                    </a:solidFill>
                  </a:tcPr>
                </a:tc>
                <a:tc>
                  <a:txBody>
                    <a:bodyPr/>
                    <a:lstStyle/>
                    <a:p>
                      <a:r>
                        <a:rPr lang="fr-FR" sz="1100" dirty="0">
                          <a:solidFill>
                            <a:schemeClr val="tx1">
                              <a:lumMod val="50000"/>
                              <a:lumOff val="50000"/>
                            </a:schemeClr>
                          </a:solidFill>
                          <a:latin typeface="Avenir" panose="020B0503020203020204" pitchFamily="34" charset="0"/>
                        </a:rPr>
                        <a:t>Relation formelle</a:t>
                      </a:r>
                    </a:p>
                  </a:txBody>
                  <a:tcPr>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tx1">
                              <a:lumMod val="50000"/>
                              <a:lumOff val="50000"/>
                            </a:schemeClr>
                          </a:solidFill>
                          <a:latin typeface="Avenir" panose="020B0503020203020204" pitchFamily="34" charset="0"/>
                        </a:rPr>
                        <a:t>Relation formelle</a:t>
                      </a:r>
                    </a:p>
                    <a:p>
                      <a:endParaRPr lang="fr-FR" sz="1100" dirty="0">
                        <a:solidFill>
                          <a:schemeClr val="tx1">
                            <a:lumMod val="50000"/>
                            <a:lumOff val="50000"/>
                          </a:schemeClr>
                        </a:solidFill>
                        <a:latin typeface="Avenir" panose="020B0503020203020204" pitchFamily="34" charset="0"/>
                      </a:endParaRPr>
                    </a:p>
                  </a:txBody>
                  <a:tcPr>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tx1">
                              <a:lumMod val="50000"/>
                              <a:lumOff val="50000"/>
                            </a:schemeClr>
                          </a:solidFill>
                          <a:latin typeface="Avenir" panose="020B0503020203020204" pitchFamily="34" charset="0"/>
                        </a:rPr>
                        <a:t>Relation formelle</a:t>
                      </a:r>
                    </a:p>
                    <a:p>
                      <a:endParaRPr lang="fr-FR" sz="1100" dirty="0">
                        <a:solidFill>
                          <a:schemeClr val="tx1">
                            <a:lumMod val="50000"/>
                            <a:lumOff val="50000"/>
                          </a:schemeClr>
                        </a:solidFill>
                        <a:latin typeface="Avenir" panose="020B0503020203020204" pitchFamily="34" charset="0"/>
                      </a:endParaRPr>
                    </a:p>
                  </a:txBody>
                  <a:tcPr>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tx1">
                              <a:lumMod val="50000"/>
                              <a:lumOff val="50000"/>
                            </a:schemeClr>
                          </a:solidFill>
                          <a:latin typeface="Avenir" panose="020B0503020203020204" pitchFamily="34" charset="0"/>
                        </a:rPr>
                        <a:t>Relation formelle reflétant la diversité des capacités et mentalités</a:t>
                      </a:r>
                    </a:p>
                    <a:p>
                      <a:endParaRPr lang="fr-FR" sz="1100" dirty="0">
                        <a:solidFill>
                          <a:schemeClr val="tx1">
                            <a:lumMod val="50000"/>
                            <a:lumOff val="50000"/>
                          </a:schemeClr>
                        </a:solidFill>
                        <a:latin typeface="Avenir" panose="020B0503020203020204" pitchFamily="34" charset="0"/>
                      </a:endParaRPr>
                    </a:p>
                  </a:txBody>
                  <a:tcPr>
                    <a:solidFill>
                      <a:srgbClr val="DDDDDD"/>
                    </a:solidFill>
                  </a:tcPr>
                </a:tc>
                <a:extLst>
                  <a:ext uri="{0D108BD9-81ED-4DB2-BD59-A6C34878D82A}">
                    <a16:rowId xmlns:a16="http://schemas.microsoft.com/office/drawing/2014/main" val="2540518808"/>
                  </a:ext>
                </a:extLst>
              </a:tr>
              <a:tr h="1166864">
                <a:tc>
                  <a:txBody>
                    <a:bodyPr/>
                    <a:lstStyle/>
                    <a:p>
                      <a:r>
                        <a:rPr lang="fr-FR" sz="1100" dirty="0">
                          <a:solidFill>
                            <a:schemeClr val="tx1">
                              <a:lumMod val="50000"/>
                              <a:lumOff val="50000"/>
                            </a:schemeClr>
                          </a:solidFill>
                          <a:latin typeface="Avenir" panose="020B0503020203020204" pitchFamily="34" charset="0"/>
                        </a:rPr>
                        <a:t>Temps et </a:t>
                      </a:r>
                      <a:br>
                        <a:rPr lang="fr-FR" sz="1100" dirty="0">
                          <a:solidFill>
                            <a:schemeClr val="tx1">
                              <a:lumMod val="50000"/>
                              <a:lumOff val="50000"/>
                            </a:schemeClr>
                          </a:solidFill>
                          <a:latin typeface="Avenir" panose="020B0503020203020204" pitchFamily="34" charset="0"/>
                        </a:rPr>
                      </a:br>
                      <a:r>
                        <a:rPr lang="fr-FR" sz="1100" dirty="0">
                          <a:solidFill>
                            <a:schemeClr val="tx1">
                              <a:lumMod val="50000"/>
                              <a:lumOff val="50000"/>
                            </a:schemeClr>
                          </a:solidFill>
                          <a:latin typeface="Avenir" panose="020B0503020203020204" pitchFamily="34" charset="0"/>
                        </a:rPr>
                        <a:t>confiance minimes</a:t>
                      </a:r>
                    </a:p>
                  </a:txBody>
                  <a:tcPr>
                    <a:solidFill>
                      <a:srgbClr val="DDDDDD"/>
                    </a:solidFill>
                  </a:tcPr>
                </a:tc>
                <a:tc>
                  <a:txBody>
                    <a:bodyPr/>
                    <a:lstStyle/>
                    <a:p>
                      <a:r>
                        <a:rPr lang="fr-FR" sz="1100" dirty="0">
                          <a:solidFill>
                            <a:schemeClr val="tx1">
                              <a:lumMod val="50000"/>
                              <a:lumOff val="50000"/>
                            </a:schemeClr>
                          </a:solidFill>
                          <a:latin typeface="Avenir" panose="020B0503020203020204" pitchFamily="34" charset="0"/>
                        </a:rPr>
                        <a:t>Requiert une quantité modérée de temps et de confiance</a:t>
                      </a:r>
                    </a:p>
                  </a:txBody>
                  <a:tcPr>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tx1">
                              <a:lumMod val="50000"/>
                              <a:lumOff val="50000"/>
                            </a:schemeClr>
                          </a:solidFill>
                          <a:latin typeface="Avenir" panose="020B0503020203020204" pitchFamily="34" charset="0"/>
                        </a:rPr>
                        <a:t>Requiert une quantité substantielle de temps et de confiance</a:t>
                      </a:r>
                    </a:p>
                    <a:p>
                      <a:endParaRPr lang="fr-FR" sz="1100" dirty="0">
                        <a:solidFill>
                          <a:schemeClr val="tx1">
                            <a:lumMod val="50000"/>
                            <a:lumOff val="50000"/>
                          </a:schemeClr>
                        </a:solidFill>
                        <a:latin typeface="Avenir" panose="020B0503020203020204" pitchFamily="34" charset="0"/>
                      </a:endParaRPr>
                    </a:p>
                  </a:txBody>
                  <a:tcPr>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tx1">
                              <a:lumMod val="50000"/>
                              <a:lumOff val="50000"/>
                            </a:schemeClr>
                          </a:solidFill>
                          <a:latin typeface="Avenir" panose="020B0503020203020204" pitchFamily="34" charset="0"/>
                        </a:rPr>
                        <a:t>Requiert une grande quantité de temps et </a:t>
                      </a:r>
                      <a:br>
                        <a:rPr lang="fr-FR" sz="1100" dirty="0">
                          <a:solidFill>
                            <a:schemeClr val="tx1">
                              <a:lumMod val="50000"/>
                              <a:lumOff val="50000"/>
                            </a:schemeClr>
                          </a:solidFill>
                          <a:latin typeface="Avenir" panose="020B0503020203020204" pitchFamily="34" charset="0"/>
                        </a:rPr>
                      </a:br>
                      <a:r>
                        <a:rPr lang="fr-FR" sz="1100" dirty="0">
                          <a:solidFill>
                            <a:schemeClr val="tx1">
                              <a:lumMod val="50000"/>
                              <a:lumOff val="50000"/>
                            </a:schemeClr>
                          </a:solidFill>
                          <a:latin typeface="Avenir" panose="020B0503020203020204" pitchFamily="34" charset="0"/>
                        </a:rPr>
                        <a:t>de confiance</a:t>
                      </a:r>
                    </a:p>
                    <a:p>
                      <a:endParaRPr lang="fr-FR" sz="1100" dirty="0">
                        <a:solidFill>
                          <a:schemeClr val="tx1">
                            <a:lumMod val="50000"/>
                            <a:lumOff val="50000"/>
                          </a:schemeClr>
                        </a:solidFill>
                        <a:latin typeface="Avenir" panose="020B0503020203020204" pitchFamily="34" charset="0"/>
                      </a:endParaRPr>
                    </a:p>
                  </a:txBody>
                  <a:tcPr>
                    <a:solidFill>
                      <a:srgbClr val="DDDDDD"/>
                    </a:solidFill>
                  </a:tcPr>
                </a:tc>
                <a:tc>
                  <a:txBody>
                    <a:bodyPr/>
                    <a:lstStyle/>
                    <a:p>
                      <a:r>
                        <a:rPr lang="fr-FR" sz="1100" dirty="0">
                          <a:solidFill>
                            <a:schemeClr val="tx1">
                              <a:lumMod val="50000"/>
                              <a:lumOff val="50000"/>
                            </a:schemeClr>
                          </a:solidFill>
                          <a:latin typeface="Avenir" panose="020B0503020203020204" pitchFamily="34" charset="0"/>
                        </a:rPr>
                        <a:t>Requiert une grande quantité de temps et </a:t>
                      </a:r>
                      <a:br>
                        <a:rPr lang="fr-FR" sz="1100" dirty="0">
                          <a:solidFill>
                            <a:schemeClr val="tx1">
                              <a:lumMod val="50000"/>
                              <a:lumOff val="50000"/>
                            </a:schemeClr>
                          </a:solidFill>
                          <a:latin typeface="Avenir" panose="020B0503020203020204" pitchFamily="34" charset="0"/>
                        </a:rPr>
                      </a:br>
                      <a:r>
                        <a:rPr lang="fr-FR" sz="1100" dirty="0">
                          <a:solidFill>
                            <a:schemeClr val="tx1">
                              <a:lumMod val="50000"/>
                              <a:lumOff val="50000"/>
                            </a:schemeClr>
                          </a:solidFill>
                          <a:latin typeface="Avenir" panose="020B0503020203020204" pitchFamily="34" charset="0"/>
                        </a:rPr>
                        <a:t>de confiance</a:t>
                      </a:r>
                    </a:p>
                  </a:txBody>
                  <a:tcPr>
                    <a:solidFill>
                      <a:srgbClr val="DDDDDD"/>
                    </a:solidFill>
                  </a:tcPr>
                </a:tc>
                <a:extLst>
                  <a:ext uri="{0D108BD9-81ED-4DB2-BD59-A6C34878D82A}">
                    <a16:rowId xmlns:a16="http://schemas.microsoft.com/office/drawing/2014/main" val="3944927046"/>
                  </a:ext>
                </a:extLst>
              </a:tr>
              <a:tr h="1166864">
                <a:tc>
                  <a:txBody>
                    <a:bodyPr/>
                    <a:lstStyle/>
                    <a:p>
                      <a:r>
                        <a:rPr lang="fr-FR" sz="1100" dirty="0">
                          <a:solidFill>
                            <a:schemeClr val="tx1">
                              <a:lumMod val="50000"/>
                              <a:lumOff val="50000"/>
                            </a:schemeClr>
                          </a:solidFill>
                          <a:latin typeface="Avenir" panose="020B0503020203020204" pitchFamily="34" charset="0"/>
                        </a:rPr>
                        <a:t>Pas de partage </a:t>
                      </a:r>
                      <a:br>
                        <a:rPr lang="fr-FR" sz="1100" dirty="0">
                          <a:solidFill>
                            <a:schemeClr val="tx1">
                              <a:lumMod val="50000"/>
                              <a:lumOff val="50000"/>
                            </a:schemeClr>
                          </a:solidFill>
                          <a:latin typeface="Avenir" panose="020B0503020203020204" pitchFamily="34" charset="0"/>
                        </a:rPr>
                      </a:br>
                      <a:r>
                        <a:rPr lang="fr-FR" sz="1100" dirty="0">
                          <a:solidFill>
                            <a:schemeClr val="tx1">
                              <a:lumMod val="50000"/>
                              <a:lumOff val="50000"/>
                            </a:schemeClr>
                          </a:solidFill>
                          <a:latin typeface="Avenir" panose="020B0503020203020204" pitchFamily="34" charset="0"/>
                        </a:rPr>
                        <a:t>de ressources</a:t>
                      </a:r>
                    </a:p>
                  </a:txBody>
                  <a:tcPr>
                    <a:solidFill>
                      <a:srgbClr val="DDDDDD"/>
                    </a:solidFill>
                  </a:tcPr>
                </a:tc>
                <a:tc>
                  <a:txBody>
                    <a:bodyPr/>
                    <a:lstStyle/>
                    <a:p>
                      <a:r>
                        <a:rPr lang="fr-FR" sz="1100" dirty="0">
                          <a:solidFill>
                            <a:schemeClr val="tx1">
                              <a:lumMod val="50000"/>
                              <a:lumOff val="50000"/>
                            </a:schemeClr>
                          </a:solidFill>
                          <a:latin typeface="Avenir" panose="020B0503020203020204" pitchFamily="34" charset="0"/>
                        </a:rPr>
                        <a:t>Partage minime </a:t>
                      </a:r>
                      <a:br>
                        <a:rPr lang="fr-FR" sz="1100" dirty="0">
                          <a:solidFill>
                            <a:schemeClr val="tx1">
                              <a:lumMod val="50000"/>
                              <a:lumOff val="50000"/>
                            </a:schemeClr>
                          </a:solidFill>
                          <a:latin typeface="Avenir" panose="020B0503020203020204" pitchFamily="34" charset="0"/>
                        </a:rPr>
                      </a:br>
                      <a:r>
                        <a:rPr lang="fr-FR" sz="1100" dirty="0">
                          <a:solidFill>
                            <a:schemeClr val="tx1">
                              <a:lumMod val="50000"/>
                              <a:lumOff val="50000"/>
                            </a:schemeClr>
                          </a:solidFill>
                          <a:latin typeface="Avenir" panose="020B0503020203020204" pitchFamily="34" charset="0"/>
                        </a:rPr>
                        <a:t>des ressources</a:t>
                      </a:r>
                    </a:p>
                  </a:txBody>
                  <a:tcPr>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tx1">
                              <a:lumMod val="50000"/>
                              <a:lumOff val="50000"/>
                            </a:schemeClr>
                          </a:solidFill>
                          <a:latin typeface="Avenir" panose="020B0503020203020204" pitchFamily="34" charset="0"/>
                        </a:rPr>
                        <a:t>Partage des ressources pour atteindre un objectif commun</a:t>
                      </a:r>
                    </a:p>
                  </a:txBody>
                  <a:tcPr>
                    <a:solidFill>
                      <a:srgbClr val="DDDDDD"/>
                    </a:solidFill>
                  </a:tcPr>
                </a:tc>
                <a:tc>
                  <a:txBody>
                    <a:bodyPr/>
                    <a:lstStyle/>
                    <a:p>
                      <a:r>
                        <a:rPr lang="fr-FR" sz="1100" dirty="0">
                          <a:solidFill>
                            <a:schemeClr val="tx1">
                              <a:lumMod val="50000"/>
                              <a:lumOff val="50000"/>
                            </a:schemeClr>
                          </a:solidFill>
                          <a:latin typeface="Avenir" panose="020B0503020203020204" pitchFamily="34" charset="0"/>
                        </a:rPr>
                        <a:t>Partage des ressources pour renforcer les capacités des autres en vue d’atteindre un objectif commun</a:t>
                      </a:r>
                    </a:p>
                  </a:txBody>
                  <a:tcPr>
                    <a:solidFill>
                      <a:srgbClr val="DDDDDD"/>
                    </a:solidFill>
                  </a:tcPr>
                </a:tc>
                <a:tc>
                  <a:txBody>
                    <a:bodyPr/>
                    <a:lstStyle/>
                    <a:p>
                      <a:r>
                        <a:rPr lang="fr-FR" sz="1100" dirty="0">
                          <a:solidFill>
                            <a:schemeClr val="tx1">
                              <a:lumMod val="50000"/>
                              <a:lumOff val="50000"/>
                            </a:schemeClr>
                          </a:solidFill>
                          <a:latin typeface="Avenir" panose="020B0503020203020204" pitchFamily="34" charset="0"/>
                        </a:rPr>
                        <a:t>Mise en commun des ressources humaines, financières, d’installations informatiques, de propriétés, etc.)</a:t>
                      </a:r>
                    </a:p>
                  </a:txBody>
                  <a:tcPr>
                    <a:solidFill>
                      <a:srgbClr val="DDDDDD"/>
                    </a:solidFill>
                  </a:tcPr>
                </a:tc>
                <a:extLst>
                  <a:ext uri="{0D108BD9-81ED-4DB2-BD59-A6C34878D82A}">
                    <a16:rowId xmlns:a16="http://schemas.microsoft.com/office/drawing/2014/main" val="4088119559"/>
                  </a:ext>
                </a:extLst>
              </a:tr>
              <a:tr h="890163">
                <a:tc>
                  <a:txBody>
                    <a:bodyPr/>
                    <a:lstStyle/>
                    <a:p>
                      <a:r>
                        <a:rPr lang="fr-FR" sz="1100" dirty="0">
                          <a:solidFill>
                            <a:schemeClr val="tx1">
                              <a:lumMod val="50000"/>
                              <a:lumOff val="50000"/>
                            </a:schemeClr>
                          </a:solidFill>
                          <a:latin typeface="Avenir" panose="020B0503020203020204" pitchFamily="34" charset="0"/>
                        </a:rPr>
                        <a:t>Modification limitée des activités</a:t>
                      </a:r>
                    </a:p>
                  </a:txBody>
                  <a:tcPr>
                    <a:solidFill>
                      <a:srgbClr val="DDDDDD"/>
                    </a:solidFill>
                  </a:tcPr>
                </a:tc>
                <a:tc>
                  <a:txBody>
                    <a:bodyPr/>
                    <a:lstStyle/>
                    <a:p>
                      <a:r>
                        <a:rPr lang="fr-FR" sz="1100" dirty="0">
                          <a:solidFill>
                            <a:schemeClr val="tx1">
                              <a:lumMod val="50000"/>
                              <a:lumOff val="50000"/>
                            </a:schemeClr>
                          </a:solidFill>
                          <a:latin typeface="Avenir" panose="020B0503020203020204" pitchFamily="34" charset="0"/>
                        </a:rPr>
                        <a:t>Modification des activités et partage des risques et récompenses</a:t>
                      </a:r>
                    </a:p>
                  </a:txBody>
                  <a:tcPr>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tx1">
                              <a:lumMod val="50000"/>
                              <a:lumOff val="50000"/>
                            </a:schemeClr>
                          </a:solidFill>
                          <a:latin typeface="Avenir" panose="020B0503020203020204" pitchFamily="34" charset="0"/>
                        </a:rPr>
                        <a:t>Modification des activités et partage des risques, responsabilités et récompenses</a:t>
                      </a:r>
                    </a:p>
                  </a:txBody>
                  <a:tcPr>
                    <a:solidFill>
                      <a:srgbClr val="DDDDDD"/>
                    </a:solidFill>
                  </a:tcPr>
                </a:tc>
                <a:tc>
                  <a:txBody>
                    <a:bodyPr/>
                    <a:lstStyle/>
                    <a:p>
                      <a:r>
                        <a:rPr lang="fr-FR" sz="1100" dirty="0">
                          <a:solidFill>
                            <a:schemeClr val="tx1">
                              <a:lumMod val="50000"/>
                              <a:lumOff val="50000"/>
                            </a:schemeClr>
                          </a:solidFill>
                          <a:latin typeface="Avenir" panose="020B0503020203020204" pitchFamily="34" charset="0"/>
                        </a:rPr>
                        <a:t>Modification des activités et partage des risques, responsabilités et récompenses</a:t>
                      </a:r>
                    </a:p>
                  </a:txBody>
                  <a:tcPr>
                    <a:solidFill>
                      <a:srgbClr val="DDDDDD"/>
                    </a:solidFill>
                  </a:tcPr>
                </a:tc>
                <a:tc>
                  <a:txBody>
                    <a:bodyPr/>
                    <a:lstStyle/>
                    <a:p>
                      <a:endParaRPr lang="fr-FR" sz="1100" dirty="0">
                        <a:solidFill>
                          <a:schemeClr val="tx1">
                            <a:lumMod val="50000"/>
                            <a:lumOff val="50000"/>
                          </a:schemeClr>
                        </a:solidFill>
                        <a:latin typeface="Avenir" panose="020B0503020203020204" pitchFamily="34" charset="0"/>
                      </a:endParaRPr>
                    </a:p>
                  </a:txBody>
                  <a:tcPr>
                    <a:solidFill>
                      <a:srgbClr val="DDDDDD"/>
                    </a:solidFill>
                  </a:tcPr>
                </a:tc>
                <a:extLst>
                  <a:ext uri="{0D108BD9-81ED-4DB2-BD59-A6C34878D82A}">
                    <a16:rowId xmlns:a16="http://schemas.microsoft.com/office/drawing/2014/main" val="3262929604"/>
                  </a:ext>
                </a:extLst>
              </a:tr>
            </a:tbl>
          </a:graphicData>
        </a:graphic>
      </p:graphicFrame>
      <p:sp>
        <p:nvSpPr>
          <p:cNvPr id="17" name="Rounded Rectangle 16"/>
          <p:cNvSpPr/>
          <p:nvPr/>
        </p:nvSpPr>
        <p:spPr>
          <a:xfrm>
            <a:off x="304800" y="1926985"/>
            <a:ext cx="8520089" cy="5782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3200" b="1" dirty="0">
                <a:solidFill>
                  <a:srgbClr val="FF0000"/>
                </a:solidFill>
              </a:rPr>
              <a:t>Confiance croissante</a:t>
            </a:r>
          </a:p>
          <a:p>
            <a:pPr algn="ctr"/>
            <a:endParaRPr lang="fr-FR" sz="3200" b="1" dirty="0">
              <a:solidFill>
                <a:srgbClr val="C00000"/>
              </a:solidFill>
            </a:endParaRPr>
          </a:p>
        </p:txBody>
      </p:sp>
      <p:cxnSp>
        <p:nvCxnSpPr>
          <p:cNvPr id="13" name="Straight Arrow Connector 12"/>
          <p:cNvCxnSpPr/>
          <p:nvPr/>
        </p:nvCxnSpPr>
        <p:spPr>
          <a:xfrm>
            <a:off x="1010697" y="2330706"/>
            <a:ext cx="660930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0BD642DF-D35D-2E48-9B82-2448472D7CBF}"/>
              </a:ext>
            </a:extLst>
          </p:cNvPr>
          <p:cNvSpPr/>
          <p:nvPr/>
        </p:nvSpPr>
        <p:spPr>
          <a:xfrm>
            <a:off x="336528" y="4857206"/>
            <a:ext cx="8520089" cy="5782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3200" b="1" dirty="0">
                <a:solidFill>
                  <a:srgbClr val="FF0000"/>
                </a:solidFill>
              </a:rPr>
              <a:t>Partage croissant des ressources, </a:t>
            </a:r>
          </a:p>
          <a:p>
            <a:pPr algn="ctr"/>
            <a:r>
              <a:rPr lang="fr-FR" sz="3200" b="1" dirty="0">
                <a:solidFill>
                  <a:srgbClr val="FF0000"/>
                </a:solidFill>
              </a:rPr>
              <a:t>des risques et des récompenses</a:t>
            </a:r>
          </a:p>
          <a:p>
            <a:pPr algn="ctr"/>
            <a:endParaRPr lang="fr-FR" sz="3200" b="1" dirty="0">
              <a:solidFill>
                <a:srgbClr val="C00000"/>
              </a:solidFill>
            </a:endParaRPr>
          </a:p>
        </p:txBody>
      </p:sp>
      <p:cxnSp>
        <p:nvCxnSpPr>
          <p:cNvPr id="15" name="Straight Arrow Connector 14"/>
          <p:cNvCxnSpPr/>
          <p:nvPr/>
        </p:nvCxnSpPr>
        <p:spPr>
          <a:xfrm>
            <a:off x="986422" y="5444634"/>
            <a:ext cx="660930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75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49715" y="161113"/>
            <a:ext cx="8337085" cy="6620687"/>
            <a:chOff x="9262" y="161113"/>
            <a:chExt cx="8433041" cy="6696888"/>
          </a:xfrm>
        </p:grpSpPr>
        <p:sp>
          <p:nvSpPr>
            <p:cNvPr id="3" name="Rectangle 2"/>
            <p:cNvSpPr/>
            <p:nvPr/>
          </p:nvSpPr>
          <p:spPr>
            <a:xfrm>
              <a:off x="616999" y="1345582"/>
              <a:ext cx="7794763" cy="4991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dirty="0"/>
            </a:p>
          </p:txBody>
        </p:sp>
        <p:sp>
          <p:nvSpPr>
            <p:cNvPr id="4" name="Left-Right Arrow 3"/>
            <p:cNvSpPr/>
            <p:nvPr/>
          </p:nvSpPr>
          <p:spPr>
            <a:xfrm rot="10800000">
              <a:off x="24503" y="2400902"/>
              <a:ext cx="7478053" cy="1180497"/>
            </a:xfrm>
            <a:prstGeom prst="lef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dirty="0"/>
            </a:p>
          </p:txBody>
        </p:sp>
        <p:sp>
          <p:nvSpPr>
            <p:cNvPr id="5" name="Left-Right Arrow 4"/>
            <p:cNvSpPr/>
            <p:nvPr/>
          </p:nvSpPr>
          <p:spPr>
            <a:xfrm rot="10800000">
              <a:off x="26271" y="3746025"/>
              <a:ext cx="7478055" cy="1111958"/>
            </a:xfrm>
            <a:prstGeom prst="lef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dirty="0"/>
            </a:p>
          </p:txBody>
        </p:sp>
        <p:sp>
          <p:nvSpPr>
            <p:cNvPr id="6" name="Left-Right Arrow 5"/>
            <p:cNvSpPr/>
            <p:nvPr/>
          </p:nvSpPr>
          <p:spPr>
            <a:xfrm rot="10800000">
              <a:off x="9262" y="5094446"/>
              <a:ext cx="7475005" cy="1080337"/>
            </a:xfrm>
            <a:prstGeom prst="lef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dirty="0"/>
            </a:p>
          </p:txBody>
        </p:sp>
        <p:sp>
          <p:nvSpPr>
            <p:cNvPr id="7" name="Isosceles Triangle 6"/>
            <p:cNvSpPr/>
            <p:nvPr/>
          </p:nvSpPr>
          <p:spPr>
            <a:xfrm>
              <a:off x="2926141" y="631860"/>
              <a:ext cx="5516162" cy="1882739"/>
            </a:xfrm>
            <a:prstGeom prst="triangle">
              <a:avLst/>
            </a:prstGeom>
            <a:solidFill>
              <a:srgbClr val="800000"/>
            </a:solidFill>
            <a:ln>
              <a:no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216000" numCol="1" spcCol="0" rtlCol="0" fromWordArt="0" anchor="ctr" anchorCtr="0" forceAA="0" compatLnSpc="1">
              <a:prstTxWarp prst="textNoShape">
                <a:avLst/>
              </a:prstTxWarp>
              <a:noAutofit/>
            </a:bodyPr>
            <a:lstStyle/>
            <a:p>
              <a:pPr algn="ctr">
                <a:spcAft>
                  <a:spcPts val="0"/>
                </a:spcAft>
              </a:pPr>
              <a:endParaRPr lang="fr-FR" sz="1400" dirty="0">
                <a:effectLst/>
                <a:latin typeface="Avenir Medium"/>
                <a:ea typeface="MS Mincho"/>
                <a:cs typeface="Avenir Medium"/>
              </a:endParaRPr>
            </a:p>
          </p:txBody>
        </p:sp>
        <p:sp>
          <p:nvSpPr>
            <p:cNvPr id="8" name="Rectangle 7"/>
            <p:cNvSpPr/>
            <p:nvPr/>
          </p:nvSpPr>
          <p:spPr>
            <a:xfrm>
              <a:off x="3429000" y="5292192"/>
              <a:ext cx="3810001" cy="824993"/>
            </a:xfrm>
            <a:prstGeom prst="rect">
              <a:avLst/>
            </a:prstGeom>
            <a:solidFill>
              <a:srgbClr val="FF9900"/>
            </a:solid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0"/>
                </a:spcAft>
              </a:pPr>
              <a:r>
                <a:rPr lang="fr-FR" sz="1600" kern="1200" dirty="0">
                  <a:solidFill>
                    <a:srgbClr val="000000"/>
                  </a:solidFill>
                  <a:effectLst/>
                  <a:latin typeface="Avenir Medium"/>
                  <a:ea typeface="Calibri"/>
                  <a:cs typeface="Avenir Medium"/>
                </a:rPr>
                <a:t>Budget suffisant financé par les ressources nationales</a:t>
              </a:r>
            </a:p>
            <a:p>
              <a:pPr algn="ctr">
                <a:lnSpc>
                  <a:spcPct val="90000"/>
                </a:lnSpc>
                <a:spcAft>
                  <a:spcPts val="0"/>
                </a:spcAft>
              </a:pPr>
              <a:r>
                <a:rPr lang="fr-FR" sz="1600" kern="1200" dirty="0">
                  <a:solidFill>
                    <a:srgbClr val="000000"/>
                  </a:solidFill>
                  <a:effectLst/>
                  <a:latin typeface="Avenir Medium"/>
                  <a:ea typeface="Calibri"/>
                  <a:cs typeface="Avenir Medium"/>
                </a:rPr>
                <a:t>(contributions et impôts)</a:t>
              </a:r>
              <a:endParaRPr lang="fr-FR" sz="1600" dirty="0">
                <a:effectLst/>
                <a:latin typeface="Avenir Medium"/>
                <a:ea typeface="MS Mincho"/>
                <a:cs typeface="Avenir Medium"/>
              </a:endParaRPr>
            </a:p>
          </p:txBody>
        </p:sp>
        <p:sp>
          <p:nvSpPr>
            <p:cNvPr id="9" name="Rectangle 8"/>
            <p:cNvSpPr/>
            <p:nvPr/>
          </p:nvSpPr>
          <p:spPr>
            <a:xfrm>
              <a:off x="3429000" y="6172201"/>
              <a:ext cx="3810001" cy="685800"/>
            </a:xfrm>
            <a:prstGeom prst="rect">
              <a:avLst/>
            </a:prstGeom>
            <a:solidFill>
              <a:srgbClr val="FF9900"/>
            </a:solid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0"/>
                </a:spcAft>
              </a:pPr>
              <a:r>
                <a:rPr lang="fr-FR" sz="1600" kern="1200" dirty="0">
                  <a:solidFill>
                    <a:srgbClr val="000000"/>
                  </a:solidFill>
                  <a:effectLst/>
                  <a:latin typeface="Avenir Medium"/>
                  <a:ea typeface="Calibri"/>
                  <a:cs typeface="Avenir Medium"/>
                </a:rPr>
                <a:t>Politique et stratégi</a:t>
              </a:r>
              <a:r>
                <a:rPr lang="fr-FR" sz="1600" dirty="0">
                  <a:solidFill>
                    <a:srgbClr val="000000"/>
                  </a:solidFill>
                  <a:latin typeface="Avenir Medium"/>
                  <a:ea typeface="Calibri"/>
                  <a:cs typeface="Avenir Medium"/>
                </a:rPr>
                <a:t>e nationale intégrée de protection sociale</a:t>
              </a:r>
              <a:endParaRPr lang="fr-FR" sz="1600" dirty="0">
                <a:effectLst/>
                <a:latin typeface="Avenir Medium"/>
                <a:ea typeface="MS Mincho"/>
                <a:cs typeface="Avenir Medium"/>
              </a:endParaRPr>
            </a:p>
          </p:txBody>
        </p:sp>
        <p:sp>
          <p:nvSpPr>
            <p:cNvPr id="10" name="Rounded Rectangle 9"/>
            <p:cNvSpPr/>
            <p:nvPr/>
          </p:nvSpPr>
          <p:spPr>
            <a:xfrm>
              <a:off x="3922998" y="161113"/>
              <a:ext cx="3561269" cy="829487"/>
            </a:xfrm>
            <a:prstGeom prst="roundRect">
              <a:avLst/>
            </a:prstGeom>
            <a:ln>
              <a:solidFill>
                <a:srgbClr val="0066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400" kern="1200" dirty="0">
                  <a:solidFill>
                    <a:srgbClr val="000000"/>
                  </a:solidFill>
                  <a:effectLst/>
                  <a:latin typeface="Avenir Medium"/>
                  <a:ea typeface="Calibri"/>
                  <a:cs typeface="Avenir Medium"/>
                </a:rPr>
                <a:t>Objectif du système : prévention et réduction de la pauvreté, de la vulnérabilité et de l’exclusion sociale </a:t>
              </a:r>
              <a:endParaRPr lang="fr-FR" sz="1400" dirty="0">
                <a:effectLst/>
                <a:latin typeface="Avenir Book"/>
                <a:ea typeface="MS Mincho"/>
                <a:cs typeface="Avenir Book"/>
              </a:endParaRPr>
            </a:p>
          </p:txBody>
        </p:sp>
        <p:sp>
          <p:nvSpPr>
            <p:cNvPr id="17" name="Rounded Rectangle 16"/>
            <p:cNvSpPr/>
            <p:nvPr/>
          </p:nvSpPr>
          <p:spPr>
            <a:xfrm>
              <a:off x="4433213" y="2698271"/>
              <a:ext cx="532219" cy="2594971"/>
            </a:xfrm>
            <a:prstGeom prst="roundRect">
              <a:avLst/>
            </a:prstGeom>
            <a:solidFill>
              <a:srgbClr val="006600"/>
            </a:solidFill>
            <a:ln>
              <a:noFill/>
            </a:ln>
          </p:spPr>
          <p:style>
            <a:lnRef idx="1">
              <a:schemeClr val="accent3"/>
            </a:lnRef>
            <a:fillRef idx="2">
              <a:schemeClr val="accent3"/>
            </a:fillRef>
            <a:effectRef idx="1">
              <a:schemeClr val="accent3"/>
            </a:effectRef>
            <a:fontRef idx="minor">
              <a:schemeClr val="dk1"/>
            </a:fontRef>
          </p:style>
          <p:txBody>
            <a:bodyPr rot="0" spcFirstLastPara="0" vert="vert270" wrap="square" lIns="72000" tIns="45720" rIns="72000" bIns="288000" numCol="1" spcCol="0" rtlCol="0" fromWordArt="0" anchor="ctr" anchorCtr="0" forceAA="0" compatLnSpc="1">
              <a:prstTxWarp prst="textNoShape">
                <a:avLst/>
              </a:prstTxWarp>
              <a:noAutofit/>
            </a:bodyPr>
            <a:lstStyle/>
            <a:p>
              <a:pPr>
                <a:spcAft>
                  <a:spcPts val="0"/>
                </a:spcAft>
              </a:pPr>
              <a:r>
                <a:rPr lang="fr-FR" sz="1600" kern="1200" dirty="0">
                  <a:solidFill>
                    <a:schemeClr val="bg1"/>
                  </a:solidFill>
                  <a:effectLst/>
                  <a:latin typeface="Avenir Medium"/>
                  <a:ea typeface="MS Mincho"/>
                  <a:cs typeface="Avenir Medium"/>
                </a:rPr>
                <a:t>Assurance sociale</a:t>
              </a:r>
              <a:endParaRPr lang="fr-FR" sz="1600" dirty="0">
                <a:solidFill>
                  <a:schemeClr val="bg1"/>
                </a:solidFill>
                <a:effectLst/>
                <a:latin typeface="Avenir Medium"/>
                <a:ea typeface="MS Mincho"/>
                <a:cs typeface="Avenir Medium"/>
              </a:endParaRPr>
            </a:p>
          </p:txBody>
        </p:sp>
        <p:sp>
          <p:nvSpPr>
            <p:cNvPr id="18" name="Rounded Rectangle 17"/>
            <p:cNvSpPr/>
            <p:nvPr/>
          </p:nvSpPr>
          <p:spPr>
            <a:xfrm>
              <a:off x="5203439" y="2676276"/>
              <a:ext cx="532219" cy="2616966"/>
            </a:xfrm>
            <a:prstGeom prst="roundRect">
              <a:avLst/>
            </a:prstGeom>
            <a:solidFill>
              <a:srgbClr val="006600"/>
            </a:solidFill>
            <a:ln>
              <a:noFill/>
            </a:ln>
          </p:spPr>
          <p:style>
            <a:lnRef idx="1">
              <a:schemeClr val="accent3"/>
            </a:lnRef>
            <a:fillRef idx="2">
              <a:schemeClr val="accent3"/>
            </a:fillRef>
            <a:effectRef idx="1">
              <a:schemeClr val="accent3"/>
            </a:effectRef>
            <a:fontRef idx="minor">
              <a:schemeClr val="dk1"/>
            </a:fontRef>
          </p:style>
          <p:txBody>
            <a:bodyPr rot="0" spcFirstLastPara="0" vert="vert270" wrap="square" lIns="72000" tIns="45720" rIns="72000" bIns="288000" numCol="1" spcCol="0" rtlCol="0" fromWordArt="0" anchor="ctr" anchorCtr="0" forceAA="0" compatLnSpc="1">
              <a:prstTxWarp prst="textNoShape">
                <a:avLst/>
              </a:prstTxWarp>
              <a:noAutofit/>
            </a:bodyPr>
            <a:lstStyle/>
            <a:p>
              <a:pPr>
                <a:lnSpc>
                  <a:spcPct val="115000"/>
                </a:lnSpc>
                <a:spcAft>
                  <a:spcPts val="1000"/>
                </a:spcAft>
              </a:pPr>
              <a:r>
                <a:rPr lang="fr-FR" sz="1600" dirty="0">
                  <a:solidFill>
                    <a:schemeClr val="bg1"/>
                  </a:solidFill>
                  <a:latin typeface="Avenir Medium"/>
                  <a:ea typeface="MS Mincho"/>
                  <a:cs typeface="Avenir Medium"/>
                </a:rPr>
                <a:t>Assistance sociale</a:t>
              </a:r>
              <a:endParaRPr lang="fr-FR" sz="1600" dirty="0">
                <a:solidFill>
                  <a:schemeClr val="bg1"/>
                </a:solidFill>
                <a:effectLst/>
                <a:latin typeface="Avenir Medium"/>
                <a:ea typeface="MS Mincho"/>
                <a:cs typeface="Avenir Medium"/>
              </a:endParaRPr>
            </a:p>
          </p:txBody>
        </p:sp>
        <p:sp>
          <p:nvSpPr>
            <p:cNvPr id="19" name="Rounded Rectangle 18"/>
            <p:cNvSpPr/>
            <p:nvPr/>
          </p:nvSpPr>
          <p:spPr>
            <a:xfrm>
              <a:off x="5973667" y="2676276"/>
              <a:ext cx="532219" cy="2616967"/>
            </a:xfrm>
            <a:prstGeom prst="roundRect">
              <a:avLst/>
            </a:prstGeom>
            <a:solidFill>
              <a:srgbClr val="006600"/>
            </a:solidFill>
            <a:ln>
              <a:noFill/>
            </a:ln>
          </p:spPr>
          <p:style>
            <a:lnRef idx="1">
              <a:schemeClr val="accent3"/>
            </a:lnRef>
            <a:fillRef idx="2">
              <a:schemeClr val="accent3"/>
            </a:fillRef>
            <a:effectRef idx="1">
              <a:schemeClr val="accent3"/>
            </a:effectRef>
            <a:fontRef idx="minor">
              <a:schemeClr val="dk1"/>
            </a:fontRef>
          </p:style>
          <p:txBody>
            <a:bodyPr rot="0" spcFirstLastPara="0" vert="vert270" wrap="square" lIns="72000" tIns="45720" rIns="72000" bIns="288000" numCol="1" spcCol="0" rtlCol="0" fromWordArt="0" anchor="ctr" anchorCtr="0" forceAA="0" compatLnSpc="1">
              <a:prstTxWarp prst="textNoShape">
                <a:avLst/>
              </a:prstTxWarp>
              <a:noAutofit/>
            </a:bodyPr>
            <a:lstStyle/>
            <a:p>
              <a:pPr>
                <a:lnSpc>
                  <a:spcPct val="115000"/>
                </a:lnSpc>
                <a:spcAft>
                  <a:spcPts val="0"/>
                </a:spcAft>
              </a:pPr>
              <a:r>
                <a:rPr lang="fr-FR" sz="1600" kern="1200" dirty="0">
                  <a:solidFill>
                    <a:schemeClr val="bg1"/>
                  </a:solidFill>
                  <a:effectLst/>
                  <a:latin typeface="Avenir Medium"/>
                  <a:ea typeface="MS Mincho"/>
                  <a:cs typeface="Avenir Medium"/>
                </a:rPr>
                <a:t>Services d’aide à l’emploi</a:t>
              </a:r>
              <a:endParaRPr lang="fr-FR" sz="1600" dirty="0">
                <a:solidFill>
                  <a:schemeClr val="bg1"/>
                </a:solidFill>
                <a:effectLst/>
                <a:latin typeface="Avenir Medium"/>
                <a:ea typeface="MS Mincho"/>
                <a:cs typeface="Avenir Medium"/>
              </a:endParaRPr>
            </a:p>
          </p:txBody>
        </p:sp>
        <p:sp>
          <p:nvSpPr>
            <p:cNvPr id="20" name="Rounded Rectangle 19"/>
            <p:cNvSpPr/>
            <p:nvPr/>
          </p:nvSpPr>
          <p:spPr>
            <a:xfrm>
              <a:off x="3662985" y="2676276"/>
              <a:ext cx="532219" cy="2616967"/>
            </a:xfrm>
            <a:prstGeom prst="roundRect">
              <a:avLst/>
            </a:prstGeom>
            <a:solidFill>
              <a:srgbClr val="006600"/>
            </a:solidFill>
            <a:ln>
              <a:noFill/>
            </a:ln>
          </p:spPr>
          <p:style>
            <a:lnRef idx="1">
              <a:schemeClr val="accent3"/>
            </a:lnRef>
            <a:fillRef idx="2">
              <a:schemeClr val="accent3"/>
            </a:fillRef>
            <a:effectRef idx="1">
              <a:schemeClr val="accent3"/>
            </a:effectRef>
            <a:fontRef idx="minor">
              <a:schemeClr val="dk1"/>
            </a:fontRef>
          </p:style>
          <p:txBody>
            <a:bodyPr rot="0" spcFirstLastPara="0" vert="vert270" wrap="square" lIns="72000" tIns="45720" rIns="72000" bIns="288000" numCol="1" spcCol="0" rtlCol="0" fromWordArt="0" anchor="ctr" anchorCtr="0" forceAA="0" compatLnSpc="1">
              <a:prstTxWarp prst="textNoShape">
                <a:avLst/>
              </a:prstTxWarp>
              <a:noAutofit/>
            </a:bodyPr>
            <a:lstStyle/>
            <a:p>
              <a:pPr>
                <a:lnSpc>
                  <a:spcPct val="115000"/>
                </a:lnSpc>
                <a:spcAft>
                  <a:spcPts val="0"/>
                </a:spcAft>
              </a:pPr>
              <a:r>
                <a:rPr lang="fr-FR" sz="1600" kern="1200" dirty="0">
                  <a:solidFill>
                    <a:schemeClr val="bg1"/>
                  </a:solidFill>
                  <a:effectLst/>
                  <a:latin typeface="Avenir Medium"/>
                  <a:ea typeface="Calibri"/>
                  <a:cs typeface="Avenir Medium"/>
                </a:rPr>
                <a:t>Santé</a:t>
              </a:r>
              <a:endParaRPr lang="fr-FR" sz="1600" dirty="0">
                <a:solidFill>
                  <a:schemeClr val="bg1"/>
                </a:solidFill>
                <a:effectLst/>
                <a:latin typeface="Avenir Medium"/>
                <a:ea typeface="MS Mincho"/>
                <a:cs typeface="Avenir Medium"/>
              </a:endParaRPr>
            </a:p>
          </p:txBody>
        </p:sp>
        <p:sp>
          <p:nvSpPr>
            <p:cNvPr id="21" name="Rounded Rectangle 20"/>
            <p:cNvSpPr/>
            <p:nvPr/>
          </p:nvSpPr>
          <p:spPr>
            <a:xfrm>
              <a:off x="6743895" y="2654283"/>
              <a:ext cx="532219" cy="2638960"/>
            </a:xfrm>
            <a:prstGeom prst="roundRect">
              <a:avLst/>
            </a:prstGeom>
            <a:solidFill>
              <a:srgbClr val="006600"/>
            </a:solidFill>
            <a:ln>
              <a:noFill/>
            </a:ln>
          </p:spPr>
          <p:style>
            <a:lnRef idx="1">
              <a:schemeClr val="accent3"/>
            </a:lnRef>
            <a:fillRef idx="2">
              <a:schemeClr val="accent3"/>
            </a:fillRef>
            <a:effectRef idx="1">
              <a:schemeClr val="accent3"/>
            </a:effectRef>
            <a:fontRef idx="minor">
              <a:schemeClr val="dk1"/>
            </a:fontRef>
          </p:style>
          <p:txBody>
            <a:bodyPr rot="0" spcFirstLastPara="0" vert="vert270" wrap="square" lIns="72000" tIns="45720" rIns="72000" bIns="288000" numCol="1" spcCol="0" rtlCol="0" fromWordArt="0" anchor="ctr" anchorCtr="0" forceAA="0" compatLnSpc="1">
              <a:prstTxWarp prst="textNoShape">
                <a:avLst/>
              </a:prstTxWarp>
              <a:noAutofit/>
            </a:bodyPr>
            <a:lstStyle/>
            <a:p>
              <a:pPr>
                <a:lnSpc>
                  <a:spcPct val="115000"/>
                </a:lnSpc>
                <a:spcAft>
                  <a:spcPts val="0"/>
                </a:spcAft>
              </a:pPr>
              <a:r>
                <a:rPr lang="fr-FR" sz="1600" kern="1200" dirty="0">
                  <a:solidFill>
                    <a:schemeClr val="bg1"/>
                  </a:solidFill>
                  <a:effectLst/>
                  <a:latin typeface="Avenir Medium"/>
                  <a:ea typeface="Calibri"/>
                  <a:cs typeface="Avenir Medium"/>
                </a:rPr>
                <a:t>Autres secteurs</a:t>
              </a:r>
              <a:endParaRPr lang="fr-FR" sz="1600" dirty="0">
                <a:solidFill>
                  <a:schemeClr val="bg1"/>
                </a:solidFill>
                <a:effectLst/>
                <a:latin typeface="Avenir Medium"/>
                <a:ea typeface="MS Mincho"/>
                <a:cs typeface="Avenir Medium"/>
              </a:endParaRPr>
            </a:p>
          </p:txBody>
        </p:sp>
        <p:sp>
          <p:nvSpPr>
            <p:cNvPr id="12" name="Rectangle 11"/>
            <p:cNvSpPr/>
            <p:nvPr/>
          </p:nvSpPr>
          <p:spPr>
            <a:xfrm>
              <a:off x="511512" y="5343322"/>
              <a:ext cx="2414629" cy="1414132"/>
            </a:xfrm>
            <a:prstGeom prst="rect">
              <a:avLst/>
            </a:prstGeom>
          </p:spPr>
          <p:txBody>
            <a:bodyPr wrap="square">
              <a:noAutofit/>
            </a:bodyPr>
            <a:lstStyle/>
            <a:p>
              <a:pPr>
                <a:spcAft>
                  <a:spcPts val="1200"/>
                </a:spcAft>
              </a:pPr>
              <a:r>
                <a:rPr lang="fr-FR" sz="1400" b="1" dirty="0">
                  <a:solidFill>
                    <a:schemeClr val="bg1"/>
                  </a:solidFill>
                  <a:latin typeface="Avenir Heavy"/>
                  <a:ea typeface="MS Gothic"/>
                  <a:cs typeface="Avenir Heavy"/>
                </a:rPr>
                <a:t>Coordination horizontale</a:t>
              </a:r>
              <a:r>
                <a:rPr lang="fr-FR" sz="1400" b="1" kern="1200" dirty="0">
                  <a:solidFill>
                    <a:schemeClr val="bg1"/>
                  </a:solidFill>
                  <a:effectLst/>
                  <a:latin typeface="Avenir Medium"/>
                  <a:ea typeface="MS Gothic"/>
                  <a:cs typeface="Avenir Medium"/>
                </a:rPr>
                <a:t>: </a:t>
              </a:r>
              <a:r>
                <a:rPr lang="fr-FR" sz="1400" b="1" dirty="0">
                  <a:solidFill>
                    <a:schemeClr val="bg1"/>
                  </a:solidFill>
                  <a:latin typeface="Avenir Medium"/>
                  <a:ea typeface="MS Gothic"/>
                  <a:cs typeface="Avenir Medium"/>
                </a:rPr>
                <a:t>niveau</a:t>
              </a:r>
              <a:r>
                <a:rPr lang="fr-FR" sz="1400" b="1" kern="1200" dirty="0">
                  <a:solidFill>
                    <a:schemeClr val="bg1"/>
                  </a:solidFill>
                  <a:effectLst/>
                  <a:latin typeface="Avenir Medium"/>
                  <a:ea typeface="MS Gothic"/>
                  <a:cs typeface="Avenir Medium"/>
                </a:rPr>
                <a:t> de l’administration</a:t>
              </a:r>
              <a:endParaRPr lang="fr-FR" sz="1400" dirty="0">
                <a:solidFill>
                  <a:schemeClr val="bg1"/>
                </a:solidFill>
                <a:effectLst/>
                <a:latin typeface="Avenir Medium"/>
                <a:ea typeface="MS Mincho"/>
                <a:cs typeface="Avenir Medium"/>
              </a:endParaRPr>
            </a:p>
          </p:txBody>
        </p:sp>
        <p:sp>
          <p:nvSpPr>
            <p:cNvPr id="13" name="Rectangle 12"/>
            <p:cNvSpPr/>
            <p:nvPr/>
          </p:nvSpPr>
          <p:spPr>
            <a:xfrm>
              <a:off x="479558" y="4049205"/>
              <a:ext cx="2852899" cy="1249706"/>
            </a:xfrm>
            <a:prstGeom prst="rect">
              <a:avLst/>
            </a:prstGeom>
          </p:spPr>
          <p:txBody>
            <a:bodyPr wrap="square">
              <a:noAutofit/>
            </a:bodyPr>
            <a:lstStyle/>
            <a:p>
              <a:pPr>
                <a:spcAft>
                  <a:spcPts val="1200"/>
                </a:spcAft>
              </a:pPr>
              <a:r>
                <a:rPr lang="fr-FR" sz="1400" b="1" dirty="0">
                  <a:solidFill>
                    <a:schemeClr val="bg1"/>
                  </a:solidFill>
                  <a:latin typeface="Avenir Heavy"/>
                  <a:ea typeface="MS Gothic"/>
                  <a:cs typeface="Avenir Heavy"/>
                </a:rPr>
                <a:t>Coordination horizontale</a:t>
              </a:r>
              <a:r>
                <a:rPr lang="fr-FR" sz="1400" b="1" kern="1200" dirty="0">
                  <a:solidFill>
                    <a:schemeClr val="bg1"/>
                  </a:solidFill>
                  <a:effectLst/>
                  <a:latin typeface="Avenir Medium"/>
                  <a:ea typeface="MS Gothic"/>
                  <a:cs typeface="Avenir Medium"/>
                </a:rPr>
                <a:t>: </a:t>
              </a:r>
              <a:br>
                <a:rPr lang="fr-FR" sz="1400" b="1" kern="1200" dirty="0">
                  <a:solidFill>
                    <a:schemeClr val="bg1"/>
                  </a:solidFill>
                  <a:effectLst/>
                  <a:latin typeface="Avenir Medium"/>
                  <a:ea typeface="MS Gothic"/>
                  <a:cs typeface="Avenir Medium"/>
                </a:rPr>
              </a:br>
              <a:r>
                <a:rPr lang="fr-FR" sz="1400" b="1" dirty="0">
                  <a:solidFill>
                    <a:schemeClr val="bg1"/>
                  </a:solidFill>
                  <a:latin typeface="Avenir Medium"/>
                  <a:ea typeface="MS Gothic"/>
                  <a:cs typeface="Avenir Medium"/>
                </a:rPr>
                <a:t>niveau du programme</a:t>
              </a:r>
              <a:endParaRPr lang="fr-FR" sz="1400" dirty="0">
                <a:solidFill>
                  <a:schemeClr val="bg1"/>
                </a:solidFill>
                <a:effectLst/>
                <a:latin typeface="Avenir Medium"/>
                <a:ea typeface="MS Mincho"/>
                <a:cs typeface="Avenir Medium"/>
              </a:endParaRPr>
            </a:p>
          </p:txBody>
        </p:sp>
        <p:sp>
          <p:nvSpPr>
            <p:cNvPr id="14" name="Rectangle 13"/>
            <p:cNvSpPr/>
            <p:nvPr/>
          </p:nvSpPr>
          <p:spPr>
            <a:xfrm>
              <a:off x="585439" y="2709046"/>
              <a:ext cx="2340702" cy="516044"/>
            </a:xfrm>
            <a:prstGeom prst="rect">
              <a:avLst/>
            </a:prstGeom>
          </p:spPr>
          <p:txBody>
            <a:bodyPr wrap="square">
              <a:noAutofit/>
            </a:bodyPr>
            <a:lstStyle/>
            <a:p>
              <a:pPr>
                <a:spcAft>
                  <a:spcPts val="1200"/>
                </a:spcAft>
              </a:pPr>
              <a:r>
                <a:rPr lang="fr-FR" sz="1400" b="1" kern="1200" dirty="0">
                  <a:solidFill>
                    <a:schemeClr val="bg1"/>
                  </a:solidFill>
                  <a:effectLst/>
                  <a:latin typeface="Avenir Heavy"/>
                  <a:ea typeface="MS Gothic"/>
                  <a:cs typeface="Avenir Heavy"/>
                </a:rPr>
                <a:t>Coordination horizontale: niveau de la politique</a:t>
              </a:r>
              <a:endParaRPr lang="fr-FR" sz="1400" dirty="0">
                <a:solidFill>
                  <a:schemeClr val="bg1"/>
                </a:solidFill>
                <a:effectLst/>
                <a:latin typeface="Avenir Heavy"/>
                <a:ea typeface="MS Mincho"/>
                <a:cs typeface="Avenir Heavy"/>
              </a:endParaRPr>
            </a:p>
          </p:txBody>
        </p:sp>
        <p:sp>
          <p:nvSpPr>
            <p:cNvPr id="15" name="Left-Right Arrow 14"/>
            <p:cNvSpPr/>
            <p:nvPr/>
          </p:nvSpPr>
          <p:spPr>
            <a:xfrm rot="5400000">
              <a:off x="5878841" y="4101674"/>
              <a:ext cx="4017514" cy="843370"/>
            </a:xfrm>
            <a:prstGeom prst="lef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dirty="0"/>
            </a:p>
          </p:txBody>
        </p:sp>
        <p:sp>
          <p:nvSpPr>
            <p:cNvPr id="16" name="Rectangle 15"/>
            <p:cNvSpPr/>
            <p:nvPr/>
          </p:nvSpPr>
          <p:spPr>
            <a:xfrm rot="16200000">
              <a:off x="6440633" y="4614414"/>
              <a:ext cx="2876292" cy="244447"/>
            </a:xfrm>
            <a:prstGeom prst="rect">
              <a:avLst/>
            </a:prstGeom>
          </p:spPr>
          <p:txBody>
            <a:bodyPr wrap="square">
              <a:noAutofit/>
            </a:bodyPr>
            <a:lstStyle/>
            <a:p>
              <a:pPr>
                <a:spcAft>
                  <a:spcPts val="1200"/>
                </a:spcAft>
              </a:pPr>
              <a:r>
                <a:rPr lang="fr-FR" sz="1400" b="1" dirty="0">
                  <a:solidFill>
                    <a:schemeClr val="bg1"/>
                  </a:solidFill>
                  <a:latin typeface="Avenir Heavy"/>
                  <a:ea typeface="MS Gothic"/>
                  <a:cs typeface="Avenir Heavy"/>
                </a:rPr>
                <a:t>Coordination</a:t>
              </a:r>
              <a:r>
                <a:rPr lang="fr-FR" sz="1400" b="1" kern="1200" dirty="0">
                  <a:solidFill>
                    <a:schemeClr val="bg1"/>
                  </a:solidFill>
                  <a:effectLst/>
                  <a:latin typeface="Avenir Medium"/>
                  <a:ea typeface="MS Gothic"/>
                  <a:cs typeface="Avenir Medium"/>
                </a:rPr>
                <a:t> Verticale</a:t>
              </a:r>
              <a:endParaRPr lang="fr-FR" sz="1400" dirty="0">
                <a:solidFill>
                  <a:schemeClr val="bg1"/>
                </a:solidFill>
                <a:effectLst/>
                <a:latin typeface="Avenir Medium"/>
                <a:ea typeface="MS Mincho"/>
                <a:cs typeface="Avenir Medium"/>
              </a:endParaRPr>
            </a:p>
          </p:txBody>
        </p:sp>
        <p:sp>
          <p:nvSpPr>
            <p:cNvPr id="22" name="Rectangle 21"/>
            <p:cNvSpPr/>
            <p:nvPr/>
          </p:nvSpPr>
          <p:spPr>
            <a:xfrm>
              <a:off x="4037037" y="1521279"/>
              <a:ext cx="3276600" cy="965088"/>
            </a:xfrm>
            <a:prstGeom prst="rect">
              <a:avLst/>
            </a:prstGeom>
          </p:spPr>
          <p:txBody>
            <a:bodyPr wrap="square">
              <a:spAutoFit/>
            </a:bodyPr>
            <a:lstStyle/>
            <a:p>
              <a:pPr algn="ctr">
                <a:spcAft>
                  <a:spcPts val="0"/>
                </a:spcAft>
              </a:pPr>
              <a:r>
                <a:rPr lang="fr-FR" sz="1400" b="1" dirty="0">
                  <a:solidFill>
                    <a:schemeClr val="bg1"/>
                  </a:solidFill>
                  <a:latin typeface="Avenir Heavy"/>
                  <a:ea typeface="Calibri"/>
                  <a:cs typeface="Avenir Heavy"/>
                </a:rPr>
                <a:t>Accès universel aux soins de santé de base et à la sécurité de revenus pour tous les enfants, la population active et les personnes âgées</a:t>
              </a:r>
              <a:endParaRPr lang="fr-FR" sz="1400" dirty="0">
                <a:solidFill>
                  <a:schemeClr val="bg1"/>
                </a:solidFill>
                <a:latin typeface="Avenir Book"/>
                <a:ea typeface="MS Mincho"/>
                <a:cs typeface="Avenir Book"/>
              </a:endParaRPr>
            </a:p>
          </p:txBody>
        </p:sp>
      </p:grpSp>
    </p:spTree>
    <p:extLst>
      <p:ext uri="{BB962C8B-B14F-4D97-AF65-F5344CB8AC3E}">
        <p14:creationId xmlns:p14="http://schemas.microsoft.com/office/powerpoint/2010/main" val="422324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815" y="225026"/>
            <a:ext cx="8865594" cy="6632974"/>
          </a:xfrm>
          <a:prstGeom prst="rect">
            <a:avLst/>
          </a:prstGeom>
        </p:spPr>
      </p:pic>
      <p:sp>
        <p:nvSpPr>
          <p:cNvPr id="10" name="Title 1"/>
          <p:cNvSpPr txBox="1">
            <a:spLocks/>
          </p:cNvSpPr>
          <p:nvPr/>
        </p:nvSpPr>
        <p:spPr>
          <a:xfrm>
            <a:off x="-457200" y="1828800"/>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bg1"/>
                </a:solidFill>
                <a:latin typeface="Avenir LT Std 35 Light" pitchFamily="34" charset="0"/>
              </a:rPr>
              <a:t>Horizontal coordination at policy level</a:t>
            </a:r>
          </a:p>
        </p:txBody>
      </p:sp>
      <p:sp>
        <p:nvSpPr>
          <p:cNvPr id="8" name="Content Placeholder 2"/>
          <p:cNvSpPr txBox="1">
            <a:spLocks/>
          </p:cNvSpPr>
          <p:nvPr/>
        </p:nvSpPr>
        <p:spPr>
          <a:xfrm>
            <a:off x="533400" y="1447800"/>
            <a:ext cx="8208424" cy="3886200"/>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800" dirty="0">
                <a:latin typeface="Avenir Heavy"/>
                <a:cs typeface="Avenir Heavy"/>
              </a:rPr>
              <a:t>Objectif : </a:t>
            </a:r>
            <a:r>
              <a:rPr lang="fr-FR" sz="2800" dirty="0">
                <a:latin typeface="Avenir Book"/>
                <a:cs typeface="Avenir Heavy"/>
              </a:rPr>
              <a:t>G</a:t>
            </a:r>
            <a:r>
              <a:rPr lang="fr-FR" sz="2800" dirty="0">
                <a:latin typeface="Avenir Book"/>
                <a:cs typeface="Avenir Book"/>
              </a:rPr>
              <a:t>arantir la cohérence générale des politiques entre tous les organes gouvernementaux.</a:t>
            </a:r>
            <a:endParaRPr lang="fr-FR" sz="2800" dirty="0">
              <a:latin typeface="Avenir Heavy"/>
              <a:cs typeface="Avenir Heavy"/>
            </a:endParaRPr>
          </a:p>
          <a:p>
            <a:r>
              <a:rPr lang="fr-FR" sz="2800" dirty="0">
                <a:latin typeface="Avenir Book"/>
                <a:cs typeface="Avenir Book"/>
              </a:rPr>
              <a:t>Vision stratégique pour améliorer l’intégration et la coordination; </a:t>
            </a:r>
          </a:p>
          <a:p>
            <a:r>
              <a:rPr lang="fr-FR" sz="2800" dirty="0">
                <a:latin typeface="Avenir Book"/>
                <a:cs typeface="Avenir Book"/>
              </a:rPr>
              <a:t>Élaboration de politiques et de cadres juridiques;</a:t>
            </a:r>
          </a:p>
          <a:p>
            <a:r>
              <a:rPr lang="fr-FR" sz="2800" dirty="0">
                <a:latin typeface="Avenir Book"/>
                <a:cs typeface="Avenir Book"/>
              </a:rPr>
              <a:t>Décisions relatives aux programmes et missions;</a:t>
            </a:r>
          </a:p>
          <a:p>
            <a:r>
              <a:rPr lang="fr-FR" sz="2800" dirty="0">
                <a:latin typeface="Avenir Book"/>
                <a:cs typeface="Avenir Book"/>
              </a:rPr>
              <a:t>Cartographie des dispositions</a:t>
            </a:r>
          </a:p>
          <a:p>
            <a:pPr marL="0" indent="0">
              <a:buNone/>
            </a:pPr>
            <a:r>
              <a:rPr lang="fr-FR" sz="2800" dirty="0">
                <a:latin typeface="Avenir Book"/>
                <a:cs typeface="Avenir Book"/>
              </a:rPr>
              <a:t>financières et institutionnelles.</a:t>
            </a:r>
            <a:endParaRPr lang="fr-FR" dirty="0"/>
          </a:p>
          <a:p>
            <a:endParaRPr lang="fr-FR" b="1" dirty="0"/>
          </a:p>
        </p:txBody>
      </p:sp>
      <p:sp>
        <p:nvSpPr>
          <p:cNvPr id="7" name="Rectangle 6"/>
          <p:cNvSpPr/>
          <p:nvPr/>
        </p:nvSpPr>
        <p:spPr>
          <a:xfrm>
            <a:off x="-22412" y="458576"/>
            <a:ext cx="9166412" cy="641457"/>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Title 6"/>
          <p:cNvSpPr txBox="1">
            <a:spLocks/>
          </p:cNvSpPr>
          <p:nvPr/>
        </p:nvSpPr>
        <p:spPr>
          <a:xfrm>
            <a:off x="445994" y="598177"/>
            <a:ext cx="8229600" cy="439126"/>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b="1" dirty="0">
                <a:solidFill>
                  <a:schemeClr val="bg1"/>
                </a:solidFill>
                <a:latin typeface="Avenir Medium"/>
                <a:cs typeface="Avenir Medium"/>
              </a:rPr>
              <a:t>Coordination horizontale au niveau des politiques</a:t>
            </a:r>
          </a:p>
        </p:txBody>
      </p:sp>
      <p:pic>
        <p:nvPicPr>
          <p:cNvPr id="5" name="Picture 4" descr="A close up of text on a white background&#10;&#10;Description generated with high confidence">
            <a:extLst>
              <a:ext uri="{FF2B5EF4-FFF2-40B4-BE49-F238E27FC236}">
                <a16:creationId xmlns:a16="http://schemas.microsoft.com/office/drawing/2014/main" id="{6DF79BB0-6F55-40A0-BEB3-9121B71E9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1" y="4310857"/>
            <a:ext cx="3200400" cy="2394743"/>
          </a:xfrm>
          <a:prstGeom prst="rect">
            <a:avLst/>
          </a:prstGeom>
        </p:spPr>
      </p:pic>
      <p:sp>
        <p:nvSpPr>
          <p:cNvPr id="6" name="Oval 5"/>
          <p:cNvSpPr/>
          <p:nvPr/>
        </p:nvSpPr>
        <p:spPr>
          <a:xfrm>
            <a:off x="6067793" y="5898056"/>
            <a:ext cx="2528240" cy="6551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71939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9" y="223650"/>
            <a:ext cx="8865594" cy="6632974"/>
          </a:xfrm>
          <a:prstGeom prst="rect">
            <a:avLst/>
          </a:prstGeom>
        </p:spPr>
      </p:pic>
      <p:sp>
        <p:nvSpPr>
          <p:cNvPr id="10" name="Title 1"/>
          <p:cNvSpPr txBox="1">
            <a:spLocks/>
          </p:cNvSpPr>
          <p:nvPr/>
        </p:nvSpPr>
        <p:spPr>
          <a:xfrm>
            <a:off x="304800" y="411162"/>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sz="2800" b="1" dirty="0">
              <a:solidFill>
                <a:schemeClr val="bg1"/>
              </a:solidFill>
              <a:latin typeface="Avenir LT Std 35 Light" pitchFamily="34" charset="0"/>
            </a:endParaRPr>
          </a:p>
        </p:txBody>
      </p:sp>
      <p:sp>
        <p:nvSpPr>
          <p:cNvPr id="11" name="Rectangle 10"/>
          <p:cNvSpPr/>
          <p:nvPr/>
        </p:nvSpPr>
        <p:spPr>
          <a:xfrm>
            <a:off x="-22412" y="458576"/>
            <a:ext cx="9166412" cy="641457"/>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Title 6"/>
          <p:cNvSpPr txBox="1">
            <a:spLocks/>
          </p:cNvSpPr>
          <p:nvPr/>
        </p:nvSpPr>
        <p:spPr>
          <a:xfrm>
            <a:off x="304800" y="575947"/>
            <a:ext cx="8899212"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solidFill>
                  <a:schemeClr val="bg1"/>
                </a:solidFill>
                <a:latin typeface="Avenir LT Std 35 Light" pitchFamily="34" charset="0"/>
              </a:rPr>
              <a:t>Coordination horizontale au niveau du programme</a:t>
            </a:r>
          </a:p>
        </p:txBody>
      </p:sp>
      <p:sp>
        <p:nvSpPr>
          <p:cNvPr id="8" name="Content Placeholder 2"/>
          <p:cNvSpPr txBox="1">
            <a:spLocks/>
          </p:cNvSpPr>
          <p:nvPr/>
        </p:nvSpPr>
        <p:spPr>
          <a:xfrm>
            <a:off x="533400" y="1341120"/>
            <a:ext cx="8208424" cy="496016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800" dirty="0">
                <a:latin typeface="Avenir Book"/>
                <a:cs typeface="Avenir Book"/>
              </a:rPr>
              <a:t>Objectif : Améliorer la conception des programmes existants et promouvoir l’harmonisation de l’ensemble du portefeuille </a:t>
            </a:r>
            <a:br>
              <a:rPr lang="fr-FR" sz="2800" dirty="0">
                <a:latin typeface="Avenir Book"/>
                <a:cs typeface="Avenir Book"/>
              </a:rPr>
            </a:br>
            <a:r>
              <a:rPr lang="fr-FR" sz="2800" dirty="0">
                <a:latin typeface="Avenir Book"/>
                <a:cs typeface="Avenir Book"/>
              </a:rPr>
              <a:t>des programmes…</a:t>
            </a:r>
          </a:p>
          <a:p>
            <a:pPr lvl="0"/>
            <a:r>
              <a:rPr lang="fr-FR" sz="2800" dirty="0">
                <a:latin typeface="Avenir Book"/>
                <a:cs typeface="Avenir Book"/>
              </a:rPr>
              <a:t>Intégration des régimes et programmes </a:t>
            </a:r>
            <a:br>
              <a:rPr lang="fr-FR" sz="2800" dirty="0">
                <a:latin typeface="Avenir Book"/>
                <a:cs typeface="Avenir Book"/>
              </a:rPr>
            </a:br>
            <a:r>
              <a:rPr lang="fr-FR" sz="2800" dirty="0">
                <a:latin typeface="Avenir Book"/>
                <a:cs typeface="Avenir Book"/>
              </a:rPr>
              <a:t>de PS similaires ;</a:t>
            </a:r>
          </a:p>
          <a:p>
            <a:pPr lvl="0"/>
            <a:r>
              <a:rPr lang="fr-FR" sz="2800" dirty="0">
                <a:latin typeface="Avenir Book"/>
                <a:cs typeface="Avenir Book"/>
              </a:rPr>
              <a:t>Maximiser les synergies et </a:t>
            </a:r>
            <a:br>
              <a:rPr lang="fr-FR" sz="2800" dirty="0">
                <a:latin typeface="Avenir Book"/>
                <a:cs typeface="Avenir Book"/>
              </a:rPr>
            </a:br>
            <a:r>
              <a:rPr lang="fr-FR" sz="2800" dirty="0">
                <a:latin typeface="Avenir Book"/>
                <a:cs typeface="Avenir Book"/>
              </a:rPr>
              <a:t>consolider les liens avec les </a:t>
            </a:r>
            <a:br>
              <a:rPr lang="fr-FR" sz="2800" dirty="0">
                <a:latin typeface="Avenir Book"/>
                <a:cs typeface="Avenir Book"/>
              </a:rPr>
            </a:br>
            <a:r>
              <a:rPr lang="fr-FR" sz="2800" dirty="0">
                <a:latin typeface="Avenir Book"/>
                <a:cs typeface="Avenir Book"/>
              </a:rPr>
              <a:t>programmes dans les </a:t>
            </a:r>
            <a:br>
              <a:rPr lang="fr-FR" sz="2800" dirty="0">
                <a:latin typeface="Avenir Book"/>
                <a:cs typeface="Avenir Book"/>
              </a:rPr>
            </a:br>
            <a:r>
              <a:rPr lang="fr-FR" sz="2800" dirty="0">
                <a:latin typeface="Avenir Book"/>
                <a:cs typeface="Avenir Book"/>
              </a:rPr>
              <a:t>différents secteurs. </a:t>
            </a:r>
            <a:endParaRPr lang="fr-FR" dirty="0"/>
          </a:p>
          <a:p>
            <a:endParaRPr lang="fr-FR" b="1" dirty="0"/>
          </a:p>
        </p:txBody>
      </p:sp>
      <p:pic>
        <p:nvPicPr>
          <p:cNvPr id="13" name="Picture 12" descr="A close up of text on a white background&#10;&#10;Description generated with high confidence">
            <a:extLst>
              <a:ext uri="{FF2B5EF4-FFF2-40B4-BE49-F238E27FC236}">
                <a16:creationId xmlns:a16="http://schemas.microsoft.com/office/drawing/2014/main" id="{25E0B365-853C-436F-AE34-185FC6985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1" y="4310857"/>
            <a:ext cx="3200400" cy="2394743"/>
          </a:xfrm>
          <a:prstGeom prst="rect">
            <a:avLst/>
          </a:prstGeom>
        </p:spPr>
      </p:pic>
      <p:sp>
        <p:nvSpPr>
          <p:cNvPr id="15" name="Oval 14">
            <a:extLst>
              <a:ext uri="{FF2B5EF4-FFF2-40B4-BE49-F238E27FC236}">
                <a16:creationId xmlns:a16="http://schemas.microsoft.com/office/drawing/2014/main" id="{5E51A960-2431-40E8-B393-5D21F65AD1C0}"/>
              </a:ext>
            </a:extLst>
          </p:cNvPr>
          <p:cNvSpPr/>
          <p:nvPr/>
        </p:nvSpPr>
        <p:spPr>
          <a:xfrm>
            <a:off x="6067793" y="5410200"/>
            <a:ext cx="2528240" cy="6551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130979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2412" y="0"/>
            <a:ext cx="9166412" cy="1100033"/>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42478855"/>
              </p:ext>
            </p:extLst>
          </p:nvPr>
        </p:nvGraphicFramePr>
        <p:xfrm>
          <a:off x="838200" y="1524000"/>
          <a:ext cx="7770440" cy="914400"/>
        </p:xfrm>
        <a:graphic>
          <a:graphicData uri="http://schemas.openxmlformats.org/drawingml/2006/table">
            <a:tbl>
              <a:tblPr firstRow="1" bandRow="1">
                <a:tableStyleId>{5C22544A-7EE6-4342-B048-85BDC9FD1C3A}</a:tableStyleId>
              </a:tblPr>
              <a:tblGrid>
                <a:gridCol w="2081808">
                  <a:extLst>
                    <a:ext uri="{9D8B030D-6E8A-4147-A177-3AD203B41FA5}">
                      <a16:colId xmlns:a16="http://schemas.microsoft.com/office/drawing/2014/main" val="3989841156"/>
                    </a:ext>
                  </a:extLst>
                </a:gridCol>
                <a:gridCol w="5688632">
                  <a:extLst>
                    <a:ext uri="{9D8B030D-6E8A-4147-A177-3AD203B41FA5}">
                      <a16:colId xmlns:a16="http://schemas.microsoft.com/office/drawing/2014/main" val="722553158"/>
                    </a:ext>
                  </a:extLst>
                </a:gridCol>
              </a:tblGrid>
              <a:tr h="914400">
                <a:tc>
                  <a:txBody>
                    <a:bodyPr/>
                    <a:lstStyle/>
                    <a:p>
                      <a:pPr algn="ctr"/>
                      <a:endParaRPr lang="fr-FR" noProof="0" dirty="0"/>
                    </a:p>
                    <a:p>
                      <a:pPr algn="ctr"/>
                      <a:endParaRPr lang="fr-FR" noProof="0" dirty="0"/>
                    </a:p>
                    <a:p>
                      <a:pPr algn="ctr"/>
                      <a:endParaRPr lang="fr-FR"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000" noProof="0" dirty="0">
                          <a:solidFill>
                            <a:schemeClr val="tx1"/>
                          </a:solidFill>
                          <a:latin typeface="Avenir Medium"/>
                        </a:rPr>
                        <a:t>Concevoir ou adapter des interventions indépendantes</a:t>
                      </a:r>
                    </a:p>
                  </a:txBody>
                  <a:tcPr marL="32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996950"/>
                  </a:ext>
                </a:extLst>
              </a:tr>
            </a:tbl>
          </a:graphicData>
        </a:graphic>
      </p:graphicFrame>
      <p:grpSp>
        <p:nvGrpSpPr>
          <p:cNvPr id="2" name="Group 1"/>
          <p:cNvGrpSpPr/>
          <p:nvPr/>
        </p:nvGrpSpPr>
        <p:grpSpPr>
          <a:xfrm>
            <a:off x="1415364" y="1605886"/>
            <a:ext cx="946836" cy="756314"/>
            <a:chOff x="1629728" y="1371600"/>
            <a:chExt cx="961072" cy="767686"/>
          </a:xfrm>
        </p:grpSpPr>
        <p:sp>
          <p:nvSpPr>
            <p:cNvPr id="7" name="Curved Down Arrow 6"/>
            <p:cNvSpPr/>
            <p:nvPr/>
          </p:nvSpPr>
          <p:spPr>
            <a:xfrm>
              <a:off x="1640688" y="1371600"/>
              <a:ext cx="950112" cy="402108"/>
            </a:xfrm>
            <a:prstGeom prst="curvedDown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 name="Curved Down Arrow 7"/>
            <p:cNvSpPr/>
            <p:nvPr/>
          </p:nvSpPr>
          <p:spPr>
            <a:xfrm rot="10800000">
              <a:off x="1629728" y="1752600"/>
              <a:ext cx="884872" cy="386686"/>
            </a:xfrm>
            <a:prstGeom prst="curvedDown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graphicFrame>
        <p:nvGraphicFramePr>
          <p:cNvPr id="12" name="Content Placeholder 5"/>
          <p:cNvGraphicFramePr>
            <a:graphicFrameLocks/>
          </p:cNvGraphicFramePr>
          <p:nvPr>
            <p:extLst>
              <p:ext uri="{D42A27DB-BD31-4B8C-83A1-F6EECF244321}">
                <p14:modId xmlns:p14="http://schemas.microsoft.com/office/powerpoint/2010/main" val="3782641712"/>
              </p:ext>
            </p:extLst>
          </p:nvPr>
        </p:nvGraphicFramePr>
        <p:xfrm>
          <a:off x="838200" y="2817553"/>
          <a:ext cx="7770440" cy="914400"/>
        </p:xfrm>
        <a:graphic>
          <a:graphicData uri="http://schemas.openxmlformats.org/drawingml/2006/table">
            <a:tbl>
              <a:tblPr firstRow="1" bandRow="1">
                <a:tableStyleId>{5C22544A-7EE6-4342-B048-85BDC9FD1C3A}</a:tableStyleId>
              </a:tblPr>
              <a:tblGrid>
                <a:gridCol w="2081808">
                  <a:extLst>
                    <a:ext uri="{9D8B030D-6E8A-4147-A177-3AD203B41FA5}">
                      <a16:colId xmlns:a16="http://schemas.microsoft.com/office/drawing/2014/main" val="3989841156"/>
                    </a:ext>
                  </a:extLst>
                </a:gridCol>
                <a:gridCol w="5688632">
                  <a:extLst>
                    <a:ext uri="{9D8B030D-6E8A-4147-A177-3AD203B41FA5}">
                      <a16:colId xmlns:a16="http://schemas.microsoft.com/office/drawing/2014/main" val="722553158"/>
                    </a:ext>
                  </a:extLst>
                </a:gridCol>
              </a:tblGrid>
              <a:tr h="370840">
                <a:tc>
                  <a:txBody>
                    <a:bodyPr/>
                    <a:lstStyle/>
                    <a:p>
                      <a:pPr algn="ctr"/>
                      <a:endParaRPr lang="fr-FR" noProof="0" dirty="0"/>
                    </a:p>
                    <a:p>
                      <a:pPr algn="ctr"/>
                      <a:endParaRPr lang="fr-FR" noProof="0" dirty="0"/>
                    </a:p>
                    <a:p>
                      <a:pPr algn="ctr"/>
                      <a:endParaRPr lang="fr-FR"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000" noProof="0" dirty="0">
                          <a:solidFill>
                            <a:schemeClr val="tx1"/>
                          </a:solidFill>
                          <a:latin typeface="Avenir Medium"/>
                          <a:cs typeface="Avenir Medium"/>
                        </a:rPr>
                        <a:t>Simultanément</a:t>
                      </a:r>
                    </a:p>
                  </a:txBody>
                  <a:tcPr marL="32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996950"/>
                  </a:ext>
                </a:extLst>
              </a:tr>
            </a:tbl>
          </a:graphicData>
        </a:graphic>
      </p:graphicFrame>
      <p:grpSp>
        <p:nvGrpSpPr>
          <p:cNvPr id="3" name="Group 2"/>
          <p:cNvGrpSpPr/>
          <p:nvPr/>
        </p:nvGrpSpPr>
        <p:grpSpPr>
          <a:xfrm>
            <a:off x="1447800" y="2971800"/>
            <a:ext cx="749092" cy="667164"/>
            <a:chOff x="1695871" y="2752029"/>
            <a:chExt cx="431166" cy="384009"/>
          </a:xfrm>
        </p:grpSpPr>
        <p:sp>
          <p:nvSpPr>
            <p:cNvPr id="13" name="Right Arrow 12"/>
            <p:cNvSpPr/>
            <p:nvPr/>
          </p:nvSpPr>
          <p:spPr>
            <a:xfrm flipV="1">
              <a:off x="1695871" y="2752029"/>
              <a:ext cx="431165" cy="253742"/>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 name="Right Arrow 13"/>
            <p:cNvSpPr/>
            <p:nvPr/>
          </p:nvSpPr>
          <p:spPr>
            <a:xfrm>
              <a:off x="1695872" y="2897472"/>
              <a:ext cx="431165" cy="238566"/>
            </a:xfrm>
            <a:prstGeom prst="rightArrow">
              <a:avLst/>
            </a:prstGeom>
            <a:solidFill>
              <a:srgbClr val="8000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dirty="0">
                <a:ln>
                  <a:noFill/>
                </a:ln>
                <a:solidFill>
                  <a:sysClr val="window" lastClr="FFFFFF"/>
                </a:solidFill>
                <a:effectLst/>
                <a:uLnTx/>
                <a:uFillTx/>
                <a:latin typeface="Calibri"/>
                <a:ea typeface="+mn-ea"/>
                <a:cs typeface="+mn-cs"/>
              </a:endParaRPr>
            </a:p>
          </p:txBody>
        </p:sp>
      </p:grpSp>
      <p:graphicFrame>
        <p:nvGraphicFramePr>
          <p:cNvPr id="15" name="Content Placeholder 5"/>
          <p:cNvGraphicFramePr>
            <a:graphicFrameLocks/>
          </p:cNvGraphicFramePr>
          <p:nvPr>
            <p:extLst>
              <p:ext uri="{D42A27DB-BD31-4B8C-83A1-F6EECF244321}">
                <p14:modId xmlns:p14="http://schemas.microsoft.com/office/powerpoint/2010/main" val="825885054"/>
              </p:ext>
            </p:extLst>
          </p:nvPr>
        </p:nvGraphicFramePr>
        <p:xfrm>
          <a:off x="838200" y="4191000"/>
          <a:ext cx="7770440" cy="914400"/>
        </p:xfrm>
        <a:graphic>
          <a:graphicData uri="http://schemas.openxmlformats.org/drawingml/2006/table">
            <a:tbl>
              <a:tblPr firstRow="1" bandRow="1">
                <a:tableStyleId>{5C22544A-7EE6-4342-B048-85BDC9FD1C3A}</a:tableStyleId>
              </a:tblPr>
              <a:tblGrid>
                <a:gridCol w="2081808">
                  <a:extLst>
                    <a:ext uri="{9D8B030D-6E8A-4147-A177-3AD203B41FA5}">
                      <a16:colId xmlns:a16="http://schemas.microsoft.com/office/drawing/2014/main" val="3989841156"/>
                    </a:ext>
                  </a:extLst>
                </a:gridCol>
                <a:gridCol w="5688632">
                  <a:extLst>
                    <a:ext uri="{9D8B030D-6E8A-4147-A177-3AD203B41FA5}">
                      <a16:colId xmlns:a16="http://schemas.microsoft.com/office/drawing/2014/main" val="722553158"/>
                    </a:ext>
                  </a:extLst>
                </a:gridCol>
              </a:tblGrid>
              <a:tr h="370840">
                <a:tc>
                  <a:txBody>
                    <a:bodyPr/>
                    <a:lstStyle/>
                    <a:p>
                      <a:pPr algn="ctr"/>
                      <a:endParaRPr lang="fr-FR" noProof="0" dirty="0"/>
                    </a:p>
                    <a:p>
                      <a:pPr algn="ctr"/>
                      <a:endParaRPr lang="fr-FR" noProof="0" dirty="0"/>
                    </a:p>
                    <a:p>
                      <a:pPr algn="ctr"/>
                      <a:endParaRPr lang="fr-FR"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000" noProof="0" dirty="0">
                          <a:solidFill>
                            <a:schemeClr val="tx1"/>
                          </a:solidFill>
                          <a:latin typeface="Avenir Medium"/>
                          <a:cs typeface="Avenir Medium"/>
                        </a:rPr>
                        <a:t>Échelonné au fil du temps</a:t>
                      </a:r>
                    </a:p>
                  </a:txBody>
                  <a:tcPr marL="32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996950"/>
                  </a:ext>
                </a:extLst>
              </a:tr>
            </a:tbl>
          </a:graphicData>
        </a:graphic>
      </p:graphicFrame>
      <p:grpSp>
        <p:nvGrpSpPr>
          <p:cNvPr id="4" name="Group 3"/>
          <p:cNvGrpSpPr/>
          <p:nvPr/>
        </p:nvGrpSpPr>
        <p:grpSpPr>
          <a:xfrm>
            <a:off x="914400" y="4419600"/>
            <a:ext cx="1892798" cy="533400"/>
            <a:chOff x="1245235" y="4292729"/>
            <a:chExt cx="1116957" cy="253742"/>
          </a:xfrm>
        </p:grpSpPr>
        <p:sp>
          <p:nvSpPr>
            <p:cNvPr id="16" name="Right Arrow 15"/>
            <p:cNvSpPr/>
            <p:nvPr/>
          </p:nvSpPr>
          <p:spPr>
            <a:xfrm>
              <a:off x="1931027" y="4307905"/>
              <a:ext cx="431165" cy="238566"/>
            </a:xfrm>
            <a:prstGeom prst="rightArrow">
              <a:avLst/>
            </a:prstGeom>
            <a:solidFill>
              <a:srgbClr val="800000"/>
            </a:solidFill>
            <a:ln w="25400" cap="flat" cmpd="sng" algn="ctr">
              <a:solidFill>
                <a:srgbClr val="8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dirty="0">
                <a:ln>
                  <a:noFill/>
                </a:ln>
                <a:solidFill>
                  <a:sysClr val="window" lastClr="FFFFFF"/>
                </a:solidFill>
                <a:effectLst/>
                <a:uLnTx/>
                <a:uFillTx/>
                <a:latin typeface="Calibri"/>
                <a:ea typeface="+mn-ea"/>
                <a:cs typeface="+mn-cs"/>
              </a:endParaRPr>
            </a:p>
          </p:txBody>
        </p:sp>
        <p:sp>
          <p:nvSpPr>
            <p:cNvPr id="17" name="Right Arrow 16"/>
            <p:cNvSpPr/>
            <p:nvPr/>
          </p:nvSpPr>
          <p:spPr>
            <a:xfrm flipV="1">
              <a:off x="1245235" y="4292729"/>
              <a:ext cx="431165" cy="253742"/>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graphicFrame>
        <p:nvGraphicFramePr>
          <p:cNvPr id="18" name="Content Placeholder 5"/>
          <p:cNvGraphicFramePr>
            <a:graphicFrameLocks/>
          </p:cNvGraphicFramePr>
          <p:nvPr>
            <p:extLst>
              <p:ext uri="{D42A27DB-BD31-4B8C-83A1-F6EECF244321}">
                <p14:modId xmlns:p14="http://schemas.microsoft.com/office/powerpoint/2010/main" val="704460275"/>
              </p:ext>
            </p:extLst>
          </p:nvPr>
        </p:nvGraphicFramePr>
        <p:xfrm>
          <a:off x="838200" y="5426585"/>
          <a:ext cx="7770440" cy="914400"/>
        </p:xfrm>
        <a:graphic>
          <a:graphicData uri="http://schemas.openxmlformats.org/drawingml/2006/table">
            <a:tbl>
              <a:tblPr firstRow="1" bandRow="1">
                <a:tableStyleId>{5C22544A-7EE6-4342-B048-85BDC9FD1C3A}</a:tableStyleId>
              </a:tblPr>
              <a:tblGrid>
                <a:gridCol w="2081808">
                  <a:extLst>
                    <a:ext uri="{9D8B030D-6E8A-4147-A177-3AD203B41FA5}">
                      <a16:colId xmlns:a16="http://schemas.microsoft.com/office/drawing/2014/main" val="3989841156"/>
                    </a:ext>
                  </a:extLst>
                </a:gridCol>
                <a:gridCol w="5688632">
                  <a:extLst>
                    <a:ext uri="{9D8B030D-6E8A-4147-A177-3AD203B41FA5}">
                      <a16:colId xmlns:a16="http://schemas.microsoft.com/office/drawing/2014/main" val="722553158"/>
                    </a:ext>
                  </a:extLst>
                </a:gridCol>
              </a:tblGrid>
              <a:tr h="370840">
                <a:tc>
                  <a:txBody>
                    <a:bodyPr/>
                    <a:lstStyle/>
                    <a:p>
                      <a:pPr algn="ctr"/>
                      <a:endParaRPr lang="fr-FR" noProof="0" dirty="0"/>
                    </a:p>
                    <a:p>
                      <a:pPr algn="ctr"/>
                      <a:endParaRPr lang="fr-FR" noProof="0" dirty="0"/>
                    </a:p>
                    <a:p>
                      <a:pPr algn="ctr"/>
                      <a:endParaRPr lang="fr-FR"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000" noProof="0" dirty="0">
                          <a:solidFill>
                            <a:schemeClr val="tx1"/>
                          </a:solidFill>
                          <a:latin typeface="Avenir Medium"/>
                          <a:cs typeface="Avenir Medium"/>
                        </a:rPr>
                        <a:t>Alignement et harmonisation avec les programmes existants</a:t>
                      </a:r>
                    </a:p>
                  </a:txBody>
                  <a:tcPr marL="32400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996950"/>
                  </a:ext>
                </a:extLst>
              </a:tr>
            </a:tbl>
          </a:graphicData>
        </a:graphic>
      </p:graphicFrame>
      <p:sp>
        <p:nvSpPr>
          <p:cNvPr id="21" name="Title 1"/>
          <p:cNvSpPr>
            <a:spLocks noGrp="1"/>
          </p:cNvSpPr>
          <p:nvPr>
            <p:ph type="title"/>
          </p:nvPr>
        </p:nvSpPr>
        <p:spPr>
          <a:xfrm>
            <a:off x="608620" y="31433"/>
            <a:ext cx="8229600" cy="1143000"/>
          </a:xfrm>
        </p:spPr>
        <p:txBody>
          <a:bodyPr>
            <a:noAutofit/>
          </a:bodyPr>
          <a:lstStyle/>
          <a:p>
            <a:r>
              <a:rPr lang="fr-FR" sz="2600" b="1" dirty="0">
                <a:solidFill>
                  <a:schemeClr val="bg1"/>
                </a:solidFill>
                <a:latin typeface="Avenir Medium"/>
                <a:cs typeface="Avenir Medium"/>
              </a:rPr>
              <a:t>Quatre façons de consolider la coordination</a:t>
            </a:r>
          </a:p>
        </p:txBody>
      </p:sp>
      <p:sp>
        <p:nvSpPr>
          <p:cNvPr id="24" name="Right Arrow 23"/>
          <p:cNvSpPr/>
          <p:nvPr/>
        </p:nvSpPr>
        <p:spPr>
          <a:xfrm flipV="1">
            <a:off x="1447800" y="5426557"/>
            <a:ext cx="749090" cy="44084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 name="Right Arrow 24"/>
          <p:cNvSpPr/>
          <p:nvPr/>
        </p:nvSpPr>
        <p:spPr>
          <a:xfrm>
            <a:off x="1447802" y="5910124"/>
            <a:ext cx="749090" cy="414476"/>
          </a:xfrm>
          <a:prstGeom prst="rightArrow">
            <a:avLst/>
          </a:prstGeom>
          <a:solidFill>
            <a:srgbClr val="8000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67842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rotWithShape="1">
          <a:blip r:embed="rId3" cstate="print">
            <a:extLst>
              <a:ext uri="{28A0092B-C50C-407E-A947-70E740481C1C}">
                <a14:useLocalDpi xmlns:a14="http://schemas.microsoft.com/office/drawing/2010/main" val="0"/>
              </a:ext>
            </a:extLst>
          </a:blip>
          <a:srcRect t="80273"/>
          <a:stretch/>
        </p:blipFill>
        <p:spPr>
          <a:xfrm>
            <a:off x="241830" y="5410200"/>
            <a:ext cx="8865594" cy="1308510"/>
          </a:xfrm>
          <a:prstGeom prst="rect">
            <a:avLst/>
          </a:prstGeom>
        </p:spPr>
      </p:pic>
      <p:sp>
        <p:nvSpPr>
          <p:cNvPr id="11" name="Rectangle 10"/>
          <p:cNvSpPr/>
          <p:nvPr/>
        </p:nvSpPr>
        <p:spPr>
          <a:xfrm>
            <a:off x="-22412" y="0"/>
            <a:ext cx="9166412" cy="1100033"/>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241830" y="299702"/>
            <a:ext cx="8865594" cy="53849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a:solidFill>
                  <a:schemeClr val="bg1"/>
                </a:solidFill>
                <a:latin typeface="Avenir LT Std 35 Light" pitchFamily="34" charset="0"/>
              </a:rPr>
              <a:t>Coordination horizontale au niveau de l’administration</a:t>
            </a:r>
          </a:p>
        </p:txBody>
      </p:sp>
      <p:pic>
        <p:nvPicPr>
          <p:cNvPr id="8" name="Picture 7" descr="A close up of text on a white background&#10;&#10;Description generated with high confidence">
            <a:extLst>
              <a:ext uri="{FF2B5EF4-FFF2-40B4-BE49-F238E27FC236}">
                <a16:creationId xmlns:a16="http://schemas.microsoft.com/office/drawing/2014/main" id="{F953EA13-750E-4D2A-A0CE-0BBD8AE2C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1" y="4310857"/>
            <a:ext cx="3200400" cy="2394743"/>
          </a:xfrm>
          <a:prstGeom prst="rect">
            <a:avLst/>
          </a:prstGeom>
        </p:spPr>
      </p:pic>
      <p:sp>
        <p:nvSpPr>
          <p:cNvPr id="10" name="Oval 9">
            <a:extLst>
              <a:ext uri="{FF2B5EF4-FFF2-40B4-BE49-F238E27FC236}">
                <a16:creationId xmlns:a16="http://schemas.microsoft.com/office/drawing/2014/main" id="{6D83010D-AB26-431E-BA85-651C4A5D44E0}"/>
              </a:ext>
            </a:extLst>
          </p:cNvPr>
          <p:cNvSpPr/>
          <p:nvPr/>
        </p:nvSpPr>
        <p:spPr>
          <a:xfrm>
            <a:off x="5943600" y="5163664"/>
            <a:ext cx="1399807" cy="3627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Content Placeholder 2"/>
          <p:cNvSpPr txBox="1">
            <a:spLocks/>
          </p:cNvSpPr>
          <p:nvPr/>
        </p:nvSpPr>
        <p:spPr>
          <a:xfrm>
            <a:off x="533400" y="1265137"/>
            <a:ext cx="8208424" cy="42612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fr-FR" dirty="0">
                <a:latin typeface="Avenir Book"/>
                <a:cs typeface="Avenir Book"/>
              </a:rPr>
              <a:t>Objectif: Accroître l’efficacité de la mise en œuvre, améliorer la qualité du service du point de vue des usagers, réduire les doublons et les coûts de transaction.</a:t>
            </a:r>
            <a:br>
              <a:rPr lang="fr-FR" dirty="0">
                <a:latin typeface="Avenir Book"/>
                <a:cs typeface="Avenir Book"/>
              </a:rPr>
            </a:br>
            <a:endParaRPr lang="fr-FR" dirty="0">
              <a:latin typeface="Avenir Book"/>
              <a:cs typeface="Avenir Book"/>
            </a:endParaRPr>
          </a:p>
          <a:p>
            <a:r>
              <a:rPr lang="fr-FR" dirty="0">
                <a:latin typeface="Avenir Book"/>
                <a:cs typeface="Avenir Book"/>
              </a:rPr>
              <a:t>Axée sur les éléments de base.</a:t>
            </a:r>
          </a:p>
          <a:p>
            <a:pPr lvl="0"/>
            <a:endParaRPr lang="fr-FR" dirty="0"/>
          </a:p>
          <a:p>
            <a:endParaRPr lang="fr-FR" b="1" dirty="0"/>
          </a:p>
        </p:txBody>
      </p:sp>
    </p:spTree>
    <p:extLst>
      <p:ext uri="{BB962C8B-B14F-4D97-AF65-F5344CB8AC3E}">
        <p14:creationId xmlns:p14="http://schemas.microsoft.com/office/powerpoint/2010/main" val="3683411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838200"/>
            <a:ext cx="4576618" cy="48006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TextBox 2"/>
          <p:cNvSpPr txBox="1"/>
          <p:nvPr/>
        </p:nvSpPr>
        <p:spPr>
          <a:xfrm>
            <a:off x="5029200" y="6441744"/>
            <a:ext cx="2460089" cy="369332"/>
          </a:xfrm>
          <a:prstGeom prst="rect">
            <a:avLst/>
          </a:prstGeom>
          <a:solidFill>
            <a:schemeClr val="bg1"/>
          </a:solidFill>
        </p:spPr>
        <p:txBody>
          <a:bodyPr wrap="square" rtlCol="0">
            <a:spAutoFit/>
          </a:bodyPr>
          <a:lstStyle/>
          <a:p>
            <a:endParaRPr lang="fr-FR" dirty="0"/>
          </a:p>
        </p:txBody>
      </p:sp>
      <p:pic>
        <p:nvPicPr>
          <p:cNvPr id="7" name="Picture 6" descr="MIS POWERPOINT_3DAY conten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7006"/>
            <a:ext cx="9144000" cy="1450994"/>
          </a:xfrm>
          <a:prstGeom prst="rect">
            <a:avLst/>
          </a:prstGeom>
        </p:spPr>
      </p:pic>
      <p:sp>
        <p:nvSpPr>
          <p:cNvPr id="2" name="TextBox 1"/>
          <p:cNvSpPr txBox="1"/>
          <p:nvPr/>
        </p:nvSpPr>
        <p:spPr>
          <a:xfrm>
            <a:off x="4555958" y="1953607"/>
            <a:ext cx="4572000" cy="3785652"/>
          </a:xfrm>
          <a:prstGeom prst="rect">
            <a:avLst/>
          </a:prstGeom>
          <a:noFill/>
        </p:spPr>
        <p:txBody>
          <a:bodyPr wrap="square" rtlCol="0">
            <a:spAutoFit/>
          </a:bodyPr>
          <a:lstStyle/>
          <a:p>
            <a:pPr algn="ctr"/>
            <a:r>
              <a:rPr lang="fr-FR" sz="4000" dirty="0">
                <a:solidFill>
                  <a:schemeClr val="bg1"/>
                </a:solidFill>
                <a:latin typeface="Avenir Book"/>
                <a:cs typeface="Avenir Book"/>
              </a:rPr>
              <a:t>Retour sur l’itinéraire de leadership &amp; de transformation (L&amp;T)</a:t>
            </a:r>
          </a:p>
          <a:p>
            <a:pPr algn="ctr"/>
            <a:endParaRPr lang="fr-FR" sz="4000" dirty="0">
              <a:solidFill>
                <a:schemeClr val="bg1"/>
              </a:solidFill>
              <a:latin typeface="Avenir Book"/>
              <a:cs typeface="Avenir Book"/>
            </a:endParaRPr>
          </a:p>
        </p:txBody>
      </p:sp>
      <p:sp>
        <p:nvSpPr>
          <p:cNvPr id="5" name="Rectangle 4"/>
          <p:cNvSpPr/>
          <p:nvPr/>
        </p:nvSpPr>
        <p:spPr>
          <a:xfrm>
            <a:off x="0" y="0"/>
            <a:ext cx="9144000" cy="381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8" name="Picture 7"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200"/>
            <a:ext cx="4572000" cy="4572000"/>
          </a:xfrm>
          <a:prstGeom prst="rect">
            <a:avLst/>
          </a:prstGeom>
        </p:spPr>
      </p:pic>
    </p:spTree>
    <p:extLst>
      <p:ext uri="{BB962C8B-B14F-4D97-AF65-F5344CB8AC3E}">
        <p14:creationId xmlns:p14="http://schemas.microsoft.com/office/powerpoint/2010/main" val="2846250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2"/>
            <a:ext cx="8496944" cy="5040560"/>
          </a:xfrm>
        </p:spPr>
        <p:txBody>
          <a:bodyPr>
            <a:normAutofit/>
          </a:bodyPr>
          <a:lstStyle/>
          <a:p>
            <a:endParaRPr lang="en-ZA" sz="1800" dirty="0"/>
          </a:p>
          <a:p>
            <a:pPr lvl="0"/>
            <a:endParaRPr lang="en-ZA" dirty="0"/>
          </a:p>
          <a:p>
            <a:pPr marL="0" indent="0">
              <a:buNone/>
            </a:pPr>
            <a:endParaRPr lang="en-ZA"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526" t="15789" r="14474" b="17544"/>
          <a:stretch/>
        </p:blipFill>
        <p:spPr>
          <a:xfrm>
            <a:off x="115228" y="1549152"/>
            <a:ext cx="5791572" cy="3861048"/>
          </a:xfrm>
          <a:prstGeom prst="rect">
            <a:avLst/>
          </a:prstGeom>
        </p:spPr>
      </p:pic>
      <p:pic>
        <p:nvPicPr>
          <p:cNvPr id="2050" name="Picture 2" descr="Image result for black person comp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191" y="4191000"/>
            <a:ext cx="3520305" cy="24694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244" y="0"/>
            <a:ext cx="9166412" cy="1143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6"/>
          <p:cNvSpPr txBox="1">
            <a:spLocks/>
          </p:cNvSpPr>
          <p:nvPr/>
        </p:nvSpPr>
        <p:spPr>
          <a:xfrm>
            <a:off x="457200" y="762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solidFill>
                  <a:schemeClr val="bg1"/>
                </a:solidFill>
                <a:latin typeface="Avenir LT Std 35 Light" pitchFamily="34" charset="0"/>
              </a:rPr>
              <a:t>Instruments d’amélioration de la coordination : </a:t>
            </a:r>
          </a:p>
          <a:p>
            <a:r>
              <a:rPr lang="fr-FR" sz="2800" dirty="0">
                <a:solidFill>
                  <a:schemeClr val="bg1"/>
                </a:solidFill>
                <a:latin typeface="Avenir LT Std 35 Light" pitchFamily="34" charset="0"/>
              </a:rPr>
              <a:t>Services d’assistance aux usagers, en amont et en aval</a:t>
            </a:r>
          </a:p>
        </p:txBody>
      </p:sp>
    </p:spTree>
    <p:extLst>
      <p:ext uri="{BB962C8B-B14F-4D97-AF65-F5344CB8AC3E}">
        <p14:creationId xmlns:p14="http://schemas.microsoft.com/office/powerpoint/2010/main" val="294920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58" y="0"/>
            <a:ext cx="8229600" cy="1143000"/>
          </a:xfrm>
        </p:spPr>
        <p:txBody>
          <a:bodyPr>
            <a:normAutofit/>
          </a:bodyPr>
          <a:lstStyle/>
          <a:p>
            <a:r>
              <a:rPr lang="fr-FR" sz="3200" dirty="0">
                <a:latin typeface="Avenir Medium"/>
                <a:cs typeface="Avenir Medium"/>
              </a:rPr>
              <a:t>Niveau d’intégration des services en amont</a:t>
            </a:r>
            <a:endParaRPr lang="fr-FR" sz="3200" i="1" dirty="0">
              <a:latin typeface="Avenir Medium"/>
              <a:cs typeface="Avenir Medium"/>
            </a:endParaRPr>
          </a:p>
        </p:txBody>
      </p:sp>
      <p:pic>
        <p:nvPicPr>
          <p:cNvPr id="6" name="Picture 5" descr="A screenshot of a cell phone&#10;&#10;Description generated with high confidence">
            <a:extLst>
              <a:ext uri="{FF2B5EF4-FFF2-40B4-BE49-F238E27FC236}">
                <a16:creationId xmlns:a16="http://schemas.microsoft.com/office/drawing/2014/main" id="{BEF0B7B8-2724-4B6D-AE9A-7D3820D26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0455"/>
            <a:ext cx="9144000" cy="5675243"/>
          </a:xfrm>
          <a:prstGeom prst="rect">
            <a:avLst/>
          </a:prstGeom>
        </p:spPr>
      </p:pic>
    </p:spTree>
    <p:extLst>
      <p:ext uri="{BB962C8B-B14F-4D97-AF65-F5344CB8AC3E}">
        <p14:creationId xmlns:p14="http://schemas.microsoft.com/office/powerpoint/2010/main" val="1469216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E2D2B3B-882E-40F3-A32F-6DD516915044}" type="slidenum">
              <a:rPr lang="fr-FR" smtClean="0"/>
              <a:pPr/>
              <a:t>22</a:t>
            </a:fld>
            <a:endParaRPr lang="fr-FR" dirty="0"/>
          </a:p>
        </p:txBody>
      </p:sp>
      <p:graphicFrame>
        <p:nvGraphicFramePr>
          <p:cNvPr id="42" name="Diagram 41"/>
          <p:cNvGraphicFramePr>
            <a:graphicFrameLocks/>
          </p:cNvGraphicFramePr>
          <p:nvPr>
            <p:extLst>
              <p:ext uri="{D42A27DB-BD31-4B8C-83A1-F6EECF244321}">
                <p14:modId xmlns:p14="http://schemas.microsoft.com/office/powerpoint/2010/main" val="3023153910"/>
              </p:ext>
            </p:extLst>
          </p:nvPr>
        </p:nvGraphicFramePr>
        <p:xfrm>
          <a:off x="0" y="181149"/>
          <a:ext cx="8991600" cy="6660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4" name="Group 43"/>
          <p:cNvGrpSpPr>
            <a:grpSpLocks/>
          </p:cNvGrpSpPr>
          <p:nvPr/>
        </p:nvGrpSpPr>
        <p:grpSpPr bwMode="auto">
          <a:xfrm>
            <a:off x="3962400" y="2286000"/>
            <a:ext cx="1521390" cy="2323870"/>
            <a:chOff x="0" y="0"/>
            <a:chExt cx="6438" cy="11658"/>
          </a:xfrm>
        </p:grpSpPr>
        <p:sp>
          <p:nvSpPr>
            <p:cNvPr id="50" name="Oval 49"/>
            <p:cNvSpPr>
              <a:spLocks noChangeArrowheads="1"/>
            </p:cNvSpPr>
            <p:nvPr/>
          </p:nvSpPr>
          <p:spPr bwMode="auto">
            <a:xfrm>
              <a:off x="2171" y="0"/>
              <a:ext cx="1905" cy="1905"/>
            </a:xfrm>
            <a:prstGeom prst="ellipse">
              <a:avLst/>
            </a:prstGeom>
            <a:solidFill>
              <a:srgbClr val="000000"/>
            </a:solidFill>
            <a:ln w="25400">
              <a:solidFill>
                <a:srgbClr val="000000"/>
              </a:solidFill>
              <a:round/>
              <a:headEnd/>
              <a:tailEnd/>
            </a:ln>
          </p:spPr>
          <p:txBody>
            <a:bodyPr rot="0" vert="horz" wrap="square" lIns="91440" tIns="45720" rIns="91440" bIns="45720" anchor="ctr" anchorCtr="0" upright="1">
              <a:noAutofit/>
            </a:bodyPr>
            <a:lstStyle/>
            <a:p>
              <a:endParaRPr lang="fr-FR" dirty="0"/>
            </a:p>
          </p:txBody>
        </p:sp>
        <p:sp>
          <p:nvSpPr>
            <p:cNvPr id="51" name="Oval 50"/>
            <p:cNvSpPr>
              <a:spLocks noChangeArrowheads="1"/>
            </p:cNvSpPr>
            <p:nvPr/>
          </p:nvSpPr>
          <p:spPr bwMode="auto">
            <a:xfrm>
              <a:off x="1943" y="2209"/>
              <a:ext cx="2552" cy="5449"/>
            </a:xfrm>
            <a:prstGeom prst="ellipse">
              <a:avLst/>
            </a:prstGeom>
            <a:solidFill>
              <a:srgbClr val="000000"/>
            </a:solidFill>
            <a:ln w="25400">
              <a:solidFill>
                <a:srgbClr val="000000"/>
              </a:solidFill>
              <a:round/>
              <a:headEnd/>
              <a:tailEnd/>
            </a:ln>
          </p:spPr>
          <p:txBody>
            <a:bodyPr rot="0" vert="horz" wrap="square" lIns="91440" tIns="45720" rIns="91440" bIns="45720" anchor="ctr" anchorCtr="0" upright="1">
              <a:noAutofit/>
            </a:bodyPr>
            <a:lstStyle/>
            <a:p>
              <a:endParaRPr lang="fr-FR" dirty="0"/>
            </a:p>
          </p:txBody>
        </p:sp>
        <p:cxnSp>
          <p:nvCxnSpPr>
            <p:cNvPr id="52" name="Straight Connector 51"/>
            <p:cNvCxnSpPr>
              <a:cxnSpLocks noChangeShapeType="1"/>
            </p:cNvCxnSpPr>
            <p:nvPr/>
          </p:nvCxnSpPr>
          <p:spPr bwMode="auto">
            <a:xfrm flipH="1">
              <a:off x="0" y="2895"/>
              <a:ext cx="2705" cy="301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53" name="Straight Connector 52"/>
            <p:cNvCxnSpPr>
              <a:cxnSpLocks noChangeShapeType="1"/>
            </p:cNvCxnSpPr>
            <p:nvPr/>
          </p:nvCxnSpPr>
          <p:spPr bwMode="auto">
            <a:xfrm flipH="1">
              <a:off x="2171" y="7315"/>
              <a:ext cx="762" cy="434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flipH="1" flipV="1">
              <a:off x="3810" y="2667"/>
              <a:ext cx="2628" cy="323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a:off x="3810" y="7315"/>
              <a:ext cx="952" cy="434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grpSp>
      <p:cxnSp>
        <p:nvCxnSpPr>
          <p:cNvPr id="46" name="Straight Arrow Connector 45"/>
          <p:cNvCxnSpPr>
            <a:cxnSpLocks noChangeShapeType="1"/>
          </p:cNvCxnSpPr>
          <p:nvPr/>
        </p:nvCxnSpPr>
        <p:spPr bwMode="auto">
          <a:xfrm flipV="1">
            <a:off x="4724400" y="1752600"/>
            <a:ext cx="0" cy="1371600"/>
          </a:xfrm>
          <a:prstGeom prst="straightConnector1">
            <a:avLst/>
          </a:prstGeom>
          <a:noFill/>
          <a:ln w="38100">
            <a:solidFill>
              <a:srgbClr val="F2F2F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cxnSp>
      <p:cxnSp>
        <p:nvCxnSpPr>
          <p:cNvPr id="47" name="Straight Arrow Connector 46"/>
          <p:cNvCxnSpPr>
            <a:cxnSpLocks noChangeShapeType="1"/>
          </p:cNvCxnSpPr>
          <p:nvPr/>
        </p:nvCxnSpPr>
        <p:spPr bwMode="auto">
          <a:xfrm flipH="1">
            <a:off x="3505200" y="3962400"/>
            <a:ext cx="762000" cy="533400"/>
          </a:xfrm>
          <a:prstGeom prst="straightConnector1">
            <a:avLst/>
          </a:prstGeom>
          <a:noFill/>
          <a:ln w="38100">
            <a:solidFill>
              <a:srgbClr val="F2F2F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cxnSp>
      <p:cxnSp>
        <p:nvCxnSpPr>
          <p:cNvPr id="48" name="Straight Arrow Connector 47"/>
          <p:cNvCxnSpPr>
            <a:cxnSpLocks noChangeShapeType="1"/>
          </p:cNvCxnSpPr>
          <p:nvPr/>
        </p:nvCxnSpPr>
        <p:spPr bwMode="auto">
          <a:xfrm flipV="1">
            <a:off x="5029200" y="2438400"/>
            <a:ext cx="457200" cy="609600"/>
          </a:xfrm>
          <a:prstGeom prst="straightConnector1">
            <a:avLst/>
          </a:prstGeom>
          <a:noFill/>
          <a:ln w="38100">
            <a:solidFill>
              <a:srgbClr val="F2F2F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cxnSp>
      <p:cxnSp>
        <p:nvCxnSpPr>
          <p:cNvPr id="49" name="Straight Arrow Connector 48"/>
          <p:cNvCxnSpPr>
            <a:cxnSpLocks noChangeShapeType="1"/>
          </p:cNvCxnSpPr>
          <p:nvPr/>
        </p:nvCxnSpPr>
        <p:spPr bwMode="auto">
          <a:xfrm>
            <a:off x="5029200" y="3962400"/>
            <a:ext cx="609600" cy="729276"/>
          </a:xfrm>
          <a:prstGeom prst="straightConnector1">
            <a:avLst/>
          </a:prstGeom>
          <a:noFill/>
          <a:ln w="38100">
            <a:solidFill>
              <a:srgbClr val="F2F2F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cxnSp>
      <p:sp>
        <p:nvSpPr>
          <p:cNvPr id="56" name="TextBox 55"/>
          <p:cNvSpPr txBox="1"/>
          <p:nvPr/>
        </p:nvSpPr>
        <p:spPr>
          <a:xfrm>
            <a:off x="152399" y="6390602"/>
            <a:ext cx="3585087" cy="400110"/>
          </a:xfrm>
          <a:prstGeom prst="rect">
            <a:avLst/>
          </a:prstGeom>
          <a:noFill/>
        </p:spPr>
        <p:txBody>
          <a:bodyPr wrap="square" rtlCol="0">
            <a:spAutoFit/>
          </a:bodyPr>
          <a:lstStyle/>
          <a:p>
            <a:r>
              <a:rPr lang="fr-FR" sz="1000" dirty="0">
                <a:latin typeface="Avenir Book"/>
                <a:cs typeface="Avenir Book"/>
              </a:rPr>
              <a:t>Source : Adaptation d’un projet non publié d’ </a:t>
            </a:r>
            <a:r>
              <a:rPr lang="fr-FR" sz="1000" i="1" dirty="0">
                <a:latin typeface="Avenir Book"/>
                <a:cs typeface="Avenir Book"/>
              </a:rPr>
              <a:t>Oxford</a:t>
            </a:r>
            <a:r>
              <a:rPr lang="fr-FR" sz="1000" dirty="0">
                <a:latin typeface="Avenir Book"/>
                <a:cs typeface="Avenir Book"/>
              </a:rPr>
              <a:t> </a:t>
            </a:r>
            <a:r>
              <a:rPr lang="fr-FR" sz="1000" i="1" dirty="0">
                <a:solidFill>
                  <a:srgbClr val="0B1F51"/>
                </a:solidFill>
                <a:latin typeface="Avenir Book"/>
                <a:cs typeface="Avenir Book"/>
              </a:rPr>
              <a:t>Policy Management </a:t>
            </a:r>
            <a:r>
              <a:rPr lang="fr-FR" sz="1000" dirty="0">
                <a:latin typeface="Avenir Book"/>
                <a:cs typeface="Avenir Book"/>
              </a:rPr>
              <a:t>en Zambie</a:t>
            </a:r>
          </a:p>
        </p:txBody>
      </p:sp>
      <p:grpSp>
        <p:nvGrpSpPr>
          <p:cNvPr id="18" name="Group 17"/>
          <p:cNvGrpSpPr/>
          <p:nvPr/>
        </p:nvGrpSpPr>
        <p:grpSpPr>
          <a:xfrm>
            <a:off x="3124199" y="3165052"/>
            <a:ext cx="2971801" cy="784215"/>
            <a:chOff x="3200400" y="2879912"/>
            <a:chExt cx="3200400" cy="886612"/>
          </a:xfrm>
        </p:grpSpPr>
        <p:sp>
          <p:nvSpPr>
            <p:cNvPr id="45" name="Text Box 298"/>
            <p:cNvSpPr txBox="1">
              <a:spLocks noChangeArrowheads="1"/>
            </p:cNvSpPr>
            <p:nvPr/>
          </p:nvSpPr>
          <p:spPr bwMode="auto">
            <a:xfrm>
              <a:off x="3200400" y="2879912"/>
              <a:ext cx="3200400" cy="886612"/>
            </a:xfrm>
            <a:prstGeom prst="rect">
              <a:avLst/>
            </a:prstGeom>
            <a:noFill/>
            <a:ln w="38100" cmpd="sng">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spcAft>
                  <a:spcPts val="1200"/>
                </a:spcAft>
              </a:pPr>
              <a:endParaRPr lang="fr-FR" sz="2000" dirty="0">
                <a:effectLst/>
                <a:latin typeface="Avenir Heavy"/>
                <a:ea typeface="MS Mincho" panose="02020609040205080304" pitchFamily="49" charset="-128"/>
                <a:cs typeface="Avenir Heavy"/>
              </a:endParaRPr>
            </a:p>
          </p:txBody>
        </p:sp>
        <p:sp>
          <p:nvSpPr>
            <p:cNvPr id="3" name="Rectangle 2"/>
            <p:cNvSpPr/>
            <p:nvPr/>
          </p:nvSpPr>
          <p:spPr>
            <a:xfrm>
              <a:off x="3387467" y="3048000"/>
              <a:ext cx="2890740" cy="684038"/>
            </a:xfrm>
            <a:prstGeom prst="rect">
              <a:avLst/>
            </a:prstGeom>
          </p:spPr>
          <p:txBody>
            <a:bodyPr wrap="none">
              <a:spAutoFit/>
            </a:bodyPr>
            <a:lstStyle/>
            <a:p>
              <a:pPr algn="ctr">
                <a:lnSpc>
                  <a:spcPct val="60000"/>
                </a:lnSpc>
                <a:spcAft>
                  <a:spcPts val="1200"/>
                </a:spcAft>
              </a:pPr>
              <a:r>
                <a:rPr lang="fr-FR" b="1" dirty="0">
                  <a:solidFill>
                    <a:srgbClr val="FFFFFF"/>
                  </a:solidFill>
                  <a:latin typeface="Avenir Heavy"/>
                  <a:ea typeface="MS Mincho" panose="02020609040205080304" pitchFamily="49" charset="-128"/>
                  <a:cs typeface="Avenir Heavy"/>
                </a:rPr>
                <a:t>Gestion des cas </a:t>
              </a:r>
            </a:p>
            <a:p>
              <a:pPr algn="ctr">
                <a:lnSpc>
                  <a:spcPct val="60000"/>
                </a:lnSpc>
                <a:spcAft>
                  <a:spcPts val="1200"/>
                </a:spcAft>
              </a:pPr>
              <a:r>
                <a:rPr lang="fr-FR" b="1" dirty="0">
                  <a:solidFill>
                    <a:srgbClr val="FFFFFF"/>
                  </a:solidFill>
                  <a:latin typeface="Avenir Heavy"/>
                  <a:ea typeface="MS Mincho" panose="02020609040205080304" pitchFamily="49" charset="-128"/>
                  <a:cs typeface="Avenir Heavy"/>
                </a:rPr>
                <a:t>et système d’aiguillage</a:t>
              </a:r>
            </a:p>
          </p:txBody>
        </p:sp>
      </p:grpSp>
      <p:sp>
        <p:nvSpPr>
          <p:cNvPr id="2" name="Title 1"/>
          <p:cNvSpPr>
            <a:spLocks noGrp="1"/>
          </p:cNvSpPr>
          <p:nvPr>
            <p:ph type="title"/>
          </p:nvPr>
        </p:nvSpPr>
        <p:spPr>
          <a:xfrm>
            <a:off x="228600" y="381000"/>
            <a:ext cx="3508887" cy="566451"/>
          </a:xfrm>
        </p:spPr>
        <p:txBody>
          <a:bodyPr>
            <a:noAutofit/>
          </a:bodyPr>
          <a:lstStyle/>
          <a:p>
            <a:pPr algn="l"/>
            <a:r>
              <a:rPr lang="fr-FR" sz="2600" b="1" dirty="0">
                <a:latin typeface="Avenir Medium"/>
                <a:cs typeface="Avenir Medium"/>
              </a:rPr>
              <a:t>…Services de liaison, Aperçu général</a:t>
            </a:r>
          </a:p>
        </p:txBody>
      </p:sp>
    </p:spTree>
    <p:extLst>
      <p:ext uri="{BB962C8B-B14F-4D97-AF65-F5344CB8AC3E}">
        <p14:creationId xmlns:p14="http://schemas.microsoft.com/office/powerpoint/2010/main" val="2703068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rotWithShape="1">
          <a:blip r:embed="rId3" cstate="print">
            <a:extLst>
              <a:ext uri="{28A0092B-C50C-407E-A947-70E740481C1C}">
                <a14:useLocalDpi xmlns:a14="http://schemas.microsoft.com/office/drawing/2010/main" val="0"/>
              </a:ext>
            </a:extLst>
          </a:blip>
          <a:srcRect t="80273"/>
          <a:stretch/>
        </p:blipFill>
        <p:spPr>
          <a:xfrm>
            <a:off x="304800" y="5549490"/>
            <a:ext cx="8865594" cy="1308510"/>
          </a:xfrm>
          <a:prstGeom prst="rect">
            <a:avLst/>
          </a:prstGeom>
        </p:spPr>
      </p:pic>
      <p:sp>
        <p:nvSpPr>
          <p:cNvPr id="7" name="Content Placeholder 2"/>
          <p:cNvSpPr txBox="1">
            <a:spLocks/>
          </p:cNvSpPr>
          <p:nvPr/>
        </p:nvSpPr>
        <p:spPr>
          <a:xfrm>
            <a:off x="304800" y="381000"/>
            <a:ext cx="8382000" cy="5715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FR" sz="2600" b="1" dirty="0"/>
          </a:p>
          <a:p>
            <a:endParaRPr lang="fr-FR" sz="2600" dirty="0">
              <a:latin typeface="Avenir Book"/>
              <a:cs typeface="Avenir Book"/>
            </a:endParaRPr>
          </a:p>
          <a:p>
            <a:pPr marL="0" indent="0">
              <a:buNone/>
            </a:pPr>
            <a:r>
              <a:rPr lang="fr-FR" sz="2600" dirty="0">
                <a:latin typeface="Avenir Book"/>
                <a:cs typeface="Avenir Book"/>
              </a:rPr>
              <a:t>Objectif : Garantir la cohérence, </a:t>
            </a:r>
            <a:br>
              <a:rPr lang="fr-FR" sz="2600" dirty="0">
                <a:latin typeface="Avenir Book"/>
                <a:cs typeface="Avenir Book"/>
              </a:rPr>
            </a:br>
            <a:r>
              <a:rPr lang="fr-FR" sz="2600" dirty="0">
                <a:latin typeface="Avenir Book"/>
                <a:cs typeface="Avenir Book"/>
              </a:rPr>
              <a:t>la réactivité au contexte locale et la </a:t>
            </a:r>
            <a:br>
              <a:rPr lang="fr-FR" sz="2600" dirty="0">
                <a:latin typeface="Avenir Book"/>
                <a:cs typeface="Avenir Book"/>
              </a:rPr>
            </a:br>
            <a:r>
              <a:rPr lang="fr-FR" sz="2600" dirty="0">
                <a:latin typeface="Avenir Book"/>
                <a:cs typeface="Avenir Book"/>
              </a:rPr>
              <a:t>responsabilité dans la mise en œuvre </a:t>
            </a:r>
            <a:br>
              <a:rPr lang="fr-FR" sz="2600" dirty="0">
                <a:latin typeface="Avenir Book"/>
                <a:cs typeface="Avenir Book"/>
              </a:rPr>
            </a:br>
            <a:r>
              <a:rPr lang="fr-FR" sz="2600" dirty="0">
                <a:latin typeface="Avenir Book"/>
                <a:cs typeface="Avenir Book"/>
              </a:rPr>
              <a:t>des programmes.</a:t>
            </a:r>
          </a:p>
          <a:p>
            <a:r>
              <a:rPr lang="fr-FR" sz="2600" dirty="0">
                <a:latin typeface="Avenir Book"/>
                <a:cs typeface="Avenir Book"/>
              </a:rPr>
              <a:t>Concerne les différents niveaux de gouvernement</a:t>
            </a:r>
            <a:br>
              <a:rPr lang="fr-FR" sz="2600" dirty="0">
                <a:latin typeface="Avenir Book"/>
                <a:cs typeface="Avenir Book"/>
              </a:rPr>
            </a:br>
            <a:r>
              <a:rPr lang="fr-FR" sz="2600" dirty="0">
                <a:latin typeface="Avenir Book"/>
                <a:cs typeface="Avenir Book"/>
              </a:rPr>
              <a:t>(niveau fédéral, national, provincial/régional,</a:t>
            </a:r>
            <a:br>
              <a:rPr lang="fr-FR" sz="2600" dirty="0">
                <a:latin typeface="Avenir Book"/>
                <a:cs typeface="Avenir Book"/>
              </a:rPr>
            </a:br>
            <a:r>
              <a:rPr lang="fr-FR" sz="2600" dirty="0">
                <a:latin typeface="Avenir Book"/>
                <a:cs typeface="Avenir Book"/>
              </a:rPr>
              <a:t>et commune/village) ;</a:t>
            </a:r>
          </a:p>
          <a:p>
            <a:r>
              <a:rPr lang="fr-FR" sz="2600" dirty="0">
                <a:latin typeface="Avenir Book"/>
                <a:cs typeface="Avenir Book"/>
              </a:rPr>
              <a:t>Chaque couche du système de protection </a:t>
            </a:r>
            <a:br>
              <a:rPr lang="fr-FR" sz="2600" dirty="0">
                <a:latin typeface="Avenir Book"/>
                <a:cs typeface="Avenir Book"/>
              </a:rPr>
            </a:br>
            <a:r>
              <a:rPr lang="fr-FR" sz="2600" dirty="0">
                <a:latin typeface="Avenir Book"/>
                <a:cs typeface="Avenir Book"/>
              </a:rPr>
              <a:t>sociale dépend d’autres couches pour remplir </a:t>
            </a:r>
            <a:br>
              <a:rPr lang="fr-FR" sz="2600" dirty="0">
                <a:latin typeface="Avenir Book"/>
                <a:cs typeface="Avenir Book"/>
              </a:rPr>
            </a:br>
            <a:r>
              <a:rPr lang="fr-FR" sz="2600" dirty="0">
                <a:latin typeface="Avenir Book"/>
                <a:cs typeface="Avenir Book"/>
              </a:rPr>
              <a:t>ses propres fonctions. </a:t>
            </a:r>
            <a:endParaRPr lang="fr-FR" sz="2600" dirty="0"/>
          </a:p>
          <a:p>
            <a:endParaRPr lang="fr-FR" sz="2600" b="1" dirty="0"/>
          </a:p>
        </p:txBody>
      </p:sp>
      <p:sp>
        <p:nvSpPr>
          <p:cNvPr id="8" name="Rectangle 7"/>
          <p:cNvSpPr/>
          <p:nvPr/>
        </p:nvSpPr>
        <p:spPr>
          <a:xfrm>
            <a:off x="-22412" y="1"/>
            <a:ext cx="9166412" cy="9144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Title 6"/>
          <p:cNvSpPr txBox="1">
            <a:spLocks/>
          </p:cNvSpPr>
          <p:nvPr/>
        </p:nvSpPr>
        <p:spPr>
          <a:xfrm>
            <a:off x="609600" y="231805"/>
            <a:ext cx="8229600" cy="5301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dirty="0">
                <a:solidFill>
                  <a:schemeClr val="bg1"/>
                </a:solidFill>
                <a:latin typeface="Avenir Medium"/>
                <a:cs typeface="Avenir Medium"/>
              </a:rPr>
              <a:t>Coordination verticale</a:t>
            </a:r>
          </a:p>
        </p:txBody>
      </p:sp>
      <p:pic>
        <p:nvPicPr>
          <p:cNvPr id="10" name="Picture 9" descr="A close up of text on a white background&#10;&#10;Description generated with high confidence">
            <a:extLst>
              <a:ext uri="{FF2B5EF4-FFF2-40B4-BE49-F238E27FC236}">
                <a16:creationId xmlns:a16="http://schemas.microsoft.com/office/drawing/2014/main" id="{0EE0DB46-576B-461C-B16D-9335FEF25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1" y="962381"/>
            <a:ext cx="2514599" cy="1881583"/>
          </a:xfrm>
          <a:prstGeom prst="rect">
            <a:avLst/>
          </a:prstGeom>
        </p:spPr>
      </p:pic>
      <p:sp>
        <p:nvSpPr>
          <p:cNvPr id="12" name="Oval 11">
            <a:extLst>
              <a:ext uri="{FF2B5EF4-FFF2-40B4-BE49-F238E27FC236}">
                <a16:creationId xmlns:a16="http://schemas.microsoft.com/office/drawing/2014/main" id="{6A2CA77A-9622-4618-B611-034EC3FD92AA}"/>
              </a:ext>
            </a:extLst>
          </p:cNvPr>
          <p:cNvSpPr/>
          <p:nvPr/>
        </p:nvSpPr>
        <p:spPr>
          <a:xfrm rot="5400000">
            <a:off x="8094143" y="1965519"/>
            <a:ext cx="1552219" cy="3374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583225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rotWithShape="1">
          <a:blip r:embed="rId3" cstate="print">
            <a:extLst>
              <a:ext uri="{28A0092B-C50C-407E-A947-70E740481C1C}">
                <a14:useLocalDpi xmlns:a14="http://schemas.microsoft.com/office/drawing/2010/main" val="0"/>
              </a:ext>
            </a:extLst>
          </a:blip>
          <a:srcRect t="80273"/>
          <a:stretch/>
        </p:blipFill>
        <p:spPr>
          <a:xfrm>
            <a:off x="304800" y="5625690"/>
            <a:ext cx="8865594" cy="1232310"/>
          </a:xfrm>
          <a:prstGeom prst="rect">
            <a:avLst/>
          </a:prstGeom>
        </p:spPr>
      </p:pic>
      <p:sp>
        <p:nvSpPr>
          <p:cNvPr id="7" name="Content Placeholder 2"/>
          <p:cNvSpPr txBox="1">
            <a:spLocks/>
          </p:cNvSpPr>
          <p:nvPr/>
        </p:nvSpPr>
        <p:spPr>
          <a:xfrm>
            <a:off x="333772" y="228600"/>
            <a:ext cx="8208424"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FR" sz="4200" b="1" dirty="0"/>
          </a:p>
          <a:p>
            <a:endParaRPr lang="fr-FR" dirty="0"/>
          </a:p>
          <a:p>
            <a:pPr lvl="0"/>
            <a:endParaRPr lang="fr-FR" dirty="0"/>
          </a:p>
          <a:p>
            <a:endParaRPr lang="fr-FR" b="1" dirty="0"/>
          </a:p>
        </p:txBody>
      </p:sp>
      <p:sp>
        <p:nvSpPr>
          <p:cNvPr id="8" name="Rectangle 7"/>
          <p:cNvSpPr/>
          <p:nvPr/>
        </p:nvSpPr>
        <p:spPr>
          <a:xfrm>
            <a:off x="-22412" y="0"/>
            <a:ext cx="9166412" cy="13716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Title 6"/>
          <p:cNvSpPr txBox="1">
            <a:spLocks/>
          </p:cNvSpPr>
          <p:nvPr/>
        </p:nvSpPr>
        <p:spPr>
          <a:xfrm>
            <a:off x="533400" y="2286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latin typeface="Avenir Medium"/>
                <a:cs typeface="Avenir Medium"/>
              </a:rPr>
              <a:t>Outils et processus permettant d’améliorer la coordination verticale</a:t>
            </a:r>
          </a:p>
        </p:txBody>
      </p:sp>
      <p:sp>
        <p:nvSpPr>
          <p:cNvPr id="11" name="Title 6"/>
          <p:cNvSpPr txBox="1">
            <a:spLocks/>
          </p:cNvSpPr>
          <p:nvPr/>
        </p:nvSpPr>
        <p:spPr>
          <a:xfrm>
            <a:off x="598394" y="61097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3200" dirty="0">
              <a:solidFill>
                <a:schemeClr val="bg1"/>
              </a:solidFill>
              <a:latin typeface="Avenir LT Std 35 Light" pitchFamily="34" charset="0"/>
            </a:endParaRPr>
          </a:p>
        </p:txBody>
      </p:sp>
      <p:sp>
        <p:nvSpPr>
          <p:cNvPr id="12" name="Content Placeholder 2"/>
          <p:cNvSpPr txBox="1">
            <a:spLocks/>
          </p:cNvSpPr>
          <p:nvPr/>
        </p:nvSpPr>
        <p:spPr>
          <a:xfrm>
            <a:off x="685800" y="1663290"/>
            <a:ext cx="8305800" cy="39624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300" dirty="0">
                <a:latin typeface="Avenir Book"/>
                <a:cs typeface="Avenir Book"/>
              </a:rPr>
              <a:t>Optimiser les structures de coordination verticale ; </a:t>
            </a:r>
          </a:p>
          <a:p>
            <a:r>
              <a:rPr lang="fr-FR" sz="2300" dirty="0">
                <a:latin typeface="Avenir Book"/>
                <a:cs typeface="Avenir Book"/>
              </a:rPr>
              <a:t>Clarifier les rôles et responsabilités des </a:t>
            </a:r>
            <a:br>
              <a:rPr lang="fr-FR" sz="2300" dirty="0">
                <a:latin typeface="Avenir Book"/>
                <a:cs typeface="Avenir Book"/>
              </a:rPr>
            </a:br>
            <a:r>
              <a:rPr lang="fr-FR" sz="2300" dirty="0">
                <a:latin typeface="Avenir Book"/>
                <a:cs typeface="Avenir Book"/>
              </a:rPr>
              <a:t>couches administratives ;</a:t>
            </a:r>
          </a:p>
          <a:p>
            <a:r>
              <a:rPr lang="fr-FR" sz="2300" dirty="0">
                <a:latin typeface="Avenir Book"/>
                <a:cs typeface="Avenir Book"/>
              </a:rPr>
              <a:t>Garantir que les mécanismes de coordination sont investies des compétences nécessaires et possèdent les capacités de coordination ;</a:t>
            </a:r>
          </a:p>
          <a:p>
            <a:r>
              <a:rPr lang="fr-FR" sz="2300" dirty="0">
                <a:latin typeface="Avenir Book"/>
                <a:cs typeface="Avenir Book"/>
              </a:rPr>
              <a:t>Élaborer des manuels d’orientation/de fonctionnement pour guider la coordination verticale de la </a:t>
            </a:r>
            <a:br>
              <a:rPr lang="fr-FR" sz="2300" dirty="0">
                <a:latin typeface="Avenir Book"/>
                <a:cs typeface="Avenir Book"/>
              </a:rPr>
            </a:br>
            <a:r>
              <a:rPr lang="fr-FR" sz="2300" dirty="0">
                <a:latin typeface="Avenir Book"/>
                <a:cs typeface="Avenir Book"/>
              </a:rPr>
              <a:t>protection sociale ; </a:t>
            </a:r>
          </a:p>
          <a:p>
            <a:r>
              <a:rPr lang="fr-FR" sz="2300" dirty="0">
                <a:latin typeface="Avenir Book"/>
                <a:cs typeface="Avenir Book"/>
              </a:rPr>
              <a:t>Lancer des initiatives de coordination ;</a:t>
            </a:r>
          </a:p>
          <a:p>
            <a:r>
              <a:rPr lang="fr-FR" sz="2300" dirty="0">
                <a:latin typeface="Avenir Book"/>
                <a:cs typeface="Avenir Book"/>
              </a:rPr>
              <a:t>Garantir la circulation des informations dans les deux sens !</a:t>
            </a:r>
          </a:p>
        </p:txBody>
      </p:sp>
    </p:spTree>
    <p:extLst>
      <p:ext uri="{BB962C8B-B14F-4D97-AF65-F5344CB8AC3E}">
        <p14:creationId xmlns:p14="http://schemas.microsoft.com/office/powerpoint/2010/main" val="4160936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838200"/>
            <a:ext cx="4576618" cy="48006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5029200" y="6441744"/>
            <a:ext cx="2460089" cy="369332"/>
          </a:xfrm>
          <a:prstGeom prst="rect">
            <a:avLst/>
          </a:prstGeom>
          <a:solidFill>
            <a:schemeClr val="bg1"/>
          </a:solidFill>
        </p:spPr>
        <p:txBody>
          <a:bodyPr wrap="square" rtlCol="0">
            <a:spAutoFit/>
          </a:bodyPr>
          <a:lstStyle/>
          <a:p>
            <a:endParaRPr lang="en-ZA" dirty="0"/>
          </a:p>
        </p:txBody>
      </p:sp>
      <p:pic>
        <p:nvPicPr>
          <p:cNvPr id="7" name="Picture 6" descr="MIS POWERPOINT_3DAY conten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7006"/>
            <a:ext cx="9144000" cy="1450994"/>
          </a:xfrm>
          <a:prstGeom prst="rect">
            <a:avLst/>
          </a:prstGeom>
        </p:spPr>
      </p:pic>
      <p:sp>
        <p:nvSpPr>
          <p:cNvPr id="2" name="TextBox 1"/>
          <p:cNvSpPr txBox="1"/>
          <p:nvPr/>
        </p:nvSpPr>
        <p:spPr>
          <a:xfrm>
            <a:off x="4555958" y="2133600"/>
            <a:ext cx="4572000" cy="2554545"/>
          </a:xfrm>
          <a:prstGeom prst="rect">
            <a:avLst/>
          </a:prstGeom>
          <a:noFill/>
        </p:spPr>
        <p:txBody>
          <a:bodyPr wrap="square" rtlCol="0">
            <a:spAutoFit/>
          </a:bodyPr>
          <a:lstStyle/>
          <a:p>
            <a:pPr algn="ctr"/>
            <a:r>
              <a:rPr lang="fr-FR" sz="4000" dirty="0">
                <a:solidFill>
                  <a:schemeClr val="bg1"/>
                </a:solidFill>
                <a:latin typeface="Avenir Book"/>
                <a:cs typeface="Avenir Book"/>
              </a:rPr>
              <a:t>Activité : Cartographie </a:t>
            </a:r>
            <a:br>
              <a:rPr lang="fr-FR" sz="4000" dirty="0">
                <a:solidFill>
                  <a:schemeClr val="bg1"/>
                </a:solidFill>
                <a:latin typeface="Avenir Book"/>
                <a:cs typeface="Avenir Book"/>
              </a:rPr>
            </a:br>
            <a:r>
              <a:rPr lang="fr-FR" sz="4000" dirty="0">
                <a:solidFill>
                  <a:schemeClr val="bg1"/>
                </a:solidFill>
                <a:latin typeface="Avenir Book"/>
                <a:cs typeface="Avenir Book"/>
              </a:rPr>
              <a:t>des intervenants</a:t>
            </a:r>
          </a:p>
          <a:p>
            <a:pPr algn="ctr"/>
            <a:endParaRPr lang="fr-FR" sz="4000" dirty="0">
              <a:solidFill>
                <a:schemeClr val="bg1"/>
              </a:solidFill>
              <a:latin typeface="Avenir Book"/>
              <a:cs typeface="Avenir Book"/>
            </a:endParaRPr>
          </a:p>
        </p:txBody>
      </p:sp>
      <p:sp>
        <p:nvSpPr>
          <p:cNvPr id="5" name="Rectangle 4"/>
          <p:cNvSpPr/>
          <p:nvPr/>
        </p:nvSpPr>
        <p:spPr>
          <a:xfrm>
            <a:off x="0" y="0"/>
            <a:ext cx="9144000" cy="381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200"/>
            <a:ext cx="4572000" cy="4572000"/>
          </a:xfrm>
          <a:prstGeom prst="rect">
            <a:avLst/>
          </a:prstGeom>
        </p:spPr>
      </p:pic>
    </p:spTree>
    <p:extLst>
      <p:ext uri="{BB962C8B-B14F-4D97-AF65-F5344CB8AC3E}">
        <p14:creationId xmlns:p14="http://schemas.microsoft.com/office/powerpoint/2010/main" val="2698237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581" y="187000"/>
            <a:ext cx="8916419" cy="6671000"/>
          </a:xfrm>
          <a:prstGeom prst="rect">
            <a:avLst/>
          </a:prstGeom>
        </p:spPr>
      </p:pic>
      <p:sp>
        <p:nvSpPr>
          <p:cNvPr id="7" name="Content Placeholder 2"/>
          <p:cNvSpPr txBox="1">
            <a:spLocks/>
          </p:cNvSpPr>
          <p:nvPr/>
        </p:nvSpPr>
        <p:spPr>
          <a:xfrm>
            <a:off x="341149" y="687081"/>
            <a:ext cx="2904892" cy="5867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FR" sz="2300" b="1" dirty="0"/>
          </a:p>
          <a:p>
            <a:pPr marL="0" indent="0">
              <a:buNone/>
            </a:pPr>
            <a:endParaRPr lang="fr-FR" sz="2300" dirty="0"/>
          </a:p>
          <a:p>
            <a:pPr marL="0" indent="0">
              <a:buNone/>
            </a:pPr>
            <a:r>
              <a:rPr lang="fr-FR" sz="2300" dirty="0">
                <a:latin typeface="Avenir Book"/>
                <a:cs typeface="Avenir Book"/>
              </a:rPr>
              <a:t>Cartographiez les acteurs clés (niveau des politiques, des programmes, de l’administration, etc.) en fonction de leur niveau d’intérêt et d’influence/</a:t>
            </a:r>
            <a:br>
              <a:rPr lang="fr-FR" sz="2300" dirty="0">
                <a:latin typeface="Avenir Book"/>
                <a:cs typeface="Avenir Book"/>
              </a:rPr>
            </a:br>
            <a:r>
              <a:rPr lang="fr-FR" sz="2300" dirty="0">
                <a:latin typeface="Avenir Book"/>
                <a:cs typeface="Avenir Book"/>
              </a:rPr>
              <a:t>de pouvoir.</a:t>
            </a:r>
          </a:p>
          <a:p>
            <a:endParaRPr lang="fr-FR" sz="2300" b="1" dirty="0"/>
          </a:p>
        </p:txBody>
      </p:sp>
      <p:sp>
        <p:nvSpPr>
          <p:cNvPr id="3" name="Rectangle 2"/>
          <p:cNvSpPr/>
          <p:nvPr/>
        </p:nvSpPr>
        <p:spPr>
          <a:xfrm>
            <a:off x="4343400" y="1371600"/>
            <a:ext cx="2133600" cy="1752600"/>
          </a:xfrm>
          <a:prstGeom prst="rect">
            <a:avLst/>
          </a:prstGeom>
          <a:noFill/>
          <a:ln w="28575" cmpd="sng">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477000" y="1371600"/>
            <a:ext cx="2247410" cy="1752600"/>
          </a:xfrm>
          <a:prstGeom prst="rect">
            <a:avLst/>
          </a:prstGeom>
          <a:noFill/>
          <a:ln w="28575" cmpd="sng">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4343400" y="3146692"/>
            <a:ext cx="2133600" cy="1752600"/>
          </a:xfrm>
          <a:prstGeom prst="rect">
            <a:avLst/>
          </a:prstGeom>
          <a:noFill/>
          <a:ln w="28575" cmpd="sng">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6477000" y="3146692"/>
            <a:ext cx="2247410" cy="1752600"/>
          </a:xfrm>
          <a:prstGeom prst="rect">
            <a:avLst/>
          </a:prstGeom>
          <a:noFill/>
          <a:ln w="28575" cmpd="sng">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339757" y="1447800"/>
            <a:ext cx="718466" cy="307777"/>
          </a:xfrm>
          <a:prstGeom prst="rect">
            <a:avLst/>
          </a:prstGeom>
          <a:noFill/>
        </p:spPr>
        <p:txBody>
          <a:bodyPr wrap="none" rtlCol="0">
            <a:spAutoFit/>
          </a:bodyPr>
          <a:lstStyle/>
          <a:p>
            <a:pPr algn="r"/>
            <a:r>
              <a:rPr lang="pt-PT" sz="1400" dirty="0">
                <a:latin typeface="Avenir Medium"/>
                <a:cs typeface="Avenir Medium"/>
              </a:rPr>
              <a:t>ÉLEVÉ</a:t>
            </a:r>
            <a:endParaRPr lang="en-US" sz="1400" dirty="0">
              <a:latin typeface="Avenir Medium"/>
              <a:cs typeface="Avenir Medium"/>
            </a:endParaRPr>
          </a:p>
        </p:txBody>
      </p:sp>
      <p:sp>
        <p:nvSpPr>
          <p:cNvPr id="12" name="TextBox 11"/>
          <p:cNvSpPr txBox="1"/>
          <p:nvPr/>
        </p:nvSpPr>
        <p:spPr>
          <a:xfrm rot="16200000">
            <a:off x="2744627" y="2990017"/>
            <a:ext cx="2092240" cy="307777"/>
          </a:xfrm>
          <a:prstGeom prst="rect">
            <a:avLst/>
          </a:prstGeom>
          <a:noFill/>
        </p:spPr>
        <p:txBody>
          <a:bodyPr wrap="none" rtlCol="0">
            <a:spAutoFit/>
          </a:bodyPr>
          <a:lstStyle/>
          <a:p>
            <a:pPr algn="r"/>
            <a:r>
              <a:rPr lang="en-US" sz="1400" b="1" dirty="0">
                <a:latin typeface="Avenir Medium"/>
                <a:cs typeface="Avenir Medium"/>
              </a:rPr>
              <a:t>NIVEAU D’INFLUENCE</a:t>
            </a:r>
          </a:p>
        </p:txBody>
      </p:sp>
      <p:sp>
        <p:nvSpPr>
          <p:cNvPr id="13" name="TextBox 12"/>
          <p:cNvSpPr txBox="1"/>
          <p:nvPr/>
        </p:nvSpPr>
        <p:spPr>
          <a:xfrm>
            <a:off x="3242546" y="4572000"/>
            <a:ext cx="769506" cy="307777"/>
          </a:xfrm>
          <a:prstGeom prst="rect">
            <a:avLst/>
          </a:prstGeom>
          <a:noFill/>
        </p:spPr>
        <p:txBody>
          <a:bodyPr wrap="none" rtlCol="0">
            <a:spAutoFit/>
          </a:bodyPr>
          <a:lstStyle/>
          <a:p>
            <a:pPr algn="r"/>
            <a:r>
              <a:rPr lang="pt-PT" sz="1400" dirty="0">
                <a:latin typeface="Avenir Medium"/>
                <a:cs typeface="Avenir Medium"/>
              </a:rPr>
              <a:t>FAIBLE</a:t>
            </a:r>
            <a:endParaRPr lang="en-US" sz="1400" dirty="0">
              <a:latin typeface="Avenir Medium"/>
              <a:cs typeface="Avenir Medium"/>
            </a:endParaRPr>
          </a:p>
        </p:txBody>
      </p:sp>
      <p:sp>
        <p:nvSpPr>
          <p:cNvPr id="14" name="TextBox 13"/>
          <p:cNvSpPr txBox="1"/>
          <p:nvPr/>
        </p:nvSpPr>
        <p:spPr>
          <a:xfrm>
            <a:off x="4343400" y="5224046"/>
            <a:ext cx="769506" cy="307777"/>
          </a:xfrm>
          <a:prstGeom prst="rect">
            <a:avLst/>
          </a:prstGeom>
          <a:noFill/>
        </p:spPr>
        <p:txBody>
          <a:bodyPr wrap="none" rtlCol="0">
            <a:spAutoFit/>
          </a:bodyPr>
          <a:lstStyle/>
          <a:p>
            <a:r>
              <a:rPr lang="en-US" sz="1400" dirty="0">
                <a:latin typeface="Avenir Medium"/>
                <a:cs typeface="Avenir Medium"/>
              </a:rPr>
              <a:t>FAIBLE</a:t>
            </a:r>
          </a:p>
        </p:txBody>
      </p:sp>
      <p:sp>
        <p:nvSpPr>
          <p:cNvPr id="15" name="TextBox 14"/>
          <p:cNvSpPr txBox="1"/>
          <p:nvPr/>
        </p:nvSpPr>
        <p:spPr>
          <a:xfrm>
            <a:off x="5550144" y="5271981"/>
            <a:ext cx="2050561" cy="338554"/>
          </a:xfrm>
          <a:prstGeom prst="rect">
            <a:avLst/>
          </a:prstGeom>
          <a:noFill/>
        </p:spPr>
        <p:txBody>
          <a:bodyPr wrap="none" rtlCol="0">
            <a:spAutoFit/>
          </a:bodyPr>
          <a:lstStyle/>
          <a:p>
            <a:r>
              <a:rPr lang="en-US" sz="1600" b="1" dirty="0">
                <a:latin typeface="Avenir Medium"/>
                <a:cs typeface="Avenir Medium"/>
              </a:rPr>
              <a:t>NIVEAU D’INTÉRÊT</a:t>
            </a:r>
          </a:p>
        </p:txBody>
      </p:sp>
      <p:sp>
        <p:nvSpPr>
          <p:cNvPr id="16" name="TextBox 15"/>
          <p:cNvSpPr txBox="1"/>
          <p:nvPr/>
        </p:nvSpPr>
        <p:spPr>
          <a:xfrm>
            <a:off x="7882667" y="5224046"/>
            <a:ext cx="718466" cy="307777"/>
          </a:xfrm>
          <a:prstGeom prst="rect">
            <a:avLst/>
          </a:prstGeom>
          <a:noFill/>
        </p:spPr>
        <p:txBody>
          <a:bodyPr wrap="none" rtlCol="0">
            <a:spAutoFit/>
          </a:bodyPr>
          <a:lstStyle/>
          <a:p>
            <a:r>
              <a:rPr lang="en-US" sz="1400" dirty="0">
                <a:latin typeface="Avenir Medium"/>
                <a:cs typeface="Avenir Medium"/>
              </a:rPr>
              <a:t>ÉLEVÉ</a:t>
            </a:r>
          </a:p>
        </p:txBody>
      </p:sp>
      <p:sp>
        <p:nvSpPr>
          <p:cNvPr id="17" name="TextBox 16"/>
          <p:cNvSpPr txBox="1"/>
          <p:nvPr/>
        </p:nvSpPr>
        <p:spPr>
          <a:xfrm>
            <a:off x="4343400" y="1981200"/>
            <a:ext cx="2133600" cy="584775"/>
          </a:xfrm>
          <a:prstGeom prst="rect">
            <a:avLst/>
          </a:prstGeom>
          <a:noFill/>
        </p:spPr>
        <p:txBody>
          <a:bodyPr wrap="square" rtlCol="0">
            <a:spAutoFit/>
          </a:bodyPr>
          <a:lstStyle/>
          <a:p>
            <a:pPr algn="ctr"/>
            <a:r>
              <a:rPr lang="en-US" sz="1600" dirty="0">
                <a:latin typeface="Avenir Medium"/>
                <a:cs typeface="Avenir Medium"/>
              </a:rPr>
              <a:t>MAINTENIR LA SATISFACTION</a:t>
            </a:r>
          </a:p>
        </p:txBody>
      </p:sp>
      <p:sp>
        <p:nvSpPr>
          <p:cNvPr id="18" name="TextBox 17"/>
          <p:cNvSpPr txBox="1"/>
          <p:nvPr/>
        </p:nvSpPr>
        <p:spPr>
          <a:xfrm>
            <a:off x="6477000" y="1981200"/>
            <a:ext cx="2209799" cy="338554"/>
          </a:xfrm>
          <a:prstGeom prst="rect">
            <a:avLst/>
          </a:prstGeom>
          <a:noFill/>
        </p:spPr>
        <p:txBody>
          <a:bodyPr wrap="square" rtlCol="0">
            <a:spAutoFit/>
          </a:bodyPr>
          <a:lstStyle/>
          <a:p>
            <a:pPr algn="ctr"/>
            <a:r>
              <a:rPr lang="en-US" sz="1600" dirty="0">
                <a:latin typeface="Avenir Medium"/>
                <a:cs typeface="Avenir Medium"/>
              </a:rPr>
              <a:t>GÉRER DE PRÈS</a:t>
            </a:r>
          </a:p>
        </p:txBody>
      </p:sp>
      <p:sp>
        <p:nvSpPr>
          <p:cNvPr id="19" name="TextBox 18"/>
          <p:cNvSpPr txBox="1"/>
          <p:nvPr/>
        </p:nvSpPr>
        <p:spPr>
          <a:xfrm>
            <a:off x="6477000" y="3769947"/>
            <a:ext cx="2209800" cy="338554"/>
          </a:xfrm>
          <a:prstGeom prst="rect">
            <a:avLst/>
          </a:prstGeom>
          <a:noFill/>
        </p:spPr>
        <p:txBody>
          <a:bodyPr wrap="square" rtlCol="0">
            <a:spAutoFit/>
          </a:bodyPr>
          <a:lstStyle/>
          <a:p>
            <a:pPr algn="ctr"/>
            <a:r>
              <a:rPr lang="en-US" sz="1600" dirty="0">
                <a:latin typeface="Avenir Medium"/>
                <a:cs typeface="Avenir Medium"/>
              </a:rPr>
              <a:t>TENIR INFORMÉS</a:t>
            </a:r>
          </a:p>
        </p:txBody>
      </p:sp>
      <p:sp>
        <p:nvSpPr>
          <p:cNvPr id="20" name="TextBox 19"/>
          <p:cNvSpPr txBox="1"/>
          <p:nvPr/>
        </p:nvSpPr>
        <p:spPr>
          <a:xfrm>
            <a:off x="4343400" y="3733800"/>
            <a:ext cx="2133600" cy="584776"/>
          </a:xfrm>
          <a:prstGeom prst="rect">
            <a:avLst/>
          </a:prstGeom>
          <a:noFill/>
        </p:spPr>
        <p:txBody>
          <a:bodyPr wrap="square" rtlCol="0">
            <a:spAutoFit/>
          </a:bodyPr>
          <a:lstStyle/>
          <a:p>
            <a:pPr algn="ctr"/>
            <a:r>
              <a:rPr lang="en-US" sz="1600" dirty="0">
                <a:latin typeface="Avenir Medium"/>
                <a:cs typeface="Avenir Medium"/>
              </a:rPr>
              <a:t>SUPERVISER</a:t>
            </a:r>
          </a:p>
          <a:p>
            <a:pPr algn="ctr"/>
            <a:r>
              <a:rPr lang="en-US" sz="1600" dirty="0">
                <a:latin typeface="Avenir Medium"/>
                <a:cs typeface="Avenir Medium"/>
              </a:rPr>
              <a:t>(EFFORT MINIMUM)</a:t>
            </a:r>
          </a:p>
        </p:txBody>
      </p:sp>
      <p:sp>
        <p:nvSpPr>
          <p:cNvPr id="6" name="Up Arrow 5"/>
          <p:cNvSpPr/>
          <p:nvPr/>
        </p:nvSpPr>
        <p:spPr>
          <a:xfrm>
            <a:off x="4038600" y="1219200"/>
            <a:ext cx="228600" cy="3733800"/>
          </a:xfrm>
          <a:prstGeom prst="upArrow">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ight Arrow 21"/>
          <p:cNvSpPr/>
          <p:nvPr/>
        </p:nvSpPr>
        <p:spPr>
          <a:xfrm>
            <a:off x="4191000" y="4953000"/>
            <a:ext cx="4572000" cy="228600"/>
          </a:xfrm>
          <a:prstGeom prst="rightArrow">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22412" y="0"/>
            <a:ext cx="9166412" cy="1143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0" y="304800"/>
            <a:ext cx="91440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bg1"/>
                </a:solidFill>
                <a:latin typeface="Avenir LT Std 35 Light" pitchFamily="34" charset="0"/>
              </a:rPr>
              <a:t>QUI SONT VOS ACTEURS CLÉS ?</a:t>
            </a:r>
          </a:p>
        </p:txBody>
      </p:sp>
    </p:spTree>
    <p:extLst>
      <p:ext uri="{BB962C8B-B14F-4D97-AF65-F5344CB8AC3E}">
        <p14:creationId xmlns:p14="http://schemas.microsoft.com/office/powerpoint/2010/main" val="3137241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basic income grant cartoons"/>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p:spPr>
      </p:pic>
      <p:sp>
        <p:nvSpPr>
          <p:cNvPr id="3" name="Rectangle 2"/>
          <p:cNvSpPr/>
          <p:nvPr/>
        </p:nvSpPr>
        <p:spPr>
          <a:xfrm>
            <a:off x="304800" y="762000"/>
            <a:ext cx="3124200" cy="1646605"/>
          </a:xfrm>
          <a:prstGeom prst="rect">
            <a:avLst/>
          </a:prstGeom>
        </p:spPr>
        <p:txBody>
          <a:bodyPr wrap="square">
            <a:spAutoFit/>
          </a:bodyPr>
          <a:lstStyle/>
          <a:p>
            <a:pPr>
              <a:spcAft>
                <a:spcPts val="600"/>
              </a:spcAft>
            </a:pPr>
            <a:r>
              <a:rPr lang="fr-FR" sz="2400" dirty="0">
                <a:latin typeface="Avenir Book"/>
                <a:cs typeface="Avenir Book"/>
              </a:rPr>
              <a:t>Où se trouvent </a:t>
            </a:r>
            <a:br>
              <a:rPr lang="fr-FR" sz="2400" dirty="0">
                <a:latin typeface="Avenir Book"/>
                <a:cs typeface="Avenir Book"/>
              </a:rPr>
            </a:br>
            <a:r>
              <a:rPr lang="fr-FR" sz="2400" dirty="0">
                <a:latin typeface="Avenir Book"/>
                <a:cs typeface="Avenir Book"/>
              </a:rPr>
              <a:t>vos bénéficiaires?</a:t>
            </a:r>
          </a:p>
          <a:p>
            <a:r>
              <a:rPr lang="fr-FR" sz="2400" dirty="0">
                <a:latin typeface="Avenir Book"/>
                <a:cs typeface="Avenir Book"/>
              </a:rPr>
              <a:t>Et les </a:t>
            </a:r>
            <a:br>
              <a:rPr lang="fr-FR" sz="2400" dirty="0">
                <a:latin typeface="Avenir Book"/>
                <a:cs typeface="Avenir Book"/>
              </a:rPr>
            </a:br>
            <a:r>
              <a:rPr lang="fr-FR" sz="2400" dirty="0">
                <a:latin typeface="Avenir Book"/>
                <a:cs typeface="Avenir Book"/>
              </a:rPr>
              <a:t>non-bénéficiaires?</a:t>
            </a:r>
          </a:p>
        </p:txBody>
      </p:sp>
    </p:spTree>
    <p:extLst>
      <p:ext uri="{BB962C8B-B14F-4D97-AF65-F5344CB8AC3E}">
        <p14:creationId xmlns:p14="http://schemas.microsoft.com/office/powerpoint/2010/main" val="54500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838200"/>
            <a:ext cx="4576618" cy="48006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TextBox 2"/>
          <p:cNvSpPr txBox="1"/>
          <p:nvPr/>
        </p:nvSpPr>
        <p:spPr>
          <a:xfrm>
            <a:off x="5029200" y="6441744"/>
            <a:ext cx="2460089" cy="369332"/>
          </a:xfrm>
          <a:prstGeom prst="rect">
            <a:avLst/>
          </a:prstGeom>
          <a:solidFill>
            <a:schemeClr val="bg1"/>
          </a:solidFill>
        </p:spPr>
        <p:txBody>
          <a:bodyPr wrap="square" rtlCol="0">
            <a:spAutoFit/>
          </a:bodyPr>
          <a:lstStyle/>
          <a:p>
            <a:endParaRPr lang="fr-FR" dirty="0"/>
          </a:p>
        </p:txBody>
      </p:sp>
      <p:pic>
        <p:nvPicPr>
          <p:cNvPr id="7" name="Picture 6" descr="MIS POWERPOINT_3DAY conten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7006"/>
            <a:ext cx="9144000" cy="1450994"/>
          </a:xfrm>
          <a:prstGeom prst="rect">
            <a:avLst/>
          </a:prstGeom>
        </p:spPr>
      </p:pic>
      <p:sp>
        <p:nvSpPr>
          <p:cNvPr id="2" name="TextBox 1"/>
          <p:cNvSpPr txBox="1"/>
          <p:nvPr/>
        </p:nvSpPr>
        <p:spPr>
          <a:xfrm>
            <a:off x="4546600" y="2119906"/>
            <a:ext cx="4572000" cy="1938992"/>
          </a:xfrm>
          <a:prstGeom prst="rect">
            <a:avLst/>
          </a:prstGeom>
          <a:noFill/>
        </p:spPr>
        <p:txBody>
          <a:bodyPr wrap="square" rtlCol="0">
            <a:spAutoFit/>
          </a:bodyPr>
          <a:lstStyle/>
          <a:p>
            <a:pPr algn="ctr"/>
            <a:r>
              <a:rPr lang="fr-FR" sz="4000" dirty="0">
                <a:solidFill>
                  <a:schemeClr val="bg1"/>
                </a:solidFill>
                <a:latin typeface="Avenir Book"/>
                <a:cs typeface="Avenir Book"/>
              </a:rPr>
              <a:t>Coordination : Application dans </a:t>
            </a:r>
            <a:br>
              <a:rPr lang="fr-FR" sz="4000" dirty="0">
                <a:solidFill>
                  <a:schemeClr val="bg1"/>
                </a:solidFill>
                <a:latin typeface="Avenir Book"/>
                <a:cs typeface="Avenir Book"/>
              </a:rPr>
            </a:br>
            <a:r>
              <a:rPr lang="fr-FR" sz="4000" dirty="0">
                <a:solidFill>
                  <a:schemeClr val="bg1"/>
                </a:solidFill>
                <a:latin typeface="Avenir Book"/>
                <a:cs typeface="Avenir Book"/>
              </a:rPr>
              <a:t>le pays d’origine</a:t>
            </a:r>
          </a:p>
        </p:txBody>
      </p:sp>
      <p:sp>
        <p:nvSpPr>
          <p:cNvPr id="5" name="Rectangle 4"/>
          <p:cNvSpPr/>
          <p:nvPr/>
        </p:nvSpPr>
        <p:spPr>
          <a:xfrm>
            <a:off x="0" y="0"/>
            <a:ext cx="9144000" cy="381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8" name="Picture 7"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200"/>
            <a:ext cx="4572000" cy="4572000"/>
          </a:xfrm>
          <a:prstGeom prst="rect">
            <a:avLst/>
          </a:prstGeom>
        </p:spPr>
      </p:pic>
    </p:spTree>
    <p:extLst>
      <p:ext uri="{BB962C8B-B14F-4D97-AF65-F5344CB8AC3E}">
        <p14:creationId xmlns:p14="http://schemas.microsoft.com/office/powerpoint/2010/main" val="3200751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356" y="400050"/>
            <a:ext cx="8865594" cy="6632974"/>
          </a:xfrm>
          <a:prstGeom prst="rect">
            <a:avLst/>
          </a:prstGeom>
        </p:spPr>
      </p:pic>
      <p:sp>
        <p:nvSpPr>
          <p:cNvPr id="7" name="Content Placeholder 2"/>
          <p:cNvSpPr txBox="1">
            <a:spLocks/>
          </p:cNvSpPr>
          <p:nvPr/>
        </p:nvSpPr>
        <p:spPr>
          <a:xfrm>
            <a:off x="118872" y="0"/>
            <a:ext cx="8796528"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FR" sz="4200" b="1" dirty="0"/>
          </a:p>
          <a:p>
            <a:endParaRPr lang="fr-FR" dirty="0"/>
          </a:p>
          <a:p>
            <a:endParaRPr lang="fr-FR" b="1" dirty="0"/>
          </a:p>
        </p:txBody>
      </p:sp>
      <p:sp>
        <p:nvSpPr>
          <p:cNvPr id="5" name="Content Placeholder 2"/>
          <p:cNvSpPr txBox="1">
            <a:spLocks/>
          </p:cNvSpPr>
          <p:nvPr/>
        </p:nvSpPr>
        <p:spPr>
          <a:xfrm>
            <a:off x="381000" y="1524000"/>
            <a:ext cx="8534400" cy="425340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FR" sz="2200" b="1" dirty="0">
                <a:latin typeface="Avenir Book"/>
                <a:cs typeface="Avenir Book"/>
              </a:rPr>
              <a:t>Étape 1 </a:t>
            </a:r>
            <a:r>
              <a:rPr lang="fr-FR" sz="2200" dirty="0">
                <a:latin typeface="Avenir Book"/>
                <a:cs typeface="Avenir Book"/>
              </a:rPr>
              <a:t>: Utiliser quoi? Pour quoi faire? Servez-vous des cartes pour réfléchir aux différents défis et besoins de coordination dans votre pays (ne vous arrêtez pas sur toutes les questions, uniquement sur celles qui éveillent votre intérêt) (15 min.).</a:t>
            </a:r>
          </a:p>
          <a:p>
            <a:pPr marL="0" indent="0">
              <a:spcAft>
                <a:spcPts val="600"/>
              </a:spcAft>
              <a:buNone/>
            </a:pPr>
            <a:r>
              <a:rPr lang="fr-FR" sz="2200" b="1" dirty="0">
                <a:latin typeface="Avenir Book"/>
                <a:cs typeface="Avenir Book"/>
              </a:rPr>
              <a:t>Étape 2 </a:t>
            </a:r>
            <a:r>
              <a:rPr lang="fr-FR" sz="2200" dirty="0">
                <a:latin typeface="Avenir Book"/>
                <a:cs typeface="Avenir Book"/>
              </a:rPr>
              <a:t>: Débattez des solutions et demandez-vous comment améliorer la coordination (15 min.).</a:t>
            </a:r>
          </a:p>
          <a:p>
            <a:pPr marL="0" indent="0">
              <a:spcAft>
                <a:spcPts val="600"/>
              </a:spcAft>
              <a:buNone/>
            </a:pPr>
            <a:r>
              <a:rPr lang="fr-FR" sz="2200" b="1" dirty="0">
                <a:latin typeface="Avenir Book"/>
                <a:cs typeface="Avenir Book"/>
              </a:rPr>
              <a:t>Étape 3 : </a:t>
            </a:r>
            <a:r>
              <a:rPr lang="fr-FR" sz="2200" dirty="0">
                <a:latin typeface="Avenir Book"/>
                <a:cs typeface="Avenir Book"/>
              </a:rPr>
              <a:t>Choisissez les trois principales solutions et inscrivez-en une par carte (5 min.).</a:t>
            </a:r>
          </a:p>
          <a:p>
            <a:pPr marL="0" indent="0">
              <a:spcAft>
                <a:spcPts val="600"/>
              </a:spcAft>
              <a:buNone/>
            </a:pPr>
            <a:r>
              <a:rPr lang="fr-FR" sz="2200" b="1" dirty="0">
                <a:latin typeface="Avenir Book"/>
                <a:cs typeface="Avenir Book"/>
              </a:rPr>
              <a:t>Étape 4 : </a:t>
            </a:r>
            <a:r>
              <a:rPr lang="fr-FR" sz="2200" dirty="0">
                <a:latin typeface="Avenir Book"/>
                <a:cs typeface="Avenir Book"/>
              </a:rPr>
              <a:t>Nommez un porte-parole pour faire part de vos trois suggestions en plénière (10 min.).</a:t>
            </a:r>
          </a:p>
        </p:txBody>
      </p:sp>
      <p:sp>
        <p:nvSpPr>
          <p:cNvPr id="6" name="Rectangle 5"/>
          <p:cNvSpPr/>
          <p:nvPr/>
        </p:nvSpPr>
        <p:spPr>
          <a:xfrm>
            <a:off x="-22412" y="0"/>
            <a:ext cx="9166412" cy="12192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Title 1"/>
          <p:cNvSpPr txBox="1">
            <a:spLocks/>
          </p:cNvSpPr>
          <p:nvPr/>
        </p:nvSpPr>
        <p:spPr>
          <a:xfrm>
            <a:off x="304800" y="381000"/>
            <a:ext cx="8229600" cy="6096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bg1"/>
                </a:solidFill>
                <a:latin typeface="Avenir LT Std 35 Light" pitchFamily="34" charset="0"/>
              </a:rPr>
              <a:t>Coordination : application au pays d’origine</a:t>
            </a:r>
          </a:p>
        </p:txBody>
      </p:sp>
    </p:spTree>
    <p:extLst>
      <p:ext uri="{BB962C8B-B14F-4D97-AF65-F5344CB8AC3E}">
        <p14:creationId xmlns:p14="http://schemas.microsoft.com/office/powerpoint/2010/main" val="1638460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31"/>
            <a:ext cx="9144000" cy="6841269"/>
          </a:xfrm>
          <a:prstGeom prst="rect">
            <a:avLst/>
          </a:prstGeom>
        </p:spPr>
      </p:pic>
      <p:sp>
        <p:nvSpPr>
          <p:cNvPr id="4" name="Title 1"/>
          <p:cNvSpPr txBox="1">
            <a:spLocks/>
          </p:cNvSpPr>
          <p:nvPr/>
        </p:nvSpPr>
        <p:spPr>
          <a:xfrm>
            <a:off x="457200" y="411162"/>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600" b="1" dirty="0">
                <a:solidFill>
                  <a:schemeClr val="bg1"/>
                </a:solidFill>
                <a:latin typeface="Avenir Medium"/>
                <a:cs typeface="Avenir Medium"/>
              </a:rPr>
              <a:t>Journal de bord L&amp;T</a:t>
            </a:r>
          </a:p>
        </p:txBody>
      </p:sp>
      <p:sp>
        <p:nvSpPr>
          <p:cNvPr id="6" name="Content Placeholder 2"/>
          <p:cNvSpPr txBox="1">
            <a:spLocks/>
          </p:cNvSpPr>
          <p:nvPr/>
        </p:nvSpPr>
        <p:spPr>
          <a:xfrm>
            <a:off x="304800" y="868680"/>
            <a:ext cx="8622792" cy="4495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fr-FR" sz="2800" dirty="0">
                <a:latin typeface="Avenir Book"/>
                <a:cs typeface="Avenir Book"/>
              </a:rPr>
              <a:t>Au cours des derniers jours, avez-vous remarqué de nouveaux aspects de vous-même, en tant que leader évoluant dans l’environnement de la PS ? Quelles nouvelles questions et thématiques se sont présentées à votre esprit ?  (Environ 3 min.)</a:t>
            </a:r>
            <a:endParaRPr lang="fr-FR" sz="1200" dirty="0">
              <a:latin typeface="Avenir Book"/>
              <a:cs typeface="Avenir Book"/>
            </a:endParaRPr>
          </a:p>
          <a:p>
            <a:endParaRPr lang="fr-FR" b="1" dirty="0"/>
          </a:p>
          <a:p>
            <a:endParaRPr lang="fr-FR" b="1" dirty="0"/>
          </a:p>
        </p:txBody>
      </p:sp>
      <p:pic>
        <p:nvPicPr>
          <p:cNvPr id="1026"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t="9949" b="13262"/>
          <a:stretch/>
        </p:blipFill>
        <p:spPr bwMode="auto">
          <a:xfrm>
            <a:off x="2558795" y="3066932"/>
            <a:ext cx="4114801" cy="22855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9">
            <a:extLst>
              <a:ext uri="{FF2B5EF4-FFF2-40B4-BE49-F238E27FC236}">
                <a16:creationId xmlns:a16="http://schemas.microsoft.com/office/drawing/2014/main" id="{0A87720B-436C-4EDC-B40F-A0C3C54D7F6F}"/>
              </a:ext>
            </a:extLst>
          </p:cNvPr>
          <p:cNvSpPr txBox="1"/>
          <p:nvPr/>
        </p:nvSpPr>
        <p:spPr>
          <a:xfrm>
            <a:off x="1225645" y="5688217"/>
            <a:ext cx="73152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latin typeface="Avenir Book"/>
                <a:cs typeface="Avenir Book"/>
              </a:rPr>
              <a:t>Theory U</a:t>
            </a:r>
            <a:r>
              <a:rPr lang="fr-FR" sz="1400" dirty="0">
                <a:latin typeface="Avenir Book"/>
                <a:cs typeface="Avenir Book"/>
              </a:rPr>
              <a:t> d’Otto Scharmer adaptée par Catherine Widrig Jenkins (IPK) </a:t>
            </a:r>
          </a:p>
          <a:p>
            <a:endParaRPr lang="fr-FR" sz="1400" dirty="0"/>
          </a:p>
        </p:txBody>
      </p:sp>
    </p:spTree>
    <p:extLst>
      <p:ext uri="{BB962C8B-B14F-4D97-AF65-F5344CB8AC3E}">
        <p14:creationId xmlns:p14="http://schemas.microsoft.com/office/powerpoint/2010/main" val="1340053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295400"/>
            <a:ext cx="6629400" cy="369332"/>
          </a:xfrm>
          <a:prstGeom prst="rect">
            <a:avLst/>
          </a:prstGeom>
          <a:noFill/>
        </p:spPr>
        <p:txBody>
          <a:bodyPr wrap="square" rtlCol="0">
            <a:spAutoFit/>
          </a:bodyPr>
          <a:lstStyle/>
          <a:p>
            <a:r>
              <a:rPr lang="fr-FR" dirty="0"/>
              <a:t>Analogy for full integration </a:t>
            </a:r>
          </a:p>
        </p:txBody>
      </p:sp>
      <p:sp>
        <p:nvSpPr>
          <p:cNvPr id="6" name="Rectangle 5"/>
          <p:cNvSpPr/>
          <p:nvPr/>
        </p:nvSpPr>
        <p:spPr>
          <a:xfrm>
            <a:off x="0" y="0"/>
            <a:ext cx="9144000" cy="68580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dirty="0"/>
          </a:p>
        </p:txBody>
      </p:sp>
      <p:sp>
        <p:nvSpPr>
          <p:cNvPr id="4" name="TextBox 3"/>
          <p:cNvSpPr txBox="1"/>
          <p:nvPr/>
        </p:nvSpPr>
        <p:spPr>
          <a:xfrm>
            <a:off x="685800" y="640259"/>
            <a:ext cx="7772400" cy="954107"/>
          </a:xfrm>
          <a:prstGeom prst="rect">
            <a:avLst/>
          </a:prstGeom>
          <a:noFill/>
        </p:spPr>
        <p:txBody>
          <a:bodyPr wrap="square" rtlCol="0">
            <a:spAutoFit/>
          </a:bodyPr>
          <a:lstStyle/>
          <a:p>
            <a:pPr algn="ctr"/>
            <a:r>
              <a:rPr lang="fr-FR" sz="2800" dirty="0">
                <a:solidFill>
                  <a:schemeClr val="bg1"/>
                </a:solidFill>
                <a:latin typeface="Avenir LT Std 35 Light" pitchFamily="34" charset="0"/>
              </a:rPr>
              <a:t>Principaux enseignements </a:t>
            </a:r>
          </a:p>
          <a:p>
            <a:pPr algn="ctr"/>
            <a:r>
              <a:rPr lang="fr-FR" sz="2800" dirty="0">
                <a:solidFill>
                  <a:schemeClr val="bg1"/>
                </a:solidFill>
                <a:latin typeface="Avenir LT Std 35 Light" pitchFamily="34" charset="0"/>
              </a:rPr>
              <a:t>en matière de coordination</a:t>
            </a:r>
          </a:p>
        </p:txBody>
      </p:sp>
      <p:pic>
        <p:nvPicPr>
          <p:cNvPr id="7" name="Picture 6"/>
          <p:cNvPicPr>
            <a:picLocks noChangeAspect="1"/>
          </p:cNvPicPr>
          <p:nvPr/>
        </p:nvPicPr>
        <p:blipFill>
          <a:blip r:embed="rId3"/>
          <a:stretch>
            <a:fillRect/>
          </a:stretch>
        </p:blipFill>
        <p:spPr>
          <a:xfrm>
            <a:off x="546898" y="1633210"/>
            <a:ext cx="3480188" cy="4724400"/>
          </a:xfrm>
          <a:prstGeom prst="rect">
            <a:avLst/>
          </a:prstGeom>
        </p:spPr>
      </p:pic>
      <p:sp>
        <p:nvSpPr>
          <p:cNvPr id="3" name="TextBox 2"/>
          <p:cNvSpPr txBox="1"/>
          <p:nvPr/>
        </p:nvSpPr>
        <p:spPr>
          <a:xfrm>
            <a:off x="4712804" y="1742420"/>
            <a:ext cx="4457700" cy="4031873"/>
          </a:xfrm>
          <a:prstGeom prst="rect">
            <a:avLst/>
          </a:prstGeom>
          <a:noFill/>
        </p:spPr>
        <p:txBody>
          <a:bodyPr wrap="square" rtlCol="0">
            <a:spAutoFit/>
          </a:bodyPr>
          <a:lstStyle/>
          <a:p>
            <a:r>
              <a:rPr lang="fr-FR" sz="3200" dirty="0">
                <a:solidFill>
                  <a:schemeClr val="bg1"/>
                </a:solidFill>
              </a:rPr>
              <a:t>Qu’avez-vous appris </a:t>
            </a:r>
            <a:br>
              <a:rPr lang="fr-FR" sz="3200" dirty="0">
                <a:solidFill>
                  <a:schemeClr val="bg1"/>
                </a:solidFill>
              </a:rPr>
            </a:br>
            <a:r>
              <a:rPr lang="fr-FR" sz="3200" dirty="0">
                <a:solidFill>
                  <a:schemeClr val="bg1"/>
                </a:solidFill>
              </a:rPr>
              <a:t>de nouveau?</a:t>
            </a:r>
          </a:p>
          <a:p>
            <a:endParaRPr lang="fr-FR" sz="3200" dirty="0">
              <a:solidFill>
                <a:schemeClr val="bg1"/>
              </a:solidFill>
            </a:endParaRPr>
          </a:p>
          <a:p>
            <a:r>
              <a:rPr lang="fr-FR" sz="3200" dirty="0">
                <a:solidFill>
                  <a:schemeClr val="bg1"/>
                </a:solidFill>
              </a:rPr>
              <a:t>Votre façon de voir les choses a-t-elle évolué?</a:t>
            </a:r>
          </a:p>
          <a:p>
            <a:endParaRPr lang="fr-FR" sz="3200" dirty="0">
              <a:solidFill>
                <a:schemeClr val="bg1"/>
              </a:solidFill>
            </a:endParaRPr>
          </a:p>
          <a:p>
            <a:r>
              <a:rPr lang="fr-FR" sz="3200" dirty="0">
                <a:solidFill>
                  <a:schemeClr val="bg1"/>
                </a:solidFill>
              </a:rPr>
              <a:t>Que feriez-vous différemment à présent?</a:t>
            </a:r>
          </a:p>
        </p:txBody>
      </p:sp>
    </p:spTree>
    <p:extLst>
      <p:ext uri="{BB962C8B-B14F-4D97-AF65-F5344CB8AC3E}">
        <p14:creationId xmlns:p14="http://schemas.microsoft.com/office/powerpoint/2010/main" val="186212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590800" y="914400"/>
            <a:ext cx="4105276" cy="3952876"/>
          </a:xfrm>
          <a:prstGeom prst="rect">
            <a:avLst/>
          </a:prstGeom>
        </p:spPr>
      </p:pic>
      <p:sp>
        <p:nvSpPr>
          <p:cNvPr id="6" name="TextBox 5"/>
          <p:cNvSpPr txBox="1"/>
          <p:nvPr/>
        </p:nvSpPr>
        <p:spPr>
          <a:xfrm>
            <a:off x="0" y="5486400"/>
            <a:ext cx="9144000" cy="830997"/>
          </a:xfrm>
          <a:prstGeom prst="rect">
            <a:avLst/>
          </a:prstGeom>
          <a:solidFill>
            <a:schemeClr val="accent5">
              <a:lumMod val="50000"/>
            </a:schemeClr>
          </a:solidFill>
        </p:spPr>
        <p:txBody>
          <a:bodyPr wrap="square" rtlCol="0">
            <a:spAutoFit/>
          </a:bodyPr>
          <a:lstStyle/>
          <a:p>
            <a:pPr algn="ctr"/>
            <a:r>
              <a:rPr lang="fr-FR" sz="2300" b="1" dirty="0">
                <a:solidFill>
                  <a:schemeClr val="bg1"/>
                </a:solidFill>
                <a:latin typeface="Avenir Heavy"/>
                <a:cs typeface="Avenir Heavy"/>
              </a:rPr>
              <a:t>JOUR 3 – Séance de l’après-midi</a:t>
            </a:r>
          </a:p>
          <a:p>
            <a:pPr algn="ctr"/>
            <a:r>
              <a:rPr lang="fr-FR" sz="2300" b="1" dirty="0">
                <a:solidFill>
                  <a:schemeClr val="bg1"/>
                </a:solidFill>
                <a:latin typeface="Avenir Heavy"/>
                <a:cs typeface="Avenir Heavy"/>
              </a:rPr>
              <a:t>S&amp;E de la PS et SYSTÈMES DE REDDITION DE COMPTES</a:t>
            </a:r>
          </a:p>
        </p:txBody>
      </p:sp>
    </p:spTree>
    <p:extLst>
      <p:ext uri="{BB962C8B-B14F-4D97-AF65-F5344CB8AC3E}">
        <p14:creationId xmlns:p14="http://schemas.microsoft.com/office/powerpoint/2010/main" val="2648202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3995936" y="692696"/>
            <a:ext cx="1712402" cy="56890"/>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08338" y="380558"/>
            <a:ext cx="2656656" cy="923330"/>
          </a:xfrm>
          <a:prstGeom prst="rect">
            <a:avLst/>
          </a:prstGeom>
          <a:noFill/>
        </p:spPr>
        <p:txBody>
          <a:bodyPr wrap="square" rtlCol="0">
            <a:spAutoFit/>
          </a:bodyPr>
          <a:lstStyle/>
          <a:p>
            <a:r>
              <a:rPr lang="fr-FR" dirty="0">
                <a:solidFill>
                  <a:schemeClr val="tx1">
                    <a:lumMod val="65000"/>
                    <a:lumOff val="35000"/>
                  </a:schemeClr>
                </a:solidFill>
                <a:latin typeface="Avenir Book"/>
                <a:cs typeface="Avenir Book"/>
              </a:rPr>
              <a:t>Capacité du système à fournir des informations fiables et de qualité</a:t>
            </a:r>
          </a:p>
        </p:txBody>
      </p:sp>
      <p:cxnSp>
        <p:nvCxnSpPr>
          <p:cNvPr id="13" name="Straight Arrow Connector 12"/>
          <p:cNvCxnSpPr/>
          <p:nvPr/>
        </p:nvCxnSpPr>
        <p:spPr>
          <a:xfrm>
            <a:off x="4343400" y="6096000"/>
            <a:ext cx="1905000" cy="0"/>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93630" y="4646429"/>
            <a:ext cx="2830997" cy="1384995"/>
          </a:xfrm>
          <a:prstGeom prst="rect">
            <a:avLst/>
          </a:prstGeom>
          <a:noFill/>
        </p:spPr>
        <p:txBody>
          <a:bodyPr wrap="square" rtlCol="0">
            <a:spAutoFit/>
          </a:bodyPr>
          <a:lstStyle/>
          <a:p>
            <a:r>
              <a:rPr lang="fr-FR" sz="1400" dirty="0">
                <a:solidFill>
                  <a:schemeClr val="tx1">
                    <a:lumMod val="65000"/>
                    <a:lumOff val="35000"/>
                  </a:schemeClr>
                </a:solidFill>
                <a:latin typeface="Avenir Book"/>
                <a:cs typeface="Avenir Book"/>
              </a:rPr>
              <a:t>Qu’il existe ou non une demande réelle ou une utilisation des informations de S&amp;E pour appuyer les activités centrales du programme/gouvernement à tous les niveaux.</a:t>
            </a:r>
          </a:p>
        </p:txBody>
      </p:sp>
      <p:sp>
        <p:nvSpPr>
          <p:cNvPr id="43" name="Right Arrow 42"/>
          <p:cNvSpPr/>
          <p:nvPr/>
        </p:nvSpPr>
        <p:spPr>
          <a:xfrm>
            <a:off x="5715000" y="2895600"/>
            <a:ext cx="809125" cy="809125"/>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Block Arc 18"/>
          <p:cNvSpPr/>
          <p:nvPr/>
        </p:nvSpPr>
        <p:spPr>
          <a:xfrm>
            <a:off x="609600" y="525088"/>
            <a:ext cx="5044938" cy="5261149"/>
          </a:xfrm>
          <a:prstGeom prst="blockArc">
            <a:avLst>
              <a:gd name="adj1" fmla="val 10858164"/>
              <a:gd name="adj2" fmla="val 0"/>
              <a:gd name="adj3" fmla="val 25000"/>
            </a:avLst>
          </a:prstGeom>
          <a:solidFill>
            <a:schemeClr val="bg1">
              <a:lumMod val="85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grpSp>
        <p:nvGrpSpPr>
          <p:cNvPr id="64" name="Group 63"/>
          <p:cNvGrpSpPr/>
          <p:nvPr/>
        </p:nvGrpSpPr>
        <p:grpSpPr>
          <a:xfrm>
            <a:off x="1412330" y="376318"/>
            <a:ext cx="3233220" cy="2017975"/>
            <a:chOff x="1752600" y="381000"/>
            <a:chExt cx="3124200" cy="2133600"/>
          </a:xfrm>
        </p:grpSpPr>
        <p:cxnSp>
          <p:nvCxnSpPr>
            <p:cNvPr id="28" name="Straight Arrow Connector 27"/>
            <p:cNvCxnSpPr/>
            <p:nvPr/>
          </p:nvCxnSpPr>
          <p:spPr>
            <a:xfrm flipH="1">
              <a:off x="1752600" y="1371600"/>
              <a:ext cx="914400" cy="9906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276600" y="1828800"/>
              <a:ext cx="1" cy="6858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962400" y="1371600"/>
              <a:ext cx="914400" cy="10668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grpSp>
          <p:nvGrpSpPr>
            <p:cNvPr id="56" name="Group 55"/>
            <p:cNvGrpSpPr/>
            <p:nvPr/>
          </p:nvGrpSpPr>
          <p:grpSpPr>
            <a:xfrm>
              <a:off x="2209800" y="381000"/>
              <a:ext cx="2133600" cy="1371600"/>
              <a:chOff x="2209800" y="381000"/>
              <a:chExt cx="2133600" cy="1371600"/>
            </a:xfrm>
          </p:grpSpPr>
          <p:sp>
            <p:nvSpPr>
              <p:cNvPr id="2" name="Isosceles Triangle 1"/>
              <p:cNvSpPr/>
              <p:nvPr/>
            </p:nvSpPr>
            <p:spPr>
              <a:xfrm rot="10800000">
                <a:off x="2209800" y="381000"/>
                <a:ext cx="2133600" cy="1371600"/>
              </a:xfrm>
              <a:prstGeom prst="triangle">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4" name="TextBox 43"/>
              <p:cNvSpPr txBox="1"/>
              <p:nvPr/>
            </p:nvSpPr>
            <p:spPr>
              <a:xfrm>
                <a:off x="2369746" y="609600"/>
                <a:ext cx="1810650" cy="390494"/>
              </a:xfrm>
              <a:prstGeom prst="rect">
                <a:avLst/>
              </a:prstGeom>
              <a:noFill/>
            </p:spPr>
            <p:txBody>
              <a:bodyPr wrap="square" rtlCol="0">
                <a:spAutoFit/>
              </a:bodyPr>
              <a:lstStyle/>
              <a:p>
                <a:pPr algn="ctr"/>
                <a:r>
                  <a:rPr lang="fr-FR" dirty="0">
                    <a:solidFill>
                      <a:schemeClr val="bg1"/>
                    </a:solidFill>
                    <a:latin typeface="Avenir Book"/>
                  </a:rPr>
                  <a:t>OFFRE</a:t>
                </a:r>
              </a:p>
            </p:txBody>
          </p:sp>
        </p:grpSp>
      </p:grpSp>
      <p:grpSp>
        <p:nvGrpSpPr>
          <p:cNvPr id="58" name="Group 57"/>
          <p:cNvGrpSpPr/>
          <p:nvPr/>
        </p:nvGrpSpPr>
        <p:grpSpPr>
          <a:xfrm>
            <a:off x="897882" y="2394293"/>
            <a:ext cx="1153129" cy="720705"/>
            <a:chOff x="914400" y="2514600"/>
            <a:chExt cx="1219200" cy="762000"/>
          </a:xfrm>
        </p:grpSpPr>
        <p:sp>
          <p:nvSpPr>
            <p:cNvPr id="21" name="Rectangle 20"/>
            <p:cNvSpPr/>
            <p:nvPr/>
          </p:nvSpPr>
          <p:spPr>
            <a:xfrm>
              <a:off x="914400" y="2514600"/>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6" name="TextBox 45"/>
            <p:cNvSpPr txBox="1"/>
            <p:nvPr/>
          </p:nvSpPr>
          <p:spPr>
            <a:xfrm>
              <a:off x="914400" y="2667000"/>
              <a:ext cx="1219200" cy="488118"/>
            </a:xfrm>
            <a:prstGeom prst="rect">
              <a:avLst/>
            </a:prstGeom>
            <a:noFill/>
          </p:spPr>
          <p:txBody>
            <a:bodyPr wrap="square" rtlCol="0">
              <a:spAutoFit/>
            </a:bodyPr>
            <a:lstStyle/>
            <a:p>
              <a:pPr algn="ctr"/>
              <a:r>
                <a:rPr lang="fr-FR" sz="1200" dirty="0">
                  <a:solidFill>
                    <a:schemeClr val="bg1"/>
                  </a:solidFill>
                  <a:latin typeface="Avenir Medium"/>
                  <a:cs typeface="Avenir Medium"/>
                </a:rPr>
                <a:t>Indicateurs et cibles</a:t>
              </a:r>
            </a:p>
          </p:txBody>
        </p:sp>
      </p:grpSp>
      <p:grpSp>
        <p:nvGrpSpPr>
          <p:cNvPr id="59" name="Group 58"/>
          <p:cNvGrpSpPr/>
          <p:nvPr/>
        </p:nvGrpSpPr>
        <p:grpSpPr>
          <a:xfrm>
            <a:off x="2528969" y="2394293"/>
            <a:ext cx="1161027" cy="720705"/>
            <a:chOff x="2638944" y="2514600"/>
            <a:chExt cx="1227551" cy="762000"/>
          </a:xfrm>
        </p:grpSpPr>
        <p:sp>
          <p:nvSpPr>
            <p:cNvPr id="22" name="Rectangle 21"/>
            <p:cNvSpPr/>
            <p:nvPr/>
          </p:nvSpPr>
          <p:spPr>
            <a:xfrm>
              <a:off x="2647295" y="2514600"/>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7" name="TextBox 46"/>
            <p:cNvSpPr txBox="1"/>
            <p:nvPr/>
          </p:nvSpPr>
          <p:spPr>
            <a:xfrm>
              <a:off x="2638944" y="2667000"/>
              <a:ext cx="1219200" cy="488118"/>
            </a:xfrm>
            <a:prstGeom prst="rect">
              <a:avLst/>
            </a:prstGeom>
            <a:noFill/>
          </p:spPr>
          <p:txBody>
            <a:bodyPr wrap="square" rtlCol="0">
              <a:spAutoFit/>
            </a:bodyPr>
            <a:lstStyle/>
            <a:p>
              <a:pPr algn="ctr"/>
              <a:r>
                <a:rPr lang="fr-FR" sz="1200" dirty="0">
                  <a:solidFill>
                    <a:schemeClr val="bg1"/>
                  </a:solidFill>
                  <a:latin typeface="Avenir Medium"/>
                  <a:cs typeface="Avenir Medium"/>
                </a:rPr>
                <a:t>Sources de données</a:t>
              </a:r>
            </a:p>
          </p:txBody>
        </p:sp>
      </p:grpSp>
      <p:grpSp>
        <p:nvGrpSpPr>
          <p:cNvPr id="60" name="Group 59"/>
          <p:cNvGrpSpPr/>
          <p:nvPr/>
        </p:nvGrpSpPr>
        <p:grpSpPr>
          <a:xfrm>
            <a:off x="3975992" y="2394293"/>
            <a:ext cx="1339113" cy="720705"/>
            <a:chOff x="4168878" y="2514600"/>
            <a:chExt cx="1415841" cy="762000"/>
          </a:xfrm>
        </p:grpSpPr>
        <p:sp>
          <p:nvSpPr>
            <p:cNvPr id="23" name="Rectangle 22"/>
            <p:cNvSpPr/>
            <p:nvPr/>
          </p:nvSpPr>
          <p:spPr>
            <a:xfrm>
              <a:off x="4267200" y="2514600"/>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8" name="TextBox 47"/>
            <p:cNvSpPr txBox="1"/>
            <p:nvPr/>
          </p:nvSpPr>
          <p:spPr>
            <a:xfrm>
              <a:off x="4168878" y="2700731"/>
              <a:ext cx="1415841" cy="488118"/>
            </a:xfrm>
            <a:prstGeom prst="rect">
              <a:avLst/>
            </a:prstGeom>
            <a:noFill/>
          </p:spPr>
          <p:txBody>
            <a:bodyPr wrap="square" rtlCol="0">
              <a:spAutoFit/>
            </a:bodyPr>
            <a:lstStyle/>
            <a:p>
              <a:pPr algn="ctr"/>
              <a:r>
                <a:rPr lang="fr-FR" sz="1200" dirty="0">
                  <a:solidFill>
                    <a:schemeClr val="bg1"/>
                  </a:solidFill>
                  <a:latin typeface="Avenir Medium"/>
                  <a:cs typeface="Avenir Medium"/>
                </a:rPr>
                <a:t>Dispositions institutionnelles</a:t>
              </a:r>
            </a:p>
          </p:txBody>
        </p:sp>
      </p:grpSp>
      <p:grpSp>
        <p:nvGrpSpPr>
          <p:cNvPr id="75" name="Group 74"/>
          <p:cNvGrpSpPr/>
          <p:nvPr/>
        </p:nvGrpSpPr>
        <p:grpSpPr>
          <a:xfrm>
            <a:off x="609600" y="736671"/>
            <a:ext cx="5044938" cy="5693572"/>
            <a:chOff x="609600" y="736671"/>
            <a:chExt cx="5044938" cy="5693572"/>
          </a:xfrm>
        </p:grpSpPr>
        <p:sp>
          <p:nvSpPr>
            <p:cNvPr id="20" name="Block Arc 19"/>
            <p:cNvSpPr/>
            <p:nvPr/>
          </p:nvSpPr>
          <p:spPr>
            <a:xfrm rot="10800000">
              <a:off x="609600" y="736671"/>
              <a:ext cx="5044938" cy="5261149"/>
            </a:xfrm>
            <a:prstGeom prst="blockArc">
              <a:avLst>
                <a:gd name="adj1" fmla="val 10858164"/>
                <a:gd name="adj2" fmla="val 0"/>
                <a:gd name="adj3" fmla="val 25000"/>
              </a:avLst>
            </a:prstGeom>
            <a:solidFill>
              <a:schemeClr val="tx2">
                <a:lumMod val="40000"/>
                <a:lumOff val="6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grpSp>
          <p:nvGrpSpPr>
            <p:cNvPr id="74" name="Group 73"/>
            <p:cNvGrpSpPr/>
            <p:nvPr/>
          </p:nvGrpSpPr>
          <p:grpSpPr>
            <a:xfrm>
              <a:off x="811554" y="3352800"/>
              <a:ext cx="4380176" cy="3077443"/>
              <a:chOff x="811554" y="3352800"/>
              <a:chExt cx="4380176" cy="3077443"/>
            </a:xfrm>
          </p:grpSpPr>
          <p:grpSp>
            <p:nvGrpSpPr>
              <p:cNvPr id="73" name="Group 72"/>
              <p:cNvGrpSpPr/>
              <p:nvPr/>
            </p:nvGrpSpPr>
            <p:grpSpPr>
              <a:xfrm>
                <a:off x="1834799" y="4628480"/>
                <a:ext cx="2954893" cy="1801763"/>
                <a:chOff x="1834799" y="4628480"/>
                <a:chExt cx="2954893" cy="1801763"/>
              </a:xfrm>
            </p:grpSpPr>
            <p:cxnSp>
              <p:nvCxnSpPr>
                <p:cNvPr id="40" name="Straight Arrow Connector 39"/>
                <p:cNvCxnSpPr/>
                <p:nvPr/>
              </p:nvCxnSpPr>
              <p:spPr>
                <a:xfrm flipH="1" flipV="1">
                  <a:off x="1834799" y="4628480"/>
                  <a:ext cx="864847" cy="936917"/>
                </a:xfrm>
                <a:prstGeom prst="straightConnector1">
                  <a:avLst/>
                </a:prstGeom>
                <a:ln w="7620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3276600" y="4724400"/>
                  <a:ext cx="1" cy="648635"/>
                </a:xfrm>
                <a:prstGeom prst="straightConnector1">
                  <a:avLst/>
                </a:prstGeom>
                <a:ln w="7620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3924845" y="4628480"/>
                  <a:ext cx="864847" cy="1008987"/>
                </a:xfrm>
                <a:prstGeom prst="straightConnector1">
                  <a:avLst/>
                </a:prstGeom>
                <a:ln w="7620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57" name="Group 56"/>
                <p:cNvGrpSpPr/>
                <p:nvPr/>
              </p:nvGrpSpPr>
              <p:grpSpPr>
                <a:xfrm>
                  <a:off x="2267222" y="5132974"/>
                  <a:ext cx="2017976" cy="1297269"/>
                  <a:chOff x="2362200" y="5410200"/>
                  <a:chExt cx="2133600" cy="1371600"/>
                </a:xfrm>
              </p:grpSpPr>
              <p:sp>
                <p:nvSpPr>
                  <p:cNvPr id="12" name="Isosceles Triangle 11"/>
                  <p:cNvSpPr/>
                  <p:nvPr/>
                </p:nvSpPr>
                <p:spPr>
                  <a:xfrm>
                    <a:off x="2362200" y="5410200"/>
                    <a:ext cx="2133600" cy="1371600"/>
                  </a:xfrm>
                  <a:prstGeom prst="triangle">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5" name="TextBox 44"/>
                  <p:cNvSpPr txBox="1"/>
                  <p:nvPr/>
                </p:nvSpPr>
                <p:spPr>
                  <a:xfrm>
                    <a:off x="2560991" y="6245933"/>
                    <a:ext cx="1645863" cy="390494"/>
                  </a:xfrm>
                  <a:prstGeom prst="rect">
                    <a:avLst/>
                  </a:prstGeom>
                  <a:noFill/>
                </p:spPr>
                <p:txBody>
                  <a:bodyPr wrap="square" rtlCol="0">
                    <a:spAutoFit/>
                  </a:bodyPr>
                  <a:lstStyle/>
                  <a:p>
                    <a:pPr algn="ctr"/>
                    <a:r>
                      <a:rPr lang="fr-FR" dirty="0">
                        <a:solidFill>
                          <a:schemeClr val="bg1"/>
                        </a:solidFill>
                        <a:latin typeface="Avenir Book"/>
                      </a:rPr>
                      <a:t>DEMANDE</a:t>
                    </a:r>
                  </a:p>
                </p:txBody>
              </p:sp>
            </p:grpSp>
          </p:grpSp>
          <p:grpSp>
            <p:nvGrpSpPr>
              <p:cNvPr id="72" name="Group 71"/>
              <p:cNvGrpSpPr/>
              <p:nvPr/>
            </p:nvGrpSpPr>
            <p:grpSpPr>
              <a:xfrm>
                <a:off x="811554" y="3352800"/>
                <a:ext cx="4380176" cy="1337218"/>
                <a:chOff x="811554" y="3352800"/>
                <a:chExt cx="4380176" cy="1337218"/>
              </a:xfrm>
            </p:grpSpPr>
            <p:grpSp>
              <p:nvGrpSpPr>
                <p:cNvPr id="70" name="Group 69"/>
                <p:cNvGrpSpPr/>
                <p:nvPr/>
              </p:nvGrpSpPr>
              <p:grpSpPr>
                <a:xfrm>
                  <a:off x="811554" y="3352800"/>
                  <a:ext cx="1322046" cy="976402"/>
                  <a:chOff x="811554" y="3352800"/>
                  <a:chExt cx="1322046" cy="976402"/>
                </a:xfrm>
              </p:grpSpPr>
              <p:sp>
                <p:nvSpPr>
                  <p:cNvPr id="24" name="Rectangle 23"/>
                  <p:cNvSpPr/>
                  <p:nvPr/>
                </p:nvSpPr>
                <p:spPr>
                  <a:xfrm>
                    <a:off x="914400" y="3352800"/>
                    <a:ext cx="1153129" cy="976402"/>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9" name="TextBox 48"/>
                  <p:cNvSpPr txBox="1"/>
                  <p:nvPr/>
                </p:nvSpPr>
                <p:spPr>
                  <a:xfrm>
                    <a:off x="811554" y="3386649"/>
                    <a:ext cx="1322046" cy="830997"/>
                  </a:xfrm>
                  <a:prstGeom prst="rect">
                    <a:avLst/>
                  </a:prstGeom>
                  <a:noFill/>
                </p:spPr>
                <p:txBody>
                  <a:bodyPr wrap="square" rtlCol="0">
                    <a:spAutoFit/>
                  </a:bodyPr>
                  <a:lstStyle/>
                  <a:p>
                    <a:pPr algn="ctr"/>
                    <a:r>
                      <a:rPr lang="fr-FR" sz="1200" dirty="0">
                        <a:solidFill>
                          <a:schemeClr val="bg1"/>
                        </a:solidFill>
                        <a:latin typeface="Avenir Medium"/>
                        <a:cs typeface="Avenir Medium"/>
                      </a:rPr>
                      <a:t>MACRO:</a:t>
                    </a:r>
                  </a:p>
                  <a:p>
                    <a:pPr algn="ctr"/>
                    <a:r>
                      <a:rPr lang="fr-FR" sz="1200" dirty="0">
                        <a:solidFill>
                          <a:schemeClr val="bg1"/>
                        </a:solidFill>
                        <a:latin typeface="Avenir Medium"/>
                        <a:cs typeface="Avenir Medium"/>
                      </a:rPr>
                      <a:t>Environnement de la politique nationale</a:t>
                    </a:r>
                  </a:p>
                </p:txBody>
              </p:sp>
            </p:grpSp>
            <p:grpSp>
              <p:nvGrpSpPr>
                <p:cNvPr id="71" name="Group 70"/>
                <p:cNvGrpSpPr/>
                <p:nvPr/>
              </p:nvGrpSpPr>
              <p:grpSpPr>
                <a:xfrm>
                  <a:off x="2377007" y="3352800"/>
                  <a:ext cx="1481336" cy="1337218"/>
                  <a:chOff x="2377007" y="3352800"/>
                  <a:chExt cx="1481336" cy="1337218"/>
                </a:xfrm>
              </p:grpSpPr>
              <p:sp>
                <p:nvSpPr>
                  <p:cNvPr id="25" name="Rectangle 24"/>
                  <p:cNvSpPr/>
                  <p:nvPr/>
                </p:nvSpPr>
                <p:spPr>
                  <a:xfrm>
                    <a:off x="2452020" y="3352800"/>
                    <a:ext cx="1339203" cy="1337218"/>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0" name="TextBox 49"/>
                  <p:cNvSpPr txBox="1"/>
                  <p:nvPr/>
                </p:nvSpPr>
                <p:spPr>
                  <a:xfrm>
                    <a:off x="2377007" y="3497153"/>
                    <a:ext cx="1481336" cy="1015663"/>
                  </a:xfrm>
                  <a:prstGeom prst="rect">
                    <a:avLst/>
                  </a:prstGeom>
                  <a:noFill/>
                </p:spPr>
                <p:txBody>
                  <a:bodyPr wrap="square" rtlCol="0">
                    <a:spAutoFit/>
                  </a:bodyPr>
                  <a:lstStyle/>
                  <a:p>
                    <a:pPr algn="ctr"/>
                    <a:r>
                      <a:rPr lang="fr-FR" sz="1200" dirty="0">
                        <a:solidFill>
                          <a:schemeClr val="bg1"/>
                        </a:solidFill>
                        <a:latin typeface="Avenir Medium"/>
                        <a:cs typeface="Avenir Medium"/>
                      </a:rPr>
                      <a:t>INTERMÉDIAIRE:</a:t>
                    </a:r>
                  </a:p>
                  <a:p>
                    <a:pPr algn="ctr"/>
                    <a:r>
                      <a:rPr lang="fr-FR" sz="1200" dirty="0">
                        <a:solidFill>
                          <a:schemeClr val="bg1"/>
                        </a:solidFill>
                        <a:latin typeface="Avenir Medium"/>
                        <a:cs typeface="Avenir Medium"/>
                      </a:rPr>
                      <a:t>Organisme de mise en œuvre (cabinet centraux et locaux)</a:t>
                    </a:r>
                  </a:p>
                </p:txBody>
              </p:sp>
            </p:grpSp>
            <p:grpSp>
              <p:nvGrpSpPr>
                <p:cNvPr id="61" name="Group 60"/>
                <p:cNvGrpSpPr/>
                <p:nvPr/>
              </p:nvGrpSpPr>
              <p:grpSpPr>
                <a:xfrm>
                  <a:off x="4038600" y="3352800"/>
                  <a:ext cx="1153130" cy="976402"/>
                  <a:chOff x="4235072" y="3528027"/>
                  <a:chExt cx="1219201" cy="1032347"/>
                </a:xfrm>
              </p:grpSpPr>
              <p:sp>
                <p:nvSpPr>
                  <p:cNvPr id="26" name="Rectangle 25"/>
                  <p:cNvSpPr/>
                  <p:nvPr/>
                </p:nvSpPr>
                <p:spPr>
                  <a:xfrm>
                    <a:off x="4235073" y="3528027"/>
                    <a:ext cx="1219200" cy="103234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1" name="TextBox 50"/>
                  <p:cNvSpPr txBox="1"/>
                  <p:nvPr/>
                </p:nvSpPr>
                <p:spPr>
                  <a:xfrm>
                    <a:off x="4235072" y="3787983"/>
                    <a:ext cx="1219200" cy="488117"/>
                  </a:xfrm>
                  <a:prstGeom prst="rect">
                    <a:avLst/>
                  </a:prstGeom>
                  <a:noFill/>
                </p:spPr>
                <p:txBody>
                  <a:bodyPr wrap="square" rtlCol="0">
                    <a:spAutoFit/>
                  </a:bodyPr>
                  <a:lstStyle/>
                  <a:p>
                    <a:pPr algn="ctr"/>
                    <a:r>
                      <a:rPr lang="fr-FR" sz="1200" dirty="0">
                        <a:solidFill>
                          <a:schemeClr val="bg1"/>
                        </a:solidFill>
                        <a:latin typeface="Avenir Medium"/>
                        <a:cs typeface="Avenir Medium"/>
                      </a:rPr>
                      <a:t>MICRO:</a:t>
                    </a:r>
                  </a:p>
                  <a:p>
                    <a:pPr algn="ctr"/>
                    <a:r>
                      <a:rPr lang="fr-FR" sz="1200" dirty="0">
                        <a:solidFill>
                          <a:schemeClr val="bg1"/>
                        </a:solidFill>
                        <a:latin typeface="Avenir Medium"/>
                        <a:cs typeface="Avenir Medium"/>
                      </a:rPr>
                      <a:t>individus</a:t>
                    </a:r>
                  </a:p>
                </p:txBody>
              </p:sp>
            </p:grpSp>
          </p:grpSp>
        </p:grpSp>
      </p:grpSp>
      <p:sp>
        <p:nvSpPr>
          <p:cNvPr id="52" name="TextBox 51"/>
          <p:cNvSpPr txBox="1"/>
          <p:nvPr/>
        </p:nvSpPr>
        <p:spPr>
          <a:xfrm>
            <a:off x="6436923" y="1400879"/>
            <a:ext cx="2743200" cy="3198440"/>
          </a:xfrm>
          <a:prstGeom prst="rect">
            <a:avLst/>
          </a:prstGeom>
          <a:noFill/>
        </p:spPr>
        <p:txBody>
          <a:bodyPr wrap="square" rtlCol="0">
            <a:spAutoFit/>
          </a:bodyPr>
          <a:lstStyle/>
          <a:p>
            <a:pPr>
              <a:lnSpc>
                <a:spcPct val="130000"/>
              </a:lnSpc>
            </a:pPr>
            <a:r>
              <a:rPr lang="fr-FR" sz="1200" dirty="0">
                <a:solidFill>
                  <a:schemeClr val="tx1">
                    <a:lumMod val="65000"/>
                    <a:lumOff val="35000"/>
                  </a:schemeClr>
                </a:solidFill>
                <a:latin typeface="Avenir Medium"/>
                <a:cs typeface="Avenir Medium"/>
              </a:rPr>
              <a:t>Amélioration des résultats:</a:t>
            </a:r>
          </a:p>
          <a:p>
            <a:pPr>
              <a:lnSpc>
                <a:spcPct val="130000"/>
              </a:lnSpc>
            </a:pPr>
            <a:r>
              <a:rPr lang="fr-FR" sz="1200" dirty="0">
                <a:solidFill>
                  <a:schemeClr val="tx1">
                    <a:lumMod val="65000"/>
                    <a:lumOff val="35000"/>
                  </a:schemeClr>
                </a:solidFill>
                <a:latin typeface="Avenir Medium Oblique"/>
                <a:cs typeface="Avenir Medium Oblique"/>
              </a:rPr>
              <a:t>Vision interne: gestion</a:t>
            </a:r>
          </a:p>
          <a:p>
            <a:pPr>
              <a:lnSpc>
                <a:spcPct val="130000"/>
              </a:lnSpc>
            </a:pPr>
            <a:r>
              <a:rPr lang="fr-FR" sz="1200" dirty="0">
                <a:solidFill>
                  <a:schemeClr val="tx1">
                    <a:lumMod val="65000"/>
                    <a:lumOff val="35000"/>
                  </a:schemeClr>
                </a:solidFill>
                <a:latin typeface="Avenir Book"/>
                <a:cs typeface="Avenir Book"/>
              </a:rPr>
              <a:t>• </a:t>
            </a:r>
            <a:r>
              <a:rPr lang="fr-FR" sz="1200" spc="-20" dirty="0">
                <a:solidFill>
                  <a:schemeClr val="tx1">
                    <a:lumMod val="65000"/>
                    <a:lumOff val="35000"/>
                  </a:schemeClr>
                </a:solidFill>
                <a:latin typeface="Avenir Book"/>
                <a:cs typeface="Avenir Book"/>
              </a:rPr>
              <a:t>Amélioration de la conception du programme</a:t>
            </a:r>
          </a:p>
          <a:p>
            <a:pPr>
              <a:lnSpc>
                <a:spcPct val="130000"/>
              </a:lnSpc>
            </a:pPr>
            <a:r>
              <a:rPr lang="fr-FR" sz="1200" dirty="0">
                <a:solidFill>
                  <a:schemeClr val="tx1">
                    <a:lumMod val="65000"/>
                    <a:lumOff val="35000"/>
                  </a:schemeClr>
                </a:solidFill>
                <a:latin typeface="Avenir Book"/>
                <a:cs typeface="Avenir Book"/>
              </a:rPr>
              <a:t>• Résolution de problèmes de mise en œuvre rencontrés par le programme</a:t>
            </a:r>
          </a:p>
          <a:p>
            <a:pPr>
              <a:lnSpc>
                <a:spcPct val="130000"/>
              </a:lnSpc>
            </a:pPr>
            <a:r>
              <a:rPr lang="fr-FR" sz="1200" dirty="0">
                <a:solidFill>
                  <a:schemeClr val="tx1">
                    <a:lumMod val="65000"/>
                    <a:lumOff val="35000"/>
                  </a:schemeClr>
                </a:solidFill>
                <a:latin typeface="Avenir Book"/>
                <a:cs typeface="Avenir Book"/>
              </a:rPr>
              <a:t>• Établissement de priorités et allocation du budget</a:t>
            </a:r>
          </a:p>
          <a:p>
            <a:pPr>
              <a:lnSpc>
                <a:spcPct val="130000"/>
              </a:lnSpc>
            </a:pPr>
            <a:endParaRPr lang="fr-FR" sz="1200" dirty="0">
              <a:solidFill>
                <a:schemeClr val="tx1">
                  <a:lumMod val="65000"/>
                  <a:lumOff val="35000"/>
                </a:schemeClr>
              </a:solidFill>
              <a:latin typeface="Avenir Book"/>
              <a:cs typeface="Avenir Book"/>
            </a:endParaRPr>
          </a:p>
          <a:p>
            <a:pPr>
              <a:lnSpc>
                <a:spcPct val="130000"/>
              </a:lnSpc>
            </a:pPr>
            <a:r>
              <a:rPr lang="fr-FR" sz="1200" dirty="0">
                <a:solidFill>
                  <a:schemeClr val="tx1">
                    <a:lumMod val="65000"/>
                    <a:lumOff val="35000"/>
                  </a:schemeClr>
                </a:solidFill>
                <a:latin typeface="Avenir Medium Oblique"/>
                <a:cs typeface="Avenir Medium Oblique"/>
              </a:rPr>
              <a:t>Vision externe: responsabilisation</a:t>
            </a:r>
          </a:p>
          <a:p>
            <a:pPr>
              <a:lnSpc>
                <a:spcPct val="130000"/>
              </a:lnSpc>
            </a:pPr>
            <a:r>
              <a:rPr lang="fr-FR" sz="1200" dirty="0">
                <a:solidFill>
                  <a:schemeClr val="tx1">
                    <a:lumMod val="65000"/>
                    <a:lumOff val="35000"/>
                  </a:schemeClr>
                </a:solidFill>
                <a:latin typeface="Avenir Book"/>
                <a:cs typeface="Avenir Book"/>
              </a:rPr>
              <a:t>• Responsabilisation améliorée</a:t>
            </a:r>
          </a:p>
          <a:p>
            <a:pPr>
              <a:lnSpc>
                <a:spcPct val="130000"/>
              </a:lnSpc>
            </a:pPr>
            <a:r>
              <a:rPr lang="fr-FR" sz="1200" dirty="0">
                <a:solidFill>
                  <a:schemeClr val="tx1">
                    <a:lumMod val="65000"/>
                    <a:lumOff val="35000"/>
                  </a:schemeClr>
                </a:solidFill>
                <a:latin typeface="Avenir Book"/>
                <a:cs typeface="Avenir Book"/>
              </a:rPr>
              <a:t>• Fourniture d’informations publiques</a:t>
            </a:r>
          </a:p>
        </p:txBody>
      </p:sp>
      <p:sp>
        <p:nvSpPr>
          <p:cNvPr id="53" name="Footer Placeholder 5">
            <a:extLst>
              <a:ext uri="{FF2B5EF4-FFF2-40B4-BE49-F238E27FC236}">
                <a16:creationId xmlns:a16="http://schemas.microsoft.com/office/drawing/2014/main" id="{D84AD983-5ECE-43E3-85C0-1EF16A9F3877}"/>
              </a:ext>
            </a:extLst>
          </p:cNvPr>
          <p:cNvSpPr>
            <a:spLocks noGrp="1"/>
          </p:cNvSpPr>
          <p:nvPr>
            <p:ph type="ftr" sz="quarter" idx="3"/>
          </p:nvPr>
        </p:nvSpPr>
        <p:spPr>
          <a:xfrm>
            <a:off x="6248400" y="6430243"/>
            <a:ext cx="2895600" cy="241002"/>
          </a:xfrm>
        </p:spPr>
        <p:txBody>
          <a:bodyPr/>
          <a:lstStyle/>
          <a:p>
            <a:pPr algn="ctr"/>
            <a:r>
              <a:rPr lang="fr-FR" dirty="0">
                <a:latin typeface="Avenir Book"/>
                <a:cs typeface="Avenir Book"/>
                <a:sym typeface="Arial" charset="0"/>
              </a:rPr>
              <a:t>© 2014 Oxford Policy Management Ltd</a:t>
            </a:r>
          </a:p>
        </p:txBody>
      </p:sp>
      <p:sp>
        <p:nvSpPr>
          <p:cNvPr id="54" name="TextBox 53">
            <a:extLst>
              <a:ext uri="{FF2B5EF4-FFF2-40B4-BE49-F238E27FC236}">
                <a16:creationId xmlns:a16="http://schemas.microsoft.com/office/drawing/2014/main" id="{9D74E3A8-9C6B-47C4-9D91-C40F1D7FEE2A}"/>
              </a:ext>
            </a:extLst>
          </p:cNvPr>
          <p:cNvSpPr txBox="1"/>
          <p:nvPr/>
        </p:nvSpPr>
        <p:spPr>
          <a:xfrm>
            <a:off x="-85725" y="6422097"/>
            <a:ext cx="1990725" cy="246221"/>
          </a:xfrm>
          <a:prstGeom prst="rect">
            <a:avLst/>
          </a:prstGeom>
          <a:noFill/>
        </p:spPr>
        <p:txBody>
          <a:bodyPr wrap="square" rtlCol="0">
            <a:spAutoFit/>
          </a:bodyPr>
          <a:lstStyle/>
          <a:p>
            <a:pPr algn="ctr"/>
            <a:r>
              <a:rPr lang="fr-FR" sz="1000" dirty="0">
                <a:solidFill>
                  <a:schemeClr val="tx1">
                    <a:lumMod val="65000"/>
                    <a:lumOff val="35000"/>
                  </a:schemeClr>
                </a:solidFill>
                <a:latin typeface="Avenir" panose="020B0503020203020204" pitchFamily="34" charset="0"/>
              </a:rPr>
              <a:t>Source : </a:t>
            </a:r>
            <a:r>
              <a:rPr lang="fr-FR" sz="1000" dirty="0">
                <a:solidFill>
                  <a:schemeClr val="tx1">
                    <a:lumMod val="65000"/>
                    <a:lumOff val="35000"/>
                  </a:schemeClr>
                </a:solidFill>
                <a:latin typeface="Avenir" panose="020B0503020203020204" pitchFamily="34" charset="0"/>
                <a:hlinkClick r:id="rId3"/>
              </a:rPr>
              <a:t>OPM (2015)</a:t>
            </a:r>
            <a:r>
              <a:rPr lang="fr-FR" sz="1000" dirty="0">
                <a:solidFill>
                  <a:schemeClr val="tx1">
                    <a:lumMod val="65000"/>
                    <a:lumOff val="35000"/>
                  </a:schemeClr>
                </a:solidFill>
                <a:latin typeface="Avenir" panose="020B0503020203020204" pitchFamily="34" charset="0"/>
              </a:rPr>
              <a:t>.</a:t>
            </a:r>
          </a:p>
        </p:txBody>
      </p:sp>
    </p:spTree>
    <p:extLst>
      <p:ext uri="{BB962C8B-B14F-4D97-AF65-F5344CB8AC3E}">
        <p14:creationId xmlns:p14="http://schemas.microsoft.com/office/powerpoint/2010/main" val="419888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akehol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91000"/>
            <a:ext cx="1981200" cy="9906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a:off x="1447800" y="2895600"/>
            <a:ext cx="1143000" cy="1057275"/>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6251" y="5465099"/>
            <a:ext cx="2446019" cy="738664"/>
          </a:xfrm>
          <a:prstGeom prst="rect">
            <a:avLst/>
          </a:prstGeom>
          <a:noFill/>
        </p:spPr>
        <p:txBody>
          <a:bodyPr wrap="square" rtlCol="0">
            <a:spAutoFit/>
          </a:bodyPr>
          <a:lstStyle/>
          <a:p>
            <a:pPr algn="ctr"/>
            <a:r>
              <a:rPr lang="fr-FR" sz="1400" dirty="0">
                <a:solidFill>
                  <a:schemeClr val="tx1">
                    <a:lumMod val="65000"/>
                    <a:lumOff val="35000"/>
                  </a:schemeClr>
                </a:solidFill>
                <a:latin typeface="Avenir Book"/>
              </a:rPr>
              <a:t>Recueillir des informations relatives à toutes les parties prenantes</a:t>
            </a:r>
          </a:p>
        </p:txBody>
      </p:sp>
      <p:cxnSp>
        <p:nvCxnSpPr>
          <p:cNvPr id="16" name="Straight Arrow Connector 15"/>
          <p:cNvCxnSpPr/>
          <p:nvPr/>
        </p:nvCxnSpPr>
        <p:spPr>
          <a:xfrm>
            <a:off x="2590800" y="2895600"/>
            <a:ext cx="533400" cy="1066800"/>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40370" y="5801380"/>
            <a:ext cx="2665096" cy="523220"/>
          </a:xfrm>
          <a:prstGeom prst="rect">
            <a:avLst/>
          </a:prstGeom>
          <a:noFill/>
        </p:spPr>
        <p:txBody>
          <a:bodyPr wrap="square" rtlCol="0">
            <a:spAutoFit/>
          </a:bodyPr>
          <a:lstStyle/>
          <a:p>
            <a:pPr algn="ctr"/>
            <a:r>
              <a:rPr lang="fr-FR" sz="1400" dirty="0">
                <a:solidFill>
                  <a:schemeClr val="tx1">
                    <a:lumMod val="65000"/>
                    <a:lumOff val="35000"/>
                  </a:schemeClr>
                </a:solidFill>
                <a:latin typeface="Avenir Book"/>
              </a:rPr>
              <a:t>Réfléchir aux objectifs, à la théorie du changement, etc.  </a:t>
            </a:r>
          </a:p>
        </p:txBody>
      </p:sp>
      <p:cxnSp>
        <p:nvCxnSpPr>
          <p:cNvPr id="19" name="Straight Arrow Connector 18"/>
          <p:cNvCxnSpPr/>
          <p:nvPr/>
        </p:nvCxnSpPr>
        <p:spPr>
          <a:xfrm>
            <a:off x="2590800" y="2895600"/>
            <a:ext cx="3200400" cy="1124903"/>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Image result for business proc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114800"/>
            <a:ext cx="1215774" cy="101314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051344" y="5391328"/>
            <a:ext cx="2207895" cy="523220"/>
          </a:xfrm>
          <a:prstGeom prst="rect">
            <a:avLst/>
          </a:prstGeom>
          <a:noFill/>
        </p:spPr>
        <p:txBody>
          <a:bodyPr wrap="square" rtlCol="0">
            <a:spAutoFit/>
          </a:bodyPr>
          <a:lstStyle/>
          <a:p>
            <a:pPr algn="ctr"/>
            <a:r>
              <a:rPr lang="fr-FR" sz="1400" dirty="0">
                <a:solidFill>
                  <a:schemeClr val="tx1">
                    <a:lumMod val="65000"/>
                    <a:lumOff val="35000"/>
                  </a:schemeClr>
                </a:solidFill>
                <a:latin typeface="Avenir Book"/>
              </a:rPr>
              <a:t>Réfléchir aux processus des activités</a:t>
            </a:r>
          </a:p>
        </p:txBody>
      </p:sp>
      <p:sp>
        <p:nvSpPr>
          <p:cNvPr id="20" name="Right Arrow 19"/>
          <p:cNvSpPr/>
          <p:nvPr/>
        </p:nvSpPr>
        <p:spPr>
          <a:xfrm>
            <a:off x="6781800" y="4572000"/>
            <a:ext cx="762000" cy="5334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TextBox 24"/>
          <p:cNvSpPr txBox="1"/>
          <p:nvPr/>
        </p:nvSpPr>
        <p:spPr>
          <a:xfrm>
            <a:off x="7620000" y="4191000"/>
            <a:ext cx="1403602" cy="2062103"/>
          </a:xfrm>
          <a:prstGeom prst="rect">
            <a:avLst/>
          </a:prstGeom>
          <a:noFill/>
        </p:spPr>
        <p:txBody>
          <a:bodyPr wrap="square" rtlCol="0">
            <a:spAutoFit/>
          </a:bodyPr>
          <a:lstStyle/>
          <a:p>
            <a:pPr algn="ctr"/>
            <a:r>
              <a:rPr lang="fr-FR" sz="1600" dirty="0">
                <a:solidFill>
                  <a:schemeClr val="tx1">
                    <a:lumMod val="65000"/>
                    <a:lumOff val="35000"/>
                  </a:schemeClr>
                </a:solidFill>
                <a:latin typeface="Avenir" panose="020B0503020203020204" pitchFamily="34" charset="0"/>
                <a:cs typeface="Avenir Medium Oblique"/>
              </a:rPr>
              <a:t>Établir les priorités, peaufiner et organiser sous la </a:t>
            </a:r>
            <a:br>
              <a:rPr lang="fr-FR" sz="1600" dirty="0">
                <a:solidFill>
                  <a:schemeClr val="tx1">
                    <a:lumMod val="65000"/>
                    <a:lumOff val="35000"/>
                  </a:schemeClr>
                </a:solidFill>
                <a:latin typeface="Avenir" panose="020B0503020203020204" pitchFamily="34" charset="0"/>
                <a:cs typeface="Avenir Medium Oblique"/>
              </a:rPr>
            </a:br>
            <a:r>
              <a:rPr lang="fr-FR" sz="1600" dirty="0">
                <a:solidFill>
                  <a:schemeClr val="tx1">
                    <a:lumMod val="65000"/>
                    <a:lumOff val="35000"/>
                  </a:schemeClr>
                </a:solidFill>
                <a:latin typeface="Avenir" panose="020B0503020203020204" pitchFamily="34" charset="0"/>
                <a:cs typeface="Avenir Medium Oblique"/>
              </a:rPr>
              <a:t>forme d’un processus interactif! </a:t>
            </a:r>
          </a:p>
        </p:txBody>
      </p:sp>
      <p:grpSp>
        <p:nvGrpSpPr>
          <p:cNvPr id="9" name="Group 8"/>
          <p:cNvGrpSpPr/>
          <p:nvPr/>
        </p:nvGrpSpPr>
        <p:grpSpPr>
          <a:xfrm>
            <a:off x="1828800" y="152400"/>
            <a:ext cx="5711813" cy="6076128"/>
            <a:chOff x="1828800" y="152400"/>
            <a:chExt cx="5711813" cy="6076128"/>
          </a:xfrm>
        </p:grpSpPr>
        <p:sp>
          <p:nvSpPr>
            <p:cNvPr id="40" name="Block Arc 39"/>
            <p:cNvSpPr/>
            <p:nvPr/>
          </p:nvSpPr>
          <p:spPr>
            <a:xfrm>
              <a:off x="1828800" y="381000"/>
              <a:ext cx="5607219" cy="5847528"/>
            </a:xfrm>
            <a:prstGeom prst="blockArc">
              <a:avLst>
                <a:gd name="adj1" fmla="val 10858164"/>
                <a:gd name="adj2" fmla="val 0"/>
                <a:gd name="adj3" fmla="val 25000"/>
              </a:avLst>
            </a:prstGeom>
            <a:solidFill>
              <a:schemeClr val="bg1">
                <a:lumMod val="85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grpSp>
          <p:nvGrpSpPr>
            <p:cNvPr id="22" name="Group 21"/>
            <p:cNvGrpSpPr/>
            <p:nvPr/>
          </p:nvGrpSpPr>
          <p:grpSpPr>
            <a:xfrm>
              <a:off x="3200400" y="152400"/>
              <a:ext cx="2954892" cy="2017975"/>
              <a:chOff x="1752600" y="381000"/>
              <a:chExt cx="3124200" cy="2133600"/>
            </a:xfrm>
          </p:grpSpPr>
          <p:cxnSp>
            <p:nvCxnSpPr>
              <p:cNvPr id="23" name="Straight Arrow Connector 22"/>
              <p:cNvCxnSpPr/>
              <p:nvPr/>
            </p:nvCxnSpPr>
            <p:spPr>
              <a:xfrm flipH="1">
                <a:off x="1752600" y="1371600"/>
                <a:ext cx="914400" cy="9906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276600" y="1828800"/>
                <a:ext cx="1" cy="6858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962400" y="1371600"/>
                <a:ext cx="914400" cy="10668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2209800" y="381000"/>
                <a:ext cx="2133600" cy="1371600"/>
                <a:chOff x="2209800" y="381000"/>
                <a:chExt cx="2133600" cy="1371600"/>
              </a:xfrm>
            </p:grpSpPr>
            <p:sp>
              <p:nvSpPr>
                <p:cNvPr id="29" name="Isosceles Triangle 28"/>
                <p:cNvSpPr/>
                <p:nvPr/>
              </p:nvSpPr>
              <p:spPr>
                <a:xfrm rot="10800000">
                  <a:off x="2209800" y="381000"/>
                  <a:ext cx="2133600" cy="1371600"/>
                </a:xfrm>
                <a:prstGeom prst="triangle">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0" name="TextBox 29"/>
                <p:cNvSpPr txBox="1"/>
                <p:nvPr/>
              </p:nvSpPr>
              <p:spPr>
                <a:xfrm>
                  <a:off x="2667000" y="685801"/>
                  <a:ext cx="1295401" cy="390494"/>
                </a:xfrm>
                <a:prstGeom prst="rect">
                  <a:avLst/>
                </a:prstGeom>
                <a:noFill/>
              </p:spPr>
              <p:txBody>
                <a:bodyPr wrap="square" rtlCol="0">
                  <a:spAutoFit/>
                </a:bodyPr>
                <a:lstStyle/>
                <a:p>
                  <a:pPr algn="ctr"/>
                  <a:r>
                    <a:rPr lang="fr-FR" dirty="0">
                      <a:solidFill>
                        <a:schemeClr val="bg1"/>
                      </a:solidFill>
                      <a:latin typeface="Avenir Book"/>
                    </a:rPr>
                    <a:t>OFFRE</a:t>
                  </a:r>
                </a:p>
              </p:txBody>
            </p:sp>
          </p:grpSp>
        </p:grpSp>
        <p:grpSp>
          <p:nvGrpSpPr>
            <p:cNvPr id="31" name="Group 30"/>
            <p:cNvGrpSpPr/>
            <p:nvPr/>
          </p:nvGrpSpPr>
          <p:grpSpPr>
            <a:xfrm>
              <a:off x="1828800" y="2133600"/>
              <a:ext cx="1752600" cy="720705"/>
              <a:chOff x="269872" y="2353468"/>
              <a:chExt cx="1219200" cy="762000"/>
            </a:xfrm>
          </p:grpSpPr>
          <p:sp>
            <p:nvSpPr>
              <p:cNvPr id="32" name="Rectangle 31"/>
              <p:cNvSpPr/>
              <p:nvPr/>
            </p:nvSpPr>
            <p:spPr>
              <a:xfrm>
                <a:off x="269872" y="2353468"/>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3" name="TextBox 32"/>
              <p:cNvSpPr txBox="1"/>
              <p:nvPr/>
            </p:nvSpPr>
            <p:spPr>
              <a:xfrm>
                <a:off x="269872" y="2450434"/>
                <a:ext cx="1219200" cy="553199"/>
              </a:xfrm>
              <a:prstGeom prst="rect">
                <a:avLst/>
              </a:prstGeom>
              <a:noFill/>
            </p:spPr>
            <p:txBody>
              <a:bodyPr wrap="square" rtlCol="0">
                <a:spAutoFit/>
              </a:bodyPr>
              <a:lstStyle/>
              <a:p>
                <a:pPr algn="ctr"/>
                <a:r>
                  <a:rPr lang="fr-FR" sz="1400" dirty="0">
                    <a:solidFill>
                      <a:schemeClr val="bg1"/>
                    </a:solidFill>
                    <a:latin typeface="Avenir Medium"/>
                    <a:cs typeface="Avenir Medium"/>
                  </a:rPr>
                  <a:t>Indicateurs</a:t>
                </a:r>
                <a:br>
                  <a:rPr lang="fr-FR" sz="1400" dirty="0">
                    <a:solidFill>
                      <a:schemeClr val="bg1"/>
                    </a:solidFill>
                    <a:latin typeface="Avenir Medium"/>
                    <a:cs typeface="Avenir Medium"/>
                  </a:rPr>
                </a:br>
                <a:r>
                  <a:rPr lang="fr-FR" sz="1400" dirty="0">
                    <a:solidFill>
                      <a:schemeClr val="bg1"/>
                    </a:solidFill>
                    <a:latin typeface="Avenir Medium"/>
                    <a:cs typeface="Avenir Medium"/>
                  </a:rPr>
                  <a:t>et cibles</a:t>
                </a:r>
              </a:p>
            </p:txBody>
          </p:sp>
        </p:grpSp>
        <p:grpSp>
          <p:nvGrpSpPr>
            <p:cNvPr id="34" name="Group 33"/>
            <p:cNvGrpSpPr/>
            <p:nvPr/>
          </p:nvGrpSpPr>
          <p:grpSpPr>
            <a:xfrm>
              <a:off x="3810000" y="2286000"/>
              <a:ext cx="1676397" cy="720705"/>
              <a:chOff x="2638945" y="2514600"/>
              <a:chExt cx="1227550" cy="762000"/>
            </a:xfrm>
          </p:grpSpPr>
          <p:sp>
            <p:nvSpPr>
              <p:cNvPr id="35" name="Rectangle 34"/>
              <p:cNvSpPr/>
              <p:nvPr/>
            </p:nvSpPr>
            <p:spPr>
              <a:xfrm>
                <a:off x="2647295" y="2514600"/>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6" name="TextBox 35"/>
              <p:cNvSpPr txBox="1"/>
              <p:nvPr/>
            </p:nvSpPr>
            <p:spPr>
              <a:xfrm>
                <a:off x="2638945" y="2651690"/>
                <a:ext cx="1219200" cy="553199"/>
              </a:xfrm>
              <a:prstGeom prst="rect">
                <a:avLst/>
              </a:prstGeom>
              <a:noFill/>
            </p:spPr>
            <p:txBody>
              <a:bodyPr wrap="square" rtlCol="0">
                <a:spAutoFit/>
              </a:bodyPr>
              <a:lstStyle/>
              <a:p>
                <a:pPr algn="ctr"/>
                <a:r>
                  <a:rPr lang="fr-FR" sz="1400" dirty="0">
                    <a:solidFill>
                      <a:schemeClr val="bg1"/>
                    </a:solidFill>
                    <a:latin typeface="Avenir Medium"/>
                    <a:cs typeface="Avenir Medium"/>
                  </a:rPr>
                  <a:t>Sources de données</a:t>
                </a:r>
              </a:p>
            </p:txBody>
          </p:sp>
        </p:grpSp>
        <p:grpSp>
          <p:nvGrpSpPr>
            <p:cNvPr id="37" name="Group 36"/>
            <p:cNvGrpSpPr/>
            <p:nvPr/>
          </p:nvGrpSpPr>
          <p:grpSpPr>
            <a:xfrm>
              <a:off x="5791201" y="2133600"/>
              <a:ext cx="1749412" cy="720705"/>
              <a:chOff x="4701004" y="2353468"/>
              <a:chExt cx="1219201" cy="762000"/>
            </a:xfrm>
          </p:grpSpPr>
          <p:sp>
            <p:nvSpPr>
              <p:cNvPr id="38" name="Rectangle 37"/>
              <p:cNvSpPr/>
              <p:nvPr/>
            </p:nvSpPr>
            <p:spPr>
              <a:xfrm>
                <a:off x="4701004" y="2353468"/>
                <a:ext cx="1219199"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9" name="TextBox 38"/>
              <p:cNvSpPr txBox="1"/>
              <p:nvPr/>
            </p:nvSpPr>
            <p:spPr>
              <a:xfrm>
                <a:off x="4701004" y="2444797"/>
                <a:ext cx="1219201" cy="553199"/>
              </a:xfrm>
              <a:prstGeom prst="rect">
                <a:avLst/>
              </a:prstGeom>
              <a:noFill/>
            </p:spPr>
            <p:txBody>
              <a:bodyPr wrap="square" rtlCol="0">
                <a:spAutoFit/>
              </a:bodyPr>
              <a:lstStyle/>
              <a:p>
                <a:pPr algn="ctr"/>
                <a:r>
                  <a:rPr lang="fr-FR" sz="1400" dirty="0">
                    <a:solidFill>
                      <a:schemeClr val="bg1"/>
                    </a:solidFill>
                    <a:latin typeface="Avenir Medium"/>
                    <a:cs typeface="Avenir Medium"/>
                  </a:rPr>
                  <a:t>Dispositions institutionnelles</a:t>
                </a:r>
              </a:p>
            </p:txBody>
          </p:sp>
        </p:grpSp>
      </p:grpSp>
      <p:sp>
        <p:nvSpPr>
          <p:cNvPr id="41" name="Footer Placeholder 5">
            <a:extLst>
              <a:ext uri="{FF2B5EF4-FFF2-40B4-BE49-F238E27FC236}">
                <a16:creationId xmlns:a16="http://schemas.microsoft.com/office/drawing/2014/main" id="{32BC7369-9B40-439E-9985-9277A30D7057}"/>
              </a:ext>
            </a:extLst>
          </p:cNvPr>
          <p:cNvSpPr>
            <a:spLocks noGrp="1"/>
          </p:cNvSpPr>
          <p:nvPr>
            <p:ph type="ftr" sz="quarter" idx="3"/>
          </p:nvPr>
        </p:nvSpPr>
        <p:spPr>
          <a:xfrm>
            <a:off x="6248400" y="6421275"/>
            <a:ext cx="2895600" cy="241002"/>
          </a:xfrm>
        </p:spPr>
        <p:txBody>
          <a:bodyPr/>
          <a:lstStyle/>
          <a:p>
            <a:pPr algn="ctr"/>
            <a:r>
              <a:rPr lang="fr-FR" dirty="0">
                <a:latin typeface="Avenir Book"/>
                <a:cs typeface="Avenir Book"/>
                <a:sym typeface="Arial" charset="0"/>
              </a:rPr>
              <a:t>© 2014 Oxford Policy Management Ltd</a:t>
            </a:r>
          </a:p>
        </p:txBody>
      </p:sp>
      <p:sp>
        <p:nvSpPr>
          <p:cNvPr id="42" name="TextBox 41">
            <a:extLst>
              <a:ext uri="{FF2B5EF4-FFF2-40B4-BE49-F238E27FC236}">
                <a16:creationId xmlns:a16="http://schemas.microsoft.com/office/drawing/2014/main" id="{E0AD4432-B4D9-4B5F-BC4D-5ED097841E4F}"/>
              </a:ext>
            </a:extLst>
          </p:cNvPr>
          <p:cNvSpPr txBox="1"/>
          <p:nvPr/>
        </p:nvSpPr>
        <p:spPr>
          <a:xfrm>
            <a:off x="-85725" y="6422097"/>
            <a:ext cx="1990725" cy="246221"/>
          </a:xfrm>
          <a:prstGeom prst="rect">
            <a:avLst/>
          </a:prstGeom>
          <a:noFill/>
        </p:spPr>
        <p:txBody>
          <a:bodyPr wrap="square" rtlCol="0">
            <a:spAutoFit/>
          </a:bodyPr>
          <a:lstStyle/>
          <a:p>
            <a:pPr algn="ctr"/>
            <a:r>
              <a:rPr lang="fr-FR" sz="1000" dirty="0">
                <a:solidFill>
                  <a:schemeClr val="tx1">
                    <a:lumMod val="65000"/>
                    <a:lumOff val="35000"/>
                  </a:schemeClr>
                </a:solidFill>
                <a:latin typeface="Avenir" panose="020B0503020203020204" pitchFamily="34" charset="0"/>
              </a:rPr>
              <a:t>Source : </a:t>
            </a:r>
            <a:r>
              <a:rPr lang="fr-FR" sz="1000" dirty="0">
                <a:solidFill>
                  <a:schemeClr val="tx1">
                    <a:lumMod val="65000"/>
                    <a:lumOff val="35000"/>
                  </a:schemeClr>
                </a:solidFill>
                <a:latin typeface="Avenir" panose="020B0503020203020204" pitchFamily="34" charset="0"/>
                <a:hlinkClick r:id="rId5"/>
              </a:rPr>
              <a:t>OPM (2015)</a:t>
            </a:r>
            <a:r>
              <a:rPr lang="fr-FR" sz="1000" dirty="0">
                <a:solidFill>
                  <a:schemeClr val="tx1">
                    <a:lumMod val="65000"/>
                    <a:lumOff val="35000"/>
                  </a:schemeClr>
                </a:solidFill>
                <a:latin typeface="Avenir" panose="020B0503020203020204" pitchFamily="34" charset="0"/>
              </a:rPr>
              <a:t>.</a:t>
            </a:r>
          </a:p>
        </p:txBody>
      </p:sp>
      <p:pic>
        <p:nvPicPr>
          <p:cNvPr id="4" name="Picture 3" descr="A screenshot of text&#10;&#10;Description generated with very high confidence">
            <a:extLst>
              <a:ext uri="{FF2B5EF4-FFF2-40B4-BE49-F238E27FC236}">
                <a16:creationId xmlns:a16="http://schemas.microsoft.com/office/drawing/2014/main" id="{2C7B1737-8F65-44A3-A9B5-6F4C122F46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9995" y="4139054"/>
            <a:ext cx="2168165" cy="1558369"/>
          </a:xfrm>
          <a:prstGeom prst="rect">
            <a:avLst/>
          </a:prstGeom>
        </p:spPr>
      </p:pic>
    </p:spTree>
    <p:extLst>
      <p:ext uri="{BB962C8B-B14F-4D97-AF65-F5344CB8AC3E}">
        <p14:creationId xmlns:p14="http://schemas.microsoft.com/office/powerpoint/2010/main" val="1209408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2743200" y="-533400"/>
            <a:ext cx="1800200" cy="95525"/>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52400" y="152400"/>
            <a:ext cx="8610600" cy="6248400"/>
            <a:chOff x="152400" y="381000"/>
            <a:chExt cx="8610600" cy="6248400"/>
          </a:xfrm>
        </p:grpSpPr>
        <p:sp>
          <p:nvSpPr>
            <p:cNvPr id="4" name="Up Arrow 3"/>
            <p:cNvSpPr/>
            <p:nvPr/>
          </p:nvSpPr>
          <p:spPr>
            <a:xfrm>
              <a:off x="152400" y="1511598"/>
              <a:ext cx="981911" cy="5117801"/>
            </a:xfrm>
            <a:prstGeom prst="up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1" name="TextBox 30"/>
            <p:cNvSpPr txBox="1"/>
            <p:nvPr/>
          </p:nvSpPr>
          <p:spPr>
            <a:xfrm rot="16200000">
              <a:off x="-164562" y="5653694"/>
              <a:ext cx="1643634" cy="307777"/>
            </a:xfrm>
            <a:prstGeom prst="rect">
              <a:avLst/>
            </a:prstGeom>
            <a:noFill/>
          </p:spPr>
          <p:txBody>
            <a:bodyPr wrap="square" rtlCol="0">
              <a:spAutoFit/>
            </a:bodyPr>
            <a:lstStyle/>
            <a:p>
              <a:pPr algn="ctr"/>
              <a:r>
                <a:rPr lang="fr-FR" sz="1400" dirty="0">
                  <a:latin typeface="Avenir Medium"/>
                </a:rPr>
                <a:t>CONTRIBUTIONS</a:t>
              </a:r>
            </a:p>
          </p:txBody>
        </p:sp>
        <p:grpSp>
          <p:nvGrpSpPr>
            <p:cNvPr id="45" name="Group 44"/>
            <p:cNvGrpSpPr/>
            <p:nvPr/>
          </p:nvGrpSpPr>
          <p:grpSpPr>
            <a:xfrm>
              <a:off x="493811" y="381000"/>
              <a:ext cx="8269189" cy="6077727"/>
              <a:chOff x="493811" y="381000"/>
              <a:chExt cx="8269189" cy="6077727"/>
            </a:xfrm>
          </p:grpSpPr>
          <p:cxnSp>
            <p:nvCxnSpPr>
              <p:cNvPr id="10" name="Straight Arrow Connector 9"/>
              <p:cNvCxnSpPr/>
              <p:nvPr/>
            </p:nvCxnSpPr>
            <p:spPr>
              <a:xfrm>
                <a:off x="3962221" y="835518"/>
                <a:ext cx="1697381" cy="55485"/>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34311" y="457200"/>
                <a:ext cx="7628689" cy="1040459"/>
              </a:xfrm>
              <a:prstGeom prst="rect">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Rectangle 10"/>
              <p:cNvSpPr/>
              <p:nvPr/>
            </p:nvSpPr>
            <p:spPr>
              <a:xfrm>
                <a:off x="1134311" y="2838477"/>
                <a:ext cx="7628689" cy="126033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Rectangle 11"/>
              <p:cNvSpPr/>
              <p:nvPr/>
            </p:nvSpPr>
            <p:spPr>
              <a:xfrm>
                <a:off x="1134311" y="1600201"/>
                <a:ext cx="1435100" cy="1143000"/>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Rectangle 13"/>
              <p:cNvSpPr/>
              <p:nvPr/>
            </p:nvSpPr>
            <p:spPr>
              <a:xfrm>
                <a:off x="2686087" y="1600201"/>
                <a:ext cx="1435100" cy="1143000"/>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 name="Rectangle 14"/>
              <p:cNvSpPr/>
              <p:nvPr/>
            </p:nvSpPr>
            <p:spPr>
              <a:xfrm>
                <a:off x="4227012" y="1600201"/>
                <a:ext cx="1435100" cy="1143000"/>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Rectangle 15"/>
              <p:cNvSpPr/>
              <p:nvPr/>
            </p:nvSpPr>
            <p:spPr>
              <a:xfrm>
                <a:off x="5791200" y="1600200"/>
                <a:ext cx="1435100" cy="1142999"/>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7" name="Rectangle 16"/>
              <p:cNvSpPr/>
              <p:nvPr/>
            </p:nvSpPr>
            <p:spPr>
              <a:xfrm>
                <a:off x="7319715" y="1600200"/>
                <a:ext cx="1435100" cy="1142999"/>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8" name="Rectangle 17"/>
              <p:cNvSpPr/>
              <p:nvPr/>
            </p:nvSpPr>
            <p:spPr>
              <a:xfrm>
                <a:off x="1134310" y="4205308"/>
                <a:ext cx="1151689" cy="135729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Rectangle 18"/>
              <p:cNvSpPr/>
              <p:nvPr/>
            </p:nvSpPr>
            <p:spPr>
              <a:xfrm>
                <a:off x="2362200" y="4205308"/>
                <a:ext cx="1219200" cy="135729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0" name="Rectangle 19"/>
              <p:cNvSpPr/>
              <p:nvPr/>
            </p:nvSpPr>
            <p:spPr>
              <a:xfrm>
                <a:off x="3657600" y="4205308"/>
                <a:ext cx="1219200" cy="135729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Rectangle 20"/>
              <p:cNvSpPr/>
              <p:nvPr/>
            </p:nvSpPr>
            <p:spPr>
              <a:xfrm>
                <a:off x="4953000" y="4205308"/>
                <a:ext cx="1219200" cy="135729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2" name="Rectangle 21"/>
              <p:cNvSpPr/>
              <p:nvPr/>
            </p:nvSpPr>
            <p:spPr>
              <a:xfrm>
                <a:off x="6248400" y="4191000"/>
                <a:ext cx="1295400" cy="13716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Rectangle 22"/>
              <p:cNvSpPr/>
              <p:nvPr/>
            </p:nvSpPr>
            <p:spPr>
              <a:xfrm>
                <a:off x="7620000" y="4191000"/>
                <a:ext cx="1132974" cy="13716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Rectangle 23"/>
              <p:cNvSpPr/>
              <p:nvPr/>
            </p:nvSpPr>
            <p:spPr>
              <a:xfrm>
                <a:off x="1134311" y="5659496"/>
                <a:ext cx="3474453" cy="799231"/>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5" name="Rectangle 24"/>
              <p:cNvSpPr/>
              <p:nvPr/>
            </p:nvSpPr>
            <p:spPr>
              <a:xfrm>
                <a:off x="5257913" y="5659496"/>
                <a:ext cx="3474453" cy="799231"/>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 name="TextBox 25"/>
              <p:cNvSpPr txBox="1"/>
              <p:nvPr/>
            </p:nvSpPr>
            <p:spPr>
              <a:xfrm>
                <a:off x="1524000" y="685800"/>
                <a:ext cx="6934200" cy="584776"/>
              </a:xfrm>
              <a:prstGeom prst="rect">
                <a:avLst/>
              </a:prstGeom>
              <a:noFill/>
            </p:spPr>
            <p:txBody>
              <a:bodyPr wrap="square" rtlCol="0">
                <a:spAutoFit/>
              </a:bodyPr>
              <a:lstStyle/>
              <a:p>
                <a:pPr algn="ctr"/>
                <a:r>
                  <a:rPr lang="fr-FR" sz="3200" dirty="0">
                    <a:solidFill>
                      <a:schemeClr val="bg1"/>
                    </a:solidFill>
                    <a:latin typeface="Avenir Medium"/>
                  </a:rPr>
                  <a:t>RÉDUCTION DE LA PAUVRETÉ</a:t>
                </a:r>
              </a:p>
            </p:txBody>
          </p:sp>
          <p:sp>
            <p:nvSpPr>
              <p:cNvPr id="27" name="TextBox 26"/>
              <p:cNvSpPr txBox="1"/>
              <p:nvPr/>
            </p:nvSpPr>
            <p:spPr>
              <a:xfrm>
                <a:off x="1524000" y="2849700"/>
                <a:ext cx="6934200" cy="1246495"/>
              </a:xfrm>
              <a:prstGeom prst="rect">
                <a:avLst/>
              </a:prstGeom>
              <a:noFill/>
            </p:spPr>
            <p:txBody>
              <a:bodyPr wrap="square" rtlCol="0">
                <a:spAutoFit/>
              </a:bodyPr>
              <a:lstStyle/>
              <a:p>
                <a:pPr algn="ctr"/>
                <a:r>
                  <a:rPr lang="fr-FR" sz="2500" dirty="0">
                    <a:solidFill>
                      <a:schemeClr val="bg1"/>
                    </a:solidFill>
                    <a:latin typeface="Avenir Medium"/>
                  </a:rPr>
                  <a:t>Systèmes efficaces et efficients pour la réalisation de paiements réguliers aux ménages pauvres et vulnérables</a:t>
                </a:r>
              </a:p>
            </p:txBody>
          </p:sp>
          <p:sp>
            <p:nvSpPr>
              <p:cNvPr id="28" name="TextBox 27"/>
              <p:cNvSpPr txBox="1"/>
              <p:nvPr/>
            </p:nvSpPr>
            <p:spPr>
              <a:xfrm rot="16200000">
                <a:off x="38100" y="836711"/>
                <a:ext cx="1219200" cy="307777"/>
              </a:xfrm>
              <a:prstGeom prst="rect">
                <a:avLst/>
              </a:prstGeom>
              <a:noFill/>
            </p:spPr>
            <p:txBody>
              <a:bodyPr wrap="square" rtlCol="0">
                <a:spAutoFit/>
              </a:bodyPr>
              <a:lstStyle/>
              <a:p>
                <a:pPr algn="ctr"/>
                <a:r>
                  <a:rPr lang="fr-FR" sz="1400" dirty="0">
                    <a:latin typeface="Avenir Medium"/>
                  </a:rPr>
                  <a:t>IMPACT</a:t>
                </a:r>
              </a:p>
            </p:txBody>
          </p:sp>
          <p:sp>
            <p:nvSpPr>
              <p:cNvPr id="29" name="TextBox 28"/>
              <p:cNvSpPr txBox="1"/>
              <p:nvPr/>
            </p:nvSpPr>
            <p:spPr>
              <a:xfrm rot="16200000">
                <a:off x="-219044" y="2299752"/>
                <a:ext cx="1752600" cy="307777"/>
              </a:xfrm>
              <a:prstGeom prst="rect">
                <a:avLst/>
              </a:prstGeom>
              <a:noFill/>
            </p:spPr>
            <p:txBody>
              <a:bodyPr wrap="square" rtlCol="0">
                <a:spAutoFit/>
              </a:bodyPr>
              <a:lstStyle/>
              <a:p>
                <a:pPr algn="ctr"/>
                <a:r>
                  <a:rPr lang="fr-FR" sz="1400" dirty="0">
                    <a:latin typeface="Avenir Medium"/>
                  </a:rPr>
                  <a:t>CONCLUSIONS</a:t>
                </a:r>
              </a:p>
            </p:txBody>
          </p:sp>
          <p:sp>
            <p:nvSpPr>
              <p:cNvPr id="30" name="TextBox 29"/>
              <p:cNvSpPr txBox="1"/>
              <p:nvPr/>
            </p:nvSpPr>
            <p:spPr>
              <a:xfrm rot="16200000">
                <a:off x="-114156" y="4024709"/>
                <a:ext cx="1542823" cy="307777"/>
              </a:xfrm>
              <a:prstGeom prst="rect">
                <a:avLst/>
              </a:prstGeom>
              <a:noFill/>
            </p:spPr>
            <p:txBody>
              <a:bodyPr wrap="square" rtlCol="0">
                <a:spAutoFit/>
              </a:bodyPr>
              <a:lstStyle/>
              <a:p>
                <a:pPr algn="ctr"/>
                <a:r>
                  <a:rPr lang="fr-FR" sz="1400" dirty="0">
                    <a:latin typeface="Avenir Medium"/>
                  </a:rPr>
                  <a:t>RESULTATS</a:t>
                </a:r>
              </a:p>
            </p:txBody>
          </p:sp>
          <p:sp>
            <p:nvSpPr>
              <p:cNvPr id="32" name="TextBox 31"/>
              <p:cNvSpPr txBox="1"/>
              <p:nvPr/>
            </p:nvSpPr>
            <p:spPr>
              <a:xfrm>
                <a:off x="1143000" y="1654391"/>
                <a:ext cx="1447800" cy="1092607"/>
              </a:xfrm>
              <a:prstGeom prst="rect">
                <a:avLst/>
              </a:prstGeom>
              <a:noFill/>
            </p:spPr>
            <p:txBody>
              <a:bodyPr wrap="square" rtlCol="0">
                <a:spAutoFit/>
              </a:bodyPr>
              <a:lstStyle/>
              <a:p>
                <a:pPr algn="ctr"/>
                <a:r>
                  <a:rPr lang="fr-FR" sz="1300" dirty="0">
                    <a:solidFill>
                      <a:schemeClr val="bg1"/>
                    </a:solidFill>
                    <a:latin typeface="Avenir Book"/>
                    <a:cs typeface="Avenir Book"/>
                  </a:rPr>
                  <a:t>Amélioration de la consommation et de la nutrition de base des ménages</a:t>
                </a:r>
              </a:p>
            </p:txBody>
          </p:sp>
          <p:sp>
            <p:nvSpPr>
              <p:cNvPr id="33" name="TextBox 32"/>
              <p:cNvSpPr txBox="1"/>
              <p:nvPr/>
            </p:nvSpPr>
            <p:spPr>
              <a:xfrm>
                <a:off x="2667000" y="1752600"/>
                <a:ext cx="1447800" cy="692497"/>
              </a:xfrm>
              <a:prstGeom prst="rect">
                <a:avLst/>
              </a:prstGeom>
              <a:noFill/>
            </p:spPr>
            <p:txBody>
              <a:bodyPr wrap="square" rtlCol="0">
                <a:spAutoFit/>
              </a:bodyPr>
              <a:lstStyle/>
              <a:p>
                <a:pPr algn="ctr"/>
                <a:r>
                  <a:rPr lang="fr-FR" sz="1300" dirty="0">
                    <a:solidFill>
                      <a:schemeClr val="bg1"/>
                    </a:solidFill>
                    <a:latin typeface="Avenir Book"/>
                    <a:cs typeface="Avenir Book"/>
                  </a:rPr>
                  <a:t>Hausse de l’accès aux services de santé</a:t>
                </a:r>
              </a:p>
            </p:txBody>
          </p:sp>
          <p:sp>
            <p:nvSpPr>
              <p:cNvPr id="34" name="TextBox 33"/>
              <p:cNvSpPr txBox="1"/>
              <p:nvPr/>
            </p:nvSpPr>
            <p:spPr>
              <a:xfrm>
                <a:off x="4105440" y="1692516"/>
                <a:ext cx="1626892" cy="1015663"/>
              </a:xfrm>
              <a:prstGeom prst="rect">
                <a:avLst/>
              </a:prstGeom>
              <a:noFill/>
            </p:spPr>
            <p:txBody>
              <a:bodyPr wrap="square" rtlCol="0">
                <a:spAutoFit/>
              </a:bodyPr>
              <a:lstStyle/>
              <a:p>
                <a:pPr algn="ctr"/>
                <a:r>
                  <a:rPr lang="fr-FR" sz="1200" dirty="0">
                    <a:solidFill>
                      <a:schemeClr val="bg1"/>
                    </a:solidFill>
                    <a:latin typeface="Avenir Book"/>
                    <a:cs typeface="Avenir Book"/>
                  </a:rPr>
                  <a:t>Hausse de la scolarisation, de la fréquentation et de la persévérance scolaire</a:t>
                </a:r>
              </a:p>
            </p:txBody>
          </p:sp>
          <p:sp>
            <p:nvSpPr>
              <p:cNvPr id="35" name="TextBox 34"/>
              <p:cNvSpPr txBox="1"/>
              <p:nvPr/>
            </p:nvSpPr>
            <p:spPr>
              <a:xfrm>
                <a:off x="5791200" y="1905000"/>
                <a:ext cx="1447800" cy="492443"/>
              </a:xfrm>
              <a:prstGeom prst="rect">
                <a:avLst/>
              </a:prstGeom>
              <a:noFill/>
            </p:spPr>
            <p:txBody>
              <a:bodyPr wrap="square" rtlCol="0">
                <a:spAutoFit/>
              </a:bodyPr>
              <a:lstStyle/>
              <a:p>
                <a:pPr algn="ctr"/>
                <a:r>
                  <a:rPr lang="fr-FR" sz="1300" dirty="0">
                    <a:solidFill>
                      <a:schemeClr val="bg1"/>
                    </a:solidFill>
                    <a:latin typeface="Avenir Book"/>
                    <a:cs typeface="Avenir Book"/>
                  </a:rPr>
                  <a:t>Construction d’actifs</a:t>
                </a:r>
              </a:p>
            </p:txBody>
          </p:sp>
          <p:sp>
            <p:nvSpPr>
              <p:cNvPr id="36" name="TextBox 35"/>
              <p:cNvSpPr txBox="1"/>
              <p:nvPr/>
            </p:nvSpPr>
            <p:spPr>
              <a:xfrm>
                <a:off x="7315200" y="1828800"/>
                <a:ext cx="1439566" cy="692497"/>
              </a:xfrm>
              <a:prstGeom prst="rect">
                <a:avLst/>
              </a:prstGeom>
              <a:noFill/>
            </p:spPr>
            <p:txBody>
              <a:bodyPr wrap="square" rtlCol="0">
                <a:spAutoFit/>
              </a:bodyPr>
              <a:lstStyle/>
              <a:p>
                <a:pPr algn="ctr"/>
                <a:r>
                  <a:rPr lang="fr-FR" sz="1300" dirty="0">
                    <a:solidFill>
                      <a:schemeClr val="bg1"/>
                    </a:solidFill>
                    <a:latin typeface="Avenir Book"/>
                    <a:cs typeface="Avenir Book"/>
                  </a:rPr>
                  <a:t>Amélioration du bien-être psychosocial</a:t>
                </a:r>
              </a:p>
            </p:txBody>
          </p:sp>
          <p:sp>
            <p:nvSpPr>
              <p:cNvPr id="37" name="TextBox 36"/>
              <p:cNvSpPr txBox="1"/>
              <p:nvPr/>
            </p:nvSpPr>
            <p:spPr>
              <a:xfrm>
                <a:off x="7620000" y="4489337"/>
                <a:ext cx="1134766" cy="892552"/>
              </a:xfrm>
              <a:prstGeom prst="rect">
                <a:avLst/>
              </a:prstGeom>
              <a:noFill/>
            </p:spPr>
            <p:txBody>
              <a:bodyPr wrap="square" rtlCol="0">
                <a:spAutoFit/>
              </a:bodyPr>
              <a:lstStyle/>
              <a:p>
                <a:pPr algn="ctr"/>
                <a:r>
                  <a:rPr lang="fr-FR" sz="1300" dirty="0">
                    <a:solidFill>
                      <a:schemeClr val="bg1"/>
                    </a:solidFill>
                    <a:latin typeface="Avenir Book"/>
                    <a:cs typeface="Avenir Book"/>
                  </a:rPr>
                  <a:t>Couverture souhaitée par l’enquête</a:t>
                </a:r>
              </a:p>
            </p:txBody>
          </p:sp>
          <p:sp>
            <p:nvSpPr>
              <p:cNvPr id="38" name="TextBox 37"/>
              <p:cNvSpPr txBox="1"/>
              <p:nvPr/>
            </p:nvSpPr>
            <p:spPr>
              <a:xfrm>
                <a:off x="6248400" y="4267200"/>
                <a:ext cx="1369808" cy="1292662"/>
              </a:xfrm>
              <a:prstGeom prst="rect">
                <a:avLst/>
              </a:prstGeom>
              <a:noFill/>
            </p:spPr>
            <p:txBody>
              <a:bodyPr wrap="square" rtlCol="0">
                <a:spAutoFit/>
              </a:bodyPr>
              <a:lstStyle/>
              <a:p>
                <a:pPr algn="ctr"/>
                <a:r>
                  <a:rPr lang="fr-FR" sz="1300" dirty="0">
                    <a:solidFill>
                      <a:schemeClr val="bg1"/>
                    </a:solidFill>
                    <a:latin typeface="Avenir Book"/>
                    <a:cs typeface="Avenir Book"/>
                  </a:rPr>
                  <a:t>Fraudes limitées et gestion financière efficace face aux erreurs</a:t>
                </a:r>
              </a:p>
            </p:txBody>
          </p:sp>
          <p:sp>
            <p:nvSpPr>
              <p:cNvPr id="39" name="TextBox 38"/>
              <p:cNvSpPr txBox="1"/>
              <p:nvPr/>
            </p:nvSpPr>
            <p:spPr>
              <a:xfrm>
                <a:off x="4922905" y="4356463"/>
                <a:ext cx="1211835" cy="1092607"/>
              </a:xfrm>
              <a:prstGeom prst="rect">
                <a:avLst/>
              </a:prstGeom>
              <a:noFill/>
            </p:spPr>
            <p:txBody>
              <a:bodyPr wrap="square" rtlCol="0">
                <a:spAutoFit/>
              </a:bodyPr>
              <a:lstStyle/>
              <a:p>
                <a:pPr algn="ctr"/>
                <a:r>
                  <a:rPr lang="fr-FR" sz="1300" dirty="0">
                    <a:solidFill>
                      <a:schemeClr val="bg1"/>
                    </a:solidFill>
                    <a:latin typeface="Avenir Book"/>
                    <a:cs typeface="Avenir Book"/>
                  </a:rPr>
                  <a:t>Systèmes fonctionnels d’information et de supervision</a:t>
                </a:r>
              </a:p>
            </p:txBody>
          </p:sp>
          <p:sp>
            <p:nvSpPr>
              <p:cNvPr id="40" name="TextBox 39"/>
              <p:cNvSpPr txBox="1"/>
              <p:nvPr/>
            </p:nvSpPr>
            <p:spPr>
              <a:xfrm>
                <a:off x="3657600" y="4343400"/>
                <a:ext cx="1237515" cy="1092607"/>
              </a:xfrm>
              <a:prstGeom prst="rect">
                <a:avLst/>
              </a:prstGeom>
              <a:noFill/>
            </p:spPr>
            <p:txBody>
              <a:bodyPr wrap="square" rtlCol="0">
                <a:spAutoFit/>
              </a:bodyPr>
              <a:lstStyle/>
              <a:p>
                <a:pPr algn="ctr"/>
                <a:r>
                  <a:rPr lang="fr-FR" sz="1300" dirty="0">
                    <a:solidFill>
                      <a:schemeClr val="bg1"/>
                    </a:solidFill>
                    <a:latin typeface="Avenir Book"/>
                    <a:cs typeface="Avenir Book"/>
                  </a:rPr>
                  <a:t>Mécanisme efficace de plaintes et de gestion des cas</a:t>
                </a:r>
              </a:p>
            </p:txBody>
          </p:sp>
          <p:sp>
            <p:nvSpPr>
              <p:cNvPr id="41" name="TextBox 40"/>
              <p:cNvSpPr txBox="1"/>
              <p:nvPr/>
            </p:nvSpPr>
            <p:spPr>
              <a:xfrm>
                <a:off x="2438401" y="4495800"/>
                <a:ext cx="1143000" cy="692497"/>
              </a:xfrm>
              <a:prstGeom prst="rect">
                <a:avLst/>
              </a:prstGeom>
              <a:noFill/>
            </p:spPr>
            <p:txBody>
              <a:bodyPr wrap="square" rtlCol="0">
                <a:spAutoFit/>
              </a:bodyPr>
              <a:lstStyle/>
              <a:p>
                <a:pPr algn="ctr"/>
                <a:r>
                  <a:rPr lang="fr-FR" sz="1300" dirty="0">
                    <a:solidFill>
                      <a:schemeClr val="bg1"/>
                    </a:solidFill>
                    <a:latin typeface="Avenir Book"/>
                    <a:cs typeface="Avenir Book"/>
                  </a:rPr>
                  <a:t>Système de paiement efficace</a:t>
                </a:r>
              </a:p>
            </p:txBody>
          </p:sp>
          <p:sp>
            <p:nvSpPr>
              <p:cNvPr id="42" name="TextBox 41"/>
              <p:cNvSpPr txBox="1"/>
              <p:nvPr/>
            </p:nvSpPr>
            <p:spPr>
              <a:xfrm>
                <a:off x="1135634" y="4495800"/>
                <a:ext cx="1143000" cy="692497"/>
              </a:xfrm>
              <a:prstGeom prst="rect">
                <a:avLst/>
              </a:prstGeom>
              <a:noFill/>
            </p:spPr>
            <p:txBody>
              <a:bodyPr wrap="square" rtlCol="0">
                <a:spAutoFit/>
              </a:bodyPr>
              <a:lstStyle/>
              <a:p>
                <a:pPr algn="ctr"/>
                <a:r>
                  <a:rPr lang="fr-FR" sz="1300" dirty="0">
                    <a:solidFill>
                      <a:schemeClr val="bg1"/>
                    </a:solidFill>
                    <a:latin typeface="Avenir Book"/>
                    <a:cs typeface="Avenir Book"/>
                  </a:rPr>
                  <a:t>Système de sélection efficace</a:t>
                </a:r>
              </a:p>
            </p:txBody>
          </p:sp>
          <p:sp>
            <p:nvSpPr>
              <p:cNvPr id="43" name="TextBox 42"/>
              <p:cNvSpPr txBox="1"/>
              <p:nvPr/>
            </p:nvSpPr>
            <p:spPr>
              <a:xfrm>
                <a:off x="1116859" y="5627177"/>
                <a:ext cx="3436366" cy="584775"/>
              </a:xfrm>
              <a:prstGeom prst="rect">
                <a:avLst/>
              </a:prstGeom>
              <a:noFill/>
            </p:spPr>
            <p:txBody>
              <a:bodyPr wrap="square" rtlCol="0">
                <a:spAutoFit/>
              </a:bodyPr>
              <a:lstStyle/>
              <a:p>
                <a:pPr algn="ctr"/>
                <a:r>
                  <a:rPr lang="fr-FR" sz="1600" dirty="0">
                    <a:solidFill>
                      <a:schemeClr val="bg1"/>
                    </a:solidFill>
                    <a:latin typeface="Avenir Book"/>
                    <a:cs typeface="Avenir Book"/>
                  </a:rPr>
                  <a:t>Ressources durables, adéquates et employées efficacement (budget)</a:t>
                </a:r>
              </a:p>
            </p:txBody>
          </p:sp>
          <p:sp>
            <p:nvSpPr>
              <p:cNvPr id="44" name="TextBox 43"/>
              <p:cNvSpPr txBox="1"/>
              <p:nvPr/>
            </p:nvSpPr>
            <p:spPr>
              <a:xfrm>
                <a:off x="5257800" y="5757564"/>
                <a:ext cx="3429000" cy="584775"/>
              </a:xfrm>
              <a:prstGeom prst="rect">
                <a:avLst/>
              </a:prstGeom>
              <a:noFill/>
            </p:spPr>
            <p:txBody>
              <a:bodyPr wrap="square" rtlCol="0">
                <a:spAutoFit/>
              </a:bodyPr>
              <a:lstStyle/>
              <a:p>
                <a:pPr algn="ctr"/>
                <a:r>
                  <a:rPr lang="fr-FR" sz="1600" dirty="0">
                    <a:solidFill>
                      <a:schemeClr val="bg1"/>
                    </a:solidFill>
                    <a:latin typeface="Avenir Book"/>
                    <a:cs typeface="Avenir Book"/>
                  </a:rPr>
                  <a:t>Capacités adéquates de mise en œuvre (personnel)</a:t>
                </a:r>
              </a:p>
            </p:txBody>
          </p:sp>
        </p:grpSp>
      </p:grpSp>
      <p:sp>
        <p:nvSpPr>
          <p:cNvPr id="47" name="Footer Placeholder 5">
            <a:extLst>
              <a:ext uri="{FF2B5EF4-FFF2-40B4-BE49-F238E27FC236}">
                <a16:creationId xmlns:a16="http://schemas.microsoft.com/office/drawing/2014/main" id="{93072D00-27AE-4324-B988-3412E095E43B}"/>
              </a:ext>
            </a:extLst>
          </p:cNvPr>
          <p:cNvSpPr>
            <a:spLocks noGrp="1"/>
          </p:cNvSpPr>
          <p:nvPr>
            <p:ph type="ftr" sz="quarter" idx="3"/>
          </p:nvPr>
        </p:nvSpPr>
        <p:spPr>
          <a:xfrm>
            <a:off x="6248400" y="6422097"/>
            <a:ext cx="2895600" cy="241002"/>
          </a:xfrm>
        </p:spPr>
        <p:txBody>
          <a:bodyPr/>
          <a:lstStyle/>
          <a:p>
            <a:pPr algn="ctr"/>
            <a:r>
              <a:rPr lang="fr-FR" dirty="0">
                <a:latin typeface="Avenir Book"/>
                <a:cs typeface="Avenir Book"/>
                <a:sym typeface="Arial" charset="0"/>
              </a:rPr>
              <a:t>© 2014 Oxford Policy Management Ltd</a:t>
            </a:r>
          </a:p>
        </p:txBody>
      </p:sp>
      <p:sp>
        <p:nvSpPr>
          <p:cNvPr id="48" name="TextBox 47">
            <a:extLst>
              <a:ext uri="{FF2B5EF4-FFF2-40B4-BE49-F238E27FC236}">
                <a16:creationId xmlns:a16="http://schemas.microsoft.com/office/drawing/2014/main" id="{2792B928-34F2-44D3-951B-C502F5A43E87}"/>
              </a:ext>
            </a:extLst>
          </p:cNvPr>
          <p:cNvSpPr txBox="1"/>
          <p:nvPr/>
        </p:nvSpPr>
        <p:spPr>
          <a:xfrm>
            <a:off x="-85725" y="6422097"/>
            <a:ext cx="1990725" cy="246221"/>
          </a:xfrm>
          <a:prstGeom prst="rect">
            <a:avLst/>
          </a:prstGeom>
          <a:noFill/>
        </p:spPr>
        <p:txBody>
          <a:bodyPr wrap="square" rtlCol="0">
            <a:spAutoFit/>
          </a:bodyPr>
          <a:lstStyle/>
          <a:p>
            <a:pPr algn="ctr"/>
            <a:r>
              <a:rPr lang="fr-FR" sz="1000" dirty="0">
                <a:solidFill>
                  <a:schemeClr val="tx1">
                    <a:lumMod val="65000"/>
                    <a:lumOff val="35000"/>
                  </a:schemeClr>
                </a:solidFill>
                <a:latin typeface="Avenir" panose="020B0503020203020204" pitchFamily="34" charset="0"/>
              </a:rPr>
              <a:t>Source : </a:t>
            </a:r>
            <a:r>
              <a:rPr lang="fr-FR" sz="1000" dirty="0">
                <a:solidFill>
                  <a:schemeClr val="tx1">
                    <a:lumMod val="65000"/>
                    <a:lumOff val="35000"/>
                  </a:schemeClr>
                </a:solidFill>
                <a:latin typeface="Avenir" panose="020B0503020203020204" pitchFamily="34" charset="0"/>
                <a:hlinkClick r:id="rId3"/>
              </a:rPr>
              <a:t>OPM (2015)</a:t>
            </a:r>
            <a:r>
              <a:rPr lang="fr-FR" sz="1000" dirty="0">
                <a:solidFill>
                  <a:schemeClr val="tx1">
                    <a:lumMod val="65000"/>
                    <a:lumOff val="35000"/>
                  </a:schemeClr>
                </a:solidFill>
                <a:latin typeface="Avenir" panose="020B0503020203020204" pitchFamily="34" charset="0"/>
              </a:rPr>
              <a:t>.</a:t>
            </a:r>
          </a:p>
        </p:txBody>
      </p:sp>
    </p:spTree>
    <p:extLst>
      <p:ext uri="{BB962C8B-B14F-4D97-AF65-F5344CB8AC3E}">
        <p14:creationId xmlns:p14="http://schemas.microsoft.com/office/powerpoint/2010/main" val="2709085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flipH="1">
            <a:off x="2326768" y="2971800"/>
            <a:ext cx="2169032" cy="825778"/>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6988" y="5061504"/>
            <a:ext cx="1905000" cy="584775"/>
          </a:xfrm>
          <a:prstGeom prst="rect">
            <a:avLst/>
          </a:prstGeom>
          <a:noFill/>
        </p:spPr>
        <p:txBody>
          <a:bodyPr wrap="square" rtlCol="0">
            <a:spAutoFit/>
          </a:bodyPr>
          <a:lstStyle/>
          <a:p>
            <a:pPr algn="ctr"/>
            <a:r>
              <a:rPr lang="fr-FR" sz="1600" dirty="0">
                <a:solidFill>
                  <a:schemeClr val="tx1">
                    <a:lumMod val="65000"/>
                    <a:lumOff val="35000"/>
                  </a:schemeClr>
                </a:solidFill>
                <a:latin typeface="Avenir Book"/>
                <a:cs typeface="Avenir Book"/>
              </a:rPr>
              <a:t>Bâtir sur les bases existantes</a:t>
            </a:r>
          </a:p>
        </p:txBody>
      </p:sp>
      <p:cxnSp>
        <p:nvCxnSpPr>
          <p:cNvPr id="16" name="Straight Arrow Connector 15"/>
          <p:cNvCxnSpPr/>
          <p:nvPr/>
        </p:nvCxnSpPr>
        <p:spPr>
          <a:xfrm flipH="1">
            <a:off x="3962400" y="2971800"/>
            <a:ext cx="539099" cy="790873"/>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8145" y="5061504"/>
            <a:ext cx="2207895" cy="584775"/>
          </a:xfrm>
          <a:prstGeom prst="rect">
            <a:avLst/>
          </a:prstGeom>
          <a:noFill/>
        </p:spPr>
        <p:txBody>
          <a:bodyPr wrap="square" rtlCol="0">
            <a:spAutoFit/>
          </a:bodyPr>
          <a:lstStyle/>
          <a:p>
            <a:pPr algn="ctr"/>
            <a:r>
              <a:rPr lang="fr-FR" sz="1600" dirty="0">
                <a:solidFill>
                  <a:schemeClr val="tx1">
                    <a:lumMod val="65000"/>
                    <a:lumOff val="35000"/>
                  </a:schemeClr>
                </a:solidFill>
                <a:latin typeface="Avenir Book"/>
                <a:cs typeface="Avenir Book"/>
              </a:rPr>
              <a:t>Garantir la triangulation</a:t>
            </a:r>
          </a:p>
        </p:txBody>
      </p:sp>
      <p:cxnSp>
        <p:nvCxnSpPr>
          <p:cNvPr id="19" name="Straight Arrow Connector 18"/>
          <p:cNvCxnSpPr>
            <a:stCxn id="52" idx="2"/>
          </p:cNvCxnSpPr>
          <p:nvPr/>
        </p:nvCxnSpPr>
        <p:spPr>
          <a:xfrm>
            <a:off x="4653900" y="3006705"/>
            <a:ext cx="806593" cy="686524"/>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815079" y="3797578"/>
            <a:ext cx="1785246" cy="1188000"/>
          </a:xfrm>
          <a:prstGeom prst="rect">
            <a:avLst/>
          </a:prstGeom>
        </p:spPr>
      </p:pic>
      <p:pic>
        <p:nvPicPr>
          <p:cNvPr id="4100" name="Picture 4" descr="Image result for bur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962400"/>
            <a:ext cx="1068896" cy="106889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015813" y="5056082"/>
            <a:ext cx="2207895" cy="830997"/>
          </a:xfrm>
          <a:prstGeom prst="rect">
            <a:avLst/>
          </a:prstGeom>
          <a:noFill/>
        </p:spPr>
        <p:txBody>
          <a:bodyPr wrap="square" rtlCol="0">
            <a:spAutoFit/>
          </a:bodyPr>
          <a:lstStyle/>
          <a:p>
            <a:pPr algn="ctr"/>
            <a:r>
              <a:rPr lang="fr-FR" sz="1600" dirty="0">
                <a:solidFill>
                  <a:schemeClr val="tx1">
                    <a:lumMod val="65000"/>
                    <a:lumOff val="35000"/>
                  </a:schemeClr>
                </a:solidFill>
                <a:latin typeface="Avenir Book"/>
                <a:cs typeface="Avenir Book"/>
              </a:rPr>
              <a:t>Minimiser la charge et le coût de la collecte de données</a:t>
            </a:r>
          </a:p>
        </p:txBody>
      </p:sp>
      <p:sp>
        <p:nvSpPr>
          <p:cNvPr id="20" name="AutoShape 6" descr="Image result for triang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25" name="Picture 24"/>
          <p:cNvPicPr>
            <a:picLocks noChangeAspect="1"/>
          </p:cNvPicPr>
          <p:nvPr/>
        </p:nvPicPr>
        <p:blipFill>
          <a:blip r:embed="rId5"/>
          <a:stretch>
            <a:fillRect/>
          </a:stretch>
        </p:blipFill>
        <p:spPr>
          <a:xfrm>
            <a:off x="3276600" y="3962400"/>
            <a:ext cx="1457897" cy="1092016"/>
          </a:xfrm>
          <a:prstGeom prst="rect">
            <a:avLst/>
          </a:prstGeom>
        </p:spPr>
      </p:pic>
      <p:sp>
        <p:nvSpPr>
          <p:cNvPr id="30" name="Right Arrow 29"/>
          <p:cNvSpPr/>
          <p:nvPr/>
        </p:nvSpPr>
        <p:spPr>
          <a:xfrm>
            <a:off x="6866096" y="4222615"/>
            <a:ext cx="762000" cy="5334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TextBox 30"/>
          <p:cNvSpPr txBox="1"/>
          <p:nvPr/>
        </p:nvSpPr>
        <p:spPr>
          <a:xfrm>
            <a:off x="7620000" y="3942358"/>
            <a:ext cx="1403602" cy="1600438"/>
          </a:xfrm>
          <a:prstGeom prst="rect">
            <a:avLst/>
          </a:prstGeom>
          <a:noFill/>
        </p:spPr>
        <p:txBody>
          <a:bodyPr wrap="square" rtlCol="0">
            <a:spAutoFit/>
          </a:bodyPr>
          <a:lstStyle/>
          <a:p>
            <a:pPr algn="ctr"/>
            <a:r>
              <a:rPr lang="fr-FR" sz="1400" dirty="0">
                <a:solidFill>
                  <a:schemeClr val="tx1">
                    <a:lumMod val="65000"/>
                    <a:lumOff val="35000"/>
                  </a:schemeClr>
                </a:solidFill>
                <a:latin typeface="Avenir" panose="020B0503020203020204" pitchFamily="34" charset="0"/>
                <a:cs typeface="Avenir Medium Oblique"/>
              </a:rPr>
              <a:t>Évaluer l’orientation, l’accessibilité, la fréquence, </a:t>
            </a:r>
            <a:br>
              <a:rPr lang="fr-FR" sz="1400" dirty="0">
                <a:solidFill>
                  <a:schemeClr val="tx1">
                    <a:lumMod val="65000"/>
                    <a:lumOff val="35000"/>
                  </a:schemeClr>
                </a:solidFill>
                <a:latin typeface="Avenir" panose="020B0503020203020204" pitchFamily="34" charset="0"/>
                <a:cs typeface="Avenir Medium Oblique"/>
              </a:rPr>
            </a:br>
            <a:r>
              <a:rPr lang="fr-FR" sz="1400" dirty="0">
                <a:solidFill>
                  <a:schemeClr val="tx1">
                    <a:lumMod val="65000"/>
                    <a:lumOff val="35000"/>
                  </a:schemeClr>
                </a:solidFill>
                <a:latin typeface="Avenir" panose="020B0503020203020204" pitchFamily="34" charset="0"/>
                <a:cs typeface="Avenir Medium Oblique"/>
              </a:rPr>
              <a:t>la taille de l’échantillon, </a:t>
            </a:r>
            <a:br>
              <a:rPr lang="fr-FR" sz="1400" dirty="0">
                <a:solidFill>
                  <a:schemeClr val="tx1">
                    <a:lumMod val="65000"/>
                    <a:lumOff val="35000"/>
                  </a:schemeClr>
                </a:solidFill>
                <a:latin typeface="Avenir" panose="020B0503020203020204" pitchFamily="34" charset="0"/>
                <a:cs typeface="Avenir Medium Oblique"/>
              </a:rPr>
            </a:br>
            <a:r>
              <a:rPr lang="fr-FR" sz="1400" dirty="0">
                <a:solidFill>
                  <a:schemeClr val="tx1">
                    <a:lumMod val="65000"/>
                    <a:lumOff val="35000"/>
                  </a:schemeClr>
                </a:solidFill>
                <a:latin typeface="Avenir" panose="020B0503020203020204" pitchFamily="34" charset="0"/>
                <a:cs typeface="Avenir Medium Oblique"/>
              </a:rPr>
              <a:t>le coût, etc.</a:t>
            </a:r>
          </a:p>
        </p:txBody>
      </p:sp>
      <p:grpSp>
        <p:nvGrpSpPr>
          <p:cNvPr id="44" name="Group 43"/>
          <p:cNvGrpSpPr/>
          <p:nvPr/>
        </p:nvGrpSpPr>
        <p:grpSpPr>
          <a:xfrm>
            <a:off x="1828800" y="152400"/>
            <a:ext cx="5711813" cy="6076128"/>
            <a:chOff x="1828800" y="152400"/>
            <a:chExt cx="5711813" cy="6076128"/>
          </a:xfrm>
        </p:grpSpPr>
        <p:sp>
          <p:nvSpPr>
            <p:cNvPr id="45" name="Block Arc 44"/>
            <p:cNvSpPr/>
            <p:nvPr/>
          </p:nvSpPr>
          <p:spPr>
            <a:xfrm>
              <a:off x="1828800" y="381000"/>
              <a:ext cx="5607219" cy="5847528"/>
            </a:xfrm>
            <a:prstGeom prst="blockArc">
              <a:avLst>
                <a:gd name="adj1" fmla="val 10858164"/>
                <a:gd name="adj2" fmla="val 0"/>
                <a:gd name="adj3" fmla="val 25000"/>
              </a:avLst>
            </a:prstGeom>
            <a:solidFill>
              <a:schemeClr val="bg1">
                <a:lumMod val="85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grpSp>
          <p:nvGrpSpPr>
            <p:cNvPr id="46" name="Group 45"/>
            <p:cNvGrpSpPr/>
            <p:nvPr/>
          </p:nvGrpSpPr>
          <p:grpSpPr>
            <a:xfrm>
              <a:off x="3200400" y="152400"/>
              <a:ext cx="2954892" cy="2017975"/>
              <a:chOff x="1752600" y="381000"/>
              <a:chExt cx="3124200" cy="2133600"/>
            </a:xfrm>
          </p:grpSpPr>
          <p:cxnSp>
            <p:nvCxnSpPr>
              <p:cNvPr id="56" name="Straight Arrow Connector 55"/>
              <p:cNvCxnSpPr/>
              <p:nvPr/>
            </p:nvCxnSpPr>
            <p:spPr>
              <a:xfrm flipH="1">
                <a:off x="1752600" y="1371600"/>
                <a:ext cx="914400" cy="9906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3276600" y="1828800"/>
                <a:ext cx="1" cy="6858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3962400" y="1371600"/>
                <a:ext cx="914400" cy="10668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grpSp>
            <p:nvGrpSpPr>
              <p:cNvPr id="59" name="Group 58"/>
              <p:cNvGrpSpPr/>
              <p:nvPr/>
            </p:nvGrpSpPr>
            <p:grpSpPr>
              <a:xfrm>
                <a:off x="2209800" y="381000"/>
                <a:ext cx="2133600" cy="1371600"/>
                <a:chOff x="2209800" y="381000"/>
                <a:chExt cx="2133600" cy="1371600"/>
              </a:xfrm>
            </p:grpSpPr>
            <p:sp>
              <p:nvSpPr>
                <p:cNvPr id="60" name="Isosceles Triangle 59"/>
                <p:cNvSpPr/>
                <p:nvPr/>
              </p:nvSpPr>
              <p:spPr>
                <a:xfrm rot="10800000">
                  <a:off x="2209800" y="381000"/>
                  <a:ext cx="2133600" cy="1371600"/>
                </a:xfrm>
                <a:prstGeom prst="triangle">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1" name="TextBox 60"/>
                <p:cNvSpPr txBox="1"/>
                <p:nvPr/>
              </p:nvSpPr>
              <p:spPr>
                <a:xfrm>
                  <a:off x="2667000" y="609600"/>
                  <a:ext cx="1143001" cy="390494"/>
                </a:xfrm>
                <a:prstGeom prst="rect">
                  <a:avLst/>
                </a:prstGeom>
                <a:noFill/>
              </p:spPr>
              <p:txBody>
                <a:bodyPr wrap="square" rtlCol="0">
                  <a:spAutoFit/>
                </a:bodyPr>
                <a:lstStyle/>
                <a:p>
                  <a:pPr algn="ctr"/>
                  <a:r>
                    <a:rPr lang="fr-FR" dirty="0">
                      <a:solidFill>
                        <a:schemeClr val="bg1"/>
                      </a:solidFill>
                      <a:latin typeface="Avenir Book"/>
                    </a:rPr>
                    <a:t>OFFRE</a:t>
                  </a:r>
                </a:p>
              </p:txBody>
            </p:sp>
          </p:grpSp>
        </p:grpSp>
        <p:grpSp>
          <p:nvGrpSpPr>
            <p:cNvPr id="47" name="Group 46"/>
            <p:cNvGrpSpPr/>
            <p:nvPr/>
          </p:nvGrpSpPr>
          <p:grpSpPr>
            <a:xfrm>
              <a:off x="1828800" y="2133600"/>
              <a:ext cx="1761053" cy="720705"/>
              <a:chOff x="269872" y="2353468"/>
              <a:chExt cx="1225080" cy="762000"/>
            </a:xfrm>
          </p:grpSpPr>
          <p:sp>
            <p:nvSpPr>
              <p:cNvPr id="54" name="Rectangle 53"/>
              <p:cNvSpPr/>
              <p:nvPr/>
            </p:nvSpPr>
            <p:spPr>
              <a:xfrm>
                <a:off x="269872" y="2353468"/>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5" name="TextBox 54"/>
              <p:cNvSpPr txBox="1"/>
              <p:nvPr/>
            </p:nvSpPr>
            <p:spPr>
              <a:xfrm>
                <a:off x="275752" y="2457869"/>
                <a:ext cx="1219200" cy="553199"/>
              </a:xfrm>
              <a:prstGeom prst="rect">
                <a:avLst/>
              </a:prstGeom>
              <a:noFill/>
            </p:spPr>
            <p:txBody>
              <a:bodyPr wrap="square" rtlCol="0">
                <a:spAutoFit/>
              </a:bodyPr>
              <a:lstStyle/>
              <a:p>
                <a:pPr algn="ctr"/>
                <a:r>
                  <a:rPr lang="fr-FR" sz="1400" dirty="0">
                    <a:solidFill>
                      <a:schemeClr val="bg1"/>
                    </a:solidFill>
                    <a:latin typeface="Avenir Medium"/>
                    <a:cs typeface="Avenir Medium"/>
                  </a:rPr>
                  <a:t>Indicateurs</a:t>
                </a:r>
                <a:br>
                  <a:rPr lang="fr-FR" sz="1400" dirty="0">
                    <a:solidFill>
                      <a:schemeClr val="bg1"/>
                    </a:solidFill>
                    <a:latin typeface="Avenir Medium"/>
                    <a:cs typeface="Avenir Medium"/>
                  </a:rPr>
                </a:br>
                <a:r>
                  <a:rPr lang="fr-FR" sz="1400" dirty="0">
                    <a:solidFill>
                      <a:schemeClr val="bg1"/>
                    </a:solidFill>
                    <a:latin typeface="Avenir Medium"/>
                    <a:cs typeface="Avenir Medium"/>
                  </a:rPr>
                  <a:t>et cibles</a:t>
                </a:r>
              </a:p>
            </p:txBody>
          </p:sp>
        </p:grpSp>
        <p:grpSp>
          <p:nvGrpSpPr>
            <p:cNvPr id="48" name="Group 47"/>
            <p:cNvGrpSpPr/>
            <p:nvPr/>
          </p:nvGrpSpPr>
          <p:grpSpPr>
            <a:xfrm>
              <a:off x="3818452" y="2286000"/>
              <a:ext cx="1667945" cy="720705"/>
              <a:chOff x="2645134" y="2514600"/>
              <a:chExt cx="1221361" cy="762000"/>
            </a:xfrm>
          </p:grpSpPr>
          <p:sp>
            <p:nvSpPr>
              <p:cNvPr id="52" name="Rectangle 51"/>
              <p:cNvSpPr/>
              <p:nvPr/>
            </p:nvSpPr>
            <p:spPr>
              <a:xfrm>
                <a:off x="2647295" y="2514600"/>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3" name="TextBox 52"/>
              <p:cNvSpPr txBox="1"/>
              <p:nvPr/>
            </p:nvSpPr>
            <p:spPr>
              <a:xfrm>
                <a:off x="2645134" y="2627308"/>
                <a:ext cx="1219200" cy="553199"/>
              </a:xfrm>
              <a:prstGeom prst="rect">
                <a:avLst/>
              </a:prstGeom>
              <a:noFill/>
            </p:spPr>
            <p:txBody>
              <a:bodyPr wrap="square" rtlCol="0">
                <a:spAutoFit/>
              </a:bodyPr>
              <a:lstStyle/>
              <a:p>
                <a:pPr algn="ctr"/>
                <a:r>
                  <a:rPr lang="fr-FR" sz="1400" dirty="0">
                    <a:solidFill>
                      <a:schemeClr val="bg1"/>
                    </a:solidFill>
                    <a:latin typeface="Avenir Medium"/>
                    <a:cs typeface="Avenir Medium"/>
                  </a:rPr>
                  <a:t>Sources de données</a:t>
                </a:r>
              </a:p>
            </p:txBody>
          </p:sp>
        </p:grpSp>
        <p:grpSp>
          <p:nvGrpSpPr>
            <p:cNvPr id="49" name="Group 48"/>
            <p:cNvGrpSpPr/>
            <p:nvPr/>
          </p:nvGrpSpPr>
          <p:grpSpPr>
            <a:xfrm>
              <a:off x="5791201" y="2133600"/>
              <a:ext cx="1749412" cy="720705"/>
              <a:chOff x="4701004" y="2353468"/>
              <a:chExt cx="1219201" cy="762000"/>
            </a:xfrm>
          </p:grpSpPr>
          <p:sp>
            <p:nvSpPr>
              <p:cNvPr id="50" name="Rectangle 49"/>
              <p:cNvSpPr/>
              <p:nvPr/>
            </p:nvSpPr>
            <p:spPr>
              <a:xfrm>
                <a:off x="4701004" y="2353468"/>
                <a:ext cx="1219199"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1" name="TextBox 50"/>
              <p:cNvSpPr txBox="1"/>
              <p:nvPr/>
            </p:nvSpPr>
            <p:spPr>
              <a:xfrm>
                <a:off x="4701004" y="2462463"/>
                <a:ext cx="1219201" cy="553199"/>
              </a:xfrm>
              <a:prstGeom prst="rect">
                <a:avLst/>
              </a:prstGeom>
              <a:noFill/>
            </p:spPr>
            <p:txBody>
              <a:bodyPr wrap="square" rtlCol="0">
                <a:spAutoFit/>
              </a:bodyPr>
              <a:lstStyle/>
              <a:p>
                <a:pPr algn="ctr"/>
                <a:r>
                  <a:rPr lang="fr-FR" sz="1400" dirty="0">
                    <a:solidFill>
                      <a:schemeClr val="bg1"/>
                    </a:solidFill>
                    <a:latin typeface="Avenir Medium"/>
                    <a:cs typeface="Avenir Medium"/>
                  </a:rPr>
                  <a:t>Dispositions institutionnelles</a:t>
                </a:r>
              </a:p>
            </p:txBody>
          </p:sp>
        </p:grpSp>
      </p:grpSp>
      <p:sp>
        <p:nvSpPr>
          <p:cNvPr id="34" name="Footer Placeholder 5">
            <a:extLst>
              <a:ext uri="{FF2B5EF4-FFF2-40B4-BE49-F238E27FC236}">
                <a16:creationId xmlns:a16="http://schemas.microsoft.com/office/drawing/2014/main" id="{DC487BB2-EFB2-4070-95B9-7884B9B54800}"/>
              </a:ext>
            </a:extLst>
          </p:cNvPr>
          <p:cNvSpPr>
            <a:spLocks noGrp="1"/>
          </p:cNvSpPr>
          <p:nvPr>
            <p:ph type="ftr" sz="quarter" idx="3"/>
          </p:nvPr>
        </p:nvSpPr>
        <p:spPr>
          <a:xfrm>
            <a:off x="6248400" y="6422097"/>
            <a:ext cx="2895600" cy="241002"/>
          </a:xfrm>
        </p:spPr>
        <p:txBody>
          <a:bodyPr/>
          <a:lstStyle/>
          <a:p>
            <a:pPr algn="ctr"/>
            <a:r>
              <a:rPr lang="fr-FR" dirty="0">
                <a:latin typeface="Avenir Book"/>
                <a:cs typeface="Avenir Book"/>
                <a:sym typeface="Arial" charset="0"/>
              </a:rPr>
              <a:t>© 2014 Oxford Policy Management Ltd</a:t>
            </a:r>
          </a:p>
        </p:txBody>
      </p:sp>
      <p:sp>
        <p:nvSpPr>
          <p:cNvPr id="35" name="TextBox 34">
            <a:extLst>
              <a:ext uri="{FF2B5EF4-FFF2-40B4-BE49-F238E27FC236}">
                <a16:creationId xmlns:a16="http://schemas.microsoft.com/office/drawing/2014/main" id="{E2857DB0-7E03-4847-A05A-D8A2D6CF6416}"/>
              </a:ext>
            </a:extLst>
          </p:cNvPr>
          <p:cNvSpPr txBox="1"/>
          <p:nvPr/>
        </p:nvSpPr>
        <p:spPr>
          <a:xfrm>
            <a:off x="-85725" y="6422097"/>
            <a:ext cx="1990725" cy="246221"/>
          </a:xfrm>
          <a:prstGeom prst="rect">
            <a:avLst/>
          </a:prstGeom>
          <a:noFill/>
        </p:spPr>
        <p:txBody>
          <a:bodyPr wrap="square" rtlCol="0">
            <a:spAutoFit/>
          </a:bodyPr>
          <a:lstStyle/>
          <a:p>
            <a:pPr algn="ctr"/>
            <a:r>
              <a:rPr lang="fr-FR" sz="1000" dirty="0">
                <a:solidFill>
                  <a:schemeClr val="tx1">
                    <a:lumMod val="65000"/>
                    <a:lumOff val="35000"/>
                  </a:schemeClr>
                </a:solidFill>
                <a:latin typeface="Avenir" panose="020B0503020203020204" pitchFamily="34" charset="0"/>
              </a:rPr>
              <a:t>Source : </a:t>
            </a:r>
            <a:r>
              <a:rPr lang="fr-FR" sz="1000" dirty="0">
                <a:solidFill>
                  <a:schemeClr val="tx1">
                    <a:lumMod val="65000"/>
                    <a:lumOff val="35000"/>
                  </a:schemeClr>
                </a:solidFill>
                <a:latin typeface="Avenir" panose="020B0503020203020204" pitchFamily="34" charset="0"/>
                <a:hlinkClick r:id="rId6"/>
              </a:rPr>
              <a:t>OPM (2015)</a:t>
            </a:r>
            <a:r>
              <a:rPr lang="fr-FR" sz="1000" dirty="0">
                <a:solidFill>
                  <a:schemeClr val="tx1">
                    <a:lumMod val="65000"/>
                    <a:lumOff val="35000"/>
                  </a:schemeClr>
                </a:solidFill>
                <a:latin typeface="Avenir" panose="020B0503020203020204" pitchFamily="34" charset="0"/>
              </a:rPr>
              <a:t>.</a:t>
            </a:r>
          </a:p>
        </p:txBody>
      </p:sp>
    </p:spTree>
    <p:extLst>
      <p:ext uri="{BB962C8B-B14F-4D97-AF65-F5344CB8AC3E}">
        <p14:creationId xmlns:p14="http://schemas.microsoft.com/office/powerpoint/2010/main" val="2144977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a:stCxn id="25" idx="2"/>
          </p:cNvCxnSpPr>
          <p:nvPr/>
        </p:nvCxnSpPr>
        <p:spPr>
          <a:xfrm flipH="1">
            <a:off x="5249091" y="3277990"/>
            <a:ext cx="1469066" cy="680964"/>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05201" y="5105400"/>
            <a:ext cx="1981200" cy="1077218"/>
          </a:xfrm>
          <a:prstGeom prst="rect">
            <a:avLst/>
          </a:prstGeom>
          <a:noFill/>
        </p:spPr>
        <p:txBody>
          <a:bodyPr wrap="square" rtlCol="0">
            <a:spAutoFit/>
          </a:bodyPr>
          <a:lstStyle/>
          <a:p>
            <a:pPr algn="ctr"/>
            <a:r>
              <a:rPr lang="fr-FR" sz="1600" dirty="0">
                <a:solidFill>
                  <a:schemeClr val="tx1">
                    <a:lumMod val="65000"/>
                    <a:lumOff val="35000"/>
                  </a:schemeClr>
                </a:solidFill>
                <a:latin typeface="Avenir Book"/>
                <a:cs typeface="Avenir Book"/>
              </a:rPr>
              <a:t>Aligner et travailler avec les structures et systèmes existants</a:t>
            </a:r>
          </a:p>
        </p:txBody>
      </p:sp>
      <p:cxnSp>
        <p:nvCxnSpPr>
          <p:cNvPr id="19" name="Straight Arrow Connector 18"/>
          <p:cNvCxnSpPr/>
          <p:nvPr/>
        </p:nvCxnSpPr>
        <p:spPr>
          <a:xfrm flipH="1">
            <a:off x="6553200" y="2819400"/>
            <a:ext cx="76200" cy="833120"/>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38801" y="5105400"/>
            <a:ext cx="2057400" cy="1077218"/>
          </a:xfrm>
          <a:prstGeom prst="rect">
            <a:avLst/>
          </a:prstGeom>
          <a:noFill/>
        </p:spPr>
        <p:txBody>
          <a:bodyPr wrap="square" rtlCol="0">
            <a:spAutoFit/>
          </a:bodyPr>
          <a:lstStyle/>
          <a:p>
            <a:pPr algn="ctr"/>
            <a:r>
              <a:rPr lang="fr-FR" sz="1600" dirty="0">
                <a:solidFill>
                  <a:schemeClr val="tx1">
                    <a:lumMod val="65000"/>
                    <a:lumOff val="35000"/>
                  </a:schemeClr>
                </a:solidFill>
                <a:latin typeface="Avenir Book"/>
                <a:cs typeface="Avenir Book"/>
              </a:rPr>
              <a:t>Combler </a:t>
            </a:r>
            <a:br>
              <a:rPr lang="fr-FR" sz="1600" dirty="0">
                <a:solidFill>
                  <a:schemeClr val="tx1">
                    <a:lumMod val="65000"/>
                    <a:lumOff val="35000"/>
                  </a:schemeClr>
                </a:solidFill>
                <a:latin typeface="Avenir Book"/>
                <a:cs typeface="Avenir Book"/>
              </a:rPr>
            </a:br>
            <a:r>
              <a:rPr lang="fr-FR" sz="1600" dirty="0">
                <a:solidFill>
                  <a:schemeClr val="tx1">
                    <a:lumMod val="65000"/>
                    <a:lumOff val="35000"/>
                  </a:schemeClr>
                </a:solidFill>
                <a:latin typeface="Avenir Book"/>
                <a:cs typeface="Avenir Book"/>
              </a:rPr>
              <a:t>les lacunes…</a:t>
            </a:r>
          </a:p>
          <a:p>
            <a:pPr algn="ctr"/>
            <a:r>
              <a:rPr lang="fr-FR" sz="1600" dirty="0">
                <a:solidFill>
                  <a:schemeClr val="tx1">
                    <a:lumMod val="65000"/>
                    <a:lumOff val="35000"/>
                  </a:schemeClr>
                </a:solidFill>
                <a:latin typeface="Avenir Book"/>
                <a:cs typeface="Avenir Book"/>
              </a:rPr>
              <a:t>(exige du temps </a:t>
            </a:r>
            <a:br>
              <a:rPr lang="fr-FR" sz="1600" dirty="0">
                <a:solidFill>
                  <a:schemeClr val="tx1">
                    <a:lumMod val="65000"/>
                    <a:lumOff val="35000"/>
                  </a:schemeClr>
                </a:solidFill>
                <a:latin typeface="Avenir Book"/>
                <a:cs typeface="Avenir Book"/>
              </a:rPr>
            </a:br>
            <a:r>
              <a:rPr lang="fr-FR" sz="1600" dirty="0">
                <a:solidFill>
                  <a:schemeClr val="tx1">
                    <a:lumMod val="65000"/>
                    <a:lumOff val="35000"/>
                  </a:schemeClr>
                </a:solidFill>
                <a:latin typeface="Avenir Book"/>
                <a:cs typeface="Avenir Book"/>
              </a:rPr>
              <a:t>et des efforts!)</a:t>
            </a:r>
          </a:p>
        </p:txBody>
      </p:sp>
      <p:sp>
        <p:nvSpPr>
          <p:cNvPr id="20" name="AutoShape 6" descr="Image result for triang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9" name="Picture 8"/>
          <p:cNvPicPr>
            <a:picLocks noChangeAspect="1"/>
          </p:cNvPicPr>
          <p:nvPr/>
        </p:nvPicPr>
        <p:blipFill>
          <a:blip r:embed="rId3"/>
          <a:stretch>
            <a:fillRect/>
          </a:stretch>
        </p:blipFill>
        <p:spPr>
          <a:xfrm>
            <a:off x="3508892" y="3733800"/>
            <a:ext cx="1954273" cy="1295400"/>
          </a:xfrm>
          <a:prstGeom prst="rect">
            <a:avLst/>
          </a:prstGeom>
        </p:spPr>
      </p:pic>
      <p:pic>
        <p:nvPicPr>
          <p:cNvPr id="11" name="Picture 10"/>
          <p:cNvPicPr>
            <a:picLocks noChangeAspect="1"/>
          </p:cNvPicPr>
          <p:nvPr/>
        </p:nvPicPr>
        <p:blipFill>
          <a:blip r:embed="rId4"/>
          <a:stretch>
            <a:fillRect/>
          </a:stretch>
        </p:blipFill>
        <p:spPr>
          <a:xfrm>
            <a:off x="5638800" y="3733799"/>
            <a:ext cx="2080436" cy="1252581"/>
          </a:xfrm>
          <a:prstGeom prst="rect">
            <a:avLst/>
          </a:prstGeom>
        </p:spPr>
      </p:pic>
      <p:grpSp>
        <p:nvGrpSpPr>
          <p:cNvPr id="13" name="Group 12"/>
          <p:cNvGrpSpPr/>
          <p:nvPr/>
        </p:nvGrpSpPr>
        <p:grpSpPr>
          <a:xfrm>
            <a:off x="1881051" y="576085"/>
            <a:ext cx="5721521" cy="6076128"/>
            <a:chOff x="1828800" y="152400"/>
            <a:chExt cx="5721521" cy="6076128"/>
          </a:xfrm>
        </p:grpSpPr>
        <p:sp>
          <p:nvSpPr>
            <p:cNvPr id="14" name="Block Arc 13"/>
            <p:cNvSpPr/>
            <p:nvPr/>
          </p:nvSpPr>
          <p:spPr>
            <a:xfrm>
              <a:off x="1828800" y="381000"/>
              <a:ext cx="5607219" cy="5847528"/>
            </a:xfrm>
            <a:prstGeom prst="blockArc">
              <a:avLst>
                <a:gd name="adj1" fmla="val 10858164"/>
                <a:gd name="adj2" fmla="val 0"/>
                <a:gd name="adj3" fmla="val 25000"/>
              </a:avLst>
            </a:prstGeom>
            <a:solidFill>
              <a:schemeClr val="bg1">
                <a:lumMod val="85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grpSp>
          <p:nvGrpSpPr>
            <p:cNvPr id="17" name="Group 16"/>
            <p:cNvGrpSpPr/>
            <p:nvPr/>
          </p:nvGrpSpPr>
          <p:grpSpPr>
            <a:xfrm>
              <a:off x="3200400" y="152400"/>
              <a:ext cx="2954892" cy="2017975"/>
              <a:chOff x="1752600" y="381000"/>
              <a:chExt cx="3124200" cy="2133600"/>
            </a:xfrm>
          </p:grpSpPr>
          <p:cxnSp>
            <p:nvCxnSpPr>
              <p:cNvPr id="31" name="Straight Arrow Connector 30"/>
              <p:cNvCxnSpPr/>
              <p:nvPr/>
            </p:nvCxnSpPr>
            <p:spPr>
              <a:xfrm flipH="1">
                <a:off x="1752600" y="1371600"/>
                <a:ext cx="914400" cy="9906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276600" y="1828800"/>
                <a:ext cx="1" cy="6858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3962400" y="1371600"/>
                <a:ext cx="914400" cy="10668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2209800" y="381000"/>
                <a:ext cx="2133600" cy="1371600"/>
                <a:chOff x="2209800" y="381000"/>
                <a:chExt cx="2133600" cy="1371600"/>
              </a:xfrm>
            </p:grpSpPr>
            <p:sp>
              <p:nvSpPr>
                <p:cNvPr id="35" name="Isosceles Triangle 34"/>
                <p:cNvSpPr/>
                <p:nvPr/>
              </p:nvSpPr>
              <p:spPr>
                <a:xfrm rot="10800000">
                  <a:off x="2209800" y="381000"/>
                  <a:ext cx="2133600" cy="1371600"/>
                </a:xfrm>
                <a:prstGeom prst="triangle">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6" name="TextBox 35"/>
                <p:cNvSpPr txBox="1"/>
                <p:nvPr/>
              </p:nvSpPr>
              <p:spPr>
                <a:xfrm>
                  <a:off x="2743200" y="609600"/>
                  <a:ext cx="1066801" cy="357952"/>
                </a:xfrm>
                <a:prstGeom prst="rect">
                  <a:avLst/>
                </a:prstGeom>
                <a:noFill/>
              </p:spPr>
              <p:txBody>
                <a:bodyPr wrap="square" rtlCol="0">
                  <a:spAutoFit/>
                </a:bodyPr>
                <a:lstStyle/>
                <a:p>
                  <a:pPr algn="ctr"/>
                  <a:r>
                    <a:rPr lang="fr-FR" sz="1600" dirty="0">
                      <a:solidFill>
                        <a:schemeClr val="bg1"/>
                      </a:solidFill>
                      <a:latin typeface="Avenir Book"/>
                    </a:rPr>
                    <a:t>OFFRE</a:t>
                  </a:r>
                </a:p>
              </p:txBody>
            </p:sp>
          </p:grpSp>
        </p:grpSp>
        <p:grpSp>
          <p:nvGrpSpPr>
            <p:cNvPr id="21" name="Group 20"/>
            <p:cNvGrpSpPr/>
            <p:nvPr/>
          </p:nvGrpSpPr>
          <p:grpSpPr>
            <a:xfrm>
              <a:off x="1828800" y="2133600"/>
              <a:ext cx="1752600" cy="720705"/>
              <a:chOff x="269872" y="2353468"/>
              <a:chExt cx="1219200" cy="762000"/>
            </a:xfrm>
          </p:grpSpPr>
          <p:sp>
            <p:nvSpPr>
              <p:cNvPr id="29" name="Rectangle 28"/>
              <p:cNvSpPr/>
              <p:nvPr/>
            </p:nvSpPr>
            <p:spPr>
              <a:xfrm>
                <a:off x="269872" y="2353468"/>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0" name="TextBox 29"/>
              <p:cNvSpPr txBox="1"/>
              <p:nvPr/>
            </p:nvSpPr>
            <p:spPr>
              <a:xfrm>
                <a:off x="269872" y="2481648"/>
                <a:ext cx="1219200" cy="553199"/>
              </a:xfrm>
              <a:prstGeom prst="rect">
                <a:avLst/>
              </a:prstGeom>
              <a:noFill/>
            </p:spPr>
            <p:txBody>
              <a:bodyPr wrap="square" rtlCol="0">
                <a:spAutoFit/>
              </a:bodyPr>
              <a:lstStyle/>
              <a:p>
                <a:pPr algn="ctr"/>
                <a:r>
                  <a:rPr lang="fr-FR" sz="1400" dirty="0">
                    <a:solidFill>
                      <a:schemeClr val="bg1"/>
                    </a:solidFill>
                    <a:latin typeface="Avenir Medium"/>
                    <a:cs typeface="Avenir Medium"/>
                  </a:rPr>
                  <a:t>Indicateurs </a:t>
                </a:r>
                <a:br>
                  <a:rPr lang="fr-FR" sz="1400" dirty="0">
                    <a:solidFill>
                      <a:schemeClr val="bg1"/>
                    </a:solidFill>
                    <a:latin typeface="Avenir Medium"/>
                    <a:cs typeface="Avenir Medium"/>
                  </a:rPr>
                </a:br>
                <a:r>
                  <a:rPr lang="fr-FR" sz="1400" dirty="0">
                    <a:solidFill>
                      <a:schemeClr val="bg1"/>
                    </a:solidFill>
                    <a:latin typeface="Avenir Medium"/>
                    <a:cs typeface="Avenir Medium"/>
                  </a:rPr>
                  <a:t>et cibles</a:t>
                </a:r>
              </a:p>
            </p:txBody>
          </p:sp>
        </p:grpSp>
        <p:grpSp>
          <p:nvGrpSpPr>
            <p:cNvPr id="22" name="Group 21"/>
            <p:cNvGrpSpPr/>
            <p:nvPr/>
          </p:nvGrpSpPr>
          <p:grpSpPr>
            <a:xfrm>
              <a:off x="3810000" y="2286000"/>
              <a:ext cx="1676397" cy="720705"/>
              <a:chOff x="2638945" y="2514600"/>
              <a:chExt cx="1227550" cy="762000"/>
            </a:xfrm>
          </p:grpSpPr>
          <p:sp>
            <p:nvSpPr>
              <p:cNvPr id="27" name="Rectangle 26"/>
              <p:cNvSpPr/>
              <p:nvPr/>
            </p:nvSpPr>
            <p:spPr>
              <a:xfrm>
                <a:off x="2647295" y="2514600"/>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8" name="TextBox 27"/>
              <p:cNvSpPr txBox="1"/>
              <p:nvPr/>
            </p:nvSpPr>
            <p:spPr>
              <a:xfrm>
                <a:off x="2638945" y="2642104"/>
                <a:ext cx="1219200" cy="553199"/>
              </a:xfrm>
              <a:prstGeom prst="rect">
                <a:avLst/>
              </a:prstGeom>
              <a:noFill/>
            </p:spPr>
            <p:txBody>
              <a:bodyPr wrap="square" rtlCol="0">
                <a:spAutoFit/>
              </a:bodyPr>
              <a:lstStyle/>
              <a:p>
                <a:pPr algn="ctr"/>
                <a:r>
                  <a:rPr lang="fr-FR" sz="1400" dirty="0">
                    <a:solidFill>
                      <a:schemeClr val="bg1"/>
                    </a:solidFill>
                    <a:latin typeface="Avenir Medium"/>
                    <a:cs typeface="Avenir Medium"/>
                  </a:rPr>
                  <a:t>Sources de données</a:t>
                </a:r>
              </a:p>
            </p:txBody>
          </p:sp>
        </p:grpSp>
        <p:grpSp>
          <p:nvGrpSpPr>
            <p:cNvPr id="23" name="Group 22"/>
            <p:cNvGrpSpPr/>
            <p:nvPr/>
          </p:nvGrpSpPr>
          <p:grpSpPr>
            <a:xfrm>
              <a:off x="5791203" y="2133600"/>
              <a:ext cx="1759118" cy="720705"/>
              <a:chOff x="4701004" y="2353468"/>
              <a:chExt cx="1225965" cy="762000"/>
            </a:xfrm>
          </p:grpSpPr>
          <p:sp>
            <p:nvSpPr>
              <p:cNvPr id="25" name="Rectangle 24"/>
              <p:cNvSpPr/>
              <p:nvPr/>
            </p:nvSpPr>
            <p:spPr>
              <a:xfrm>
                <a:off x="4701004" y="2353468"/>
                <a:ext cx="1219199"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 name="TextBox 25"/>
              <p:cNvSpPr txBox="1"/>
              <p:nvPr/>
            </p:nvSpPr>
            <p:spPr>
              <a:xfrm>
                <a:off x="4707768" y="2457869"/>
                <a:ext cx="1219201" cy="553199"/>
              </a:xfrm>
              <a:prstGeom prst="rect">
                <a:avLst/>
              </a:prstGeom>
              <a:noFill/>
            </p:spPr>
            <p:txBody>
              <a:bodyPr wrap="square" rtlCol="0">
                <a:spAutoFit/>
              </a:bodyPr>
              <a:lstStyle/>
              <a:p>
                <a:pPr algn="ctr"/>
                <a:r>
                  <a:rPr lang="fr-FR" sz="1400" dirty="0">
                    <a:solidFill>
                      <a:schemeClr val="bg1"/>
                    </a:solidFill>
                    <a:latin typeface="Avenir Medium"/>
                    <a:cs typeface="Avenir Medium"/>
                  </a:rPr>
                  <a:t>Dispositions institutionnelles</a:t>
                </a:r>
              </a:p>
            </p:txBody>
          </p:sp>
        </p:grpSp>
      </p:grpSp>
      <p:sp>
        <p:nvSpPr>
          <p:cNvPr id="37" name="Footer Placeholder 5">
            <a:extLst>
              <a:ext uri="{FF2B5EF4-FFF2-40B4-BE49-F238E27FC236}">
                <a16:creationId xmlns:a16="http://schemas.microsoft.com/office/drawing/2014/main" id="{F4BADFBD-DA12-4641-AA06-6472414859EA}"/>
              </a:ext>
            </a:extLst>
          </p:cNvPr>
          <p:cNvSpPr>
            <a:spLocks noGrp="1"/>
          </p:cNvSpPr>
          <p:nvPr>
            <p:ph type="ftr" sz="quarter" idx="3"/>
          </p:nvPr>
        </p:nvSpPr>
        <p:spPr>
          <a:xfrm>
            <a:off x="6248400" y="6422097"/>
            <a:ext cx="2895600" cy="241002"/>
          </a:xfrm>
        </p:spPr>
        <p:txBody>
          <a:bodyPr/>
          <a:lstStyle/>
          <a:p>
            <a:pPr algn="ctr"/>
            <a:r>
              <a:rPr lang="fr-FR" dirty="0">
                <a:latin typeface="Avenir Book"/>
                <a:cs typeface="Avenir Book"/>
                <a:sym typeface="Arial" charset="0"/>
              </a:rPr>
              <a:t>© 2014 Oxford Policy Management Ltd</a:t>
            </a:r>
          </a:p>
        </p:txBody>
      </p:sp>
      <p:sp>
        <p:nvSpPr>
          <p:cNvPr id="38" name="TextBox 37">
            <a:extLst>
              <a:ext uri="{FF2B5EF4-FFF2-40B4-BE49-F238E27FC236}">
                <a16:creationId xmlns:a16="http://schemas.microsoft.com/office/drawing/2014/main" id="{E5D54C6F-8271-4F16-A33F-FCC81F33D2B9}"/>
              </a:ext>
            </a:extLst>
          </p:cNvPr>
          <p:cNvSpPr txBox="1"/>
          <p:nvPr/>
        </p:nvSpPr>
        <p:spPr>
          <a:xfrm>
            <a:off x="-85725" y="6422097"/>
            <a:ext cx="1990725" cy="246221"/>
          </a:xfrm>
          <a:prstGeom prst="rect">
            <a:avLst/>
          </a:prstGeom>
          <a:noFill/>
        </p:spPr>
        <p:txBody>
          <a:bodyPr wrap="square" rtlCol="0">
            <a:spAutoFit/>
          </a:bodyPr>
          <a:lstStyle/>
          <a:p>
            <a:pPr algn="ctr"/>
            <a:r>
              <a:rPr lang="fr-FR" sz="1000" dirty="0">
                <a:solidFill>
                  <a:schemeClr val="tx1">
                    <a:lumMod val="65000"/>
                    <a:lumOff val="35000"/>
                  </a:schemeClr>
                </a:solidFill>
                <a:latin typeface="Avenir" panose="020B0503020203020204" pitchFamily="34" charset="0"/>
              </a:rPr>
              <a:t>Fonte: </a:t>
            </a:r>
            <a:r>
              <a:rPr lang="fr-FR" sz="1000" dirty="0">
                <a:solidFill>
                  <a:schemeClr val="tx1">
                    <a:lumMod val="65000"/>
                    <a:lumOff val="35000"/>
                  </a:schemeClr>
                </a:solidFill>
                <a:latin typeface="Avenir" panose="020B0503020203020204" pitchFamily="34" charset="0"/>
                <a:hlinkClick r:id="rId5"/>
              </a:rPr>
              <a:t>OPM (2015)</a:t>
            </a:r>
            <a:r>
              <a:rPr lang="fr-FR" sz="1000" dirty="0">
                <a:solidFill>
                  <a:schemeClr val="tx1">
                    <a:lumMod val="65000"/>
                    <a:lumOff val="35000"/>
                  </a:schemeClr>
                </a:solidFill>
                <a:latin typeface="Avenir" panose="020B0503020203020204" pitchFamily="34" charset="0"/>
              </a:rPr>
              <a:t>.</a:t>
            </a:r>
          </a:p>
        </p:txBody>
      </p:sp>
    </p:spTree>
    <p:extLst>
      <p:ext uri="{BB962C8B-B14F-4D97-AF65-F5344CB8AC3E}">
        <p14:creationId xmlns:p14="http://schemas.microsoft.com/office/powerpoint/2010/main" val="192344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5DAY content 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41269"/>
          </a:xfrm>
          <a:prstGeom prst="rect">
            <a:avLst/>
          </a:prstGeom>
        </p:spPr>
      </p:pic>
      <p:pic>
        <p:nvPicPr>
          <p:cNvPr id="6" name="Picture 5"/>
          <p:cNvPicPr>
            <a:picLocks noChangeAspect="1"/>
          </p:cNvPicPr>
          <p:nvPr/>
        </p:nvPicPr>
        <p:blipFill rotWithShape="1">
          <a:blip r:embed="rId4"/>
          <a:srcRect l="26160" r="26754"/>
          <a:stretch/>
        </p:blipFill>
        <p:spPr>
          <a:xfrm>
            <a:off x="685800" y="2286000"/>
            <a:ext cx="2391507" cy="2663345"/>
          </a:xfrm>
          <a:prstGeom prst="rect">
            <a:avLst/>
          </a:prstGeom>
        </p:spPr>
      </p:pic>
      <p:sp>
        <p:nvSpPr>
          <p:cNvPr id="8" name="Content Placeholder 12"/>
          <p:cNvSpPr txBox="1">
            <a:spLocks/>
          </p:cNvSpPr>
          <p:nvPr/>
        </p:nvSpPr>
        <p:spPr>
          <a:xfrm>
            <a:off x="3135619" y="1847850"/>
            <a:ext cx="5446295" cy="310515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dirty="0"/>
          </a:p>
          <a:p>
            <a:pPr marL="0" indent="0">
              <a:buNone/>
            </a:pPr>
            <a:r>
              <a:rPr lang="fr-FR" dirty="0">
                <a:latin typeface="Avenir Book"/>
              </a:rPr>
              <a:t>Qu’est-ce qui pourrait selon vous limiter l’offre de S&amp;E? </a:t>
            </a:r>
          </a:p>
          <a:p>
            <a:pPr marL="0" indent="0">
              <a:buNone/>
            </a:pPr>
            <a:endParaRPr lang="fr-FR" dirty="0">
              <a:latin typeface="Avenir Book"/>
            </a:endParaRPr>
          </a:p>
          <a:p>
            <a:pPr marL="0" indent="0">
              <a:buNone/>
            </a:pPr>
            <a:r>
              <a:rPr lang="fr-FR" dirty="0">
                <a:latin typeface="Avenir Book"/>
              </a:rPr>
              <a:t>Pourquoi les institutions </a:t>
            </a:r>
            <a:br>
              <a:rPr lang="fr-FR" dirty="0">
                <a:latin typeface="Avenir Book"/>
              </a:rPr>
            </a:br>
            <a:r>
              <a:rPr lang="fr-FR" dirty="0">
                <a:latin typeface="Avenir Book"/>
              </a:rPr>
              <a:t>et le personnel pourraient-ils s’y opposer?</a:t>
            </a:r>
          </a:p>
        </p:txBody>
      </p:sp>
      <p:sp>
        <p:nvSpPr>
          <p:cNvPr id="7" name="Rectangle 6"/>
          <p:cNvSpPr/>
          <p:nvPr/>
        </p:nvSpPr>
        <p:spPr>
          <a:xfrm>
            <a:off x="-22412" y="-36690"/>
            <a:ext cx="7794812" cy="1408289"/>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 name="Rectangle 3"/>
          <p:cNvSpPr/>
          <p:nvPr/>
        </p:nvSpPr>
        <p:spPr>
          <a:xfrm>
            <a:off x="0" y="375066"/>
            <a:ext cx="7772400" cy="584776"/>
          </a:xfrm>
          <a:prstGeom prst="rect">
            <a:avLst/>
          </a:prstGeom>
        </p:spPr>
        <p:txBody>
          <a:bodyPr wrap="square">
            <a:spAutoFit/>
          </a:bodyPr>
          <a:lstStyle/>
          <a:p>
            <a:pPr algn="ctr"/>
            <a:r>
              <a:rPr lang="fr-FR" sz="3200" dirty="0">
                <a:solidFill>
                  <a:schemeClr val="bg1"/>
                </a:solidFill>
                <a:latin typeface="Avenir Medium"/>
                <a:cs typeface="Avenir Medium"/>
              </a:rPr>
              <a:t>Réflexion rapide...</a:t>
            </a:r>
          </a:p>
        </p:txBody>
      </p:sp>
      <p:pic>
        <p:nvPicPr>
          <p:cNvPr id="5" name="Picture 4" descr="activity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0"/>
            <a:ext cx="1389185" cy="1389185"/>
          </a:xfrm>
          <a:prstGeom prst="rect">
            <a:avLst/>
          </a:prstGeom>
        </p:spPr>
      </p:pic>
    </p:spTree>
    <p:extLst>
      <p:ext uri="{BB962C8B-B14F-4D97-AF65-F5344CB8AC3E}">
        <p14:creationId xmlns:p14="http://schemas.microsoft.com/office/powerpoint/2010/main" val="2453851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p:nvPr/>
        </p:nvCxnSpPr>
        <p:spPr>
          <a:xfrm flipV="1">
            <a:off x="2971800" y="2743200"/>
            <a:ext cx="0" cy="914400"/>
          </a:xfrm>
          <a:prstGeom prst="straightConnector1">
            <a:avLst/>
          </a:prstGeom>
          <a:ln w="38100" cmpd="sng">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724400" y="2819400"/>
            <a:ext cx="0" cy="914400"/>
          </a:xfrm>
          <a:prstGeom prst="straightConnector1">
            <a:avLst/>
          </a:prstGeom>
          <a:ln w="38100" cmpd="sng">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1828800" y="533400"/>
            <a:ext cx="1939572" cy="1086160"/>
          </a:xfrm>
          <a:prstGeom prst="rect">
            <a:avLst/>
          </a:prstGeom>
        </p:spPr>
      </p:pic>
      <p:pic>
        <p:nvPicPr>
          <p:cNvPr id="1030" name="Picture 6" descr="Image result for feedb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6689"/>
            <a:ext cx="1701765" cy="17017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905000" y="1752600"/>
            <a:ext cx="1752600" cy="738664"/>
          </a:xfrm>
          <a:prstGeom prst="rect">
            <a:avLst/>
          </a:prstGeom>
          <a:noFill/>
        </p:spPr>
        <p:txBody>
          <a:bodyPr wrap="square" rtlCol="0">
            <a:spAutoFit/>
          </a:bodyPr>
          <a:lstStyle/>
          <a:p>
            <a:pPr algn="ctr"/>
            <a:r>
              <a:rPr lang="fr-FR" sz="1400" dirty="0">
                <a:solidFill>
                  <a:schemeClr val="tx1">
                    <a:lumMod val="65000"/>
                    <a:lumOff val="35000"/>
                  </a:schemeClr>
                </a:solidFill>
                <a:latin typeface="Avenir Book"/>
                <a:cs typeface="Avenir Book"/>
              </a:rPr>
              <a:t>Environnement de la politique axé sur les résultats</a:t>
            </a:r>
          </a:p>
        </p:txBody>
      </p:sp>
      <p:sp>
        <p:nvSpPr>
          <p:cNvPr id="20" name="TextBox 19"/>
          <p:cNvSpPr txBox="1"/>
          <p:nvPr/>
        </p:nvSpPr>
        <p:spPr>
          <a:xfrm>
            <a:off x="3687537" y="1767497"/>
            <a:ext cx="1676401" cy="954107"/>
          </a:xfrm>
          <a:prstGeom prst="rect">
            <a:avLst/>
          </a:prstGeom>
          <a:noFill/>
        </p:spPr>
        <p:txBody>
          <a:bodyPr wrap="square" rtlCol="0">
            <a:spAutoFit/>
          </a:bodyPr>
          <a:lstStyle/>
          <a:p>
            <a:pPr algn="ctr"/>
            <a:r>
              <a:rPr lang="fr-FR" sz="1400" dirty="0">
                <a:solidFill>
                  <a:schemeClr val="tx1">
                    <a:lumMod val="65000"/>
                    <a:lumOff val="35000"/>
                  </a:schemeClr>
                </a:solidFill>
                <a:latin typeface="Avenir Book"/>
                <a:cs typeface="Avenir Book"/>
              </a:rPr>
              <a:t>Rétroalimentation et appui des organismes de mise en œuvre</a:t>
            </a:r>
          </a:p>
        </p:txBody>
      </p:sp>
      <p:pic>
        <p:nvPicPr>
          <p:cNvPr id="13" name="Picture 12"/>
          <p:cNvPicPr>
            <a:picLocks noChangeAspect="1"/>
          </p:cNvPicPr>
          <p:nvPr/>
        </p:nvPicPr>
        <p:blipFill rotWithShape="1">
          <a:blip r:embed="rId5"/>
          <a:srcRect r="38021"/>
          <a:stretch/>
        </p:blipFill>
        <p:spPr>
          <a:xfrm>
            <a:off x="5867400" y="381000"/>
            <a:ext cx="1840088" cy="1157796"/>
          </a:xfrm>
          <a:prstGeom prst="rect">
            <a:avLst/>
          </a:prstGeom>
        </p:spPr>
      </p:pic>
      <p:sp>
        <p:nvSpPr>
          <p:cNvPr id="21" name="TextBox 20"/>
          <p:cNvSpPr txBox="1"/>
          <p:nvPr/>
        </p:nvSpPr>
        <p:spPr>
          <a:xfrm>
            <a:off x="5486400" y="1400142"/>
            <a:ext cx="1524000" cy="1169551"/>
          </a:xfrm>
          <a:prstGeom prst="rect">
            <a:avLst/>
          </a:prstGeom>
          <a:noFill/>
        </p:spPr>
        <p:txBody>
          <a:bodyPr wrap="square" rtlCol="0">
            <a:spAutoFit/>
          </a:bodyPr>
          <a:lstStyle/>
          <a:p>
            <a:pPr algn="ctr"/>
            <a:r>
              <a:rPr lang="fr-FR" sz="1400" dirty="0">
                <a:solidFill>
                  <a:schemeClr val="tx1">
                    <a:lumMod val="65000"/>
                    <a:lumOff val="35000"/>
                  </a:schemeClr>
                </a:solidFill>
                <a:latin typeface="Avenir Book"/>
                <a:cs typeface="Avenir Book"/>
              </a:rPr>
              <a:t>Le personnel ne craint pas le S&amp;E et le voit comme une occasion d’apprendre</a:t>
            </a:r>
          </a:p>
        </p:txBody>
      </p:sp>
      <p:sp>
        <p:nvSpPr>
          <p:cNvPr id="22" name="Block Arc 21"/>
          <p:cNvSpPr/>
          <p:nvPr/>
        </p:nvSpPr>
        <p:spPr>
          <a:xfrm rot="10800000">
            <a:off x="2209800" y="609600"/>
            <a:ext cx="5044938" cy="5261149"/>
          </a:xfrm>
          <a:prstGeom prst="blockArc">
            <a:avLst>
              <a:gd name="adj1" fmla="val 10858164"/>
              <a:gd name="adj2" fmla="val 0"/>
              <a:gd name="adj3" fmla="val 25000"/>
            </a:avLst>
          </a:prstGeom>
          <a:solidFill>
            <a:schemeClr val="tx2">
              <a:lumMod val="40000"/>
              <a:lumOff val="6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grpSp>
        <p:nvGrpSpPr>
          <p:cNvPr id="24" name="Group 23"/>
          <p:cNvGrpSpPr/>
          <p:nvPr/>
        </p:nvGrpSpPr>
        <p:grpSpPr>
          <a:xfrm>
            <a:off x="3276600" y="4495800"/>
            <a:ext cx="2954893" cy="1801763"/>
            <a:chOff x="1834799" y="4628480"/>
            <a:chExt cx="2954893" cy="1801763"/>
          </a:xfrm>
        </p:grpSpPr>
        <p:cxnSp>
          <p:nvCxnSpPr>
            <p:cNvPr id="35" name="Straight Arrow Connector 34"/>
            <p:cNvCxnSpPr/>
            <p:nvPr/>
          </p:nvCxnSpPr>
          <p:spPr>
            <a:xfrm flipH="1" flipV="1">
              <a:off x="1834799" y="4628480"/>
              <a:ext cx="864847" cy="936917"/>
            </a:xfrm>
            <a:prstGeom prst="straightConnector1">
              <a:avLst/>
            </a:prstGeom>
            <a:ln w="7620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3276600" y="4724400"/>
              <a:ext cx="1" cy="648635"/>
            </a:xfrm>
            <a:prstGeom prst="straightConnector1">
              <a:avLst/>
            </a:prstGeom>
            <a:ln w="7620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3924845" y="4628480"/>
              <a:ext cx="864847" cy="1008987"/>
            </a:xfrm>
            <a:prstGeom prst="straightConnector1">
              <a:avLst/>
            </a:prstGeom>
            <a:ln w="7620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2267222" y="5132974"/>
              <a:ext cx="2017976" cy="1297269"/>
              <a:chOff x="2362200" y="5410200"/>
              <a:chExt cx="2133600" cy="1371600"/>
            </a:xfrm>
          </p:grpSpPr>
          <p:sp>
            <p:nvSpPr>
              <p:cNvPr id="39" name="Isosceles Triangle 38"/>
              <p:cNvSpPr/>
              <p:nvPr/>
            </p:nvSpPr>
            <p:spPr>
              <a:xfrm>
                <a:off x="2362200" y="5410200"/>
                <a:ext cx="2133600" cy="1371600"/>
              </a:xfrm>
              <a:prstGeom prst="triangle">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0" name="TextBox 39"/>
              <p:cNvSpPr txBox="1"/>
              <p:nvPr/>
            </p:nvSpPr>
            <p:spPr>
              <a:xfrm>
                <a:off x="2566764" y="6318319"/>
                <a:ext cx="1561859" cy="390494"/>
              </a:xfrm>
              <a:prstGeom prst="rect">
                <a:avLst/>
              </a:prstGeom>
              <a:noFill/>
            </p:spPr>
            <p:txBody>
              <a:bodyPr wrap="square" rtlCol="0">
                <a:spAutoFit/>
              </a:bodyPr>
              <a:lstStyle/>
              <a:p>
                <a:pPr algn="ctr"/>
                <a:r>
                  <a:rPr lang="fr-FR" dirty="0">
                    <a:solidFill>
                      <a:schemeClr val="bg1"/>
                    </a:solidFill>
                    <a:latin typeface="Avenir Book"/>
                  </a:rPr>
                  <a:t>DEMANDE</a:t>
                </a:r>
              </a:p>
            </p:txBody>
          </p:sp>
        </p:grpSp>
      </p:grpSp>
      <p:grpSp>
        <p:nvGrpSpPr>
          <p:cNvPr id="26" name="Group 25"/>
          <p:cNvGrpSpPr/>
          <p:nvPr/>
        </p:nvGrpSpPr>
        <p:grpSpPr>
          <a:xfrm>
            <a:off x="2506438" y="3225729"/>
            <a:ext cx="1181099" cy="976402"/>
            <a:chOff x="906238" y="3352800"/>
            <a:chExt cx="1181099" cy="976402"/>
          </a:xfrm>
        </p:grpSpPr>
        <p:sp>
          <p:nvSpPr>
            <p:cNvPr id="33" name="Rectangle 32"/>
            <p:cNvSpPr/>
            <p:nvPr/>
          </p:nvSpPr>
          <p:spPr>
            <a:xfrm>
              <a:off x="914400" y="3352800"/>
              <a:ext cx="1153129" cy="976402"/>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4" name="TextBox 33"/>
            <p:cNvSpPr txBox="1"/>
            <p:nvPr/>
          </p:nvSpPr>
          <p:spPr>
            <a:xfrm>
              <a:off x="906238" y="3450714"/>
              <a:ext cx="1181099" cy="769441"/>
            </a:xfrm>
            <a:prstGeom prst="rect">
              <a:avLst/>
            </a:prstGeom>
            <a:noFill/>
          </p:spPr>
          <p:txBody>
            <a:bodyPr wrap="square" rtlCol="0">
              <a:spAutoFit/>
            </a:bodyPr>
            <a:lstStyle/>
            <a:p>
              <a:pPr algn="ctr"/>
              <a:r>
                <a:rPr lang="fr-FR" sz="1100" dirty="0">
                  <a:solidFill>
                    <a:schemeClr val="bg1"/>
                  </a:solidFill>
                  <a:latin typeface="Avenir Medium"/>
                  <a:cs typeface="Avenir Medium"/>
                </a:rPr>
                <a:t>MACRO:</a:t>
              </a:r>
            </a:p>
            <a:p>
              <a:pPr algn="ctr"/>
              <a:r>
                <a:rPr lang="fr-FR" sz="1100" dirty="0">
                  <a:solidFill>
                    <a:schemeClr val="bg1"/>
                  </a:solidFill>
                  <a:latin typeface="Avenir Medium"/>
                  <a:cs typeface="Avenir Medium"/>
                </a:rPr>
                <a:t>Environnement de la politique nationale</a:t>
              </a:r>
            </a:p>
          </p:txBody>
        </p:sp>
      </p:grpSp>
      <p:grpSp>
        <p:nvGrpSpPr>
          <p:cNvPr id="27" name="Group 26"/>
          <p:cNvGrpSpPr/>
          <p:nvPr/>
        </p:nvGrpSpPr>
        <p:grpSpPr>
          <a:xfrm>
            <a:off x="3793995" y="3124200"/>
            <a:ext cx="1752600" cy="1413418"/>
            <a:chOff x="2503466" y="3352800"/>
            <a:chExt cx="1219200" cy="1337218"/>
          </a:xfrm>
        </p:grpSpPr>
        <p:sp>
          <p:nvSpPr>
            <p:cNvPr id="31" name="Rectangle 30"/>
            <p:cNvSpPr/>
            <p:nvPr/>
          </p:nvSpPr>
          <p:spPr>
            <a:xfrm>
              <a:off x="2514600" y="3352800"/>
              <a:ext cx="1196932" cy="1337218"/>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2" name="TextBox 31"/>
            <p:cNvSpPr txBox="1"/>
            <p:nvPr/>
          </p:nvSpPr>
          <p:spPr>
            <a:xfrm>
              <a:off x="2503466" y="3601951"/>
              <a:ext cx="1219200" cy="786196"/>
            </a:xfrm>
            <a:prstGeom prst="rect">
              <a:avLst/>
            </a:prstGeom>
            <a:noFill/>
          </p:spPr>
          <p:txBody>
            <a:bodyPr wrap="square" rtlCol="0">
              <a:spAutoFit/>
            </a:bodyPr>
            <a:lstStyle/>
            <a:p>
              <a:pPr algn="ctr"/>
              <a:r>
                <a:rPr lang="fr-FR" sz="1200" dirty="0">
                  <a:solidFill>
                    <a:schemeClr val="bg1"/>
                  </a:solidFill>
                  <a:latin typeface="Avenir Medium"/>
                  <a:cs typeface="Avenir Medium"/>
                </a:rPr>
                <a:t>INTERMÉDIAIRE:</a:t>
              </a:r>
            </a:p>
            <a:p>
              <a:pPr algn="ctr"/>
              <a:r>
                <a:rPr lang="fr-FR" sz="1200" dirty="0">
                  <a:solidFill>
                    <a:schemeClr val="bg1"/>
                  </a:solidFill>
                  <a:latin typeface="Avenir Medium"/>
                  <a:cs typeface="Avenir Medium"/>
                </a:rPr>
                <a:t>Organisme de mise en œuvre (cabinet centraux et locaux)</a:t>
              </a:r>
            </a:p>
          </p:txBody>
        </p:sp>
      </p:grpSp>
      <p:grpSp>
        <p:nvGrpSpPr>
          <p:cNvPr id="28" name="Group 27"/>
          <p:cNvGrpSpPr/>
          <p:nvPr/>
        </p:nvGrpSpPr>
        <p:grpSpPr>
          <a:xfrm>
            <a:off x="5638801" y="3225729"/>
            <a:ext cx="1169134" cy="976402"/>
            <a:chOff x="4235073" y="3528027"/>
            <a:chExt cx="1236122" cy="1032347"/>
          </a:xfrm>
        </p:grpSpPr>
        <p:sp>
          <p:nvSpPr>
            <p:cNvPr id="29" name="Rectangle 28"/>
            <p:cNvSpPr/>
            <p:nvPr/>
          </p:nvSpPr>
          <p:spPr>
            <a:xfrm>
              <a:off x="4235073" y="3528027"/>
              <a:ext cx="1219200" cy="103234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0" name="TextBox 29"/>
            <p:cNvSpPr txBox="1"/>
            <p:nvPr/>
          </p:nvSpPr>
          <p:spPr>
            <a:xfrm>
              <a:off x="4251995" y="3798882"/>
              <a:ext cx="1219200" cy="488117"/>
            </a:xfrm>
            <a:prstGeom prst="rect">
              <a:avLst/>
            </a:prstGeom>
            <a:noFill/>
          </p:spPr>
          <p:txBody>
            <a:bodyPr wrap="square" rtlCol="0">
              <a:spAutoFit/>
            </a:bodyPr>
            <a:lstStyle/>
            <a:p>
              <a:pPr algn="ctr"/>
              <a:r>
                <a:rPr lang="fr-FR" sz="1200" dirty="0">
                  <a:solidFill>
                    <a:schemeClr val="bg1"/>
                  </a:solidFill>
                  <a:latin typeface="Avenir Medium"/>
                  <a:cs typeface="Avenir Medium"/>
                </a:rPr>
                <a:t>MICRO:</a:t>
              </a:r>
            </a:p>
            <a:p>
              <a:pPr algn="ctr"/>
              <a:r>
                <a:rPr lang="fr-FR" sz="1200" dirty="0">
                  <a:solidFill>
                    <a:schemeClr val="bg1"/>
                  </a:solidFill>
                  <a:latin typeface="Avenir Medium"/>
                  <a:cs typeface="Avenir Medium"/>
                </a:rPr>
                <a:t>individus</a:t>
              </a:r>
            </a:p>
          </p:txBody>
        </p:sp>
      </p:grpSp>
      <p:cxnSp>
        <p:nvCxnSpPr>
          <p:cNvPr id="45" name="Straight Arrow Connector 44"/>
          <p:cNvCxnSpPr>
            <a:stCxn id="29" idx="0"/>
          </p:cNvCxnSpPr>
          <p:nvPr/>
        </p:nvCxnSpPr>
        <p:spPr>
          <a:xfrm flipV="1">
            <a:off x="6215366" y="2819401"/>
            <a:ext cx="4812" cy="406328"/>
          </a:xfrm>
          <a:prstGeom prst="straightConnector1">
            <a:avLst/>
          </a:prstGeom>
          <a:ln w="38100" cmpd="sng">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Footer Placeholder 5"/>
          <p:cNvSpPr txBox="1">
            <a:spLocks/>
          </p:cNvSpPr>
          <p:nvPr/>
        </p:nvSpPr>
        <p:spPr>
          <a:xfrm>
            <a:off x="195564" y="5940450"/>
            <a:ext cx="2895600" cy="241002"/>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0B1F5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tx1"/>
                </a:solidFill>
                <a:latin typeface="Avenir Book"/>
                <a:cs typeface="Avenir Book"/>
                <a:sym typeface="Arial" charset="0"/>
              </a:rPr>
              <a:t>Source : Auteurs, adaptation de Barca (2013).</a:t>
            </a:r>
          </a:p>
        </p:txBody>
      </p:sp>
      <p:sp>
        <p:nvSpPr>
          <p:cNvPr id="41" name="Footer Placeholder 5">
            <a:extLst>
              <a:ext uri="{FF2B5EF4-FFF2-40B4-BE49-F238E27FC236}">
                <a16:creationId xmlns:a16="http://schemas.microsoft.com/office/drawing/2014/main" id="{91C38398-F040-4C0B-BF24-F7767D4652E2}"/>
              </a:ext>
            </a:extLst>
          </p:cNvPr>
          <p:cNvSpPr>
            <a:spLocks noGrp="1"/>
          </p:cNvSpPr>
          <p:nvPr>
            <p:ph type="ftr" sz="quarter" idx="3"/>
          </p:nvPr>
        </p:nvSpPr>
        <p:spPr>
          <a:xfrm>
            <a:off x="6248400" y="6422097"/>
            <a:ext cx="2895600" cy="241002"/>
          </a:xfrm>
        </p:spPr>
        <p:txBody>
          <a:bodyPr/>
          <a:lstStyle/>
          <a:p>
            <a:pPr algn="ctr"/>
            <a:r>
              <a:rPr lang="fr-FR" dirty="0">
                <a:latin typeface="Avenir Book"/>
                <a:cs typeface="Avenir Book"/>
                <a:sym typeface="Arial" charset="0"/>
              </a:rPr>
              <a:t>© 2014 Oxford Policy Management Ltd</a:t>
            </a:r>
          </a:p>
        </p:txBody>
      </p:sp>
      <p:sp>
        <p:nvSpPr>
          <p:cNvPr id="42" name="TextBox 41">
            <a:extLst>
              <a:ext uri="{FF2B5EF4-FFF2-40B4-BE49-F238E27FC236}">
                <a16:creationId xmlns:a16="http://schemas.microsoft.com/office/drawing/2014/main" id="{F58168D4-19E3-43B0-B7FA-A63E1DB1EFD0}"/>
              </a:ext>
            </a:extLst>
          </p:cNvPr>
          <p:cNvSpPr txBox="1"/>
          <p:nvPr/>
        </p:nvSpPr>
        <p:spPr>
          <a:xfrm>
            <a:off x="-85725" y="6422097"/>
            <a:ext cx="1990725" cy="246221"/>
          </a:xfrm>
          <a:prstGeom prst="rect">
            <a:avLst/>
          </a:prstGeom>
          <a:noFill/>
        </p:spPr>
        <p:txBody>
          <a:bodyPr wrap="square" rtlCol="0">
            <a:spAutoFit/>
          </a:bodyPr>
          <a:lstStyle/>
          <a:p>
            <a:pPr algn="ctr"/>
            <a:r>
              <a:rPr lang="fr-FR" sz="1000" dirty="0">
                <a:solidFill>
                  <a:schemeClr val="tx1">
                    <a:lumMod val="65000"/>
                    <a:lumOff val="35000"/>
                  </a:schemeClr>
                </a:solidFill>
                <a:latin typeface="Avenir" panose="020B0503020203020204" pitchFamily="34" charset="0"/>
              </a:rPr>
              <a:t>Source : </a:t>
            </a:r>
            <a:r>
              <a:rPr lang="fr-FR" sz="1000" dirty="0">
                <a:solidFill>
                  <a:schemeClr val="tx1">
                    <a:lumMod val="65000"/>
                    <a:lumOff val="35000"/>
                  </a:schemeClr>
                </a:solidFill>
                <a:latin typeface="Avenir" panose="020B0503020203020204" pitchFamily="34" charset="0"/>
                <a:hlinkClick r:id="rId6"/>
              </a:rPr>
              <a:t>OPM (2015)</a:t>
            </a:r>
            <a:r>
              <a:rPr lang="fr-FR" sz="1000" dirty="0">
                <a:solidFill>
                  <a:schemeClr val="tx1">
                    <a:lumMod val="65000"/>
                    <a:lumOff val="35000"/>
                  </a:schemeClr>
                </a:solidFill>
                <a:latin typeface="Avenir" panose="020B0503020203020204" pitchFamily="34" charset="0"/>
              </a:rPr>
              <a:t>.</a:t>
            </a:r>
          </a:p>
        </p:txBody>
      </p:sp>
    </p:spTree>
    <p:extLst>
      <p:ext uri="{BB962C8B-B14F-4D97-AF65-F5344CB8AC3E}">
        <p14:creationId xmlns:p14="http://schemas.microsoft.com/office/powerpoint/2010/main" val="4018396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838200"/>
            <a:ext cx="4576618" cy="48006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TextBox 2"/>
          <p:cNvSpPr txBox="1"/>
          <p:nvPr/>
        </p:nvSpPr>
        <p:spPr>
          <a:xfrm>
            <a:off x="5029200" y="6441744"/>
            <a:ext cx="2460089" cy="369332"/>
          </a:xfrm>
          <a:prstGeom prst="rect">
            <a:avLst/>
          </a:prstGeom>
          <a:solidFill>
            <a:schemeClr val="bg1"/>
          </a:solidFill>
        </p:spPr>
        <p:txBody>
          <a:bodyPr wrap="square" rtlCol="0">
            <a:spAutoFit/>
          </a:bodyPr>
          <a:lstStyle/>
          <a:p>
            <a:endParaRPr lang="fr-FR" dirty="0"/>
          </a:p>
        </p:txBody>
      </p:sp>
      <p:pic>
        <p:nvPicPr>
          <p:cNvPr id="7" name="Picture 6" descr="MIS POWERPOINT_3DAY conten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7006"/>
            <a:ext cx="9144000" cy="1450994"/>
          </a:xfrm>
          <a:prstGeom prst="rect">
            <a:avLst/>
          </a:prstGeom>
        </p:spPr>
      </p:pic>
      <p:sp>
        <p:nvSpPr>
          <p:cNvPr id="2" name="TextBox 1"/>
          <p:cNvSpPr txBox="1"/>
          <p:nvPr/>
        </p:nvSpPr>
        <p:spPr>
          <a:xfrm>
            <a:off x="4572000" y="2154704"/>
            <a:ext cx="4572000" cy="2554545"/>
          </a:xfrm>
          <a:prstGeom prst="rect">
            <a:avLst/>
          </a:prstGeom>
          <a:noFill/>
        </p:spPr>
        <p:txBody>
          <a:bodyPr wrap="square" rtlCol="0">
            <a:spAutoFit/>
          </a:bodyPr>
          <a:lstStyle/>
          <a:p>
            <a:pPr algn="ctr"/>
            <a:r>
              <a:rPr lang="fr-FR" sz="4000" dirty="0">
                <a:solidFill>
                  <a:schemeClr val="bg1"/>
                </a:solidFill>
                <a:latin typeface="Avenir Book"/>
                <a:cs typeface="Avenir Book"/>
              </a:rPr>
              <a:t>Questions transversales : </a:t>
            </a:r>
            <a:br>
              <a:rPr lang="fr-FR" sz="4000" dirty="0">
                <a:solidFill>
                  <a:schemeClr val="bg1"/>
                </a:solidFill>
                <a:latin typeface="Avenir Book"/>
                <a:cs typeface="Avenir Book"/>
              </a:rPr>
            </a:br>
            <a:r>
              <a:rPr lang="fr-FR" sz="4000" dirty="0">
                <a:solidFill>
                  <a:schemeClr val="bg1"/>
                </a:solidFill>
                <a:latin typeface="Avenir Book"/>
                <a:cs typeface="Avenir Book"/>
              </a:rPr>
              <a:t>S&amp;E</a:t>
            </a:r>
          </a:p>
          <a:p>
            <a:pPr algn="ctr"/>
            <a:endParaRPr lang="fr-FR" sz="4000" dirty="0">
              <a:solidFill>
                <a:schemeClr val="bg1"/>
              </a:solidFill>
              <a:latin typeface="Avenir Book"/>
              <a:cs typeface="Avenir Book"/>
            </a:endParaRPr>
          </a:p>
        </p:txBody>
      </p:sp>
      <p:sp>
        <p:nvSpPr>
          <p:cNvPr id="5" name="Rectangle 4"/>
          <p:cNvSpPr/>
          <p:nvPr/>
        </p:nvSpPr>
        <p:spPr>
          <a:xfrm>
            <a:off x="0" y="0"/>
            <a:ext cx="9144000" cy="381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8" name="Picture 7"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200"/>
            <a:ext cx="4572000" cy="4572000"/>
          </a:xfrm>
          <a:prstGeom prst="rect">
            <a:avLst/>
          </a:prstGeom>
        </p:spPr>
      </p:pic>
    </p:spTree>
    <p:extLst>
      <p:ext uri="{BB962C8B-B14F-4D97-AF65-F5344CB8AC3E}">
        <p14:creationId xmlns:p14="http://schemas.microsoft.com/office/powerpoint/2010/main" val="578853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903"/>
            <a:ext cx="9144000" cy="6841269"/>
          </a:xfrm>
          <a:prstGeom prst="rect">
            <a:avLst/>
          </a:prstGeom>
        </p:spPr>
      </p:pic>
      <p:sp>
        <p:nvSpPr>
          <p:cNvPr id="4" name="Title 1"/>
          <p:cNvSpPr txBox="1">
            <a:spLocks/>
          </p:cNvSpPr>
          <p:nvPr/>
        </p:nvSpPr>
        <p:spPr>
          <a:xfrm>
            <a:off x="457200" y="350520"/>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600" b="1" dirty="0">
                <a:solidFill>
                  <a:schemeClr val="bg1"/>
                </a:solidFill>
                <a:latin typeface="Avenir Medium"/>
                <a:cs typeface="Avenir Medium"/>
              </a:rPr>
              <a:t>Journal de bord L&amp;T</a:t>
            </a:r>
          </a:p>
        </p:txBody>
      </p:sp>
      <p:sp>
        <p:nvSpPr>
          <p:cNvPr id="6" name="Content Placeholder 2"/>
          <p:cNvSpPr txBox="1">
            <a:spLocks/>
          </p:cNvSpPr>
          <p:nvPr/>
        </p:nvSpPr>
        <p:spPr>
          <a:xfrm>
            <a:off x="304800" y="838200"/>
            <a:ext cx="8622792" cy="4495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fr-FR" sz="2800" dirty="0">
                <a:latin typeface="Avenir Book"/>
                <a:cs typeface="Avenir Book"/>
              </a:rPr>
              <a:t>Prenez de la hauteur et regardez-vous de l’extérieur (comme si vous étiez à bord d’un hélicoptère) : quels sont vos objectifs à ce stade de votre itinéraire de leadership et de transformation de la PS ? </a:t>
            </a:r>
          </a:p>
          <a:p>
            <a:pPr marL="0" lvl="0" indent="0" algn="ctr">
              <a:buNone/>
            </a:pPr>
            <a:r>
              <a:rPr lang="fr-FR" sz="2800" dirty="0">
                <a:latin typeface="Avenir Book"/>
                <a:cs typeface="Avenir Book"/>
              </a:rPr>
              <a:t>(Environ 3 min.)</a:t>
            </a:r>
            <a:endParaRPr lang="fr-FR" b="1" dirty="0"/>
          </a:p>
          <a:p>
            <a:endParaRPr lang="fr-FR" b="1" dirty="0"/>
          </a:p>
        </p:txBody>
      </p:sp>
      <p:sp>
        <p:nvSpPr>
          <p:cNvPr id="7" name="TextBox 9">
            <a:extLst>
              <a:ext uri="{FF2B5EF4-FFF2-40B4-BE49-F238E27FC236}">
                <a16:creationId xmlns:a16="http://schemas.microsoft.com/office/drawing/2014/main" id="{0A87720B-436C-4EDC-B40F-A0C3C54D7F6F}"/>
              </a:ext>
            </a:extLst>
          </p:cNvPr>
          <p:cNvSpPr txBox="1"/>
          <p:nvPr/>
        </p:nvSpPr>
        <p:spPr>
          <a:xfrm>
            <a:off x="1219200" y="5729616"/>
            <a:ext cx="73152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latin typeface="Avenir Book"/>
                <a:cs typeface="Avenir Book"/>
              </a:rPr>
              <a:t>Theory U</a:t>
            </a:r>
            <a:r>
              <a:rPr lang="fr-FR" sz="1400" dirty="0">
                <a:latin typeface="Avenir Book"/>
                <a:cs typeface="Avenir Book"/>
              </a:rPr>
              <a:t> d’Otto Scharmer adaptée par Catherine Widrig Jenkins (IPK) </a:t>
            </a:r>
          </a:p>
          <a:p>
            <a:endParaRPr lang="fr-FR" sz="1400" dirty="0"/>
          </a:p>
        </p:txBody>
      </p:sp>
      <p:pic>
        <p:nvPicPr>
          <p:cNvPr id="1026" name="Picture 2" descr="Image result for helicopter over mounta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174902"/>
            <a:ext cx="4495800" cy="252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530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9" y="457200"/>
            <a:ext cx="9094194" cy="6804006"/>
          </a:xfrm>
          <a:prstGeom prst="rect">
            <a:avLst/>
          </a:prstGeom>
        </p:spPr>
      </p:pic>
      <p:sp>
        <p:nvSpPr>
          <p:cNvPr id="7" name="Content Placeholder 2"/>
          <p:cNvSpPr txBox="1">
            <a:spLocks/>
          </p:cNvSpPr>
          <p:nvPr/>
        </p:nvSpPr>
        <p:spPr>
          <a:xfrm>
            <a:off x="118872" y="0"/>
            <a:ext cx="8796528"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FR" sz="4200" b="1" dirty="0"/>
          </a:p>
          <a:p>
            <a:endParaRPr lang="fr-FR" dirty="0"/>
          </a:p>
          <a:p>
            <a:endParaRPr lang="fr-FR" b="1" dirty="0"/>
          </a:p>
        </p:txBody>
      </p:sp>
      <p:sp>
        <p:nvSpPr>
          <p:cNvPr id="10" name="Title 1"/>
          <p:cNvSpPr txBox="1">
            <a:spLocks/>
          </p:cNvSpPr>
          <p:nvPr/>
        </p:nvSpPr>
        <p:spPr>
          <a:xfrm>
            <a:off x="310896" y="457200"/>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bg1"/>
                </a:solidFill>
                <a:latin typeface="Avenir LT Std 35 Light" pitchFamily="34" charset="0"/>
              </a:rPr>
              <a:t>Activity: Cross questioning</a:t>
            </a:r>
          </a:p>
        </p:txBody>
      </p:sp>
      <p:sp>
        <p:nvSpPr>
          <p:cNvPr id="5" name="Content Placeholder 2"/>
          <p:cNvSpPr txBox="1">
            <a:spLocks/>
          </p:cNvSpPr>
          <p:nvPr/>
        </p:nvSpPr>
        <p:spPr>
          <a:xfrm>
            <a:off x="228600" y="1699260"/>
            <a:ext cx="8796528" cy="1981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700" dirty="0">
                <a:latin typeface="Avenir Book"/>
                <a:cs typeface="Avenir Book"/>
              </a:rPr>
              <a:t>Lire les pages 8-14… Le défi consiste à: </a:t>
            </a:r>
          </a:p>
          <a:p>
            <a:r>
              <a:rPr lang="fr-FR" sz="2700" dirty="0">
                <a:latin typeface="Avenir Book"/>
                <a:cs typeface="Avenir Book"/>
              </a:rPr>
              <a:t>Formuler ses propres questions et se tenir prêt à répondre à son tour.</a:t>
            </a:r>
          </a:p>
        </p:txBody>
      </p:sp>
      <p:sp>
        <p:nvSpPr>
          <p:cNvPr id="8" name="Rectangle 7"/>
          <p:cNvSpPr/>
          <p:nvPr/>
        </p:nvSpPr>
        <p:spPr>
          <a:xfrm>
            <a:off x="-22412" y="0"/>
            <a:ext cx="9166412" cy="1440868"/>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Title 6"/>
          <p:cNvSpPr txBox="1">
            <a:spLocks/>
          </p:cNvSpPr>
          <p:nvPr/>
        </p:nvSpPr>
        <p:spPr>
          <a:xfrm>
            <a:off x="457200" y="457200"/>
            <a:ext cx="82296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latin typeface="Avenir LT Std 35 Light" pitchFamily="34" charset="0"/>
              </a:rPr>
              <a:t>Questions transversales</a:t>
            </a:r>
          </a:p>
        </p:txBody>
      </p:sp>
      <p:pic>
        <p:nvPicPr>
          <p:cNvPr id="12" name="Picture 11">
            <a:extLst>
              <a:ext uri="{FF2B5EF4-FFF2-40B4-BE49-F238E27FC236}">
                <a16:creationId xmlns:a16="http://schemas.microsoft.com/office/drawing/2014/main" id="{10F66839-854E-4BD5-BAEF-6CDE1613C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2977408"/>
            <a:ext cx="5706894" cy="3243325"/>
          </a:xfrm>
          <a:prstGeom prst="rect">
            <a:avLst/>
          </a:prstGeom>
        </p:spPr>
      </p:pic>
    </p:spTree>
    <p:extLst>
      <p:ext uri="{BB962C8B-B14F-4D97-AF65-F5344CB8AC3E}">
        <p14:creationId xmlns:p14="http://schemas.microsoft.com/office/powerpoint/2010/main" val="219075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
            <a:ext cx="8865594" cy="6632974"/>
          </a:xfrm>
          <a:prstGeom prst="rect">
            <a:avLst/>
          </a:prstGeom>
        </p:spPr>
      </p:pic>
      <p:sp>
        <p:nvSpPr>
          <p:cNvPr id="7" name="Content Placeholder 2"/>
          <p:cNvSpPr txBox="1">
            <a:spLocks/>
          </p:cNvSpPr>
          <p:nvPr/>
        </p:nvSpPr>
        <p:spPr>
          <a:xfrm>
            <a:off x="118872" y="0"/>
            <a:ext cx="8796528"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FR" sz="4200" b="1" dirty="0"/>
          </a:p>
          <a:p>
            <a:endParaRPr lang="fr-FR" dirty="0"/>
          </a:p>
        </p:txBody>
      </p:sp>
      <p:sp>
        <p:nvSpPr>
          <p:cNvPr id="10" name="Title 1"/>
          <p:cNvSpPr txBox="1">
            <a:spLocks/>
          </p:cNvSpPr>
          <p:nvPr/>
        </p:nvSpPr>
        <p:spPr>
          <a:xfrm>
            <a:off x="310896" y="381000"/>
            <a:ext cx="8229600" cy="10366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bg1"/>
                </a:solidFill>
                <a:latin typeface="Avenir LT Std 35 Light" pitchFamily="34" charset="0"/>
              </a:rPr>
              <a:t>Service standards, performance management..</a:t>
            </a:r>
          </a:p>
        </p:txBody>
      </p:sp>
      <p:pic>
        <p:nvPicPr>
          <p:cNvPr id="4" name="Picture 3"/>
          <p:cNvPicPr>
            <a:picLocks noChangeAspect="1"/>
          </p:cNvPicPr>
          <p:nvPr/>
        </p:nvPicPr>
        <p:blipFill>
          <a:blip r:embed="rId4"/>
          <a:stretch>
            <a:fillRect/>
          </a:stretch>
        </p:blipFill>
        <p:spPr>
          <a:xfrm>
            <a:off x="289560" y="1218803"/>
            <a:ext cx="2362200" cy="2330843"/>
          </a:xfrm>
          <a:prstGeom prst="rect">
            <a:avLst/>
          </a:prstGeom>
        </p:spPr>
      </p:pic>
      <p:pic>
        <p:nvPicPr>
          <p:cNvPr id="6148" name="Picture 4" descr="Image result for commitment black h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4069" y="1884558"/>
            <a:ext cx="2774655" cy="18397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9560" y="3747394"/>
            <a:ext cx="2508504" cy="830997"/>
          </a:xfrm>
          <a:prstGeom prst="rect">
            <a:avLst/>
          </a:prstGeom>
          <a:noFill/>
        </p:spPr>
        <p:txBody>
          <a:bodyPr wrap="square" rtlCol="0">
            <a:spAutoFit/>
          </a:bodyPr>
          <a:lstStyle/>
          <a:p>
            <a:pPr algn="ctr"/>
            <a:r>
              <a:rPr lang="fr-FR" sz="2400" dirty="0">
                <a:solidFill>
                  <a:schemeClr val="tx1">
                    <a:lumMod val="65000"/>
                    <a:lumOff val="35000"/>
                  </a:schemeClr>
                </a:solidFill>
              </a:rPr>
              <a:t>Fixer des objectifs de mise en œuvre </a:t>
            </a:r>
          </a:p>
        </p:txBody>
      </p:sp>
      <p:sp>
        <p:nvSpPr>
          <p:cNvPr id="9" name="TextBox 8"/>
          <p:cNvSpPr txBox="1"/>
          <p:nvPr/>
        </p:nvSpPr>
        <p:spPr>
          <a:xfrm>
            <a:off x="3382707" y="3775697"/>
            <a:ext cx="2207895" cy="830997"/>
          </a:xfrm>
          <a:prstGeom prst="rect">
            <a:avLst/>
          </a:prstGeom>
          <a:noFill/>
        </p:spPr>
        <p:txBody>
          <a:bodyPr wrap="square" rtlCol="0">
            <a:spAutoFit/>
          </a:bodyPr>
          <a:lstStyle/>
          <a:p>
            <a:pPr algn="ctr"/>
            <a:r>
              <a:rPr lang="fr-FR" sz="2400" dirty="0">
                <a:solidFill>
                  <a:schemeClr val="tx1">
                    <a:lumMod val="65000"/>
                    <a:lumOff val="35000"/>
                  </a:schemeClr>
                </a:solidFill>
              </a:rPr>
              <a:t>Convenir d’engagements</a:t>
            </a:r>
          </a:p>
        </p:txBody>
      </p:sp>
      <p:pic>
        <p:nvPicPr>
          <p:cNvPr id="6150" name="Picture 6" descr="Image result for ques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3215" y="1676400"/>
            <a:ext cx="2238375" cy="20478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959815" y="3695134"/>
            <a:ext cx="2939416" cy="1200329"/>
          </a:xfrm>
          <a:prstGeom prst="rect">
            <a:avLst/>
          </a:prstGeom>
          <a:noFill/>
        </p:spPr>
        <p:txBody>
          <a:bodyPr wrap="square" rtlCol="0">
            <a:spAutoFit/>
          </a:bodyPr>
          <a:lstStyle/>
          <a:p>
            <a:pPr algn="ctr"/>
            <a:r>
              <a:rPr lang="fr-FR" sz="2400" dirty="0">
                <a:solidFill>
                  <a:schemeClr val="tx1">
                    <a:lumMod val="65000"/>
                    <a:lumOff val="35000"/>
                  </a:schemeClr>
                </a:solidFill>
              </a:rPr>
              <a:t>Qu’est-ce que l’usager peut espérer recevoir et comment? </a:t>
            </a:r>
          </a:p>
        </p:txBody>
      </p:sp>
      <p:sp>
        <p:nvSpPr>
          <p:cNvPr id="13" name="Right Arrow 12"/>
          <p:cNvSpPr/>
          <p:nvPr/>
        </p:nvSpPr>
        <p:spPr>
          <a:xfrm>
            <a:off x="1341120" y="5135574"/>
            <a:ext cx="762000" cy="5334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4" name="TextBox 13"/>
          <p:cNvSpPr txBox="1"/>
          <p:nvPr/>
        </p:nvSpPr>
        <p:spPr>
          <a:xfrm>
            <a:off x="1828800" y="5013606"/>
            <a:ext cx="6406896" cy="707886"/>
          </a:xfrm>
          <a:prstGeom prst="rect">
            <a:avLst/>
          </a:prstGeom>
          <a:noFill/>
        </p:spPr>
        <p:txBody>
          <a:bodyPr wrap="square" rtlCol="0">
            <a:spAutoFit/>
          </a:bodyPr>
          <a:lstStyle/>
          <a:p>
            <a:pPr algn="ctr"/>
            <a:r>
              <a:rPr lang="fr-FR" sz="2000" dirty="0">
                <a:solidFill>
                  <a:schemeClr val="tx1">
                    <a:lumMod val="65000"/>
                    <a:lumOff val="35000"/>
                  </a:schemeClr>
                </a:solidFill>
                <a:latin typeface="Avenir" panose="020B0503020203020204" pitchFamily="34" charset="0"/>
                <a:cs typeface="Avenir Medium Oblique"/>
              </a:rPr>
              <a:t>Intrinsèquement liées à un système</a:t>
            </a:r>
            <a:br>
              <a:rPr lang="fr-FR" sz="2000" dirty="0">
                <a:solidFill>
                  <a:schemeClr val="tx1">
                    <a:lumMod val="65000"/>
                    <a:lumOff val="35000"/>
                  </a:schemeClr>
                </a:solidFill>
                <a:latin typeface="Avenir" panose="020B0503020203020204" pitchFamily="34" charset="0"/>
                <a:cs typeface="Avenir Medium Oblique"/>
              </a:rPr>
            </a:br>
            <a:r>
              <a:rPr lang="fr-FR" sz="2000" dirty="0">
                <a:solidFill>
                  <a:schemeClr val="tx1">
                    <a:lumMod val="65000"/>
                    <a:lumOff val="35000"/>
                  </a:schemeClr>
                </a:solidFill>
                <a:latin typeface="Avenir" panose="020B0503020203020204" pitchFamily="34" charset="0"/>
                <a:cs typeface="Avenir Medium Oblique"/>
              </a:rPr>
              <a:t>de gestion des résultats</a:t>
            </a:r>
          </a:p>
        </p:txBody>
      </p:sp>
      <p:sp>
        <p:nvSpPr>
          <p:cNvPr id="15" name="Rectangle 14"/>
          <p:cNvSpPr/>
          <p:nvPr/>
        </p:nvSpPr>
        <p:spPr>
          <a:xfrm>
            <a:off x="-22412" y="0"/>
            <a:ext cx="9166412" cy="112776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Title 6"/>
          <p:cNvSpPr txBox="1">
            <a:spLocks/>
          </p:cNvSpPr>
          <p:nvPr/>
        </p:nvSpPr>
        <p:spPr>
          <a:xfrm>
            <a:off x="228600" y="228600"/>
            <a:ext cx="8698006"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latin typeface="Avenir LT Std 35 Light" pitchFamily="34" charset="0"/>
              </a:rPr>
              <a:t>Normes de services, gestion des résultats</a:t>
            </a:r>
          </a:p>
        </p:txBody>
      </p:sp>
    </p:spTree>
    <p:extLst>
      <p:ext uri="{BB962C8B-B14F-4D97-AF65-F5344CB8AC3E}">
        <p14:creationId xmlns:p14="http://schemas.microsoft.com/office/powerpoint/2010/main" val="2788051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94543410"/>
              </p:ext>
            </p:extLst>
          </p:nvPr>
        </p:nvGraphicFramePr>
        <p:xfrm>
          <a:off x="-555831" y="290518"/>
          <a:ext cx="9798462" cy="6799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219456" y="457200"/>
            <a:ext cx="8796528"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FR" sz="4200" b="1" dirty="0"/>
          </a:p>
          <a:p>
            <a:endParaRPr lang="fr-FR" dirty="0"/>
          </a:p>
        </p:txBody>
      </p:sp>
      <p:grpSp>
        <p:nvGrpSpPr>
          <p:cNvPr id="6" name="Group 5"/>
          <p:cNvGrpSpPr/>
          <p:nvPr/>
        </p:nvGrpSpPr>
        <p:grpSpPr>
          <a:xfrm>
            <a:off x="7315200" y="2514600"/>
            <a:ext cx="1828800" cy="1752600"/>
            <a:chOff x="7620000" y="2436613"/>
            <a:chExt cx="1828800" cy="1752600"/>
          </a:xfrm>
        </p:grpSpPr>
        <p:sp>
          <p:nvSpPr>
            <p:cNvPr id="8" name="7-Point Star 7"/>
            <p:cNvSpPr/>
            <p:nvPr/>
          </p:nvSpPr>
          <p:spPr>
            <a:xfrm>
              <a:off x="7620000" y="2436613"/>
              <a:ext cx="1828800" cy="1752600"/>
            </a:xfrm>
            <a:prstGeom prst="star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TextBox 4"/>
            <p:cNvSpPr txBox="1"/>
            <p:nvPr/>
          </p:nvSpPr>
          <p:spPr>
            <a:xfrm>
              <a:off x="7924800" y="2939156"/>
              <a:ext cx="1219200" cy="923330"/>
            </a:xfrm>
            <a:prstGeom prst="rect">
              <a:avLst/>
            </a:prstGeom>
            <a:noFill/>
          </p:spPr>
          <p:txBody>
            <a:bodyPr wrap="square" rtlCol="0">
              <a:spAutoFit/>
            </a:bodyPr>
            <a:lstStyle/>
            <a:p>
              <a:pPr algn="ctr"/>
              <a:r>
                <a:rPr lang="fr-FR" dirty="0">
                  <a:solidFill>
                    <a:schemeClr val="bg1"/>
                  </a:solidFill>
                  <a:latin typeface="Avenir Book"/>
                  <a:cs typeface="Avenir Book"/>
                </a:rPr>
                <a:t>Impliquer le personnel</a:t>
              </a:r>
            </a:p>
          </p:txBody>
        </p:sp>
      </p:grpSp>
      <p:grpSp>
        <p:nvGrpSpPr>
          <p:cNvPr id="21" name="Group 20"/>
          <p:cNvGrpSpPr/>
          <p:nvPr/>
        </p:nvGrpSpPr>
        <p:grpSpPr>
          <a:xfrm>
            <a:off x="6096000" y="1373387"/>
            <a:ext cx="1828800" cy="1752600"/>
            <a:chOff x="6400800" y="1295400"/>
            <a:chExt cx="1828800" cy="1752600"/>
          </a:xfrm>
        </p:grpSpPr>
        <p:sp>
          <p:nvSpPr>
            <p:cNvPr id="4" name="7-Point Star 3"/>
            <p:cNvSpPr/>
            <p:nvPr/>
          </p:nvSpPr>
          <p:spPr>
            <a:xfrm>
              <a:off x="6400800" y="1295400"/>
              <a:ext cx="1828800" cy="1752600"/>
            </a:xfrm>
            <a:prstGeom prst="star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TextBox 10"/>
            <p:cNvSpPr txBox="1"/>
            <p:nvPr/>
          </p:nvSpPr>
          <p:spPr>
            <a:xfrm>
              <a:off x="6705601" y="1708895"/>
              <a:ext cx="1219200" cy="923330"/>
            </a:xfrm>
            <a:prstGeom prst="rect">
              <a:avLst/>
            </a:prstGeom>
            <a:noFill/>
          </p:spPr>
          <p:txBody>
            <a:bodyPr wrap="square" rtlCol="0">
              <a:spAutoFit/>
            </a:bodyPr>
            <a:lstStyle/>
            <a:p>
              <a:pPr algn="ctr"/>
              <a:r>
                <a:rPr lang="fr-FR" dirty="0">
                  <a:solidFill>
                    <a:schemeClr val="bg1"/>
                  </a:solidFill>
                  <a:latin typeface="Avenir Book"/>
                  <a:cs typeface="Avenir Book"/>
                </a:rPr>
                <a:t>Mesurer ce qui importe  </a:t>
              </a:r>
            </a:p>
          </p:txBody>
        </p:sp>
      </p:grpSp>
      <p:grpSp>
        <p:nvGrpSpPr>
          <p:cNvPr id="23" name="Group 22"/>
          <p:cNvGrpSpPr/>
          <p:nvPr/>
        </p:nvGrpSpPr>
        <p:grpSpPr>
          <a:xfrm>
            <a:off x="5638800" y="3202187"/>
            <a:ext cx="1828800" cy="1752600"/>
            <a:chOff x="5943600" y="3124200"/>
            <a:chExt cx="1828800" cy="1752600"/>
          </a:xfrm>
        </p:grpSpPr>
        <p:sp>
          <p:nvSpPr>
            <p:cNvPr id="9" name="7-Point Star 8"/>
            <p:cNvSpPr/>
            <p:nvPr/>
          </p:nvSpPr>
          <p:spPr>
            <a:xfrm>
              <a:off x="5943600" y="3124200"/>
              <a:ext cx="1828800" cy="1752600"/>
            </a:xfrm>
            <a:prstGeom prst="star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TextBox 11"/>
            <p:cNvSpPr txBox="1"/>
            <p:nvPr/>
          </p:nvSpPr>
          <p:spPr>
            <a:xfrm>
              <a:off x="6172200" y="3862486"/>
              <a:ext cx="1371600" cy="369332"/>
            </a:xfrm>
            <a:prstGeom prst="rect">
              <a:avLst/>
            </a:prstGeom>
            <a:noFill/>
          </p:spPr>
          <p:txBody>
            <a:bodyPr wrap="square" rtlCol="0">
              <a:spAutoFit/>
            </a:bodyPr>
            <a:lstStyle/>
            <a:p>
              <a:pPr algn="ctr"/>
              <a:r>
                <a:rPr lang="fr-FR" dirty="0">
                  <a:solidFill>
                    <a:schemeClr val="bg1"/>
                  </a:solidFill>
                  <a:latin typeface="Avenir Book"/>
                  <a:cs typeface="Avenir Book"/>
                </a:rPr>
                <a:t>Équilibre</a:t>
              </a:r>
            </a:p>
          </p:txBody>
        </p:sp>
      </p:grpSp>
      <p:grpSp>
        <p:nvGrpSpPr>
          <p:cNvPr id="24" name="Group 23"/>
          <p:cNvGrpSpPr/>
          <p:nvPr/>
        </p:nvGrpSpPr>
        <p:grpSpPr>
          <a:xfrm>
            <a:off x="7010400" y="4268987"/>
            <a:ext cx="1828800" cy="1752600"/>
            <a:chOff x="7315200" y="4191000"/>
            <a:chExt cx="1828800" cy="1752600"/>
          </a:xfrm>
        </p:grpSpPr>
        <p:sp>
          <p:nvSpPr>
            <p:cNvPr id="15" name="7-Point Star 14"/>
            <p:cNvSpPr/>
            <p:nvPr/>
          </p:nvSpPr>
          <p:spPr>
            <a:xfrm>
              <a:off x="7315200" y="4191000"/>
              <a:ext cx="1828800" cy="1752600"/>
            </a:xfrm>
            <a:prstGeom prst="star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TextBox 15"/>
            <p:cNvSpPr txBox="1"/>
            <p:nvPr/>
          </p:nvSpPr>
          <p:spPr>
            <a:xfrm>
              <a:off x="7463148" y="4744764"/>
              <a:ext cx="1523999" cy="369332"/>
            </a:xfrm>
            <a:prstGeom prst="rect">
              <a:avLst/>
            </a:prstGeom>
            <a:noFill/>
          </p:spPr>
          <p:txBody>
            <a:bodyPr wrap="square" rtlCol="0">
              <a:spAutoFit/>
            </a:bodyPr>
            <a:lstStyle/>
            <a:p>
              <a:pPr algn="ctr"/>
              <a:r>
                <a:rPr lang="fr-FR" dirty="0">
                  <a:solidFill>
                    <a:schemeClr val="bg1"/>
                  </a:solidFill>
                  <a:latin typeface="Avenir Book"/>
                  <a:cs typeface="Avenir Book"/>
                </a:rPr>
                <a:t>Flexibilité</a:t>
              </a:r>
            </a:p>
          </p:txBody>
        </p:sp>
      </p:grpSp>
      <p:grpSp>
        <p:nvGrpSpPr>
          <p:cNvPr id="22" name="Group 21"/>
          <p:cNvGrpSpPr/>
          <p:nvPr/>
        </p:nvGrpSpPr>
        <p:grpSpPr>
          <a:xfrm>
            <a:off x="4343400" y="1068587"/>
            <a:ext cx="1828800" cy="1752600"/>
            <a:chOff x="4648200" y="990600"/>
            <a:chExt cx="1828800" cy="1752600"/>
          </a:xfrm>
        </p:grpSpPr>
        <p:sp>
          <p:nvSpPr>
            <p:cNvPr id="13" name="7-Point Star 12"/>
            <p:cNvSpPr/>
            <p:nvPr/>
          </p:nvSpPr>
          <p:spPr>
            <a:xfrm>
              <a:off x="4648200" y="990600"/>
              <a:ext cx="1828800" cy="1752600"/>
            </a:xfrm>
            <a:prstGeom prst="star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TextBox 16"/>
            <p:cNvSpPr txBox="1"/>
            <p:nvPr/>
          </p:nvSpPr>
          <p:spPr>
            <a:xfrm>
              <a:off x="4941569" y="1682234"/>
              <a:ext cx="1219200" cy="646331"/>
            </a:xfrm>
            <a:prstGeom prst="rect">
              <a:avLst/>
            </a:prstGeom>
            <a:noFill/>
          </p:spPr>
          <p:txBody>
            <a:bodyPr wrap="square" rtlCol="0">
              <a:spAutoFit/>
            </a:bodyPr>
            <a:lstStyle/>
            <a:p>
              <a:pPr algn="ctr"/>
              <a:r>
                <a:rPr lang="fr-FR" dirty="0">
                  <a:solidFill>
                    <a:schemeClr val="bg1"/>
                  </a:solidFill>
                  <a:latin typeface="Avenir Book"/>
                  <a:cs typeface="Avenir Book"/>
                </a:rPr>
                <a:t>Temps opportun</a:t>
              </a:r>
            </a:p>
          </p:txBody>
        </p:sp>
      </p:grpSp>
      <p:sp>
        <p:nvSpPr>
          <p:cNvPr id="18" name="Rectangle 17"/>
          <p:cNvSpPr/>
          <p:nvPr/>
        </p:nvSpPr>
        <p:spPr>
          <a:xfrm>
            <a:off x="0" y="2822"/>
            <a:ext cx="9166412" cy="112776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Title 1"/>
          <p:cNvSpPr txBox="1">
            <a:spLocks/>
          </p:cNvSpPr>
          <p:nvPr/>
        </p:nvSpPr>
        <p:spPr>
          <a:xfrm>
            <a:off x="8467" y="304800"/>
            <a:ext cx="91440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bg1"/>
                </a:solidFill>
                <a:latin typeface="Avenir LT Std 35 Light" pitchFamily="34" charset="0"/>
              </a:rPr>
              <a:t>S’assurer qu’elles garantissent… :</a:t>
            </a:r>
          </a:p>
        </p:txBody>
      </p:sp>
    </p:spTree>
    <p:extLst>
      <p:ext uri="{BB962C8B-B14F-4D97-AF65-F5344CB8AC3E}">
        <p14:creationId xmlns:p14="http://schemas.microsoft.com/office/powerpoint/2010/main" val="2828911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6D0F0AD3-0F40-4B20-9A04-4AB500DDC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6567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997" y="225026"/>
            <a:ext cx="8865594" cy="6632974"/>
          </a:xfrm>
          <a:prstGeom prst="rect">
            <a:avLst/>
          </a:prstGeom>
        </p:spPr>
      </p:pic>
      <p:sp>
        <p:nvSpPr>
          <p:cNvPr id="7" name="Content Placeholder 2"/>
          <p:cNvSpPr txBox="1">
            <a:spLocks/>
          </p:cNvSpPr>
          <p:nvPr/>
        </p:nvSpPr>
        <p:spPr>
          <a:xfrm>
            <a:off x="-457200" y="914400"/>
            <a:ext cx="8796528" cy="603861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FR" sz="4200" b="1" dirty="0"/>
          </a:p>
          <a:p>
            <a:pPr marL="914400" lvl="2" indent="0">
              <a:buNone/>
            </a:pPr>
            <a:r>
              <a:rPr lang="fr-FR" sz="2000" dirty="0">
                <a:latin typeface="Avenir Medium"/>
                <a:cs typeface="Avenir Medium"/>
              </a:rPr>
              <a:t>Internes</a:t>
            </a:r>
            <a:r>
              <a:rPr lang="fr-FR" sz="2000" dirty="0">
                <a:latin typeface="Avenir Book"/>
                <a:cs typeface="Avenir Book"/>
              </a:rPr>
              <a:t>: C&amp;A + contrôles de terrain, supervision et inspection, </a:t>
            </a:r>
            <a:br>
              <a:rPr lang="fr-FR" sz="2000" dirty="0">
                <a:latin typeface="Avenir Book"/>
                <a:cs typeface="Avenir Book"/>
              </a:rPr>
            </a:br>
            <a:r>
              <a:rPr lang="fr-FR" sz="2000" dirty="0">
                <a:latin typeface="Avenir Book"/>
                <a:cs typeface="Avenir Book"/>
              </a:rPr>
              <a:t>par ex.: inspection de SA.</a:t>
            </a:r>
          </a:p>
          <a:p>
            <a:pPr marL="914400" lvl="2" indent="0">
              <a:buNone/>
            </a:pPr>
            <a:endParaRPr lang="fr-FR" sz="2000" dirty="0">
              <a:latin typeface="Avenir Book"/>
              <a:cs typeface="Avenir Medium"/>
            </a:endParaRPr>
          </a:p>
          <a:p>
            <a:pPr marL="914400" lvl="2" indent="0">
              <a:buNone/>
            </a:pPr>
            <a:r>
              <a:rPr lang="fr-FR" sz="2000" dirty="0">
                <a:latin typeface="Avenir Medium"/>
                <a:cs typeface="Avenir Medium"/>
              </a:rPr>
              <a:t>Externes: </a:t>
            </a:r>
          </a:p>
          <a:p>
            <a:pPr lvl="3">
              <a:buFont typeface="Arial" panose="020B0604020202020204" pitchFamily="34" charset="0"/>
              <a:buChar char="•"/>
            </a:pPr>
            <a:r>
              <a:rPr lang="fr-FR" dirty="0">
                <a:latin typeface="Avenir Book"/>
                <a:cs typeface="Avenir Book"/>
              </a:rPr>
              <a:t> Tribunaux, médiateurs, par ex.: SA;</a:t>
            </a:r>
          </a:p>
          <a:p>
            <a:pPr lvl="3">
              <a:buFont typeface="Arial" panose="020B0604020202020204" pitchFamily="34" charset="0"/>
              <a:buChar char="•"/>
            </a:pPr>
            <a:r>
              <a:rPr lang="fr-FR" dirty="0">
                <a:latin typeface="Avenir Book"/>
                <a:cs typeface="Avenir Book"/>
              </a:rPr>
              <a:t> Audits financiers;</a:t>
            </a:r>
          </a:p>
          <a:p>
            <a:pPr lvl="3">
              <a:buFont typeface="Arial" panose="020B0604020202020204" pitchFamily="34" charset="0"/>
              <a:buChar char="•"/>
            </a:pPr>
            <a:r>
              <a:rPr lang="fr-FR" dirty="0">
                <a:latin typeface="Avenir Book"/>
                <a:cs typeface="Avenir Book"/>
              </a:rPr>
              <a:t> Audits sociaux, par ex.: CSO</a:t>
            </a:r>
            <a:r>
              <a:rPr lang="fr-FR" i="1" dirty="0">
                <a:latin typeface="Avenir Book"/>
                <a:cs typeface="Avenir Book"/>
              </a:rPr>
              <a:t> </a:t>
            </a:r>
            <a:r>
              <a:rPr lang="fr-FR" dirty="0">
                <a:latin typeface="Avenir Book"/>
                <a:cs typeface="Avenir Book"/>
              </a:rPr>
              <a:t>(Inde);</a:t>
            </a:r>
          </a:p>
          <a:p>
            <a:pPr lvl="3">
              <a:buFont typeface="Arial" panose="020B0604020202020204" pitchFamily="34" charset="0"/>
              <a:buChar char="•"/>
            </a:pPr>
            <a:r>
              <a:rPr lang="fr-FR" dirty="0">
                <a:latin typeface="Avenir Book"/>
                <a:cs typeface="Avenir Book"/>
              </a:rPr>
              <a:t> Cadres d’intégrité et campagnes de lutte contre la fraude </a:t>
            </a:r>
          </a:p>
          <a:p>
            <a:pPr lvl="3">
              <a:buFont typeface="Arial" panose="020B0604020202020204" pitchFamily="34" charset="0"/>
              <a:buChar char="•"/>
            </a:pPr>
            <a:r>
              <a:rPr lang="fr-FR" dirty="0">
                <a:latin typeface="Avenir Book"/>
                <a:cs typeface="Avenir Book"/>
              </a:rPr>
              <a:t>Surveillance du parlement;</a:t>
            </a:r>
          </a:p>
          <a:p>
            <a:pPr lvl="3">
              <a:buFont typeface="Arial" panose="020B0604020202020204" pitchFamily="34" charset="0"/>
              <a:buChar char="•"/>
            </a:pPr>
            <a:r>
              <a:rPr lang="fr-FR" dirty="0">
                <a:latin typeface="Avenir Book"/>
                <a:cs typeface="Avenir Book"/>
              </a:rPr>
              <a:t> ONG et médias.</a:t>
            </a:r>
          </a:p>
        </p:txBody>
      </p:sp>
      <p:sp>
        <p:nvSpPr>
          <p:cNvPr id="5" name="Rectangle 4"/>
          <p:cNvSpPr/>
          <p:nvPr/>
        </p:nvSpPr>
        <p:spPr>
          <a:xfrm>
            <a:off x="-22412" y="0"/>
            <a:ext cx="9166412" cy="1141624"/>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Title 6"/>
          <p:cNvSpPr txBox="1">
            <a:spLocks/>
          </p:cNvSpPr>
          <p:nvPr/>
        </p:nvSpPr>
        <p:spPr>
          <a:xfrm>
            <a:off x="178794" y="232239"/>
            <a:ext cx="86482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latin typeface="Avenir LT Std 35 Light" pitchFamily="34" charset="0"/>
              </a:rPr>
              <a:t>Autres mécanismes de reddition de comptes</a:t>
            </a:r>
          </a:p>
        </p:txBody>
      </p:sp>
      <p:pic>
        <p:nvPicPr>
          <p:cNvPr id="4" name="Picture 3"/>
          <p:cNvPicPr>
            <a:picLocks noChangeAspect="1"/>
          </p:cNvPicPr>
          <p:nvPr/>
        </p:nvPicPr>
        <p:blipFill>
          <a:blip r:embed="rId4"/>
          <a:stretch>
            <a:fillRect/>
          </a:stretch>
        </p:blipFill>
        <p:spPr>
          <a:xfrm>
            <a:off x="7026916" y="2209800"/>
            <a:ext cx="2007072" cy="1335615"/>
          </a:xfrm>
          <a:prstGeom prst="rect">
            <a:avLst/>
          </a:prstGeom>
        </p:spPr>
      </p:pic>
      <p:pic>
        <p:nvPicPr>
          <p:cNvPr id="1028" name="Picture 4" descr="Image result for social aud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214537"/>
            <a:ext cx="2438400" cy="164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77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838200"/>
            <a:ext cx="4576618" cy="48006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TextBox 2"/>
          <p:cNvSpPr txBox="1"/>
          <p:nvPr/>
        </p:nvSpPr>
        <p:spPr>
          <a:xfrm>
            <a:off x="5029200" y="6441744"/>
            <a:ext cx="2460089" cy="369332"/>
          </a:xfrm>
          <a:prstGeom prst="rect">
            <a:avLst/>
          </a:prstGeom>
          <a:solidFill>
            <a:schemeClr val="bg1"/>
          </a:solidFill>
        </p:spPr>
        <p:txBody>
          <a:bodyPr wrap="square" rtlCol="0">
            <a:spAutoFit/>
          </a:bodyPr>
          <a:lstStyle/>
          <a:p>
            <a:endParaRPr lang="fr-FR" dirty="0"/>
          </a:p>
        </p:txBody>
      </p:sp>
      <p:pic>
        <p:nvPicPr>
          <p:cNvPr id="7" name="Picture 6" descr="MIS POWERPOINT_3DAY conten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7006"/>
            <a:ext cx="9144000" cy="1450994"/>
          </a:xfrm>
          <a:prstGeom prst="rect">
            <a:avLst/>
          </a:prstGeom>
        </p:spPr>
      </p:pic>
      <p:sp>
        <p:nvSpPr>
          <p:cNvPr id="2" name="TextBox 1"/>
          <p:cNvSpPr txBox="1"/>
          <p:nvPr/>
        </p:nvSpPr>
        <p:spPr>
          <a:xfrm>
            <a:off x="4555958" y="2208455"/>
            <a:ext cx="4572000" cy="2554545"/>
          </a:xfrm>
          <a:prstGeom prst="rect">
            <a:avLst/>
          </a:prstGeom>
          <a:noFill/>
        </p:spPr>
        <p:txBody>
          <a:bodyPr wrap="square" rtlCol="0">
            <a:spAutoFit/>
          </a:bodyPr>
          <a:lstStyle/>
          <a:p>
            <a:pPr algn="ctr"/>
            <a:r>
              <a:rPr lang="fr-FR" sz="4000" dirty="0">
                <a:solidFill>
                  <a:schemeClr val="bg1"/>
                </a:solidFill>
                <a:latin typeface="Avenir Book"/>
                <a:cs typeface="Avenir Book"/>
              </a:rPr>
              <a:t>Acteurs de S&amp;E </a:t>
            </a:r>
            <a:br>
              <a:rPr lang="fr-FR" sz="4000" dirty="0">
                <a:solidFill>
                  <a:schemeClr val="bg1"/>
                </a:solidFill>
                <a:latin typeface="Avenir Book"/>
                <a:cs typeface="Avenir Book"/>
              </a:rPr>
            </a:br>
            <a:r>
              <a:rPr lang="fr-FR" sz="4000" dirty="0">
                <a:solidFill>
                  <a:schemeClr val="bg1"/>
                </a:solidFill>
                <a:latin typeface="Avenir Book"/>
                <a:cs typeface="Avenir Book"/>
              </a:rPr>
              <a:t>et reddition </a:t>
            </a:r>
            <a:br>
              <a:rPr lang="fr-FR" sz="4000" dirty="0">
                <a:solidFill>
                  <a:schemeClr val="bg1"/>
                </a:solidFill>
                <a:latin typeface="Avenir Book"/>
                <a:cs typeface="Avenir Book"/>
              </a:rPr>
            </a:br>
            <a:r>
              <a:rPr lang="fr-FR" sz="4000" dirty="0">
                <a:solidFill>
                  <a:schemeClr val="bg1"/>
                </a:solidFill>
                <a:latin typeface="Avenir Book"/>
                <a:cs typeface="Avenir Book"/>
              </a:rPr>
              <a:t>de comptes</a:t>
            </a:r>
          </a:p>
          <a:p>
            <a:pPr algn="ctr"/>
            <a:endParaRPr lang="fr-FR" sz="4000" dirty="0">
              <a:solidFill>
                <a:schemeClr val="bg1"/>
              </a:solidFill>
              <a:latin typeface="Avenir Book"/>
              <a:cs typeface="Avenir Book"/>
            </a:endParaRPr>
          </a:p>
        </p:txBody>
      </p:sp>
      <p:sp>
        <p:nvSpPr>
          <p:cNvPr id="5" name="Rectangle 4"/>
          <p:cNvSpPr/>
          <p:nvPr/>
        </p:nvSpPr>
        <p:spPr>
          <a:xfrm>
            <a:off x="0" y="0"/>
            <a:ext cx="9144000" cy="381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8" name="Picture 7"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200"/>
            <a:ext cx="4572000" cy="4572000"/>
          </a:xfrm>
          <a:prstGeom prst="rect">
            <a:avLst/>
          </a:prstGeom>
        </p:spPr>
      </p:pic>
    </p:spTree>
    <p:extLst>
      <p:ext uri="{BB962C8B-B14F-4D97-AF65-F5344CB8AC3E}">
        <p14:creationId xmlns:p14="http://schemas.microsoft.com/office/powerpoint/2010/main" val="822620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838200"/>
            <a:ext cx="4576618" cy="48006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TextBox 2"/>
          <p:cNvSpPr txBox="1"/>
          <p:nvPr/>
        </p:nvSpPr>
        <p:spPr>
          <a:xfrm>
            <a:off x="5029200" y="6441744"/>
            <a:ext cx="2460089" cy="369332"/>
          </a:xfrm>
          <a:prstGeom prst="rect">
            <a:avLst/>
          </a:prstGeom>
          <a:solidFill>
            <a:schemeClr val="bg1"/>
          </a:solidFill>
        </p:spPr>
        <p:txBody>
          <a:bodyPr wrap="square" rtlCol="0">
            <a:spAutoFit/>
          </a:bodyPr>
          <a:lstStyle/>
          <a:p>
            <a:endParaRPr lang="fr-FR" dirty="0"/>
          </a:p>
        </p:txBody>
      </p:sp>
      <p:pic>
        <p:nvPicPr>
          <p:cNvPr id="7" name="Picture 6" descr="MIS POWERPOINT_3DAY conten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7006"/>
            <a:ext cx="9144000" cy="1450994"/>
          </a:xfrm>
          <a:prstGeom prst="rect">
            <a:avLst/>
          </a:prstGeom>
        </p:spPr>
      </p:pic>
      <p:sp>
        <p:nvSpPr>
          <p:cNvPr id="2" name="TextBox 1"/>
          <p:cNvSpPr txBox="1"/>
          <p:nvPr/>
        </p:nvSpPr>
        <p:spPr>
          <a:xfrm>
            <a:off x="4540718" y="2154704"/>
            <a:ext cx="4572000" cy="1938992"/>
          </a:xfrm>
          <a:prstGeom prst="rect">
            <a:avLst/>
          </a:prstGeom>
          <a:noFill/>
        </p:spPr>
        <p:txBody>
          <a:bodyPr wrap="square" rtlCol="0">
            <a:spAutoFit/>
          </a:bodyPr>
          <a:lstStyle/>
          <a:p>
            <a:pPr algn="ctr"/>
            <a:r>
              <a:rPr lang="fr-FR" sz="4000" dirty="0">
                <a:solidFill>
                  <a:schemeClr val="bg1"/>
                </a:solidFill>
                <a:latin typeface="Avenir Book"/>
                <a:cs typeface="Avenir Book"/>
              </a:rPr>
              <a:t>Besoins de S&amp;E aux trois niveaux</a:t>
            </a:r>
          </a:p>
          <a:p>
            <a:pPr algn="ctr"/>
            <a:endParaRPr lang="fr-FR" sz="4000" dirty="0">
              <a:solidFill>
                <a:schemeClr val="bg1"/>
              </a:solidFill>
              <a:latin typeface="Avenir Book"/>
              <a:cs typeface="Avenir Book"/>
            </a:endParaRPr>
          </a:p>
        </p:txBody>
      </p:sp>
      <p:sp>
        <p:nvSpPr>
          <p:cNvPr id="5" name="Rectangle 4"/>
          <p:cNvSpPr/>
          <p:nvPr/>
        </p:nvSpPr>
        <p:spPr>
          <a:xfrm>
            <a:off x="0" y="0"/>
            <a:ext cx="9144000" cy="381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8" name="Picture 7"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200"/>
            <a:ext cx="4572000" cy="4572000"/>
          </a:xfrm>
          <a:prstGeom prst="rect">
            <a:avLst/>
          </a:prstGeom>
        </p:spPr>
      </p:pic>
    </p:spTree>
    <p:extLst>
      <p:ext uri="{BB962C8B-B14F-4D97-AF65-F5344CB8AC3E}">
        <p14:creationId xmlns:p14="http://schemas.microsoft.com/office/powerpoint/2010/main" val="878529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
            <a:ext cx="8865594" cy="6632974"/>
          </a:xfrm>
          <a:prstGeom prst="rect">
            <a:avLst/>
          </a:prstGeom>
        </p:spPr>
      </p:pic>
      <p:sp>
        <p:nvSpPr>
          <p:cNvPr id="7" name="Content Placeholder 2"/>
          <p:cNvSpPr txBox="1">
            <a:spLocks/>
          </p:cNvSpPr>
          <p:nvPr/>
        </p:nvSpPr>
        <p:spPr>
          <a:xfrm>
            <a:off x="532673" y="1600200"/>
            <a:ext cx="8408394" cy="6019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fr-FR" sz="2100" dirty="0">
                <a:latin typeface="Avenir Book"/>
                <a:cs typeface="Avenir Book"/>
              </a:rPr>
              <a:t>1) Servez-vous du polycopié pour réfléchir aux besoins d’informations utiles à votre niveau: qu’est-ce ces acteurs ont </a:t>
            </a:r>
            <a:br>
              <a:rPr lang="fr-FR" sz="2100" dirty="0">
                <a:latin typeface="Avenir Book"/>
                <a:cs typeface="Avenir Book"/>
              </a:rPr>
            </a:br>
            <a:r>
              <a:rPr lang="fr-FR" sz="2100" dirty="0">
                <a:latin typeface="Avenir Book"/>
                <a:cs typeface="Avenir Book"/>
              </a:rPr>
              <a:t>besoin de savoir? Transformez si possible ces besoins en indicateurs (12 min.)…</a:t>
            </a:r>
          </a:p>
          <a:p>
            <a:pPr marL="0" lvl="2" indent="0">
              <a:buNone/>
            </a:pPr>
            <a:endParaRPr lang="fr-FR" sz="2100" dirty="0">
              <a:latin typeface="Avenir Book"/>
              <a:cs typeface="Avenir Book"/>
            </a:endParaRPr>
          </a:p>
          <a:p>
            <a:pPr marL="0" lvl="2" indent="0">
              <a:buNone/>
            </a:pPr>
            <a:r>
              <a:rPr lang="fr-FR" sz="2100" dirty="0">
                <a:latin typeface="Avenir Book"/>
                <a:cs typeface="Avenir Book"/>
              </a:rPr>
              <a:t>2) Dans la pratique, comment obtenir ces informations? </a:t>
            </a:r>
            <a:br>
              <a:rPr lang="fr-FR" sz="2100" dirty="0">
                <a:latin typeface="Avenir Book"/>
                <a:cs typeface="Avenir Book"/>
              </a:rPr>
            </a:br>
            <a:r>
              <a:rPr lang="fr-FR" sz="2100" dirty="0">
                <a:latin typeface="Avenir Book"/>
                <a:cs typeface="Avenir Book"/>
              </a:rPr>
              <a:t>(Sources de données, acteurs, dispositions institutionnelles) </a:t>
            </a:r>
            <a:br>
              <a:rPr lang="fr-FR" sz="2100" dirty="0">
                <a:latin typeface="Avenir Book"/>
                <a:cs typeface="Avenir Book"/>
              </a:rPr>
            </a:br>
            <a:r>
              <a:rPr lang="fr-FR" sz="2100" dirty="0">
                <a:latin typeface="Avenir Book"/>
                <a:cs typeface="Avenir Book"/>
              </a:rPr>
              <a:t>(18 min.).</a:t>
            </a:r>
          </a:p>
          <a:p>
            <a:pPr marL="0" lvl="2" indent="0">
              <a:buNone/>
            </a:pPr>
            <a:endParaRPr lang="fr-FR" sz="2100" dirty="0">
              <a:latin typeface="Avenir Book"/>
              <a:cs typeface="Avenir Book"/>
            </a:endParaRPr>
          </a:p>
          <a:p>
            <a:pPr marL="0" lvl="2" indent="0">
              <a:buNone/>
            </a:pPr>
            <a:r>
              <a:rPr lang="fr-FR" sz="2100" dirty="0">
                <a:latin typeface="Avenir Book"/>
                <a:cs typeface="Avenir Book"/>
              </a:rPr>
              <a:t>Nommez dans chaque groupe un porte-parole chargé de présenter les cinq principales caractéristiques du système de votre groupe.</a:t>
            </a:r>
          </a:p>
          <a:p>
            <a:pPr marL="0" indent="0">
              <a:buNone/>
            </a:pPr>
            <a:endParaRPr lang="fr-FR" sz="2800" dirty="0"/>
          </a:p>
        </p:txBody>
      </p:sp>
      <p:sp>
        <p:nvSpPr>
          <p:cNvPr id="6" name="Rectangle 5"/>
          <p:cNvSpPr/>
          <p:nvPr/>
        </p:nvSpPr>
        <p:spPr>
          <a:xfrm>
            <a:off x="-22412" y="0"/>
            <a:ext cx="9166412" cy="13716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Title 6"/>
          <p:cNvSpPr txBox="1">
            <a:spLocks/>
          </p:cNvSpPr>
          <p:nvPr/>
        </p:nvSpPr>
        <p:spPr>
          <a:xfrm>
            <a:off x="0" y="457200"/>
            <a:ext cx="7772400" cy="533400"/>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latin typeface="Avenir LT Std 35 Light" pitchFamily="34" charset="0"/>
              </a:rPr>
              <a:t>Besoins de S&amp;E aux trois niveaux</a:t>
            </a:r>
          </a:p>
        </p:txBody>
      </p:sp>
      <p:pic>
        <p:nvPicPr>
          <p:cNvPr id="5" name="Picture 4"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0"/>
            <a:ext cx="1389185" cy="1389185"/>
          </a:xfrm>
          <a:prstGeom prst="rect">
            <a:avLst/>
          </a:prstGeom>
        </p:spPr>
      </p:pic>
    </p:spTree>
    <p:extLst>
      <p:ext uri="{BB962C8B-B14F-4D97-AF65-F5344CB8AC3E}">
        <p14:creationId xmlns:p14="http://schemas.microsoft.com/office/powerpoint/2010/main" val="746656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295400"/>
            <a:ext cx="6629400" cy="369332"/>
          </a:xfrm>
          <a:prstGeom prst="rect">
            <a:avLst/>
          </a:prstGeom>
          <a:noFill/>
        </p:spPr>
        <p:txBody>
          <a:bodyPr wrap="square" rtlCol="0">
            <a:spAutoFit/>
          </a:bodyPr>
          <a:lstStyle/>
          <a:p>
            <a:r>
              <a:rPr lang="fr-FR" dirty="0"/>
              <a:t>Analogy for full integration </a:t>
            </a:r>
          </a:p>
        </p:txBody>
      </p:sp>
      <p:sp>
        <p:nvSpPr>
          <p:cNvPr id="6" name="Rectangle 5"/>
          <p:cNvSpPr/>
          <p:nvPr/>
        </p:nvSpPr>
        <p:spPr>
          <a:xfrm>
            <a:off x="0" y="0"/>
            <a:ext cx="9144000" cy="68580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dirty="0"/>
          </a:p>
        </p:txBody>
      </p:sp>
      <p:sp>
        <p:nvSpPr>
          <p:cNvPr id="4" name="TextBox 3"/>
          <p:cNvSpPr txBox="1"/>
          <p:nvPr/>
        </p:nvSpPr>
        <p:spPr>
          <a:xfrm>
            <a:off x="609600" y="609600"/>
            <a:ext cx="7772400" cy="954107"/>
          </a:xfrm>
          <a:prstGeom prst="rect">
            <a:avLst/>
          </a:prstGeom>
          <a:noFill/>
        </p:spPr>
        <p:txBody>
          <a:bodyPr wrap="square" rtlCol="0">
            <a:spAutoFit/>
          </a:bodyPr>
          <a:lstStyle/>
          <a:p>
            <a:pPr algn="ctr"/>
            <a:r>
              <a:rPr lang="fr-FR" sz="2800" dirty="0">
                <a:solidFill>
                  <a:schemeClr val="bg1"/>
                </a:solidFill>
                <a:latin typeface="Avenir LT Std 35 Light" pitchFamily="34" charset="0"/>
              </a:rPr>
              <a:t>Enseignements clés sur le S&amp;E </a:t>
            </a:r>
          </a:p>
          <a:p>
            <a:pPr algn="ctr"/>
            <a:r>
              <a:rPr lang="fr-FR" sz="2800" dirty="0">
                <a:solidFill>
                  <a:schemeClr val="bg1"/>
                </a:solidFill>
                <a:latin typeface="Avenir LT Std 35 Light" pitchFamily="34" charset="0"/>
              </a:rPr>
              <a:t>et la reddition de comptes</a:t>
            </a:r>
          </a:p>
        </p:txBody>
      </p:sp>
      <p:pic>
        <p:nvPicPr>
          <p:cNvPr id="7" name="Picture 6"/>
          <p:cNvPicPr>
            <a:picLocks noChangeAspect="1"/>
          </p:cNvPicPr>
          <p:nvPr/>
        </p:nvPicPr>
        <p:blipFill>
          <a:blip r:embed="rId3"/>
          <a:stretch>
            <a:fillRect/>
          </a:stretch>
        </p:blipFill>
        <p:spPr>
          <a:xfrm>
            <a:off x="546898" y="1633210"/>
            <a:ext cx="3480188" cy="4724400"/>
          </a:xfrm>
          <a:prstGeom prst="rect">
            <a:avLst/>
          </a:prstGeom>
        </p:spPr>
      </p:pic>
      <p:sp>
        <p:nvSpPr>
          <p:cNvPr id="8" name="TextBox 7">
            <a:extLst>
              <a:ext uri="{FF2B5EF4-FFF2-40B4-BE49-F238E27FC236}">
                <a16:creationId xmlns:a16="http://schemas.microsoft.com/office/drawing/2014/main" id="{84F0FA85-6B9A-3C46-AE69-80AF5C1549D6}"/>
              </a:ext>
            </a:extLst>
          </p:cNvPr>
          <p:cNvSpPr txBox="1"/>
          <p:nvPr/>
        </p:nvSpPr>
        <p:spPr>
          <a:xfrm>
            <a:off x="4712804" y="1742420"/>
            <a:ext cx="4457700" cy="4031873"/>
          </a:xfrm>
          <a:prstGeom prst="rect">
            <a:avLst/>
          </a:prstGeom>
          <a:noFill/>
        </p:spPr>
        <p:txBody>
          <a:bodyPr wrap="square" rtlCol="0">
            <a:spAutoFit/>
          </a:bodyPr>
          <a:lstStyle/>
          <a:p>
            <a:r>
              <a:rPr lang="fr-FR" sz="3200" dirty="0">
                <a:solidFill>
                  <a:schemeClr val="bg1"/>
                </a:solidFill>
              </a:rPr>
              <a:t>Qu’avez-vous appris </a:t>
            </a:r>
            <a:br>
              <a:rPr lang="fr-FR" sz="3200" dirty="0">
                <a:solidFill>
                  <a:schemeClr val="bg1"/>
                </a:solidFill>
              </a:rPr>
            </a:br>
            <a:r>
              <a:rPr lang="fr-FR" sz="3200" dirty="0">
                <a:solidFill>
                  <a:schemeClr val="bg1"/>
                </a:solidFill>
              </a:rPr>
              <a:t>de nouveau?</a:t>
            </a:r>
          </a:p>
          <a:p>
            <a:endParaRPr lang="fr-FR" sz="3200" dirty="0">
              <a:solidFill>
                <a:schemeClr val="bg1"/>
              </a:solidFill>
            </a:endParaRPr>
          </a:p>
          <a:p>
            <a:r>
              <a:rPr lang="fr-FR" sz="3200" dirty="0">
                <a:solidFill>
                  <a:schemeClr val="bg1"/>
                </a:solidFill>
              </a:rPr>
              <a:t>Votre façon de voir les choses a-t-elle évolué?</a:t>
            </a:r>
          </a:p>
          <a:p>
            <a:endParaRPr lang="fr-FR" sz="3200" dirty="0">
              <a:solidFill>
                <a:schemeClr val="bg1"/>
              </a:solidFill>
            </a:endParaRPr>
          </a:p>
          <a:p>
            <a:r>
              <a:rPr lang="fr-FR" sz="3200" dirty="0">
                <a:solidFill>
                  <a:schemeClr val="bg1"/>
                </a:solidFill>
              </a:rPr>
              <a:t>Que feriez-vous différemment à présent?</a:t>
            </a:r>
          </a:p>
        </p:txBody>
      </p:sp>
    </p:spTree>
    <p:extLst>
      <p:ext uri="{BB962C8B-B14F-4D97-AF65-F5344CB8AC3E}">
        <p14:creationId xmlns:p14="http://schemas.microsoft.com/office/powerpoint/2010/main" val="311598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295400"/>
            <a:ext cx="6629400" cy="369332"/>
          </a:xfrm>
          <a:prstGeom prst="rect">
            <a:avLst/>
          </a:prstGeom>
          <a:noFill/>
        </p:spPr>
        <p:txBody>
          <a:bodyPr wrap="square" rtlCol="0">
            <a:spAutoFit/>
          </a:bodyPr>
          <a:lstStyle/>
          <a:p>
            <a:r>
              <a:rPr lang="fr-FR" dirty="0"/>
              <a:t>Analogy for full integration </a:t>
            </a:r>
          </a:p>
        </p:txBody>
      </p:sp>
      <p:pic>
        <p:nvPicPr>
          <p:cNvPr id="3"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l="3566" r="7896"/>
          <a:stretch>
            <a:fillRect/>
          </a:stretch>
        </p:blipFill>
        <p:spPr bwMode="auto">
          <a:xfrm>
            <a:off x="0" y="-55563"/>
            <a:ext cx="9144000"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304800"/>
            <a:ext cx="8305800" cy="584775"/>
          </a:xfrm>
          <a:prstGeom prst="rect">
            <a:avLst/>
          </a:prstGeom>
          <a:noFill/>
        </p:spPr>
        <p:txBody>
          <a:bodyPr wrap="square" rtlCol="0">
            <a:spAutoFit/>
          </a:bodyPr>
          <a:lstStyle/>
          <a:p>
            <a:pPr algn="ctr"/>
            <a:r>
              <a:rPr lang="fr-FR" sz="3200" b="1" dirty="0">
                <a:solidFill>
                  <a:schemeClr val="bg1"/>
                </a:solidFill>
                <a:latin typeface="Avenir Book"/>
              </a:rPr>
              <a:t>Travail pour le lendemain et clôture - Jour </a:t>
            </a:r>
            <a:r>
              <a:rPr lang="fr-FR" sz="3200" b="1" dirty="0">
                <a:solidFill>
                  <a:schemeClr val="bg1"/>
                </a:solidFill>
                <a:latin typeface="Avenir LT Std 35 Light" pitchFamily="34" charset="0"/>
              </a:rPr>
              <a:t>3</a:t>
            </a:r>
          </a:p>
        </p:txBody>
      </p:sp>
    </p:spTree>
    <p:extLst>
      <p:ext uri="{BB962C8B-B14F-4D97-AF65-F5344CB8AC3E}">
        <p14:creationId xmlns:p14="http://schemas.microsoft.com/office/powerpoint/2010/main" val="4249679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41269"/>
          </a:xfrm>
          <a:prstGeom prst="rect">
            <a:avLst/>
          </a:prstGeom>
        </p:spPr>
      </p:pic>
      <p:sp>
        <p:nvSpPr>
          <p:cNvPr id="4" name="Title 1"/>
          <p:cNvSpPr txBox="1">
            <a:spLocks/>
          </p:cNvSpPr>
          <p:nvPr/>
        </p:nvSpPr>
        <p:spPr>
          <a:xfrm>
            <a:off x="457200" y="411162"/>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600" b="1" dirty="0">
                <a:solidFill>
                  <a:schemeClr val="bg1"/>
                </a:solidFill>
                <a:latin typeface="Avenir Medium"/>
                <a:cs typeface="Avenir Medium"/>
              </a:rPr>
              <a:t>Journal de bord L&amp;T</a:t>
            </a:r>
          </a:p>
        </p:txBody>
      </p:sp>
      <p:sp>
        <p:nvSpPr>
          <p:cNvPr id="6" name="Content Placeholder 2"/>
          <p:cNvSpPr txBox="1">
            <a:spLocks/>
          </p:cNvSpPr>
          <p:nvPr/>
        </p:nvSpPr>
        <p:spPr>
          <a:xfrm>
            <a:off x="228600" y="838200"/>
            <a:ext cx="8622792" cy="4495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fr-FR" sz="2600" dirty="0">
                <a:latin typeface="Avenir Book"/>
                <a:cs typeface="Avenir Book"/>
              </a:rPr>
              <a:t>Imaginez que vous puissiez accélérer le cours du temps pour assister aux tout derniers moments de votre vie. Regardez l’ensemble de votre itinéraire professionnel :</a:t>
            </a:r>
            <a:br>
              <a:rPr lang="fr-FR" sz="2600" dirty="0">
                <a:latin typeface="Avenir Book"/>
                <a:cs typeface="Avenir Book"/>
              </a:rPr>
            </a:br>
            <a:r>
              <a:rPr lang="fr-FR" sz="2600" dirty="0">
                <a:latin typeface="Avenir Book"/>
                <a:cs typeface="Avenir Book"/>
              </a:rPr>
              <a:t>Quel souvenir de vous souhaiteriez vous laisser dans le domaine de la PS ? Pour quelles réalisations aimeriez-vous qu’on se souvienne de vous ? </a:t>
            </a:r>
          </a:p>
          <a:p>
            <a:pPr marL="0" lvl="0" indent="0" algn="ctr">
              <a:buNone/>
            </a:pPr>
            <a:r>
              <a:rPr lang="fr-FR" sz="2600" dirty="0">
                <a:latin typeface="Avenir Book"/>
                <a:cs typeface="Avenir Book"/>
              </a:rPr>
              <a:t>(Environ 4 min.)</a:t>
            </a:r>
          </a:p>
        </p:txBody>
      </p:sp>
      <p:pic>
        <p:nvPicPr>
          <p:cNvPr id="3074" name="Picture 2" descr="Image result for footprints in the s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771825"/>
            <a:ext cx="2895600" cy="19318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9">
            <a:extLst>
              <a:ext uri="{FF2B5EF4-FFF2-40B4-BE49-F238E27FC236}">
                <a16:creationId xmlns:a16="http://schemas.microsoft.com/office/drawing/2014/main" id="{0A87720B-436C-4EDC-B40F-A0C3C54D7F6F}"/>
              </a:ext>
            </a:extLst>
          </p:cNvPr>
          <p:cNvSpPr txBox="1"/>
          <p:nvPr/>
        </p:nvSpPr>
        <p:spPr>
          <a:xfrm>
            <a:off x="1219200" y="5727710"/>
            <a:ext cx="73152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latin typeface="Avenir Book"/>
                <a:cs typeface="Avenir Book"/>
              </a:rPr>
              <a:t>Theory U</a:t>
            </a:r>
            <a:r>
              <a:rPr lang="fr-FR" sz="1400" dirty="0">
                <a:latin typeface="Avenir Book"/>
                <a:cs typeface="Avenir Book"/>
              </a:rPr>
              <a:t> d’Otto Scharmer adaptée par Catherine Widrig Jenkins (IPK) </a:t>
            </a:r>
          </a:p>
        </p:txBody>
      </p:sp>
    </p:spTree>
    <p:extLst>
      <p:ext uri="{BB962C8B-B14F-4D97-AF65-F5344CB8AC3E}">
        <p14:creationId xmlns:p14="http://schemas.microsoft.com/office/powerpoint/2010/main" val="183179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838200"/>
            <a:ext cx="4576618" cy="48006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TextBox 2"/>
          <p:cNvSpPr txBox="1"/>
          <p:nvPr/>
        </p:nvSpPr>
        <p:spPr>
          <a:xfrm>
            <a:off x="5029200" y="6441744"/>
            <a:ext cx="2460089" cy="369332"/>
          </a:xfrm>
          <a:prstGeom prst="rect">
            <a:avLst/>
          </a:prstGeom>
          <a:solidFill>
            <a:schemeClr val="bg1"/>
          </a:solidFill>
        </p:spPr>
        <p:txBody>
          <a:bodyPr wrap="square" rtlCol="0">
            <a:spAutoFit/>
          </a:bodyPr>
          <a:lstStyle/>
          <a:p>
            <a:endParaRPr lang="fr-FR" dirty="0"/>
          </a:p>
        </p:txBody>
      </p:sp>
      <p:pic>
        <p:nvPicPr>
          <p:cNvPr id="7" name="Picture 6" descr="MIS POWERPOINT_3DAY conten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7006"/>
            <a:ext cx="9144000" cy="1450994"/>
          </a:xfrm>
          <a:prstGeom prst="rect">
            <a:avLst/>
          </a:prstGeom>
        </p:spPr>
      </p:pic>
      <p:sp>
        <p:nvSpPr>
          <p:cNvPr id="2" name="TextBox 1"/>
          <p:cNvSpPr txBox="1"/>
          <p:nvPr/>
        </p:nvSpPr>
        <p:spPr>
          <a:xfrm>
            <a:off x="4572000" y="2462480"/>
            <a:ext cx="4572000" cy="1938992"/>
          </a:xfrm>
          <a:prstGeom prst="rect">
            <a:avLst/>
          </a:prstGeom>
          <a:noFill/>
        </p:spPr>
        <p:txBody>
          <a:bodyPr wrap="square" rtlCol="0">
            <a:spAutoFit/>
          </a:bodyPr>
          <a:lstStyle/>
          <a:p>
            <a:pPr algn="ctr"/>
            <a:r>
              <a:rPr lang="fr-FR" sz="4000" dirty="0">
                <a:solidFill>
                  <a:schemeClr val="bg1"/>
                </a:solidFill>
                <a:latin typeface="Avenir Book"/>
                <a:cs typeface="Avenir Book"/>
              </a:rPr>
              <a:t>La ligne </a:t>
            </a:r>
          </a:p>
          <a:p>
            <a:pPr algn="ctr"/>
            <a:r>
              <a:rPr lang="fr-FR" sz="4000" dirty="0">
                <a:solidFill>
                  <a:schemeClr val="bg1"/>
                </a:solidFill>
                <a:latin typeface="Avenir Book"/>
                <a:cs typeface="Avenir Book"/>
              </a:rPr>
              <a:t>de la PS</a:t>
            </a:r>
          </a:p>
          <a:p>
            <a:pPr algn="ctr"/>
            <a:endParaRPr lang="fr-FR" sz="4000" dirty="0">
              <a:solidFill>
                <a:schemeClr val="bg1"/>
              </a:solidFill>
              <a:latin typeface="Avenir Book"/>
              <a:cs typeface="Avenir Book"/>
            </a:endParaRPr>
          </a:p>
        </p:txBody>
      </p:sp>
      <p:sp>
        <p:nvSpPr>
          <p:cNvPr id="5" name="Rectangle 4"/>
          <p:cNvSpPr/>
          <p:nvPr/>
        </p:nvSpPr>
        <p:spPr>
          <a:xfrm>
            <a:off x="0" y="0"/>
            <a:ext cx="9144000" cy="381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8" name="Picture 7"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200"/>
            <a:ext cx="4572000" cy="4572000"/>
          </a:xfrm>
          <a:prstGeom prst="rect">
            <a:avLst/>
          </a:prstGeom>
        </p:spPr>
      </p:pic>
    </p:spTree>
    <p:extLst>
      <p:ext uri="{BB962C8B-B14F-4D97-AF65-F5344CB8AC3E}">
        <p14:creationId xmlns:p14="http://schemas.microsoft.com/office/powerpoint/2010/main" val="326833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0"/>
            <a:ext cx="9144000" cy="6841269"/>
          </a:xfrm>
          <a:prstGeom prst="rect">
            <a:avLst/>
          </a:prstGeom>
        </p:spPr>
      </p:pic>
      <p:sp>
        <p:nvSpPr>
          <p:cNvPr id="4" name="Title 1"/>
          <p:cNvSpPr txBox="1">
            <a:spLocks/>
          </p:cNvSpPr>
          <p:nvPr/>
        </p:nvSpPr>
        <p:spPr>
          <a:xfrm>
            <a:off x="457200" y="350520"/>
            <a:ext cx="7924800" cy="56388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sz="2800" b="1" dirty="0">
              <a:solidFill>
                <a:schemeClr val="bg1"/>
              </a:solidFill>
              <a:latin typeface="Avenir LT Std 35 Light" pitchFamily="34" charset="0"/>
            </a:endParaRPr>
          </a:p>
        </p:txBody>
      </p:sp>
      <p:sp>
        <p:nvSpPr>
          <p:cNvPr id="6" name="Content Placeholder 2"/>
          <p:cNvSpPr txBox="1">
            <a:spLocks/>
          </p:cNvSpPr>
          <p:nvPr/>
        </p:nvSpPr>
        <p:spPr>
          <a:xfrm>
            <a:off x="304800" y="1234962"/>
            <a:ext cx="8622792" cy="44958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fr-FR" sz="2800" dirty="0">
                <a:latin typeface="Avenir Book"/>
                <a:cs typeface="Avenir Book"/>
              </a:rPr>
              <a:t>Les programmes de protection sociale doivent avant tout cibler les ménages les plus pauvres.</a:t>
            </a:r>
          </a:p>
          <a:p>
            <a:pPr marL="514350" indent="-514350">
              <a:buFont typeface="+mj-lt"/>
              <a:buAutoNum type="arabicPeriod"/>
            </a:pPr>
            <a:r>
              <a:rPr lang="fr-FR" sz="2800" dirty="0">
                <a:latin typeface="Avenir Book"/>
                <a:cs typeface="Avenir Book"/>
              </a:rPr>
              <a:t>Plus de 10% du budget de la PS doit être consacré </a:t>
            </a:r>
            <a:br>
              <a:rPr lang="fr-FR" sz="2800" dirty="0">
                <a:latin typeface="Avenir Book"/>
                <a:cs typeface="Avenir Book"/>
              </a:rPr>
            </a:br>
            <a:r>
              <a:rPr lang="fr-FR" sz="2800" dirty="0">
                <a:latin typeface="Avenir Book"/>
                <a:cs typeface="Avenir Book"/>
              </a:rPr>
              <a:t>à la communication et au traitement des plaintes et des recours.</a:t>
            </a:r>
          </a:p>
          <a:p>
            <a:pPr marL="514350" indent="-514350">
              <a:buFont typeface="+mj-lt"/>
              <a:buAutoNum type="arabicPeriod"/>
            </a:pPr>
            <a:r>
              <a:rPr lang="fr-FR" sz="2800" dirty="0">
                <a:latin typeface="Avenir Book"/>
                <a:cs typeface="Avenir Book"/>
              </a:rPr>
              <a:t>Si un pays dispose des infrastructures indiquées, </a:t>
            </a:r>
            <a:br>
              <a:rPr lang="fr-FR" sz="2800" dirty="0">
                <a:latin typeface="Avenir Book"/>
                <a:cs typeface="Avenir Book"/>
              </a:rPr>
            </a:br>
            <a:r>
              <a:rPr lang="fr-FR" sz="2800" dirty="0">
                <a:latin typeface="Avenir Book"/>
                <a:cs typeface="Avenir Book"/>
              </a:rPr>
              <a:t>il doit toujours adopter la solution technologique d’administration la plus sophistiquée.</a:t>
            </a:r>
          </a:p>
          <a:p>
            <a:pPr marL="514350" indent="-514350">
              <a:buFont typeface="+mj-lt"/>
              <a:buAutoNum type="arabicPeriod"/>
            </a:pPr>
            <a:r>
              <a:rPr lang="fr-FR" sz="2800" dirty="0">
                <a:latin typeface="Avenir Book"/>
                <a:cs typeface="Avenir Book"/>
              </a:rPr>
              <a:t>Pour que les programmes de PS favorisent le capital humain, la meilleure option consiste à conditionner leur octroi.</a:t>
            </a:r>
            <a:endParaRPr lang="fr-FR" b="1" dirty="0"/>
          </a:p>
          <a:p>
            <a:endParaRPr lang="fr-FR" b="1" dirty="0"/>
          </a:p>
          <a:p>
            <a:endParaRPr lang="fr-FR" b="1" dirty="0"/>
          </a:p>
        </p:txBody>
      </p:sp>
      <p:pic>
        <p:nvPicPr>
          <p:cNvPr id="7" name="Picture 6"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1"/>
            <a:ext cx="1008185" cy="990600"/>
          </a:xfrm>
          <a:prstGeom prst="rect">
            <a:avLst/>
          </a:prstGeom>
        </p:spPr>
      </p:pic>
      <p:sp>
        <p:nvSpPr>
          <p:cNvPr id="3" name="Rectangle 2"/>
          <p:cNvSpPr/>
          <p:nvPr/>
        </p:nvSpPr>
        <p:spPr>
          <a:xfrm>
            <a:off x="-76200" y="0"/>
            <a:ext cx="8229600" cy="990600"/>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 name="Rectangle 4"/>
          <p:cNvSpPr/>
          <p:nvPr/>
        </p:nvSpPr>
        <p:spPr>
          <a:xfrm>
            <a:off x="1671438" y="228600"/>
            <a:ext cx="5724923" cy="492443"/>
          </a:xfrm>
          <a:prstGeom prst="rect">
            <a:avLst/>
          </a:prstGeom>
        </p:spPr>
        <p:txBody>
          <a:bodyPr wrap="square">
            <a:spAutoFit/>
          </a:bodyPr>
          <a:lstStyle/>
          <a:p>
            <a:r>
              <a:rPr lang="fr-FR" sz="2600" b="1" dirty="0">
                <a:solidFill>
                  <a:schemeClr val="bg1"/>
                </a:solidFill>
                <a:latin typeface="Avenir Medium"/>
                <a:cs typeface="Avenir Medium"/>
              </a:rPr>
              <a:t>Affirmations - Ligne de la PS</a:t>
            </a:r>
          </a:p>
        </p:txBody>
      </p:sp>
    </p:spTree>
    <p:extLst>
      <p:ext uri="{BB962C8B-B14F-4D97-AF65-F5344CB8AC3E}">
        <p14:creationId xmlns:p14="http://schemas.microsoft.com/office/powerpoint/2010/main" val="353501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590800" y="914400"/>
            <a:ext cx="4105276" cy="3952876"/>
          </a:xfrm>
          <a:prstGeom prst="rect">
            <a:avLst/>
          </a:prstGeom>
        </p:spPr>
      </p:pic>
      <p:sp>
        <p:nvSpPr>
          <p:cNvPr id="6" name="TextBox 5"/>
          <p:cNvSpPr txBox="1"/>
          <p:nvPr/>
        </p:nvSpPr>
        <p:spPr>
          <a:xfrm>
            <a:off x="0" y="5486400"/>
            <a:ext cx="9144000" cy="584775"/>
          </a:xfrm>
          <a:prstGeom prst="rect">
            <a:avLst/>
          </a:prstGeom>
          <a:solidFill>
            <a:schemeClr val="accent5">
              <a:lumMod val="50000"/>
            </a:schemeClr>
          </a:solidFill>
        </p:spPr>
        <p:txBody>
          <a:bodyPr wrap="square" rtlCol="0">
            <a:spAutoFit/>
          </a:bodyPr>
          <a:lstStyle/>
          <a:p>
            <a:pPr algn="ctr"/>
            <a:r>
              <a:rPr lang="en-ZA" sz="3200" b="1" dirty="0">
                <a:solidFill>
                  <a:schemeClr val="bg1"/>
                </a:solidFill>
              </a:rPr>
              <a:t>COORDINATION DE LA PS</a:t>
            </a:r>
            <a:endParaRPr lang="en-ZA" sz="3200" b="1" dirty="0">
              <a:solidFill>
                <a:schemeClr val="bg1"/>
              </a:solidFill>
              <a:latin typeface="Avenir LT Std 35 Light" pitchFamily="34" charset="0"/>
            </a:endParaRPr>
          </a:p>
        </p:txBody>
      </p:sp>
    </p:spTree>
    <p:extLst>
      <p:ext uri="{BB962C8B-B14F-4D97-AF65-F5344CB8AC3E}">
        <p14:creationId xmlns:p14="http://schemas.microsoft.com/office/powerpoint/2010/main" val="201420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3066" y="1960707"/>
            <a:ext cx="1225441" cy="1254156"/>
          </a:xfrm>
          <a:prstGeom prst="rect">
            <a:avLst/>
          </a:prstGeom>
        </p:spPr>
      </p:pic>
      <p:pic>
        <p:nvPicPr>
          <p:cNvPr id="95" name="Picture 9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5620" y="1985513"/>
            <a:ext cx="1039367" cy="1219479"/>
          </a:xfrm>
          <a:prstGeom prst="rect">
            <a:avLst/>
          </a:prstGeom>
        </p:spPr>
      </p:pic>
      <p:pic>
        <p:nvPicPr>
          <p:cNvPr id="93" name="Picture 9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6015" y="1940621"/>
            <a:ext cx="977268" cy="1264371"/>
          </a:xfrm>
          <a:prstGeom prst="rect">
            <a:avLst/>
          </a:prstGeom>
        </p:spPr>
      </p:pic>
      <p:pic>
        <p:nvPicPr>
          <p:cNvPr id="89" name="Picture 8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13667" y="1975221"/>
            <a:ext cx="1095476" cy="1239642"/>
          </a:xfrm>
          <a:prstGeom prst="rect">
            <a:avLst/>
          </a:prstGeom>
        </p:spPr>
      </p:pic>
      <p:pic>
        <p:nvPicPr>
          <p:cNvPr id="82" name="Picture 8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7258" y="1992735"/>
            <a:ext cx="967543" cy="1236642"/>
          </a:xfrm>
          <a:prstGeom prst="rect">
            <a:avLst/>
          </a:prstGeom>
        </p:spPr>
      </p:pic>
      <p:sp>
        <p:nvSpPr>
          <p:cNvPr id="98" name="Rectangle 97"/>
          <p:cNvSpPr/>
          <p:nvPr/>
        </p:nvSpPr>
        <p:spPr>
          <a:xfrm>
            <a:off x="624048" y="1436830"/>
            <a:ext cx="7760939" cy="5616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2800" dirty="0">
              <a:solidFill>
                <a:srgbClr val="FFC000"/>
              </a:solidFill>
            </a:endParaRPr>
          </a:p>
        </p:txBody>
      </p:sp>
      <p:sp>
        <p:nvSpPr>
          <p:cNvPr id="102" name="Rectangle 101"/>
          <p:cNvSpPr/>
          <p:nvPr/>
        </p:nvSpPr>
        <p:spPr>
          <a:xfrm>
            <a:off x="4000500" y="1675236"/>
            <a:ext cx="1199220" cy="2999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b="1" dirty="0"/>
              <a:t>Jeunesse</a:t>
            </a:r>
            <a:endParaRPr lang="fr-FR" sz="1500" b="1" dirty="0"/>
          </a:p>
        </p:txBody>
      </p:sp>
      <p:sp>
        <p:nvSpPr>
          <p:cNvPr id="44" name="Rounded Rectangle 43"/>
          <p:cNvSpPr/>
          <p:nvPr/>
        </p:nvSpPr>
        <p:spPr>
          <a:xfrm>
            <a:off x="843395" y="3257469"/>
            <a:ext cx="4127500" cy="20613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t>Transferts monétaires (conditionnels ou non)</a:t>
            </a:r>
          </a:p>
        </p:txBody>
      </p:sp>
      <p:sp>
        <p:nvSpPr>
          <p:cNvPr id="46" name="Rounded Rectangle 45"/>
          <p:cNvSpPr/>
          <p:nvPr/>
        </p:nvSpPr>
        <p:spPr>
          <a:xfrm>
            <a:off x="5154895" y="3553479"/>
            <a:ext cx="964242" cy="40260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900" dirty="0"/>
              <a:t>prestations liées à l'exercice d'un emploi</a:t>
            </a:r>
          </a:p>
        </p:txBody>
      </p:sp>
      <p:sp>
        <p:nvSpPr>
          <p:cNvPr id="47" name="Rounded Rectangle 46"/>
          <p:cNvSpPr/>
          <p:nvPr/>
        </p:nvSpPr>
        <p:spPr>
          <a:xfrm>
            <a:off x="7362619" y="3247863"/>
            <a:ext cx="1022368" cy="35418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t>Pensions sociales</a:t>
            </a:r>
          </a:p>
        </p:txBody>
      </p:sp>
      <p:sp>
        <p:nvSpPr>
          <p:cNvPr id="48" name="Rounded Rectangle 47"/>
          <p:cNvSpPr/>
          <p:nvPr/>
        </p:nvSpPr>
        <p:spPr>
          <a:xfrm>
            <a:off x="5154895" y="3984710"/>
            <a:ext cx="964242" cy="365739"/>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t>Allocation chômage</a:t>
            </a:r>
          </a:p>
        </p:txBody>
      </p:sp>
      <p:sp>
        <p:nvSpPr>
          <p:cNvPr id="49" name="Rounded Rectangle 48"/>
          <p:cNvSpPr/>
          <p:nvPr/>
        </p:nvSpPr>
        <p:spPr>
          <a:xfrm>
            <a:off x="2106066" y="3499221"/>
            <a:ext cx="1551534" cy="29468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900" dirty="0"/>
              <a:t>Primes de naissance, allocations familiales</a:t>
            </a:r>
          </a:p>
        </p:txBody>
      </p:sp>
      <p:sp>
        <p:nvSpPr>
          <p:cNvPr id="51" name="Rounded Rectangle 50"/>
          <p:cNvSpPr/>
          <p:nvPr/>
        </p:nvSpPr>
        <p:spPr>
          <a:xfrm>
            <a:off x="3733800" y="3505200"/>
            <a:ext cx="1238647" cy="28386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050" dirty="0"/>
              <a:t>Bourses</a:t>
            </a:r>
          </a:p>
        </p:txBody>
      </p:sp>
      <p:sp>
        <p:nvSpPr>
          <p:cNvPr id="60" name="Rounded Rectangle 59"/>
          <p:cNvSpPr/>
          <p:nvPr/>
        </p:nvSpPr>
        <p:spPr>
          <a:xfrm>
            <a:off x="5143500" y="4401882"/>
            <a:ext cx="964242" cy="398659"/>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solidFill>
                  <a:schemeClr val="bg1"/>
                </a:solidFill>
              </a:rPr>
              <a:t>Assurance chômage</a:t>
            </a:r>
          </a:p>
        </p:txBody>
      </p:sp>
      <p:sp>
        <p:nvSpPr>
          <p:cNvPr id="61" name="Rounded Rectangle 60"/>
          <p:cNvSpPr/>
          <p:nvPr/>
        </p:nvSpPr>
        <p:spPr>
          <a:xfrm>
            <a:off x="6270469" y="3245221"/>
            <a:ext cx="940818" cy="3734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t>Assistance handicap</a:t>
            </a:r>
          </a:p>
        </p:txBody>
      </p:sp>
      <p:sp>
        <p:nvSpPr>
          <p:cNvPr id="62" name="Rounded Rectangle 61"/>
          <p:cNvSpPr/>
          <p:nvPr/>
        </p:nvSpPr>
        <p:spPr>
          <a:xfrm>
            <a:off x="6267754" y="4112928"/>
            <a:ext cx="940818" cy="439249"/>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solidFill>
                  <a:schemeClr val="bg1"/>
                </a:solidFill>
              </a:rPr>
              <a:t>Assurance handicap</a:t>
            </a:r>
          </a:p>
        </p:txBody>
      </p:sp>
      <p:sp>
        <p:nvSpPr>
          <p:cNvPr id="63" name="Rounded Rectangle 62"/>
          <p:cNvSpPr/>
          <p:nvPr/>
        </p:nvSpPr>
        <p:spPr>
          <a:xfrm>
            <a:off x="865143" y="3539349"/>
            <a:ext cx="1102529" cy="48518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solidFill>
                  <a:schemeClr val="bg1"/>
                </a:solidFill>
              </a:rPr>
              <a:t>Coupons/Bons alimentaires </a:t>
            </a:r>
          </a:p>
        </p:txBody>
      </p:sp>
      <p:sp>
        <p:nvSpPr>
          <p:cNvPr id="64" name="Rounded Rectangle 63"/>
          <p:cNvSpPr/>
          <p:nvPr/>
        </p:nvSpPr>
        <p:spPr>
          <a:xfrm>
            <a:off x="2105630" y="4343166"/>
            <a:ext cx="1094315" cy="42605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solidFill>
                  <a:schemeClr val="bg1"/>
                </a:solidFill>
              </a:rPr>
              <a:t>Compléments nutritionnels</a:t>
            </a:r>
          </a:p>
        </p:txBody>
      </p:sp>
      <p:sp>
        <p:nvSpPr>
          <p:cNvPr id="65" name="Rounded Rectangle 64"/>
          <p:cNvSpPr/>
          <p:nvPr/>
        </p:nvSpPr>
        <p:spPr>
          <a:xfrm>
            <a:off x="2147258" y="3816722"/>
            <a:ext cx="997438" cy="45665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solidFill>
                  <a:schemeClr val="bg1"/>
                </a:solidFill>
              </a:rPr>
              <a:t>Prestations de maternité</a:t>
            </a:r>
          </a:p>
        </p:txBody>
      </p:sp>
      <p:sp>
        <p:nvSpPr>
          <p:cNvPr id="66" name="Rounded Rectangle 65"/>
          <p:cNvSpPr/>
          <p:nvPr/>
        </p:nvSpPr>
        <p:spPr>
          <a:xfrm>
            <a:off x="7357189" y="4107103"/>
            <a:ext cx="1016479" cy="44450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000" dirty="0">
                <a:solidFill>
                  <a:schemeClr val="bg1"/>
                </a:solidFill>
              </a:rPr>
              <a:t>Pension de survivant et de décès</a:t>
            </a:r>
          </a:p>
        </p:txBody>
      </p:sp>
      <p:sp>
        <p:nvSpPr>
          <p:cNvPr id="67" name="Rounded Rectangle 66"/>
          <p:cNvSpPr/>
          <p:nvPr/>
        </p:nvSpPr>
        <p:spPr>
          <a:xfrm>
            <a:off x="5155182" y="4825708"/>
            <a:ext cx="1284851" cy="28353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050" dirty="0">
                <a:solidFill>
                  <a:schemeClr val="bg1"/>
                </a:solidFill>
              </a:rPr>
              <a:t>Maladie et accidents du travail</a:t>
            </a:r>
          </a:p>
        </p:txBody>
      </p:sp>
      <p:sp>
        <p:nvSpPr>
          <p:cNvPr id="68" name="Rounded Rectangle 67"/>
          <p:cNvSpPr/>
          <p:nvPr/>
        </p:nvSpPr>
        <p:spPr>
          <a:xfrm>
            <a:off x="3296028" y="3816722"/>
            <a:ext cx="1674867" cy="49650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200" dirty="0">
                <a:solidFill>
                  <a:schemeClr val="bg1"/>
                </a:solidFill>
              </a:rPr>
              <a:t>Alimentation scolaire, fournitures, transport</a:t>
            </a:r>
          </a:p>
        </p:txBody>
      </p:sp>
      <p:sp>
        <p:nvSpPr>
          <p:cNvPr id="69" name="Rounded Rectangle 68"/>
          <p:cNvSpPr/>
          <p:nvPr/>
        </p:nvSpPr>
        <p:spPr>
          <a:xfrm>
            <a:off x="6497742" y="4595538"/>
            <a:ext cx="1789665" cy="26682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00" dirty="0">
                <a:solidFill>
                  <a:schemeClr val="bg1"/>
                </a:solidFill>
              </a:rPr>
              <a:t>Coupons/Bons alimentaires </a:t>
            </a:r>
          </a:p>
        </p:txBody>
      </p:sp>
      <p:sp>
        <p:nvSpPr>
          <p:cNvPr id="70" name="Rounded Rectangle 69"/>
          <p:cNvSpPr/>
          <p:nvPr/>
        </p:nvSpPr>
        <p:spPr>
          <a:xfrm>
            <a:off x="7368507" y="3642735"/>
            <a:ext cx="1016480" cy="42798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050" dirty="0">
                <a:solidFill>
                  <a:schemeClr val="bg1"/>
                </a:solidFill>
              </a:rPr>
              <a:t>Pensions contributives</a:t>
            </a:r>
          </a:p>
        </p:txBody>
      </p:sp>
      <p:sp>
        <p:nvSpPr>
          <p:cNvPr id="71" name="Rounded Rectangle 70"/>
          <p:cNvSpPr/>
          <p:nvPr/>
        </p:nvSpPr>
        <p:spPr>
          <a:xfrm>
            <a:off x="904855" y="4593982"/>
            <a:ext cx="940848" cy="48518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solidFill>
                  <a:schemeClr val="bg1"/>
                </a:solidFill>
              </a:rPr>
              <a:t>Subventions aux services publics</a:t>
            </a:r>
          </a:p>
        </p:txBody>
      </p:sp>
      <p:sp>
        <p:nvSpPr>
          <p:cNvPr id="72" name="Rounded Rectangle 71"/>
          <p:cNvSpPr/>
          <p:nvPr/>
        </p:nvSpPr>
        <p:spPr>
          <a:xfrm>
            <a:off x="6513714" y="4948020"/>
            <a:ext cx="1773693" cy="14949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900" dirty="0">
                <a:solidFill>
                  <a:schemeClr val="bg1"/>
                </a:solidFill>
              </a:rPr>
              <a:t>Subventions aux services publics</a:t>
            </a:r>
          </a:p>
        </p:txBody>
      </p:sp>
      <p:sp>
        <p:nvSpPr>
          <p:cNvPr id="73" name="Rounded Rectangle 72"/>
          <p:cNvSpPr/>
          <p:nvPr/>
        </p:nvSpPr>
        <p:spPr>
          <a:xfrm>
            <a:off x="6269579" y="3689722"/>
            <a:ext cx="940818" cy="36023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900" dirty="0"/>
              <a:t>Subvention aux prestataires de soins</a:t>
            </a:r>
          </a:p>
        </p:txBody>
      </p:sp>
      <p:sp>
        <p:nvSpPr>
          <p:cNvPr id="75" name="Rounded Rectangle 74"/>
          <p:cNvSpPr/>
          <p:nvPr/>
        </p:nvSpPr>
        <p:spPr>
          <a:xfrm>
            <a:off x="5080001" y="3229377"/>
            <a:ext cx="1071734" cy="26984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050" dirty="0"/>
              <a:t>Travaux publics</a:t>
            </a:r>
          </a:p>
        </p:txBody>
      </p:sp>
      <p:sp>
        <p:nvSpPr>
          <p:cNvPr id="77" name="Rounded Rectangle 76"/>
          <p:cNvSpPr/>
          <p:nvPr/>
        </p:nvSpPr>
        <p:spPr>
          <a:xfrm>
            <a:off x="865144" y="4102877"/>
            <a:ext cx="940848" cy="42306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solidFill>
                  <a:schemeClr val="bg1"/>
                </a:solidFill>
              </a:rPr>
              <a:t>Aides au logement</a:t>
            </a:r>
          </a:p>
        </p:txBody>
      </p:sp>
      <p:sp>
        <p:nvSpPr>
          <p:cNvPr id="99" name="Rectangle 98"/>
          <p:cNvSpPr/>
          <p:nvPr/>
        </p:nvSpPr>
        <p:spPr>
          <a:xfrm>
            <a:off x="766548" y="1721222"/>
            <a:ext cx="1467780" cy="2642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33" dirty="0"/>
              <a:t>     </a:t>
            </a:r>
            <a:r>
              <a:rPr lang="fr-FR" sz="1333" b="1" dirty="0"/>
              <a:t>Familles</a:t>
            </a:r>
            <a:endParaRPr lang="fr-FR" sz="1500" b="1" dirty="0"/>
          </a:p>
        </p:txBody>
      </p:sp>
      <p:sp>
        <p:nvSpPr>
          <p:cNvPr id="100" name="Rectangle 99"/>
          <p:cNvSpPr/>
          <p:nvPr/>
        </p:nvSpPr>
        <p:spPr>
          <a:xfrm>
            <a:off x="1841500" y="1530722"/>
            <a:ext cx="1587500" cy="389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t>Grossesse</a:t>
            </a:r>
          </a:p>
          <a:p>
            <a:pPr algn="ctr"/>
            <a:r>
              <a:rPr lang="fr-FR" sz="900" b="1" dirty="0"/>
              <a:t>&amp; développement de la petite enfance (DPE)</a:t>
            </a:r>
          </a:p>
        </p:txBody>
      </p:sp>
      <p:sp>
        <p:nvSpPr>
          <p:cNvPr id="101" name="Rectangle 100"/>
          <p:cNvSpPr/>
          <p:nvPr/>
        </p:nvSpPr>
        <p:spPr>
          <a:xfrm>
            <a:off x="3021031" y="1672923"/>
            <a:ext cx="1106471" cy="3022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b="1" dirty="0"/>
              <a:t>Enfance</a:t>
            </a:r>
          </a:p>
        </p:txBody>
      </p:sp>
      <p:sp>
        <p:nvSpPr>
          <p:cNvPr id="103" name="Rectangle 102"/>
          <p:cNvSpPr/>
          <p:nvPr/>
        </p:nvSpPr>
        <p:spPr>
          <a:xfrm>
            <a:off x="5080000" y="1567047"/>
            <a:ext cx="1199220" cy="4081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b="1" dirty="0"/>
              <a:t>Population active</a:t>
            </a:r>
          </a:p>
        </p:txBody>
      </p:sp>
      <p:sp>
        <p:nvSpPr>
          <p:cNvPr id="104" name="Rectangle 103"/>
          <p:cNvSpPr/>
          <p:nvPr/>
        </p:nvSpPr>
        <p:spPr>
          <a:xfrm>
            <a:off x="7289608" y="1667204"/>
            <a:ext cx="1028892" cy="279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t>Personnes âgées</a:t>
            </a:r>
            <a:endParaRPr lang="fr-FR" sz="1100" b="1" dirty="0"/>
          </a:p>
        </p:txBody>
      </p:sp>
      <p:sp>
        <p:nvSpPr>
          <p:cNvPr id="105" name="Rectangle 104"/>
          <p:cNvSpPr/>
          <p:nvPr/>
        </p:nvSpPr>
        <p:spPr>
          <a:xfrm>
            <a:off x="6144025" y="1640635"/>
            <a:ext cx="1199220" cy="2999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t>Handicapés</a:t>
            </a:r>
            <a:endParaRPr lang="fr-FR" sz="1500" b="1" dirty="0"/>
          </a:p>
        </p:txBody>
      </p:sp>
      <p:sp>
        <p:nvSpPr>
          <p:cNvPr id="107" name="Rounded Rectangle 106"/>
          <p:cNvSpPr/>
          <p:nvPr/>
        </p:nvSpPr>
        <p:spPr>
          <a:xfrm>
            <a:off x="842026" y="5688772"/>
            <a:ext cx="1004412" cy="3766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t>Services aux familles</a:t>
            </a:r>
          </a:p>
        </p:txBody>
      </p:sp>
      <p:sp>
        <p:nvSpPr>
          <p:cNvPr id="109" name="Rounded Rectangle 108"/>
          <p:cNvSpPr/>
          <p:nvPr/>
        </p:nvSpPr>
        <p:spPr>
          <a:xfrm>
            <a:off x="4682441" y="5642428"/>
            <a:ext cx="2495065" cy="29307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00" dirty="0">
                <a:solidFill>
                  <a:schemeClr val="bg1"/>
                </a:solidFill>
              </a:rPr>
              <a:t>Services d’activation / politiques actives du marché du travail</a:t>
            </a:r>
          </a:p>
        </p:txBody>
      </p:sp>
      <p:sp>
        <p:nvSpPr>
          <p:cNvPr id="110" name="Rounded Rectangle 109"/>
          <p:cNvSpPr/>
          <p:nvPr/>
        </p:nvSpPr>
        <p:spPr>
          <a:xfrm>
            <a:off x="2142205" y="4839011"/>
            <a:ext cx="2743291" cy="3112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t>Services d’appui aux parents</a:t>
            </a:r>
          </a:p>
        </p:txBody>
      </p:sp>
      <p:sp>
        <p:nvSpPr>
          <p:cNvPr id="111" name="Rounded Rectangle 110"/>
          <p:cNvSpPr/>
          <p:nvPr/>
        </p:nvSpPr>
        <p:spPr>
          <a:xfrm>
            <a:off x="2110387" y="5173034"/>
            <a:ext cx="1004412" cy="43323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t>DPE &amp; Nutrition</a:t>
            </a:r>
          </a:p>
        </p:txBody>
      </p:sp>
      <p:sp>
        <p:nvSpPr>
          <p:cNvPr id="112" name="Rounded Rectangle 111"/>
          <p:cNvSpPr/>
          <p:nvPr/>
        </p:nvSpPr>
        <p:spPr>
          <a:xfrm>
            <a:off x="2110388" y="5639553"/>
            <a:ext cx="1890113" cy="3741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t>Services de garde d’enfants</a:t>
            </a:r>
          </a:p>
        </p:txBody>
      </p:sp>
      <p:sp>
        <p:nvSpPr>
          <p:cNvPr id="113" name="Rounded Rectangle 112"/>
          <p:cNvSpPr/>
          <p:nvPr/>
        </p:nvSpPr>
        <p:spPr>
          <a:xfrm>
            <a:off x="3770902" y="4324722"/>
            <a:ext cx="1114594" cy="4613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t>Services aux jeunes à risques</a:t>
            </a:r>
          </a:p>
        </p:txBody>
      </p:sp>
      <p:sp>
        <p:nvSpPr>
          <p:cNvPr id="114" name="Rounded Rectangle 113"/>
          <p:cNvSpPr/>
          <p:nvPr/>
        </p:nvSpPr>
        <p:spPr>
          <a:xfrm>
            <a:off x="1968501" y="6510183"/>
            <a:ext cx="3114184" cy="2910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t>Services de protection de l’enfance</a:t>
            </a:r>
          </a:p>
        </p:txBody>
      </p:sp>
      <p:sp>
        <p:nvSpPr>
          <p:cNvPr id="115" name="Rounded Rectangle 114"/>
          <p:cNvSpPr/>
          <p:nvPr/>
        </p:nvSpPr>
        <p:spPr>
          <a:xfrm>
            <a:off x="6512438" y="6476190"/>
            <a:ext cx="1816153" cy="3442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t>Services de soins sociaux et à long terme</a:t>
            </a:r>
          </a:p>
        </p:txBody>
      </p:sp>
      <p:sp>
        <p:nvSpPr>
          <p:cNvPr id="116" name="Rounded Rectangle 115"/>
          <p:cNvSpPr/>
          <p:nvPr/>
        </p:nvSpPr>
        <p:spPr>
          <a:xfrm>
            <a:off x="5532814" y="5973377"/>
            <a:ext cx="1762621" cy="35443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solidFill>
                  <a:schemeClr val="bg1"/>
                </a:solidFill>
              </a:rPr>
              <a:t>Services d’inclusion financière et productive</a:t>
            </a:r>
          </a:p>
        </p:txBody>
      </p:sp>
      <p:sp>
        <p:nvSpPr>
          <p:cNvPr id="117" name="Rounded Rectangle 116"/>
          <p:cNvSpPr/>
          <p:nvPr/>
        </p:nvSpPr>
        <p:spPr>
          <a:xfrm>
            <a:off x="7343245" y="5387235"/>
            <a:ext cx="944162" cy="5893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solidFill>
                  <a:schemeClr val="bg1"/>
                </a:solidFill>
              </a:rPr>
              <a:t>Services de vieillesse active</a:t>
            </a:r>
          </a:p>
        </p:txBody>
      </p:sp>
      <p:sp>
        <p:nvSpPr>
          <p:cNvPr id="118" name="Rounded Rectangle 117"/>
          <p:cNvSpPr/>
          <p:nvPr/>
        </p:nvSpPr>
        <p:spPr>
          <a:xfrm>
            <a:off x="4164227" y="5363142"/>
            <a:ext cx="3013279" cy="2541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solidFill>
                  <a:schemeClr val="bg1"/>
                </a:solidFill>
              </a:rPr>
              <a:t>Formation &amp; compétences</a:t>
            </a:r>
          </a:p>
        </p:txBody>
      </p:sp>
      <p:sp>
        <p:nvSpPr>
          <p:cNvPr id="119" name="Rounded Rectangle 118"/>
          <p:cNvSpPr/>
          <p:nvPr/>
        </p:nvSpPr>
        <p:spPr>
          <a:xfrm>
            <a:off x="865144" y="6510183"/>
            <a:ext cx="1004412" cy="32367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800" dirty="0">
                <a:solidFill>
                  <a:schemeClr val="bg1"/>
                </a:solidFill>
              </a:rPr>
              <a:t>Services d’assistance en cas de catastrophe</a:t>
            </a:r>
          </a:p>
        </p:txBody>
      </p:sp>
      <p:sp>
        <p:nvSpPr>
          <p:cNvPr id="121" name="Rounded Rectangle 120"/>
          <p:cNvSpPr/>
          <p:nvPr/>
        </p:nvSpPr>
        <p:spPr>
          <a:xfrm>
            <a:off x="5154896" y="5138201"/>
            <a:ext cx="2949671" cy="17634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solidFill>
                  <a:schemeClr val="bg1"/>
                </a:solidFill>
              </a:rPr>
              <a:t>Subvention au transport</a:t>
            </a:r>
          </a:p>
        </p:txBody>
      </p:sp>
      <p:sp>
        <p:nvSpPr>
          <p:cNvPr id="122" name="Rounded Rectangle 121"/>
          <p:cNvSpPr/>
          <p:nvPr/>
        </p:nvSpPr>
        <p:spPr>
          <a:xfrm>
            <a:off x="897235" y="5147210"/>
            <a:ext cx="924993" cy="44792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00" dirty="0">
                <a:solidFill>
                  <a:schemeClr val="bg1"/>
                </a:solidFill>
              </a:rPr>
              <a:t>Subventions au transport</a:t>
            </a:r>
          </a:p>
        </p:txBody>
      </p:sp>
      <p:sp>
        <p:nvSpPr>
          <p:cNvPr id="55" name="Rounded Rectangle 54"/>
          <p:cNvSpPr/>
          <p:nvPr/>
        </p:nvSpPr>
        <p:spPr>
          <a:xfrm>
            <a:off x="5155090" y="6483722"/>
            <a:ext cx="1284943" cy="3442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t>Services juridiques</a:t>
            </a:r>
          </a:p>
        </p:txBody>
      </p:sp>
      <p:sp>
        <p:nvSpPr>
          <p:cNvPr id="56" name="Rounded Rectangle 55"/>
          <p:cNvSpPr/>
          <p:nvPr/>
        </p:nvSpPr>
        <p:spPr>
          <a:xfrm>
            <a:off x="865144" y="6162177"/>
            <a:ext cx="4659356" cy="2845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fr-FR" sz="1167" dirty="0"/>
              <a:t>Services d’Intermédiation, de conseil et d’aide psycho-sociale</a:t>
            </a:r>
          </a:p>
        </p:txBody>
      </p:sp>
      <p:sp>
        <p:nvSpPr>
          <p:cNvPr id="59" name="Rectangle 40"/>
          <p:cNvSpPr>
            <a:spLocks noChangeArrowheads="1"/>
          </p:cNvSpPr>
          <p:nvPr/>
        </p:nvSpPr>
        <p:spPr bwMode="auto">
          <a:xfrm flipH="1">
            <a:off x="8365393" y="6304002"/>
            <a:ext cx="785864" cy="5539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000" b="0" i="0" u="none" strike="noStrike" cap="none" normalizeH="0" baseline="0" dirty="0">
                <a:ln>
                  <a:noFill/>
                </a:ln>
                <a:solidFill>
                  <a:schemeClr val="tx1"/>
                </a:solidFill>
                <a:effectLst/>
                <a:latin typeface="Avenir" panose="020B0503020203020204" pitchFamily="34" charset="0"/>
                <a:ea typeface="MS Mincho" panose="02020609040205080304" pitchFamily="49" charset="-128"/>
                <a:cs typeface="Times New Roman" panose="02020603050405020304" pitchFamily="18" charset="0"/>
              </a:rPr>
              <a:t>Source : Adapté </a:t>
            </a:r>
            <a:br>
              <a:rPr kumimoji="0" lang="fr-FR" altLang="en-US" sz="1000" b="0" i="0" u="none" strike="noStrike" cap="none" normalizeH="0" baseline="0" dirty="0">
                <a:ln>
                  <a:noFill/>
                </a:ln>
                <a:solidFill>
                  <a:schemeClr val="tx1"/>
                </a:solidFill>
                <a:effectLst/>
                <a:latin typeface="Avenir" panose="020B0503020203020204" pitchFamily="34" charset="0"/>
                <a:ea typeface="MS Mincho" panose="02020609040205080304" pitchFamily="49" charset="-128"/>
                <a:cs typeface="Times New Roman" panose="02020603050405020304" pitchFamily="18" charset="0"/>
              </a:rPr>
            </a:br>
            <a:r>
              <a:rPr kumimoji="0" lang="fr-FR" altLang="en-US" sz="1000" b="0" i="0" u="none" strike="noStrike" cap="none" normalizeH="0" baseline="0" dirty="0">
                <a:ln>
                  <a:noFill/>
                </a:ln>
                <a:solidFill>
                  <a:schemeClr val="tx1"/>
                </a:solidFill>
                <a:effectLst/>
                <a:latin typeface="Avenir" panose="020B0503020203020204" pitchFamily="34" charset="0"/>
                <a:ea typeface="MS Mincho" panose="02020609040205080304" pitchFamily="49" charset="-128"/>
                <a:cs typeface="Times New Roman" panose="02020603050405020304" pitchFamily="18" charset="0"/>
              </a:rPr>
              <a:t>de Lindert</a:t>
            </a:r>
            <a:endParaRPr kumimoji="0" lang="fr-FR" altLang="en-US" sz="1000" b="0" i="0" u="none" strike="noStrike" cap="none" normalizeH="0" baseline="0" dirty="0">
              <a:ln>
                <a:noFill/>
              </a:ln>
              <a:solidFill>
                <a:schemeClr val="tx1"/>
              </a:solidFill>
              <a:effectLst/>
              <a:latin typeface="Avenir" panose="020B0503020203020204" pitchFamily="34" charset="0"/>
            </a:endParaRPr>
          </a:p>
        </p:txBody>
      </p:sp>
      <p:sp>
        <p:nvSpPr>
          <p:cNvPr id="74" name="Rectangle 73"/>
          <p:cNvSpPr/>
          <p:nvPr/>
        </p:nvSpPr>
        <p:spPr>
          <a:xfrm>
            <a:off x="-15155" y="0"/>
            <a:ext cx="9166412" cy="12954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200" b="1" dirty="0">
                <a:latin typeface="Avenir Medium"/>
                <a:cs typeface="Avenir Medium"/>
              </a:rPr>
              <a:t>Garantir la cohérence des politiques... Pour éviter la fragmentation.</a:t>
            </a:r>
            <a:endParaRPr lang="fr-FR" sz="2200" dirty="0">
              <a:latin typeface="Avenir Medium"/>
              <a:cs typeface="Avenir Medium"/>
            </a:endParaRPr>
          </a:p>
        </p:txBody>
      </p:sp>
      <p:pic>
        <p:nvPicPr>
          <p:cNvPr id="3" name="Picture 2"/>
          <p:cNvPicPr>
            <a:picLocks noChangeAspect="1"/>
          </p:cNvPicPr>
          <p:nvPr/>
        </p:nvPicPr>
        <p:blipFill rotWithShape="1">
          <a:blip r:embed="rId8"/>
          <a:srcRect t="1895"/>
          <a:stretch/>
        </p:blipFill>
        <p:spPr>
          <a:xfrm>
            <a:off x="624048" y="1983179"/>
            <a:ext cx="1679610" cy="1229498"/>
          </a:xfrm>
          <a:prstGeom prst="rect">
            <a:avLst/>
          </a:prstGeom>
        </p:spPr>
      </p:pic>
      <p:pic>
        <p:nvPicPr>
          <p:cNvPr id="5" name="Picture 4"/>
          <p:cNvPicPr>
            <a:picLocks noChangeAspect="1"/>
          </p:cNvPicPr>
          <p:nvPr/>
        </p:nvPicPr>
        <p:blipFill rotWithShape="1">
          <a:blip r:embed="rId9"/>
          <a:srcRect r="43053" b="633"/>
          <a:stretch/>
        </p:blipFill>
        <p:spPr>
          <a:xfrm>
            <a:off x="3099559" y="1993224"/>
            <a:ext cx="1013366" cy="1236993"/>
          </a:xfrm>
          <a:prstGeom prst="rect">
            <a:avLst/>
          </a:prstGeom>
        </p:spPr>
      </p:pic>
    </p:spTree>
    <p:extLst>
      <p:ext uri="{BB962C8B-B14F-4D97-AF65-F5344CB8AC3E}">
        <p14:creationId xmlns:p14="http://schemas.microsoft.com/office/powerpoint/2010/main" val="287385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47" grpId="0" animBg="1"/>
      <p:bldP spid="48" grpId="0" animBg="1"/>
      <p:bldP spid="49" grpId="0" animBg="1"/>
      <p:bldP spid="51"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5" grpId="0" animBg="1"/>
      <p:bldP spid="77" grpId="0" animBg="1"/>
      <p:bldP spid="107"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1" grpId="0" animBg="1"/>
      <p:bldP spid="122" grpId="0" animBg="1"/>
      <p:bldP spid="55" grpId="0" animBg="1"/>
      <p:bldP spid="5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264ECD889BF6340A03B2608AB737594" ma:contentTypeVersion="12" ma:contentTypeDescription="Crie um novo documento." ma:contentTypeScope="" ma:versionID="12a6224bd67be1cd6ed4253ba02dda46">
  <xsd:schema xmlns:xsd="http://www.w3.org/2001/XMLSchema" xmlns:xs="http://www.w3.org/2001/XMLSchema" xmlns:p="http://schemas.microsoft.com/office/2006/metadata/properties" xmlns:ns2="ffce55bd-45b7-4639-99c8-94f19d8af835" xmlns:ns3="15aa78ad-fbfe-4fc9-9911-ecc170efe75c" targetNamespace="http://schemas.microsoft.com/office/2006/metadata/properties" ma:root="true" ma:fieldsID="45da936e52f8842b72014515b7e3eb4f" ns2:_="" ns3:_="">
    <xsd:import namespace="ffce55bd-45b7-4639-99c8-94f19d8af835"/>
    <xsd:import namespace="15aa78ad-fbfe-4fc9-9911-ecc170efe75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ce55bd-45b7-4639-99c8-94f19d8af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aa78ad-fbfe-4fc9-9911-ecc170efe75c" elementFormDefault="qualified">
    <xsd:import namespace="http://schemas.microsoft.com/office/2006/documentManagement/types"/>
    <xsd:import namespace="http://schemas.microsoft.com/office/infopath/2007/PartnerControls"/>
    <xsd:element name="SharedWithUsers" ma:index="1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78CCA0-0285-4236-AEB1-CF1E68E8838D}"/>
</file>

<file path=customXml/itemProps2.xml><?xml version="1.0" encoding="utf-8"?>
<ds:datastoreItem xmlns:ds="http://schemas.openxmlformats.org/officeDocument/2006/customXml" ds:itemID="{842C9E09-5CF8-45BC-B1BA-0A9B862A308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7A52EB3-FECB-46F3-A6E8-A9D702A4BA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20203</TotalTime>
  <Words>8306</Words>
  <Application>Microsoft Office PowerPoint</Application>
  <PresentationFormat>On-screen Show (4:3)</PresentationFormat>
  <Paragraphs>680</Paragraphs>
  <Slides>49</Slides>
  <Notes>47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Arial</vt:lpstr>
      <vt:lpstr>Avenir</vt:lpstr>
      <vt:lpstr>Avenir Book</vt:lpstr>
      <vt:lpstr>Avenir Heavy</vt:lpstr>
      <vt:lpstr>Avenir LT Std 35 Light</vt:lpstr>
      <vt:lpstr>Avenir Medium</vt:lpstr>
      <vt:lpstr>Avenir Medium Oblique</vt:lpstr>
      <vt:lpstr>Calibri</vt:lpstr>
      <vt:lpstr>Courier New</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Quatre façons de consolider la coordination</vt:lpstr>
      <vt:lpstr>PowerPoint Presentation</vt:lpstr>
      <vt:lpstr>PowerPoint Presentation</vt:lpstr>
      <vt:lpstr>Niveau d’intégration des services en amont</vt:lpstr>
      <vt:lpstr>…Services de liaison, Aperçu général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Flavia  Amaral</cp:lastModifiedBy>
  <cp:revision>818</cp:revision>
  <cp:lastPrinted>2018-03-02T18:52:02Z</cp:lastPrinted>
  <dcterms:created xsi:type="dcterms:W3CDTF">2006-08-16T00:00:00Z</dcterms:created>
  <dcterms:modified xsi:type="dcterms:W3CDTF">2021-05-26T20:45:23Z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0x0101005264ECD889BF6340A03B2608AB737594</vt:lpwstr>
  </property>
  <property fmtid="{D5CDD505-2E9C-101B-9397-08002B2CF9AE}" pid="3" name="Order">
    <vt:r8>9273000</vt:r8>
  </property>
</Properties>
</file>