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56" r:id="rId2"/>
    <p:sldId id="309" r:id="rId3"/>
    <p:sldId id="385" r:id="rId4"/>
    <p:sldId id="395" r:id="rId5"/>
    <p:sldId id="396" r:id="rId6"/>
    <p:sldId id="397" r:id="rId7"/>
    <p:sldId id="415" r:id="rId8"/>
    <p:sldId id="320" r:id="rId9"/>
    <p:sldId id="321" r:id="rId10"/>
    <p:sldId id="325" r:id="rId11"/>
    <p:sldId id="418" r:id="rId12"/>
    <p:sldId id="419" r:id="rId13"/>
    <p:sldId id="359" r:id="rId14"/>
    <p:sldId id="327" r:id="rId15"/>
    <p:sldId id="399" r:id="rId16"/>
    <p:sldId id="400" r:id="rId17"/>
    <p:sldId id="439" r:id="rId18"/>
    <p:sldId id="375" r:id="rId19"/>
    <p:sldId id="365" r:id="rId20"/>
    <p:sldId id="366" r:id="rId21"/>
    <p:sldId id="416" r:id="rId22"/>
    <p:sldId id="420" r:id="rId23"/>
    <p:sldId id="401" r:id="rId24"/>
    <p:sldId id="421" r:id="rId25"/>
    <p:sldId id="437" r:id="rId26"/>
    <p:sldId id="330" r:id="rId27"/>
    <p:sldId id="376" r:id="rId28"/>
    <p:sldId id="361" r:id="rId29"/>
    <p:sldId id="363" r:id="rId30"/>
    <p:sldId id="331" r:id="rId31"/>
    <p:sldId id="332" r:id="rId32"/>
    <p:sldId id="362" r:id="rId33"/>
    <p:sldId id="334" r:id="rId34"/>
    <p:sldId id="438" r:id="rId35"/>
    <p:sldId id="335" r:id="rId36"/>
    <p:sldId id="336" r:id="rId37"/>
    <p:sldId id="377" r:id="rId38"/>
    <p:sldId id="367" r:id="rId39"/>
    <p:sldId id="434" r:id="rId40"/>
    <p:sldId id="310" r:id="rId41"/>
    <p:sldId id="340" r:id="rId42"/>
    <p:sldId id="341" r:id="rId43"/>
    <p:sldId id="342" r:id="rId44"/>
    <p:sldId id="425" r:id="rId45"/>
    <p:sldId id="402" r:id="rId46"/>
    <p:sldId id="344" r:id="rId47"/>
    <p:sldId id="424" r:id="rId48"/>
    <p:sldId id="403" r:id="rId49"/>
    <p:sldId id="404" r:id="rId50"/>
    <p:sldId id="426" r:id="rId51"/>
    <p:sldId id="405" r:id="rId52"/>
    <p:sldId id="406" r:id="rId53"/>
    <p:sldId id="407" r:id="rId54"/>
    <p:sldId id="427" r:id="rId55"/>
    <p:sldId id="408" r:id="rId56"/>
    <p:sldId id="428" r:id="rId57"/>
    <p:sldId id="379" r:id="rId58"/>
    <p:sldId id="413" r:id="rId59"/>
    <p:sldId id="423" r:id="rId60"/>
    <p:sldId id="353" r:id="rId61"/>
    <p:sldId id="409" r:id="rId62"/>
    <p:sldId id="429" r:id="rId63"/>
    <p:sldId id="410" r:id="rId64"/>
    <p:sldId id="355" r:id="rId65"/>
    <p:sldId id="430" r:id="rId66"/>
    <p:sldId id="431" r:id="rId67"/>
    <p:sldId id="351" r:id="rId68"/>
    <p:sldId id="432" r:id="rId69"/>
    <p:sldId id="352" r:id="rId70"/>
    <p:sldId id="394" r:id="rId71"/>
    <p:sldId id="383" r:id="rId72"/>
    <p:sldId id="433" r:id="rId73"/>
    <p:sldId id="378" r:id="rId74"/>
    <p:sldId id="384" r:id="rId75"/>
    <p:sldId id="371" r:id="rId76"/>
    <p:sldId id="411" r:id="rId77"/>
    <p:sldId id="288" r:id="rId7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ntina" initials="N"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CC00"/>
    <a:srgbClr val="102A6C"/>
    <a:srgbClr val="EFD10D"/>
    <a:srgbClr val="006600"/>
    <a:srgbClr val="9A6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14" autoAdjust="0"/>
    <p:restoredTop sz="64286" autoAdjust="0"/>
  </p:normalViewPr>
  <p:slideViewPr>
    <p:cSldViewPr>
      <p:cViewPr varScale="1">
        <p:scale>
          <a:sx n="43" d="100"/>
          <a:sy n="43" d="100"/>
        </p:scale>
        <p:origin x="2164"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D5CFFA-4DFC-4617-93D0-199C05F2DE05}"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GB"/>
        </a:p>
      </dgm:t>
    </dgm:pt>
    <dgm:pt modelId="{8F1A019C-1FC9-431C-9EA7-D797D5151B69}">
      <dgm:prSet phldrT="[Text]"/>
      <dgm:spPr/>
      <dgm:t>
        <a:bodyPr/>
        <a:lstStyle/>
        <a:p>
          <a:pPr algn="l"/>
          <a:r>
            <a:rPr lang="en-GB" b="0" i="0" dirty="0">
              <a:latin typeface="Avenir Book"/>
              <a:cs typeface="Avenir Book"/>
            </a:rPr>
            <a:t>A) If the size of the pie is fixed, it makes sense to concentrate scarce resources on the poorest.. Or small sub-section of population e.g. 95+</a:t>
          </a:r>
        </a:p>
      </dgm:t>
    </dgm:pt>
    <dgm:pt modelId="{F283D56E-F634-457C-985C-CCB683FCB6E9}" type="parTrans" cxnId="{D42CDEED-0C72-4F32-B08A-C9F28D710764}">
      <dgm:prSet/>
      <dgm:spPr/>
      <dgm:t>
        <a:bodyPr/>
        <a:lstStyle/>
        <a:p>
          <a:endParaRPr lang="en-GB"/>
        </a:p>
      </dgm:t>
    </dgm:pt>
    <dgm:pt modelId="{F0B3AE0D-420C-48FC-8E5B-0DDA3242529F}" type="sibTrans" cxnId="{D42CDEED-0C72-4F32-B08A-C9F28D710764}">
      <dgm:prSet/>
      <dgm:spPr/>
      <dgm:t>
        <a:bodyPr/>
        <a:lstStyle/>
        <a:p>
          <a:endParaRPr lang="en-GB"/>
        </a:p>
      </dgm:t>
    </dgm:pt>
    <dgm:pt modelId="{D50FB17D-8F76-4982-92FB-4231E79B6BF3}">
      <dgm:prSet phldrT="[Text]"/>
      <dgm:spPr/>
      <dgm:t>
        <a:bodyPr/>
        <a:lstStyle/>
        <a:p>
          <a:pPr algn="l"/>
          <a:r>
            <a:rPr lang="en-GB" b="0" i="0" dirty="0">
              <a:latin typeface="Avenir Book"/>
              <a:cs typeface="Avenir Book"/>
            </a:rPr>
            <a:t>B) However, the more people covered by a programme, the more popular it will be, and the more funding it may attract</a:t>
          </a:r>
        </a:p>
      </dgm:t>
    </dgm:pt>
    <dgm:pt modelId="{7CEAD78F-E137-4EEF-8E00-9D3E1450B4D1}" type="parTrans" cxnId="{72EF6FDC-F982-4404-ACB7-1EEEA103A249}">
      <dgm:prSet/>
      <dgm:spPr/>
      <dgm:t>
        <a:bodyPr/>
        <a:lstStyle/>
        <a:p>
          <a:endParaRPr lang="en-GB"/>
        </a:p>
      </dgm:t>
    </dgm:pt>
    <dgm:pt modelId="{15AD5E96-60D1-447D-A162-27B88BCABA5D}" type="sibTrans" cxnId="{72EF6FDC-F982-4404-ACB7-1EEEA103A249}">
      <dgm:prSet/>
      <dgm:spPr/>
      <dgm:t>
        <a:bodyPr/>
        <a:lstStyle/>
        <a:p>
          <a:endParaRPr lang="en-GB"/>
        </a:p>
      </dgm:t>
    </dgm:pt>
    <dgm:pt modelId="{C0281A09-652F-450F-B5DE-3BEAAF7D7C85}" type="pres">
      <dgm:prSet presAssocID="{EFD5CFFA-4DFC-4617-93D0-199C05F2DE05}" presName="compositeShape" presStyleCnt="0">
        <dgm:presLayoutVars>
          <dgm:chMax val="2"/>
          <dgm:dir/>
          <dgm:resizeHandles val="exact"/>
        </dgm:presLayoutVars>
      </dgm:prSet>
      <dgm:spPr/>
    </dgm:pt>
    <dgm:pt modelId="{5D5EFF5D-FE9C-4053-86CB-019E6FF3ED8F}" type="pres">
      <dgm:prSet presAssocID="{EFD5CFFA-4DFC-4617-93D0-199C05F2DE05}" presName="divider" presStyleLbl="fgShp" presStyleIdx="0" presStyleCnt="1"/>
      <dgm:spPr>
        <a:solidFill>
          <a:srgbClr val="102A6C"/>
        </a:solidFill>
      </dgm:spPr>
    </dgm:pt>
    <dgm:pt modelId="{9C3EF64A-EE03-4189-BFE3-367936163513}" type="pres">
      <dgm:prSet presAssocID="{8F1A019C-1FC9-431C-9EA7-D797D5151B69}" presName="downArrow" presStyleLbl="node1" presStyleIdx="0" presStyleCnt="2" custScaleX="35804" custLinFactNeighborX="-3382" custLinFactNeighborY="13491"/>
      <dgm:spPr>
        <a:solidFill>
          <a:srgbClr val="800000"/>
        </a:solidFill>
      </dgm:spPr>
    </dgm:pt>
    <dgm:pt modelId="{D46DE7CB-3901-4886-BC17-5E0FEA3B41F8}" type="pres">
      <dgm:prSet presAssocID="{8F1A019C-1FC9-431C-9EA7-D797D5151B69}" presName="downArrowText" presStyleLbl="revTx" presStyleIdx="0" presStyleCnt="2" custScaleX="197692" custLinFactNeighborX="22957" custLinFactNeighborY="5960">
        <dgm:presLayoutVars>
          <dgm:bulletEnabled val="1"/>
        </dgm:presLayoutVars>
      </dgm:prSet>
      <dgm:spPr/>
    </dgm:pt>
    <dgm:pt modelId="{6F8DB8E3-DD0E-41B0-B15F-F0806F98A16D}" type="pres">
      <dgm:prSet presAssocID="{D50FB17D-8F76-4982-92FB-4231E79B6BF3}" presName="upArrow" presStyleLbl="node1" presStyleIdx="1" presStyleCnt="2" custScaleX="33039" custLinFactNeighborX="34307" custLinFactNeighborY="-10634"/>
      <dgm:spPr>
        <a:solidFill>
          <a:srgbClr val="800000"/>
        </a:solidFill>
      </dgm:spPr>
    </dgm:pt>
    <dgm:pt modelId="{DB427681-CDF8-4BD8-A6A7-3C39E6B8DED4}" type="pres">
      <dgm:prSet presAssocID="{D50FB17D-8F76-4982-92FB-4231E79B6BF3}" presName="upArrowText" presStyleLbl="revTx" presStyleIdx="1" presStyleCnt="2" custScaleX="208792" custLinFactNeighborX="23960" custLinFactNeighborY="-11804">
        <dgm:presLayoutVars>
          <dgm:bulletEnabled val="1"/>
        </dgm:presLayoutVars>
      </dgm:prSet>
      <dgm:spPr/>
    </dgm:pt>
  </dgm:ptLst>
  <dgm:cxnLst>
    <dgm:cxn modelId="{C12C6A2D-D2D0-4695-B7D2-9AF6A2B0A9B9}" type="presOf" srcId="{D50FB17D-8F76-4982-92FB-4231E79B6BF3}" destId="{DB427681-CDF8-4BD8-A6A7-3C39E6B8DED4}" srcOrd="0" destOrd="0" presId="urn:microsoft.com/office/officeart/2005/8/layout/arrow3"/>
    <dgm:cxn modelId="{BB0DB157-F93B-4657-A7C6-8C99AC6F99BE}" type="presOf" srcId="{EFD5CFFA-4DFC-4617-93D0-199C05F2DE05}" destId="{C0281A09-652F-450F-B5DE-3BEAAF7D7C85}" srcOrd="0" destOrd="0" presId="urn:microsoft.com/office/officeart/2005/8/layout/arrow3"/>
    <dgm:cxn modelId="{1A4699C3-A4FD-4F80-B9D1-6194451BB056}" type="presOf" srcId="{8F1A019C-1FC9-431C-9EA7-D797D5151B69}" destId="{D46DE7CB-3901-4886-BC17-5E0FEA3B41F8}" srcOrd="0" destOrd="0" presId="urn:microsoft.com/office/officeart/2005/8/layout/arrow3"/>
    <dgm:cxn modelId="{72EF6FDC-F982-4404-ACB7-1EEEA103A249}" srcId="{EFD5CFFA-4DFC-4617-93D0-199C05F2DE05}" destId="{D50FB17D-8F76-4982-92FB-4231E79B6BF3}" srcOrd="1" destOrd="0" parTransId="{7CEAD78F-E137-4EEF-8E00-9D3E1450B4D1}" sibTransId="{15AD5E96-60D1-447D-A162-27B88BCABA5D}"/>
    <dgm:cxn modelId="{D42CDEED-0C72-4F32-B08A-C9F28D710764}" srcId="{EFD5CFFA-4DFC-4617-93D0-199C05F2DE05}" destId="{8F1A019C-1FC9-431C-9EA7-D797D5151B69}" srcOrd="0" destOrd="0" parTransId="{F283D56E-F634-457C-985C-CCB683FCB6E9}" sibTransId="{F0B3AE0D-420C-48FC-8E5B-0DDA3242529F}"/>
    <dgm:cxn modelId="{7E859387-FF54-4E23-B3A5-8BE70E80047F}" type="presParOf" srcId="{C0281A09-652F-450F-B5DE-3BEAAF7D7C85}" destId="{5D5EFF5D-FE9C-4053-86CB-019E6FF3ED8F}" srcOrd="0" destOrd="0" presId="urn:microsoft.com/office/officeart/2005/8/layout/arrow3"/>
    <dgm:cxn modelId="{6C19F123-E800-4F85-B7FC-1C5580B0209A}" type="presParOf" srcId="{C0281A09-652F-450F-B5DE-3BEAAF7D7C85}" destId="{9C3EF64A-EE03-4189-BFE3-367936163513}" srcOrd="1" destOrd="0" presId="urn:microsoft.com/office/officeart/2005/8/layout/arrow3"/>
    <dgm:cxn modelId="{1737E0EC-084A-4260-9B6C-ED910E3B6D1D}" type="presParOf" srcId="{C0281A09-652F-450F-B5DE-3BEAAF7D7C85}" destId="{D46DE7CB-3901-4886-BC17-5E0FEA3B41F8}" srcOrd="2" destOrd="0" presId="urn:microsoft.com/office/officeart/2005/8/layout/arrow3"/>
    <dgm:cxn modelId="{63D2B702-4CFD-40EC-875C-608343B22A86}" type="presParOf" srcId="{C0281A09-652F-450F-B5DE-3BEAAF7D7C85}" destId="{6F8DB8E3-DD0E-41B0-B15F-F0806F98A16D}" srcOrd="3" destOrd="0" presId="urn:microsoft.com/office/officeart/2005/8/layout/arrow3"/>
    <dgm:cxn modelId="{22C49EDD-524E-4DD3-AC0B-3EE3EDA00BE0}" type="presParOf" srcId="{C0281A09-652F-450F-B5DE-3BEAAF7D7C85}" destId="{DB427681-CDF8-4BD8-A6A7-3C39E6B8DED4}"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DD964D-4F6E-4A8A-B719-2A2526564BA1}"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GB"/>
        </a:p>
      </dgm:t>
    </dgm:pt>
    <dgm:pt modelId="{B212CC3A-96C6-44E5-9653-AE5ED706E323}">
      <dgm:prSet phldrT="[Text]"/>
      <dgm:spPr>
        <a:solidFill>
          <a:schemeClr val="tx2">
            <a:lumMod val="75000"/>
          </a:schemeClr>
        </a:solidFill>
      </dgm:spPr>
      <dgm:t>
        <a:bodyPr/>
        <a:lstStyle/>
        <a:p>
          <a:r>
            <a:rPr lang="en-US" b="0" i="0" dirty="0">
              <a:latin typeface="Avenir Book"/>
              <a:cs typeface="Avenir Book"/>
            </a:rPr>
            <a:t>Taking stock of existing capacity and practice </a:t>
          </a:r>
          <a:endParaRPr lang="en-GB" b="0" i="0" dirty="0">
            <a:latin typeface="Avenir Book"/>
            <a:cs typeface="Avenir Book"/>
          </a:endParaRPr>
        </a:p>
      </dgm:t>
    </dgm:pt>
    <dgm:pt modelId="{97EA01A6-E8EE-4906-8F7C-F0CABDCA3A9B}" type="parTrans" cxnId="{48783581-CA26-480B-91EE-93E3922DD80E}">
      <dgm:prSet/>
      <dgm:spPr/>
      <dgm:t>
        <a:bodyPr/>
        <a:lstStyle/>
        <a:p>
          <a:endParaRPr lang="en-GB"/>
        </a:p>
      </dgm:t>
    </dgm:pt>
    <dgm:pt modelId="{139E6519-67A3-464E-915E-5A5BE3C0A67E}" type="sibTrans" cxnId="{48783581-CA26-480B-91EE-93E3922DD80E}">
      <dgm:prSet/>
      <dgm:spPr>
        <a:ln>
          <a:solidFill>
            <a:srgbClr val="800000"/>
          </a:solidFill>
        </a:ln>
      </dgm:spPr>
      <dgm:t>
        <a:bodyPr/>
        <a:lstStyle/>
        <a:p>
          <a:endParaRPr lang="en-GB"/>
        </a:p>
      </dgm:t>
    </dgm:pt>
    <dgm:pt modelId="{13B75ADB-2FF0-4169-A481-5D7E15218F3F}">
      <dgm:prSet/>
      <dgm:spPr>
        <a:solidFill>
          <a:schemeClr val="tx2">
            <a:lumMod val="75000"/>
          </a:schemeClr>
        </a:solidFill>
      </dgm:spPr>
      <dgm:t>
        <a:bodyPr/>
        <a:lstStyle/>
        <a:p>
          <a:r>
            <a:rPr lang="en-US" b="0" i="0" dirty="0">
              <a:latin typeface="Avenir Book"/>
              <a:cs typeface="Avenir Book"/>
            </a:rPr>
            <a:t>Defining gaps/needs and assessing feasibility of different delivery options</a:t>
          </a:r>
          <a:endParaRPr lang="en-GB" b="0" i="0" dirty="0">
            <a:latin typeface="Avenir Book"/>
            <a:cs typeface="Avenir Book"/>
          </a:endParaRPr>
        </a:p>
      </dgm:t>
    </dgm:pt>
    <dgm:pt modelId="{37E75DA7-7BB2-4027-90C0-5B5E91E692BC}" type="parTrans" cxnId="{3FD32387-2EFF-4AA1-95EF-AE464A6684DA}">
      <dgm:prSet/>
      <dgm:spPr/>
      <dgm:t>
        <a:bodyPr/>
        <a:lstStyle/>
        <a:p>
          <a:endParaRPr lang="en-GB"/>
        </a:p>
      </dgm:t>
    </dgm:pt>
    <dgm:pt modelId="{369823E4-2EC5-4956-9CA1-43473A14255A}" type="sibTrans" cxnId="{3FD32387-2EFF-4AA1-95EF-AE464A6684DA}">
      <dgm:prSet/>
      <dgm:spPr>
        <a:ln>
          <a:solidFill>
            <a:srgbClr val="800000"/>
          </a:solidFill>
        </a:ln>
      </dgm:spPr>
      <dgm:t>
        <a:bodyPr/>
        <a:lstStyle/>
        <a:p>
          <a:endParaRPr lang="en-GB"/>
        </a:p>
      </dgm:t>
    </dgm:pt>
    <dgm:pt modelId="{C0CA8D4E-1543-42A5-9544-1132DCF24132}">
      <dgm:prSet/>
      <dgm:spPr>
        <a:solidFill>
          <a:schemeClr val="accent1">
            <a:lumMod val="75000"/>
          </a:schemeClr>
        </a:solidFill>
      </dgm:spPr>
      <dgm:t>
        <a:bodyPr/>
        <a:lstStyle/>
        <a:p>
          <a:r>
            <a:rPr lang="en-US" b="0" i="0" dirty="0">
              <a:latin typeface="Avenir Book"/>
              <a:cs typeface="Avenir Book"/>
            </a:rPr>
            <a:t>Setting up task force that can drive the effort and coordinate with all relevant actors</a:t>
          </a:r>
          <a:endParaRPr lang="en-GB" b="0" i="0" dirty="0">
            <a:latin typeface="Avenir Book"/>
            <a:cs typeface="Avenir Book"/>
          </a:endParaRPr>
        </a:p>
      </dgm:t>
    </dgm:pt>
    <dgm:pt modelId="{0CDF4620-F6F7-40D6-AE75-6E30FFEF291E}" type="parTrans" cxnId="{A6BC2334-F861-4868-9B76-B07859EB7CA2}">
      <dgm:prSet/>
      <dgm:spPr/>
      <dgm:t>
        <a:bodyPr/>
        <a:lstStyle/>
        <a:p>
          <a:endParaRPr lang="en-GB"/>
        </a:p>
      </dgm:t>
    </dgm:pt>
    <dgm:pt modelId="{19E149DC-2151-427C-9F53-293945F58D2B}" type="sibTrans" cxnId="{A6BC2334-F861-4868-9B76-B07859EB7CA2}">
      <dgm:prSet/>
      <dgm:spPr>
        <a:ln>
          <a:solidFill>
            <a:schemeClr val="accent2">
              <a:lumMod val="75000"/>
            </a:schemeClr>
          </a:solidFill>
        </a:ln>
      </dgm:spPr>
      <dgm:t>
        <a:bodyPr/>
        <a:lstStyle/>
        <a:p>
          <a:endParaRPr lang="en-GB"/>
        </a:p>
      </dgm:t>
    </dgm:pt>
    <dgm:pt modelId="{1CF5BC56-9E53-4F9C-B59F-5D332D8166DD}">
      <dgm:prSet/>
      <dgm:spPr>
        <a:solidFill>
          <a:schemeClr val="accent1">
            <a:lumMod val="75000"/>
          </a:schemeClr>
        </a:solidFill>
      </dgm:spPr>
      <dgm:t>
        <a:bodyPr/>
        <a:lstStyle/>
        <a:p>
          <a:r>
            <a:rPr lang="en-US" b="0" i="0" dirty="0">
              <a:latin typeface="Avenir Book"/>
              <a:cs typeface="Avenir Book"/>
            </a:rPr>
            <a:t>Developing standard practices for new system (through participatory process)</a:t>
          </a:r>
          <a:endParaRPr lang="en-GB" b="0" i="0" dirty="0">
            <a:latin typeface="Avenir Book"/>
            <a:cs typeface="Avenir Book"/>
          </a:endParaRPr>
        </a:p>
      </dgm:t>
    </dgm:pt>
    <dgm:pt modelId="{09614F22-8D69-48D8-840A-77CFC89626C6}" type="parTrans" cxnId="{518C2E49-79D3-4B64-9A08-84CEACADEB6C}">
      <dgm:prSet/>
      <dgm:spPr/>
      <dgm:t>
        <a:bodyPr/>
        <a:lstStyle/>
        <a:p>
          <a:endParaRPr lang="en-GB"/>
        </a:p>
      </dgm:t>
    </dgm:pt>
    <dgm:pt modelId="{D73E53E0-0CDC-42B8-9839-4F00B6DCC2F3}" type="sibTrans" cxnId="{518C2E49-79D3-4B64-9A08-84CEACADEB6C}">
      <dgm:prSet/>
      <dgm:spPr/>
      <dgm:t>
        <a:bodyPr/>
        <a:lstStyle/>
        <a:p>
          <a:endParaRPr lang="en-GB"/>
        </a:p>
      </dgm:t>
    </dgm:pt>
    <dgm:pt modelId="{D5E7C430-C015-4FF9-8DCC-2EF0518DEB9D}">
      <dgm:prSet/>
      <dgm:spPr>
        <a:solidFill>
          <a:schemeClr val="accent1">
            <a:lumMod val="75000"/>
          </a:schemeClr>
        </a:solidFill>
      </dgm:spPr>
      <dgm:t>
        <a:bodyPr/>
        <a:lstStyle/>
        <a:p>
          <a:r>
            <a:rPr lang="en-US" b="0" i="0" dirty="0">
              <a:latin typeface="Avenir Book"/>
              <a:cs typeface="Avenir Book"/>
            </a:rPr>
            <a:t>Defining and formalizing key roles and responsibilities </a:t>
          </a:r>
          <a:endParaRPr lang="en-GB" b="0" i="0" dirty="0">
            <a:latin typeface="Avenir Book"/>
            <a:cs typeface="Avenir Book"/>
          </a:endParaRPr>
        </a:p>
      </dgm:t>
    </dgm:pt>
    <dgm:pt modelId="{6D85CEDF-2D1D-4879-9E45-FCD82C7C0D0E}" type="parTrans" cxnId="{9A159F63-7AE4-47C7-821F-0BBB65B194FE}">
      <dgm:prSet/>
      <dgm:spPr/>
      <dgm:t>
        <a:bodyPr/>
        <a:lstStyle/>
        <a:p>
          <a:endParaRPr lang="en-GB"/>
        </a:p>
      </dgm:t>
    </dgm:pt>
    <dgm:pt modelId="{AAF6FF8F-93BB-46EA-872C-13A1381B544E}" type="sibTrans" cxnId="{9A159F63-7AE4-47C7-821F-0BBB65B194FE}">
      <dgm:prSet/>
      <dgm:spPr/>
      <dgm:t>
        <a:bodyPr/>
        <a:lstStyle/>
        <a:p>
          <a:endParaRPr lang="en-GB"/>
        </a:p>
      </dgm:t>
    </dgm:pt>
    <dgm:pt modelId="{145C983F-6419-43AD-B939-B334FC802B24}">
      <dgm:prSet/>
      <dgm:spPr>
        <a:solidFill>
          <a:schemeClr val="accent1">
            <a:lumMod val="75000"/>
          </a:schemeClr>
        </a:solidFill>
      </dgm:spPr>
      <dgm:t>
        <a:bodyPr/>
        <a:lstStyle/>
        <a:p>
          <a:r>
            <a:rPr lang="en-US" b="0" i="0" dirty="0" err="1">
              <a:latin typeface="Avenir Book"/>
              <a:cs typeface="Avenir Book"/>
            </a:rPr>
            <a:t>Finalising</a:t>
          </a:r>
          <a:r>
            <a:rPr lang="en-US" b="0" i="0" dirty="0">
              <a:latin typeface="Avenir Book"/>
              <a:cs typeface="Avenir Book"/>
            </a:rPr>
            <a:t> supporting materials (Forms, Manuals, </a:t>
          </a:r>
          <a:r>
            <a:rPr lang="en-US" b="0" i="0" dirty="0" err="1">
              <a:latin typeface="Avenir Book"/>
              <a:cs typeface="Avenir Book"/>
            </a:rPr>
            <a:t>etc</a:t>
          </a:r>
          <a:r>
            <a:rPr lang="en-US" b="0" i="0" dirty="0">
              <a:latin typeface="Avenir Book"/>
              <a:cs typeface="Avenir Book"/>
            </a:rPr>
            <a:t>)</a:t>
          </a:r>
          <a:endParaRPr lang="en-GB" b="0" i="0" dirty="0">
            <a:latin typeface="Avenir Book"/>
            <a:cs typeface="Avenir Book"/>
          </a:endParaRPr>
        </a:p>
      </dgm:t>
    </dgm:pt>
    <dgm:pt modelId="{0EE69CF3-3E10-48DB-983D-6BC042D8062A}" type="parTrans" cxnId="{CA1B0D13-88C7-43E6-A9BF-ADF25CE92595}">
      <dgm:prSet/>
      <dgm:spPr/>
      <dgm:t>
        <a:bodyPr/>
        <a:lstStyle/>
        <a:p>
          <a:endParaRPr lang="en-GB"/>
        </a:p>
      </dgm:t>
    </dgm:pt>
    <dgm:pt modelId="{11E935FD-513B-4D1F-8763-8181A07EBA65}" type="sibTrans" cxnId="{CA1B0D13-88C7-43E6-A9BF-ADF25CE92595}">
      <dgm:prSet/>
      <dgm:spPr>
        <a:ln>
          <a:solidFill>
            <a:schemeClr val="accent2">
              <a:lumMod val="60000"/>
              <a:lumOff val="40000"/>
            </a:schemeClr>
          </a:solidFill>
        </a:ln>
      </dgm:spPr>
      <dgm:t>
        <a:bodyPr/>
        <a:lstStyle/>
        <a:p>
          <a:endParaRPr lang="en-GB"/>
        </a:p>
      </dgm:t>
    </dgm:pt>
    <dgm:pt modelId="{FDCB1625-5E39-4DE3-98B2-AE5ED3A1D059}">
      <dgm:prSet/>
      <dgm:spPr>
        <a:solidFill>
          <a:schemeClr val="accent1">
            <a:lumMod val="75000"/>
          </a:schemeClr>
        </a:solidFill>
      </dgm:spPr>
      <dgm:t>
        <a:bodyPr/>
        <a:lstStyle/>
        <a:p>
          <a:r>
            <a:rPr lang="en-US" b="0" i="0" dirty="0">
              <a:latin typeface="Avenir Book"/>
              <a:cs typeface="Avenir Book"/>
            </a:rPr>
            <a:t>Conducting training of staff and extensive communications</a:t>
          </a:r>
          <a:endParaRPr lang="en-GB" b="0" i="0" dirty="0">
            <a:latin typeface="Avenir Book"/>
            <a:cs typeface="Avenir Book"/>
          </a:endParaRPr>
        </a:p>
      </dgm:t>
    </dgm:pt>
    <dgm:pt modelId="{0C7A96CE-8E31-4408-9FE2-1D7F654F1E54}" type="parTrans" cxnId="{BEF48884-C416-44A7-A1C9-EB4E6EE0DE1E}">
      <dgm:prSet/>
      <dgm:spPr/>
      <dgm:t>
        <a:bodyPr/>
        <a:lstStyle/>
        <a:p>
          <a:endParaRPr lang="en-GB"/>
        </a:p>
      </dgm:t>
    </dgm:pt>
    <dgm:pt modelId="{64187951-824E-4744-BEA0-58C3BAFEED34}" type="sibTrans" cxnId="{BEF48884-C416-44A7-A1C9-EB4E6EE0DE1E}">
      <dgm:prSet/>
      <dgm:spPr>
        <a:ln>
          <a:solidFill>
            <a:schemeClr val="accent2">
              <a:lumMod val="60000"/>
              <a:lumOff val="40000"/>
            </a:schemeClr>
          </a:solidFill>
        </a:ln>
      </dgm:spPr>
      <dgm:t>
        <a:bodyPr/>
        <a:lstStyle/>
        <a:p>
          <a:endParaRPr lang="en-GB"/>
        </a:p>
      </dgm:t>
    </dgm:pt>
    <dgm:pt modelId="{80F4FFFD-EF73-40A8-9D46-85A0381A67BD}">
      <dgm:prSet/>
      <dgm:spPr>
        <a:solidFill>
          <a:schemeClr val="bg1">
            <a:lumMod val="65000"/>
          </a:schemeClr>
        </a:solidFill>
      </dgm:spPr>
      <dgm:t>
        <a:bodyPr/>
        <a:lstStyle/>
        <a:p>
          <a:r>
            <a:rPr lang="en-US" b="0" i="0" dirty="0">
              <a:latin typeface="Avenir Book"/>
              <a:cs typeface="Avenir Book"/>
            </a:rPr>
            <a:t>Start running new system (pre-test, pilot, revise, implement)</a:t>
          </a:r>
          <a:endParaRPr lang="en-GB" b="0" i="0" dirty="0">
            <a:latin typeface="Avenir Book"/>
            <a:cs typeface="Avenir Book"/>
          </a:endParaRPr>
        </a:p>
      </dgm:t>
    </dgm:pt>
    <dgm:pt modelId="{AD87E4F1-E607-4145-8759-000B24232B34}" type="parTrans" cxnId="{A0E05F42-AD05-445D-9A37-DC93DA78E6D9}">
      <dgm:prSet/>
      <dgm:spPr/>
      <dgm:t>
        <a:bodyPr/>
        <a:lstStyle/>
        <a:p>
          <a:endParaRPr lang="en-GB"/>
        </a:p>
      </dgm:t>
    </dgm:pt>
    <dgm:pt modelId="{609CE09F-96E2-4AE8-AF7E-4A4ED4803DD7}" type="sibTrans" cxnId="{A0E05F42-AD05-445D-9A37-DC93DA78E6D9}">
      <dgm:prSet/>
      <dgm:spPr>
        <a:ln>
          <a:solidFill>
            <a:schemeClr val="accent2">
              <a:lumMod val="60000"/>
              <a:lumOff val="40000"/>
            </a:schemeClr>
          </a:solidFill>
        </a:ln>
      </dgm:spPr>
      <dgm:t>
        <a:bodyPr/>
        <a:lstStyle/>
        <a:p>
          <a:endParaRPr lang="en-GB"/>
        </a:p>
      </dgm:t>
    </dgm:pt>
    <dgm:pt modelId="{42E93957-772B-4B42-A3E9-23591367472D}">
      <dgm:prSet/>
      <dgm:spPr>
        <a:solidFill>
          <a:schemeClr val="bg1">
            <a:lumMod val="65000"/>
          </a:schemeClr>
        </a:solidFill>
      </dgm:spPr>
      <dgm:t>
        <a:bodyPr/>
        <a:lstStyle/>
        <a:p>
          <a:r>
            <a:rPr lang="en-US" b="0" i="0" dirty="0">
              <a:latin typeface="Avenir Book"/>
              <a:cs typeface="Avenir Book"/>
            </a:rPr>
            <a:t>Monitoring system to improve delivery</a:t>
          </a:r>
          <a:endParaRPr lang="en-GB" b="0" i="0" dirty="0">
            <a:latin typeface="Avenir Book"/>
            <a:cs typeface="Avenir Book"/>
          </a:endParaRPr>
        </a:p>
      </dgm:t>
    </dgm:pt>
    <dgm:pt modelId="{FE0BE1B3-6461-413D-A436-FB7F43E39009}" type="parTrans" cxnId="{86EF4AA9-525C-420D-AAF8-3F17F2EC416E}">
      <dgm:prSet/>
      <dgm:spPr/>
      <dgm:t>
        <a:bodyPr/>
        <a:lstStyle/>
        <a:p>
          <a:endParaRPr lang="en-GB"/>
        </a:p>
      </dgm:t>
    </dgm:pt>
    <dgm:pt modelId="{28CFCAA0-B8C8-486D-B3A4-63C77F47A504}" type="sibTrans" cxnId="{86EF4AA9-525C-420D-AAF8-3F17F2EC416E}">
      <dgm:prSet/>
      <dgm:spPr/>
      <dgm:t>
        <a:bodyPr/>
        <a:lstStyle/>
        <a:p>
          <a:endParaRPr lang="en-GB"/>
        </a:p>
      </dgm:t>
    </dgm:pt>
    <dgm:pt modelId="{6A403A5E-F728-45EE-B67B-1FAD251C0108}" type="pres">
      <dgm:prSet presAssocID="{5DDD964D-4F6E-4A8A-B719-2A2526564BA1}" presName="Name0" presStyleCnt="0">
        <dgm:presLayoutVars>
          <dgm:dir/>
          <dgm:resizeHandles val="exact"/>
        </dgm:presLayoutVars>
      </dgm:prSet>
      <dgm:spPr/>
    </dgm:pt>
    <dgm:pt modelId="{185F1822-C376-4DDA-82D5-CE679DECB0BE}" type="pres">
      <dgm:prSet presAssocID="{B212CC3A-96C6-44E5-9653-AE5ED706E323}" presName="node" presStyleLbl="node1" presStyleIdx="0" presStyleCnt="9">
        <dgm:presLayoutVars>
          <dgm:bulletEnabled val="1"/>
        </dgm:presLayoutVars>
      </dgm:prSet>
      <dgm:spPr/>
    </dgm:pt>
    <dgm:pt modelId="{9A02E8BB-49D9-40CF-9FB7-2E2D1C8ABAAF}" type="pres">
      <dgm:prSet presAssocID="{139E6519-67A3-464E-915E-5A5BE3C0A67E}" presName="sibTrans" presStyleLbl="sibTrans1D1" presStyleIdx="0" presStyleCnt="8"/>
      <dgm:spPr/>
    </dgm:pt>
    <dgm:pt modelId="{39492E46-9F0F-4837-ACA4-2182A1F74A28}" type="pres">
      <dgm:prSet presAssocID="{139E6519-67A3-464E-915E-5A5BE3C0A67E}" presName="connectorText" presStyleLbl="sibTrans1D1" presStyleIdx="0" presStyleCnt="8"/>
      <dgm:spPr/>
    </dgm:pt>
    <dgm:pt modelId="{267D26E7-022C-421E-BF90-546ACDCCDAF2}" type="pres">
      <dgm:prSet presAssocID="{13B75ADB-2FF0-4169-A481-5D7E15218F3F}" presName="node" presStyleLbl="node1" presStyleIdx="1" presStyleCnt="9">
        <dgm:presLayoutVars>
          <dgm:bulletEnabled val="1"/>
        </dgm:presLayoutVars>
      </dgm:prSet>
      <dgm:spPr/>
    </dgm:pt>
    <dgm:pt modelId="{E7A39D44-E387-45DF-B337-34CD22E0C41E}" type="pres">
      <dgm:prSet presAssocID="{369823E4-2EC5-4956-9CA1-43473A14255A}" presName="sibTrans" presStyleLbl="sibTrans1D1" presStyleIdx="1" presStyleCnt="8"/>
      <dgm:spPr/>
    </dgm:pt>
    <dgm:pt modelId="{A3398E4B-B561-4460-A53C-12D4AA2C8917}" type="pres">
      <dgm:prSet presAssocID="{369823E4-2EC5-4956-9CA1-43473A14255A}" presName="connectorText" presStyleLbl="sibTrans1D1" presStyleIdx="1" presStyleCnt="8"/>
      <dgm:spPr/>
    </dgm:pt>
    <dgm:pt modelId="{AAB1EC91-5EA3-42DE-9056-0BA50BD84233}" type="pres">
      <dgm:prSet presAssocID="{C0CA8D4E-1543-42A5-9544-1132DCF24132}" presName="node" presStyleLbl="node1" presStyleIdx="2" presStyleCnt="9">
        <dgm:presLayoutVars>
          <dgm:bulletEnabled val="1"/>
        </dgm:presLayoutVars>
      </dgm:prSet>
      <dgm:spPr/>
    </dgm:pt>
    <dgm:pt modelId="{85EEC966-E0BB-4C4A-B335-CCCDE0B9C30C}" type="pres">
      <dgm:prSet presAssocID="{19E149DC-2151-427C-9F53-293945F58D2B}" presName="sibTrans" presStyleLbl="sibTrans1D1" presStyleIdx="2" presStyleCnt="8"/>
      <dgm:spPr/>
    </dgm:pt>
    <dgm:pt modelId="{B1697E06-B3B4-4343-AD78-DAB0D6312EC7}" type="pres">
      <dgm:prSet presAssocID="{19E149DC-2151-427C-9F53-293945F58D2B}" presName="connectorText" presStyleLbl="sibTrans1D1" presStyleIdx="2" presStyleCnt="8"/>
      <dgm:spPr/>
    </dgm:pt>
    <dgm:pt modelId="{FECE76A6-DD4F-47F2-9D7B-15DD87665845}" type="pres">
      <dgm:prSet presAssocID="{1CF5BC56-9E53-4F9C-B59F-5D332D8166DD}" presName="node" presStyleLbl="node1" presStyleIdx="3" presStyleCnt="9">
        <dgm:presLayoutVars>
          <dgm:bulletEnabled val="1"/>
        </dgm:presLayoutVars>
      </dgm:prSet>
      <dgm:spPr/>
    </dgm:pt>
    <dgm:pt modelId="{75D4EE31-32D3-49CD-9ED4-4C1D7C149FF6}" type="pres">
      <dgm:prSet presAssocID="{D73E53E0-0CDC-42B8-9839-4F00B6DCC2F3}" presName="sibTrans" presStyleLbl="sibTrans1D1" presStyleIdx="3" presStyleCnt="8"/>
      <dgm:spPr/>
    </dgm:pt>
    <dgm:pt modelId="{D4F938FA-0B65-459C-A758-0970C093603F}" type="pres">
      <dgm:prSet presAssocID="{D73E53E0-0CDC-42B8-9839-4F00B6DCC2F3}" presName="connectorText" presStyleLbl="sibTrans1D1" presStyleIdx="3" presStyleCnt="8"/>
      <dgm:spPr/>
    </dgm:pt>
    <dgm:pt modelId="{C87F20D5-EB7A-481E-B701-B30926E6B968}" type="pres">
      <dgm:prSet presAssocID="{D5E7C430-C015-4FF9-8DCC-2EF0518DEB9D}" presName="node" presStyleLbl="node1" presStyleIdx="4" presStyleCnt="9">
        <dgm:presLayoutVars>
          <dgm:bulletEnabled val="1"/>
        </dgm:presLayoutVars>
      </dgm:prSet>
      <dgm:spPr/>
    </dgm:pt>
    <dgm:pt modelId="{209C9E43-C65D-4DC6-BE7D-1EA4DDD386A8}" type="pres">
      <dgm:prSet presAssocID="{AAF6FF8F-93BB-46EA-872C-13A1381B544E}" presName="sibTrans" presStyleLbl="sibTrans1D1" presStyleIdx="4" presStyleCnt="8"/>
      <dgm:spPr/>
    </dgm:pt>
    <dgm:pt modelId="{3B136BBF-7901-4220-B61C-9605962564B8}" type="pres">
      <dgm:prSet presAssocID="{AAF6FF8F-93BB-46EA-872C-13A1381B544E}" presName="connectorText" presStyleLbl="sibTrans1D1" presStyleIdx="4" presStyleCnt="8"/>
      <dgm:spPr/>
    </dgm:pt>
    <dgm:pt modelId="{9B69C341-42E0-47A8-BC75-DB63B4540EC3}" type="pres">
      <dgm:prSet presAssocID="{145C983F-6419-43AD-B939-B334FC802B24}" presName="node" presStyleLbl="node1" presStyleIdx="5" presStyleCnt="9">
        <dgm:presLayoutVars>
          <dgm:bulletEnabled val="1"/>
        </dgm:presLayoutVars>
      </dgm:prSet>
      <dgm:spPr/>
    </dgm:pt>
    <dgm:pt modelId="{304EE6C6-58BE-4BCA-A223-27DFE425034F}" type="pres">
      <dgm:prSet presAssocID="{11E935FD-513B-4D1F-8763-8181A07EBA65}" presName="sibTrans" presStyleLbl="sibTrans1D1" presStyleIdx="5" presStyleCnt="8"/>
      <dgm:spPr/>
    </dgm:pt>
    <dgm:pt modelId="{B17421BC-5DDA-47BB-9982-234397D1C4B4}" type="pres">
      <dgm:prSet presAssocID="{11E935FD-513B-4D1F-8763-8181A07EBA65}" presName="connectorText" presStyleLbl="sibTrans1D1" presStyleIdx="5" presStyleCnt="8"/>
      <dgm:spPr/>
    </dgm:pt>
    <dgm:pt modelId="{3FAA5027-5BDC-4BC5-B556-552D66261454}" type="pres">
      <dgm:prSet presAssocID="{FDCB1625-5E39-4DE3-98B2-AE5ED3A1D059}" presName="node" presStyleLbl="node1" presStyleIdx="6" presStyleCnt="9">
        <dgm:presLayoutVars>
          <dgm:bulletEnabled val="1"/>
        </dgm:presLayoutVars>
      </dgm:prSet>
      <dgm:spPr/>
    </dgm:pt>
    <dgm:pt modelId="{66B26773-E42B-4730-BF2C-6AFBAF50B3EE}" type="pres">
      <dgm:prSet presAssocID="{64187951-824E-4744-BEA0-58C3BAFEED34}" presName="sibTrans" presStyleLbl="sibTrans1D1" presStyleIdx="6" presStyleCnt="8"/>
      <dgm:spPr/>
    </dgm:pt>
    <dgm:pt modelId="{0BB81BB2-5F10-4989-A4EF-A72B102F447E}" type="pres">
      <dgm:prSet presAssocID="{64187951-824E-4744-BEA0-58C3BAFEED34}" presName="connectorText" presStyleLbl="sibTrans1D1" presStyleIdx="6" presStyleCnt="8"/>
      <dgm:spPr/>
    </dgm:pt>
    <dgm:pt modelId="{5EE521CB-E8C5-4A0C-821B-B4BBA2742D45}" type="pres">
      <dgm:prSet presAssocID="{80F4FFFD-EF73-40A8-9D46-85A0381A67BD}" presName="node" presStyleLbl="node1" presStyleIdx="7" presStyleCnt="9">
        <dgm:presLayoutVars>
          <dgm:bulletEnabled val="1"/>
        </dgm:presLayoutVars>
      </dgm:prSet>
      <dgm:spPr/>
    </dgm:pt>
    <dgm:pt modelId="{97E04B10-12BA-4E7E-8FB0-126CC039288B}" type="pres">
      <dgm:prSet presAssocID="{609CE09F-96E2-4AE8-AF7E-4A4ED4803DD7}" presName="sibTrans" presStyleLbl="sibTrans1D1" presStyleIdx="7" presStyleCnt="8"/>
      <dgm:spPr/>
    </dgm:pt>
    <dgm:pt modelId="{6ABE2C12-042C-40EE-BFD2-4B4494F97A24}" type="pres">
      <dgm:prSet presAssocID="{609CE09F-96E2-4AE8-AF7E-4A4ED4803DD7}" presName="connectorText" presStyleLbl="sibTrans1D1" presStyleIdx="7" presStyleCnt="8"/>
      <dgm:spPr/>
    </dgm:pt>
    <dgm:pt modelId="{5B62A2C2-D52E-4909-8761-A1038DA8AC0C}" type="pres">
      <dgm:prSet presAssocID="{42E93957-772B-4B42-A3E9-23591367472D}" presName="node" presStyleLbl="node1" presStyleIdx="8" presStyleCnt="9">
        <dgm:presLayoutVars>
          <dgm:bulletEnabled val="1"/>
        </dgm:presLayoutVars>
      </dgm:prSet>
      <dgm:spPr/>
    </dgm:pt>
  </dgm:ptLst>
  <dgm:cxnLst>
    <dgm:cxn modelId="{9FDE1E00-694D-4701-BCF7-F2B630C71B2D}" type="presOf" srcId="{139E6519-67A3-464E-915E-5A5BE3C0A67E}" destId="{9A02E8BB-49D9-40CF-9FB7-2E2D1C8ABAAF}" srcOrd="0" destOrd="0" presId="urn:microsoft.com/office/officeart/2005/8/layout/bProcess3"/>
    <dgm:cxn modelId="{F6791B06-F5A6-4D3B-970A-CB08802077DF}" type="presOf" srcId="{11E935FD-513B-4D1F-8763-8181A07EBA65}" destId="{304EE6C6-58BE-4BCA-A223-27DFE425034F}" srcOrd="0" destOrd="0" presId="urn:microsoft.com/office/officeart/2005/8/layout/bProcess3"/>
    <dgm:cxn modelId="{47983807-63DA-4706-A54E-2486A54C8E23}" type="presOf" srcId="{19E149DC-2151-427C-9F53-293945F58D2B}" destId="{B1697E06-B3B4-4343-AD78-DAB0D6312EC7}" srcOrd="1" destOrd="0" presId="urn:microsoft.com/office/officeart/2005/8/layout/bProcess3"/>
    <dgm:cxn modelId="{BFAB2710-97C0-40DD-975B-8FF5910B34AD}" type="presOf" srcId="{C0CA8D4E-1543-42A5-9544-1132DCF24132}" destId="{AAB1EC91-5EA3-42DE-9056-0BA50BD84233}" srcOrd="0" destOrd="0" presId="urn:microsoft.com/office/officeart/2005/8/layout/bProcess3"/>
    <dgm:cxn modelId="{CA1B0D13-88C7-43E6-A9BF-ADF25CE92595}" srcId="{5DDD964D-4F6E-4A8A-B719-2A2526564BA1}" destId="{145C983F-6419-43AD-B939-B334FC802B24}" srcOrd="5" destOrd="0" parTransId="{0EE69CF3-3E10-48DB-983D-6BC042D8062A}" sibTransId="{11E935FD-513B-4D1F-8763-8181A07EBA65}"/>
    <dgm:cxn modelId="{725F7C14-9964-43E0-8AFB-1BA1579CB11D}" type="presOf" srcId="{D73E53E0-0CDC-42B8-9839-4F00B6DCC2F3}" destId="{75D4EE31-32D3-49CD-9ED4-4C1D7C149FF6}" srcOrd="0" destOrd="0" presId="urn:microsoft.com/office/officeart/2005/8/layout/bProcess3"/>
    <dgm:cxn modelId="{C16E5027-D35D-44A7-B907-25EC8E7996B8}" type="presOf" srcId="{609CE09F-96E2-4AE8-AF7E-4A4ED4803DD7}" destId="{97E04B10-12BA-4E7E-8FB0-126CC039288B}" srcOrd="0" destOrd="0" presId="urn:microsoft.com/office/officeart/2005/8/layout/bProcess3"/>
    <dgm:cxn modelId="{55790C2A-8CF3-40AC-928B-2CB0B75F9A53}" type="presOf" srcId="{145C983F-6419-43AD-B939-B334FC802B24}" destId="{9B69C341-42E0-47A8-BC75-DB63B4540EC3}" srcOrd="0" destOrd="0" presId="urn:microsoft.com/office/officeart/2005/8/layout/bProcess3"/>
    <dgm:cxn modelId="{48A1DB30-9708-4527-9B02-CC298CC62A9A}" type="presOf" srcId="{80F4FFFD-EF73-40A8-9D46-85A0381A67BD}" destId="{5EE521CB-E8C5-4A0C-821B-B4BBA2742D45}" srcOrd="0" destOrd="0" presId="urn:microsoft.com/office/officeart/2005/8/layout/bProcess3"/>
    <dgm:cxn modelId="{A6BC2334-F861-4868-9B76-B07859EB7CA2}" srcId="{5DDD964D-4F6E-4A8A-B719-2A2526564BA1}" destId="{C0CA8D4E-1543-42A5-9544-1132DCF24132}" srcOrd="2" destOrd="0" parTransId="{0CDF4620-F6F7-40D6-AE75-6E30FFEF291E}" sibTransId="{19E149DC-2151-427C-9F53-293945F58D2B}"/>
    <dgm:cxn modelId="{8406B239-CF67-478D-A35F-75D6A604A19A}" type="presOf" srcId="{13B75ADB-2FF0-4169-A481-5D7E15218F3F}" destId="{267D26E7-022C-421E-BF90-546ACDCCDAF2}" srcOrd="0" destOrd="0" presId="urn:microsoft.com/office/officeart/2005/8/layout/bProcess3"/>
    <dgm:cxn modelId="{8357B060-315F-47E7-AF48-D494E7FDB69E}" type="presOf" srcId="{1CF5BC56-9E53-4F9C-B59F-5D332D8166DD}" destId="{FECE76A6-DD4F-47F2-9D7B-15DD87665845}" srcOrd="0" destOrd="0" presId="urn:microsoft.com/office/officeart/2005/8/layout/bProcess3"/>
    <dgm:cxn modelId="{A0E05F42-AD05-445D-9A37-DC93DA78E6D9}" srcId="{5DDD964D-4F6E-4A8A-B719-2A2526564BA1}" destId="{80F4FFFD-EF73-40A8-9D46-85A0381A67BD}" srcOrd="7" destOrd="0" parTransId="{AD87E4F1-E607-4145-8759-000B24232B34}" sibTransId="{609CE09F-96E2-4AE8-AF7E-4A4ED4803DD7}"/>
    <dgm:cxn modelId="{8C3B4263-78F9-4B9B-9303-F8D083C31982}" type="presOf" srcId="{D5E7C430-C015-4FF9-8DCC-2EF0518DEB9D}" destId="{C87F20D5-EB7A-481E-B701-B30926E6B968}" srcOrd="0" destOrd="0" presId="urn:microsoft.com/office/officeart/2005/8/layout/bProcess3"/>
    <dgm:cxn modelId="{9A159F63-7AE4-47C7-821F-0BBB65B194FE}" srcId="{5DDD964D-4F6E-4A8A-B719-2A2526564BA1}" destId="{D5E7C430-C015-4FF9-8DCC-2EF0518DEB9D}" srcOrd="4" destOrd="0" parTransId="{6D85CEDF-2D1D-4879-9E45-FCD82C7C0D0E}" sibTransId="{AAF6FF8F-93BB-46EA-872C-13A1381B544E}"/>
    <dgm:cxn modelId="{BF99D063-732C-4E8B-9E7B-C48C47C5E2D6}" type="presOf" srcId="{139E6519-67A3-464E-915E-5A5BE3C0A67E}" destId="{39492E46-9F0F-4837-ACA4-2182A1F74A28}" srcOrd="1" destOrd="0" presId="urn:microsoft.com/office/officeart/2005/8/layout/bProcess3"/>
    <dgm:cxn modelId="{64957764-A5CF-4353-9E77-98BF52613ABE}" type="presOf" srcId="{42E93957-772B-4B42-A3E9-23591367472D}" destId="{5B62A2C2-D52E-4909-8761-A1038DA8AC0C}" srcOrd="0" destOrd="0" presId="urn:microsoft.com/office/officeart/2005/8/layout/bProcess3"/>
    <dgm:cxn modelId="{518C2E49-79D3-4B64-9A08-84CEACADEB6C}" srcId="{5DDD964D-4F6E-4A8A-B719-2A2526564BA1}" destId="{1CF5BC56-9E53-4F9C-B59F-5D332D8166DD}" srcOrd="3" destOrd="0" parTransId="{09614F22-8D69-48D8-840A-77CFC89626C6}" sibTransId="{D73E53E0-0CDC-42B8-9839-4F00B6DCC2F3}"/>
    <dgm:cxn modelId="{B5BAAA4F-D5C5-494D-8F6B-FB298F46A310}" type="presOf" srcId="{369823E4-2EC5-4956-9CA1-43473A14255A}" destId="{A3398E4B-B561-4460-A53C-12D4AA2C8917}" srcOrd="1" destOrd="0" presId="urn:microsoft.com/office/officeart/2005/8/layout/bProcess3"/>
    <dgm:cxn modelId="{73F15E76-3D23-4707-859C-1A30E5316ACE}" type="presOf" srcId="{64187951-824E-4744-BEA0-58C3BAFEED34}" destId="{66B26773-E42B-4730-BF2C-6AFBAF50B3EE}" srcOrd="0" destOrd="0" presId="urn:microsoft.com/office/officeart/2005/8/layout/bProcess3"/>
    <dgm:cxn modelId="{1803487B-3762-4C3D-B308-E9BE6984BD64}" type="presOf" srcId="{64187951-824E-4744-BEA0-58C3BAFEED34}" destId="{0BB81BB2-5F10-4989-A4EF-A72B102F447E}" srcOrd="1" destOrd="0" presId="urn:microsoft.com/office/officeart/2005/8/layout/bProcess3"/>
    <dgm:cxn modelId="{3BAFC17D-EEA1-4DA9-AC15-7429C6A1F479}" type="presOf" srcId="{369823E4-2EC5-4956-9CA1-43473A14255A}" destId="{E7A39D44-E387-45DF-B337-34CD22E0C41E}" srcOrd="0" destOrd="0" presId="urn:microsoft.com/office/officeart/2005/8/layout/bProcess3"/>
    <dgm:cxn modelId="{48783581-CA26-480B-91EE-93E3922DD80E}" srcId="{5DDD964D-4F6E-4A8A-B719-2A2526564BA1}" destId="{B212CC3A-96C6-44E5-9653-AE5ED706E323}" srcOrd="0" destOrd="0" parTransId="{97EA01A6-E8EE-4906-8F7C-F0CABDCA3A9B}" sibTransId="{139E6519-67A3-464E-915E-5A5BE3C0A67E}"/>
    <dgm:cxn modelId="{63A20E83-FFE6-46FA-B6AA-08E3D43241C8}" type="presOf" srcId="{FDCB1625-5E39-4DE3-98B2-AE5ED3A1D059}" destId="{3FAA5027-5BDC-4BC5-B556-552D66261454}" srcOrd="0" destOrd="0" presId="urn:microsoft.com/office/officeart/2005/8/layout/bProcess3"/>
    <dgm:cxn modelId="{BEF48884-C416-44A7-A1C9-EB4E6EE0DE1E}" srcId="{5DDD964D-4F6E-4A8A-B719-2A2526564BA1}" destId="{FDCB1625-5E39-4DE3-98B2-AE5ED3A1D059}" srcOrd="6" destOrd="0" parTransId="{0C7A96CE-8E31-4408-9FE2-1D7F654F1E54}" sibTransId="{64187951-824E-4744-BEA0-58C3BAFEED34}"/>
    <dgm:cxn modelId="{3FD32387-2EFF-4AA1-95EF-AE464A6684DA}" srcId="{5DDD964D-4F6E-4A8A-B719-2A2526564BA1}" destId="{13B75ADB-2FF0-4169-A481-5D7E15218F3F}" srcOrd="1" destOrd="0" parTransId="{37E75DA7-7BB2-4027-90C0-5B5E91E692BC}" sibTransId="{369823E4-2EC5-4956-9CA1-43473A14255A}"/>
    <dgm:cxn modelId="{1C36189F-68E7-4288-84C5-AE3A5B79719C}" type="presOf" srcId="{AAF6FF8F-93BB-46EA-872C-13A1381B544E}" destId="{209C9E43-C65D-4DC6-BE7D-1EA4DDD386A8}" srcOrd="0" destOrd="0" presId="urn:microsoft.com/office/officeart/2005/8/layout/bProcess3"/>
    <dgm:cxn modelId="{86EF4AA9-525C-420D-AAF8-3F17F2EC416E}" srcId="{5DDD964D-4F6E-4A8A-B719-2A2526564BA1}" destId="{42E93957-772B-4B42-A3E9-23591367472D}" srcOrd="8" destOrd="0" parTransId="{FE0BE1B3-6461-413D-A436-FB7F43E39009}" sibTransId="{28CFCAA0-B8C8-486D-B3A4-63C77F47A504}"/>
    <dgm:cxn modelId="{1DB956B9-BE84-4DF0-A038-7B745034DB86}" type="presOf" srcId="{AAF6FF8F-93BB-46EA-872C-13A1381B544E}" destId="{3B136BBF-7901-4220-B61C-9605962564B8}" srcOrd="1" destOrd="0" presId="urn:microsoft.com/office/officeart/2005/8/layout/bProcess3"/>
    <dgm:cxn modelId="{1354F6C0-33D6-4F46-B129-299287DA9C05}" type="presOf" srcId="{19E149DC-2151-427C-9F53-293945F58D2B}" destId="{85EEC966-E0BB-4C4A-B335-CCCDE0B9C30C}" srcOrd="0" destOrd="0" presId="urn:microsoft.com/office/officeart/2005/8/layout/bProcess3"/>
    <dgm:cxn modelId="{3E2DB8C2-CCEA-434E-B22C-EC1EB33CBA3F}" type="presOf" srcId="{11E935FD-513B-4D1F-8763-8181A07EBA65}" destId="{B17421BC-5DDA-47BB-9982-234397D1C4B4}" srcOrd="1" destOrd="0" presId="urn:microsoft.com/office/officeart/2005/8/layout/bProcess3"/>
    <dgm:cxn modelId="{0A9B9CE1-60DE-4E7B-AA4D-8AD5152AE5D8}" type="presOf" srcId="{5DDD964D-4F6E-4A8A-B719-2A2526564BA1}" destId="{6A403A5E-F728-45EE-B67B-1FAD251C0108}" srcOrd="0" destOrd="0" presId="urn:microsoft.com/office/officeart/2005/8/layout/bProcess3"/>
    <dgm:cxn modelId="{AB8921F1-C1B6-4F56-93BF-B048FB76FDA7}" type="presOf" srcId="{B212CC3A-96C6-44E5-9653-AE5ED706E323}" destId="{185F1822-C376-4DDA-82D5-CE679DECB0BE}" srcOrd="0" destOrd="0" presId="urn:microsoft.com/office/officeart/2005/8/layout/bProcess3"/>
    <dgm:cxn modelId="{921142F3-54F6-462E-BBB7-0779C6C9CEF2}" type="presOf" srcId="{609CE09F-96E2-4AE8-AF7E-4A4ED4803DD7}" destId="{6ABE2C12-042C-40EE-BFD2-4B4494F97A24}" srcOrd="1" destOrd="0" presId="urn:microsoft.com/office/officeart/2005/8/layout/bProcess3"/>
    <dgm:cxn modelId="{B39F53FD-B78B-4027-8BF2-83DA0C28DD92}" type="presOf" srcId="{D73E53E0-0CDC-42B8-9839-4F00B6DCC2F3}" destId="{D4F938FA-0B65-459C-A758-0970C093603F}" srcOrd="1" destOrd="0" presId="urn:microsoft.com/office/officeart/2005/8/layout/bProcess3"/>
    <dgm:cxn modelId="{ED2E1C02-5593-4613-A518-46221A548096}" type="presParOf" srcId="{6A403A5E-F728-45EE-B67B-1FAD251C0108}" destId="{185F1822-C376-4DDA-82D5-CE679DECB0BE}" srcOrd="0" destOrd="0" presId="urn:microsoft.com/office/officeart/2005/8/layout/bProcess3"/>
    <dgm:cxn modelId="{40443B46-E50D-4761-9230-5202ED694386}" type="presParOf" srcId="{6A403A5E-F728-45EE-B67B-1FAD251C0108}" destId="{9A02E8BB-49D9-40CF-9FB7-2E2D1C8ABAAF}" srcOrd="1" destOrd="0" presId="urn:microsoft.com/office/officeart/2005/8/layout/bProcess3"/>
    <dgm:cxn modelId="{8BF3D823-3D03-4ED0-BFBC-97D3814124CD}" type="presParOf" srcId="{9A02E8BB-49D9-40CF-9FB7-2E2D1C8ABAAF}" destId="{39492E46-9F0F-4837-ACA4-2182A1F74A28}" srcOrd="0" destOrd="0" presId="urn:microsoft.com/office/officeart/2005/8/layout/bProcess3"/>
    <dgm:cxn modelId="{5D6AF059-E9C0-4024-A095-6FF1048C5398}" type="presParOf" srcId="{6A403A5E-F728-45EE-B67B-1FAD251C0108}" destId="{267D26E7-022C-421E-BF90-546ACDCCDAF2}" srcOrd="2" destOrd="0" presId="urn:microsoft.com/office/officeart/2005/8/layout/bProcess3"/>
    <dgm:cxn modelId="{E1DB8B06-D304-4192-96FC-0512333FCE8E}" type="presParOf" srcId="{6A403A5E-F728-45EE-B67B-1FAD251C0108}" destId="{E7A39D44-E387-45DF-B337-34CD22E0C41E}" srcOrd="3" destOrd="0" presId="urn:microsoft.com/office/officeart/2005/8/layout/bProcess3"/>
    <dgm:cxn modelId="{778FE94B-7192-4CAE-AB43-C48963C0B8DD}" type="presParOf" srcId="{E7A39D44-E387-45DF-B337-34CD22E0C41E}" destId="{A3398E4B-B561-4460-A53C-12D4AA2C8917}" srcOrd="0" destOrd="0" presId="urn:microsoft.com/office/officeart/2005/8/layout/bProcess3"/>
    <dgm:cxn modelId="{DB3BA8DA-2465-4BA3-8BF7-1370F504FB06}" type="presParOf" srcId="{6A403A5E-F728-45EE-B67B-1FAD251C0108}" destId="{AAB1EC91-5EA3-42DE-9056-0BA50BD84233}" srcOrd="4" destOrd="0" presId="urn:microsoft.com/office/officeart/2005/8/layout/bProcess3"/>
    <dgm:cxn modelId="{DD764BF3-9284-481A-9A56-EF768BB0C9C3}" type="presParOf" srcId="{6A403A5E-F728-45EE-B67B-1FAD251C0108}" destId="{85EEC966-E0BB-4C4A-B335-CCCDE0B9C30C}" srcOrd="5" destOrd="0" presId="urn:microsoft.com/office/officeart/2005/8/layout/bProcess3"/>
    <dgm:cxn modelId="{FACA550A-F3A2-4FCC-B738-8E0E039CEDA1}" type="presParOf" srcId="{85EEC966-E0BB-4C4A-B335-CCCDE0B9C30C}" destId="{B1697E06-B3B4-4343-AD78-DAB0D6312EC7}" srcOrd="0" destOrd="0" presId="urn:microsoft.com/office/officeart/2005/8/layout/bProcess3"/>
    <dgm:cxn modelId="{97F20A32-3A5D-4143-9CF4-7ECBF02E20D0}" type="presParOf" srcId="{6A403A5E-F728-45EE-B67B-1FAD251C0108}" destId="{FECE76A6-DD4F-47F2-9D7B-15DD87665845}" srcOrd="6" destOrd="0" presId="urn:microsoft.com/office/officeart/2005/8/layout/bProcess3"/>
    <dgm:cxn modelId="{7EA63235-9A12-4C6A-84D3-EEFDB51B3749}" type="presParOf" srcId="{6A403A5E-F728-45EE-B67B-1FAD251C0108}" destId="{75D4EE31-32D3-49CD-9ED4-4C1D7C149FF6}" srcOrd="7" destOrd="0" presId="urn:microsoft.com/office/officeart/2005/8/layout/bProcess3"/>
    <dgm:cxn modelId="{8143FD9B-E8CA-4557-B79C-4ECEE1A073D9}" type="presParOf" srcId="{75D4EE31-32D3-49CD-9ED4-4C1D7C149FF6}" destId="{D4F938FA-0B65-459C-A758-0970C093603F}" srcOrd="0" destOrd="0" presId="urn:microsoft.com/office/officeart/2005/8/layout/bProcess3"/>
    <dgm:cxn modelId="{B8417616-981D-42FB-BB32-9B3F79895ADF}" type="presParOf" srcId="{6A403A5E-F728-45EE-B67B-1FAD251C0108}" destId="{C87F20D5-EB7A-481E-B701-B30926E6B968}" srcOrd="8" destOrd="0" presId="urn:microsoft.com/office/officeart/2005/8/layout/bProcess3"/>
    <dgm:cxn modelId="{56884994-4BA4-47F9-8D9A-1DDF04D2E63B}" type="presParOf" srcId="{6A403A5E-F728-45EE-B67B-1FAD251C0108}" destId="{209C9E43-C65D-4DC6-BE7D-1EA4DDD386A8}" srcOrd="9" destOrd="0" presId="urn:microsoft.com/office/officeart/2005/8/layout/bProcess3"/>
    <dgm:cxn modelId="{5CB49DFA-3203-496A-9429-919F62B446B4}" type="presParOf" srcId="{209C9E43-C65D-4DC6-BE7D-1EA4DDD386A8}" destId="{3B136BBF-7901-4220-B61C-9605962564B8}" srcOrd="0" destOrd="0" presId="urn:microsoft.com/office/officeart/2005/8/layout/bProcess3"/>
    <dgm:cxn modelId="{802ACBCA-4B4F-419B-8438-4EAC46317F8C}" type="presParOf" srcId="{6A403A5E-F728-45EE-B67B-1FAD251C0108}" destId="{9B69C341-42E0-47A8-BC75-DB63B4540EC3}" srcOrd="10" destOrd="0" presId="urn:microsoft.com/office/officeart/2005/8/layout/bProcess3"/>
    <dgm:cxn modelId="{02E80441-B4F9-4C98-9A6D-D32E7EEC024A}" type="presParOf" srcId="{6A403A5E-F728-45EE-B67B-1FAD251C0108}" destId="{304EE6C6-58BE-4BCA-A223-27DFE425034F}" srcOrd="11" destOrd="0" presId="urn:microsoft.com/office/officeart/2005/8/layout/bProcess3"/>
    <dgm:cxn modelId="{41B4985D-225C-4C29-B050-A4A2FAB26960}" type="presParOf" srcId="{304EE6C6-58BE-4BCA-A223-27DFE425034F}" destId="{B17421BC-5DDA-47BB-9982-234397D1C4B4}" srcOrd="0" destOrd="0" presId="urn:microsoft.com/office/officeart/2005/8/layout/bProcess3"/>
    <dgm:cxn modelId="{4773BAAC-C013-41CC-8354-3A4CB639478F}" type="presParOf" srcId="{6A403A5E-F728-45EE-B67B-1FAD251C0108}" destId="{3FAA5027-5BDC-4BC5-B556-552D66261454}" srcOrd="12" destOrd="0" presId="urn:microsoft.com/office/officeart/2005/8/layout/bProcess3"/>
    <dgm:cxn modelId="{6F35401E-314C-4A03-91DA-AA6B9ADAF2D1}" type="presParOf" srcId="{6A403A5E-F728-45EE-B67B-1FAD251C0108}" destId="{66B26773-E42B-4730-BF2C-6AFBAF50B3EE}" srcOrd="13" destOrd="0" presId="urn:microsoft.com/office/officeart/2005/8/layout/bProcess3"/>
    <dgm:cxn modelId="{5D2A2F6A-E29E-405B-8D28-00354A25881B}" type="presParOf" srcId="{66B26773-E42B-4730-BF2C-6AFBAF50B3EE}" destId="{0BB81BB2-5F10-4989-A4EF-A72B102F447E}" srcOrd="0" destOrd="0" presId="urn:microsoft.com/office/officeart/2005/8/layout/bProcess3"/>
    <dgm:cxn modelId="{F4626F91-BC9D-4135-B70E-A2566D729BCB}" type="presParOf" srcId="{6A403A5E-F728-45EE-B67B-1FAD251C0108}" destId="{5EE521CB-E8C5-4A0C-821B-B4BBA2742D45}" srcOrd="14" destOrd="0" presId="urn:microsoft.com/office/officeart/2005/8/layout/bProcess3"/>
    <dgm:cxn modelId="{A051867B-75F6-4B02-A813-D2AAAE8DD523}" type="presParOf" srcId="{6A403A5E-F728-45EE-B67B-1FAD251C0108}" destId="{97E04B10-12BA-4E7E-8FB0-126CC039288B}" srcOrd="15" destOrd="0" presId="urn:microsoft.com/office/officeart/2005/8/layout/bProcess3"/>
    <dgm:cxn modelId="{17E67BAB-4CE5-4BA3-A87B-82D16EC4951C}" type="presParOf" srcId="{97E04B10-12BA-4E7E-8FB0-126CC039288B}" destId="{6ABE2C12-042C-40EE-BFD2-4B4494F97A24}" srcOrd="0" destOrd="0" presId="urn:microsoft.com/office/officeart/2005/8/layout/bProcess3"/>
    <dgm:cxn modelId="{B1781201-FDDC-48EE-8D00-981B3C53C140}" type="presParOf" srcId="{6A403A5E-F728-45EE-B67B-1FAD251C0108}" destId="{5B62A2C2-D52E-4909-8761-A1038DA8AC0C}"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970040-A1BC-934B-B61A-5D5A177EE620}" type="doc">
      <dgm:prSet loTypeId="urn:microsoft.com/office/officeart/2005/8/layout/matrix2" loCatId="" qsTypeId="urn:microsoft.com/office/officeart/2005/8/quickstyle/simple4" qsCatId="simple" csTypeId="urn:microsoft.com/office/officeart/2005/8/colors/accent1_2" csCatId="accent1" phldr="1"/>
      <dgm:spPr/>
      <dgm:t>
        <a:bodyPr/>
        <a:lstStyle/>
        <a:p>
          <a:endParaRPr lang="en-US"/>
        </a:p>
      </dgm:t>
    </dgm:pt>
    <dgm:pt modelId="{5887C498-F8D5-D840-81E6-2134FE0F8605}">
      <dgm:prSet phldrT="[Text]"/>
      <dgm:spPr>
        <a:solidFill>
          <a:srgbClr val="00B050"/>
        </a:solidFill>
      </dgm:spPr>
      <dgm:t>
        <a:bodyPr/>
        <a:lstStyle/>
        <a:p>
          <a:r>
            <a:rPr lang="en-US" dirty="0"/>
            <a:t>Demand driving</a:t>
          </a:r>
        </a:p>
      </dgm:t>
    </dgm:pt>
    <dgm:pt modelId="{BCCB0F72-0E55-0B4A-B957-6DE55C38CD62}" type="parTrans" cxnId="{F773190C-3523-C947-A77D-00E371EF9F99}">
      <dgm:prSet/>
      <dgm:spPr/>
      <dgm:t>
        <a:bodyPr/>
        <a:lstStyle/>
        <a:p>
          <a:endParaRPr lang="en-US"/>
        </a:p>
      </dgm:t>
    </dgm:pt>
    <dgm:pt modelId="{D1062BAD-D942-A941-9057-F08FBF63949D}" type="sibTrans" cxnId="{F773190C-3523-C947-A77D-00E371EF9F99}">
      <dgm:prSet/>
      <dgm:spPr/>
      <dgm:t>
        <a:bodyPr/>
        <a:lstStyle/>
        <a:p>
          <a:endParaRPr lang="en-US"/>
        </a:p>
      </dgm:t>
    </dgm:pt>
    <dgm:pt modelId="{9C198577-12D9-8944-BB85-8415CD125C82}">
      <dgm:prSet phldrT="[Text]"/>
      <dgm:spPr>
        <a:solidFill>
          <a:srgbClr val="FF0000"/>
        </a:solidFill>
      </dgm:spPr>
      <dgm:t>
        <a:bodyPr/>
        <a:lstStyle/>
        <a:p>
          <a:r>
            <a:rPr lang="en-US" dirty="0"/>
            <a:t>Demand restraining</a:t>
          </a:r>
        </a:p>
      </dgm:t>
    </dgm:pt>
    <dgm:pt modelId="{530BB978-622C-2942-9CA8-FE819B047681}" type="parTrans" cxnId="{62BDCD27-B22F-AA44-8714-0B4921AFE89A}">
      <dgm:prSet/>
      <dgm:spPr/>
      <dgm:t>
        <a:bodyPr/>
        <a:lstStyle/>
        <a:p>
          <a:endParaRPr lang="en-US"/>
        </a:p>
      </dgm:t>
    </dgm:pt>
    <dgm:pt modelId="{2778E4E9-85C1-3E46-8B2C-EAB70932C15C}" type="sibTrans" cxnId="{62BDCD27-B22F-AA44-8714-0B4921AFE89A}">
      <dgm:prSet/>
      <dgm:spPr/>
      <dgm:t>
        <a:bodyPr/>
        <a:lstStyle/>
        <a:p>
          <a:endParaRPr lang="en-US"/>
        </a:p>
      </dgm:t>
    </dgm:pt>
    <dgm:pt modelId="{702A89BF-23CD-9D40-B27C-0354F2CA6A06}">
      <dgm:prSet phldrT="[Text]"/>
      <dgm:spPr>
        <a:solidFill>
          <a:srgbClr val="00B050"/>
        </a:solidFill>
      </dgm:spPr>
      <dgm:t>
        <a:bodyPr/>
        <a:lstStyle/>
        <a:p>
          <a:r>
            <a:rPr lang="en-US" dirty="0"/>
            <a:t>Supply driving</a:t>
          </a:r>
        </a:p>
      </dgm:t>
    </dgm:pt>
    <dgm:pt modelId="{A0D81955-06FF-A74F-946A-C4D2499B492F}" type="parTrans" cxnId="{ECD780F8-086E-1440-B343-DF3988C754C6}">
      <dgm:prSet/>
      <dgm:spPr/>
      <dgm:t>
        <a:bodyPr/>
        <a:lstStyle/>
        <a:p>
          <a:endParaRPr lang="en-US"/>
        </a:p>
      </dgm:t>
    </dgm:pt>
    <dgm:pt modelId="{AABA76F0-0CA4-E14C-9519-1F2C50812717}" type="sibTrans" cxnId="{ECD780F8-086E-1440-B343-DF3988C754C6}">
      <dgm:prSet/>
      <dgm:spPr/>
      <dgm:t>
        <a:bodyPr/>
        <a:lstStyle/>
        <a:p>
          <a:endParaRPr lang="en-US"/>
        </a:p>
      </dgm:t>
    </dgm:pt>
    <dgm:pt modelId="{CACC1339-F163-BE4F-BD99-13D76BDF793D}">
      <dgm:prSet phldrT="[Text]"/>
      <dgm:spPr>
        <a:solidFill>
          <a:srgbClr val="FF0000"/>
        </a:solidFill>
      </dgm:spPr>
      <dgm:t>
        <a:bodyPr/>
        <a:lstStyle/>
        <a:p>
          <a:r>
            <a:rPr lang="en-US" dirty="0"/>
            <a:t>Supply restraining</a:t>
          </a:r>
        </a:p>
      </dgm:t>
    </dgm:pt>
    <dgm:pt modelId="{E7D0D777-0F22-CB47-9F5C-AC97965878E2}" type="parTrans" cxnId="{047AF651-CAE0-1049-A318-6C40459F3C8C}">
      <dgm:prSet/>
      <dgm:spPr/>
      <dgm:t>
        <a:bodyPr/>
        <a:lstStyle/>
        <a:p>
          <a:endParaRPr lang="en-US"/>
        </a:p>
      </dgm:t>
    </dgm:pt>
    <dgm:pt modelId="{B920F58C-2134-8548-9E25-7506220EEE16}" type="sibTrans" cxnId="{047AF651-CAE0-1049-A318-6C40459F3C8C}">
      <dgm:prSet/>
      <dgm:spPr/>
      <dgm:t>
        <a:bodyPr/>
        <a:lstStyle/>
        <a:p>
          <a:endParaRPr lang="en-US"/>
        </a:p>
      </dgm:t>
    </dgm:pt>
    <dgm:pt modelId="{59ECD789-9EC5-2841-8B5A-50A9AE240B06}" type="pres">
      <dgm:prSet presAssocID="{D0970040-A1BC-934B-B61A-5D5A177EE620}" presName="matrix" presStyleCnt="0">
        <dgm:presLayoutVars>
          <dgm:chMax val="1"/>
          <dgm:dir/>
          <dgm:resizeHandles val="exact"/>
        </dgm:presLayoutVars>
      </dgm:prSet>
      <dgm:spPr/>
    </dgm:pt>
    <dgm:pt modelId="{DFF22882-713B-D04D-BB1B-62F06DAEEF3F}" type="pres">
      <dgm:prSet presAssocID="{D0970040-A1BC-934B-B61A-5D5A177EE620}" presName="axisShape" presStyleLbl="bgShp" presStyleIdx="0" presStyleCnt="1"/>
      <dgm:spPr/>
    </dgm:pt>
    <dgm:pt modelId="{F77AE531-D419-9A4B-9535-0A28E626CE23}" type="pres">
      <dgm:prSet presAssocID="{D0970040-A1BC-934B-B61A-5D5A177EE620}" presName="rect1" presStyleLbl="node1" presStyleIdx="0" presStyleCnt="4" custLinFactNeighborX="-4420" custLinFactNeighborY="-2411">
        <dgm:presLayoutVars>
          <dgm:chMax val="0"/>
          <dgm:chPref val="0"/>
          <dgm:bulletEnabled val="1"/>
        </dgm:presLayoutVars>
      </dgm:prSet>
      <dgm:spPr/>
    </dgm:pt>
    <dgm:pt modelId="{9B6B068E-0FCF-C14E-BCB4-813BB4FEF4F7}" type="pres">
      <dgm:prSet presAssocID="{D0970040-A1BC-934B-B61A-5D5A177EE620}" presName="rect2" presStyleLbl="node1" presStyleIdx="1" presStyleCnt="4" custLinFactNeighborX="5313" custLinFactNeighborY="-1478">
        <dgm:presLayoutVars>
          <dgm:chMax val="0"/>
          <dgm:chPref val="0"/>
          <dgm:bulletEnabled val="1"/>
        </dgm:presLayoutVars>
      </dgm:prSet>
      <dgm:spPr/>
    </dgm:pt>
    <dgm:pt modelId="{7F8F8335-A3BC-2C42-8A9B-C59BE3CF0394}" type="pres">
      <dgm:prSet presAssocID="{D0970040-A1BC-934B-B61A-5D5A177EE620}" presName="rect3" presStyleLbl="node1" presStyleIdx="2" presStyleCnt="4">
        <dgm:presLayoutVars>
          <dgm:chMax val="0"/>
          <dgm:chPref val="0"/>
          <dgm:bulletEnabled val="1"/>
        </dgm:presLayoutVars>
      </dgm:prSet>
      <dgm:spPr/>
    </dgm:pt>
    <dgm:pt modelId="{DF8BC5E2-993C-594D-978E-3D8F952CED0B}" type="pres">
      <dgm:prSet presAssocID="{D0970040-A1BC-934B-B61A-5D5A177EE620}" presName="rect4" presStyleLbl="node1" presStyleIdx="3" presStyleCnt="4">
        <dgm:presLayoutVars>
          <dgm:chMax val="0"/>
          <dgm:chPref val="0"/>
          <dgm:bulletEnabled val="1"/>
        </dgm:presLayoutVars>
      </dgm:prSet>
      <dgm:spPr/>
    </dgm:pt>
  </dgm:ptLst>
  <dgm:cxnLst>
    <dgm:cxn modelId="{FE7A8D00-3A2E-FB41-983C-83AC07288116}" type="presOf" srcId="{702A89BF-23CD-9D40-B27C-0354F2CA6A06}" destId="{7F8F8335-A3BC-2C42-8A9B-C59BE3CF0394}" srcOrd="0" destOrd="0" presId="urn:microsoft.com/office/officeart/2005/8/layout/matrix2"/>
    <dgm:cxn modelId="{F773190C-3523-C947-A77D-00E371EF9F99}" srcId="{D0970040-A1BC-934B-B61A-5D5A177EE620}" destId="{5887C498-F8D5-D840-81E6-2134FE0F8605}" srcOrd="0" destOrd="0" parTransId="{BCCB0F72-0E55-0B4A-B957-6DE55C38CD62}" sibTransId="{D1062BAD-D942-A941-9057-F08FBF63949D}"/>
    <dgm:cxn modelId="{CEB5FF1C-B388-4B42-B1CE-8FD9865724ED}" type="presOf" srcId="{D0970040-A1BC-934B-B61A-5D5A177EE620}" destId="{59ECD789-9EC5-2841-8B5A-50A9AE240B06}" srcOrd="0" destOrd="0" presId="urn:microsoft.com/office/officeart/2005/8/layout/matrix2"/>
    <dgm:cxn modelId="{62BDCD27-B22F-AA44-8714-0B4921AFE89A}" srcId="{D0970040-A1BC-934B-B61A-5D5A177EE620}" destId="{9C198577-12D9-8944-BB85-8415CD125C82}" srcOrd="1" destOrd="0" parTransId="{530BB978-622C-2942-9CA8-FE819B047681}" sibTransId="{2778E4E9-85C1-3E46-8B2C-EAB70932C15C}"/>
    <dgm:cxn modelId="{047AF651-CAE0-1049-A318-6C40459F3C8C}" srcId="{D0970040-A1BC-934B-B61A-5D5A177EE620}" destId="{CACC1339-F163-BE4F-BD99-13D76BDF793D}" srcOrd="3" destOrd="0" parTransId="{E7D0D777-0F22-CB47-9F5C-AC97965878E2}" sibTransId="{B920F58C-2134-8548-9E25-7506220EEE16}"/>
    <dgm:cxn modelId="{3FEEDB56-F490-3442-961F-70C432304FDE}" type="presOf" srcId="{5887C498-F8D5-D840-81E6-2134FE0F8605}" destId="{F77AE531-D419-9A4B-9535-0A28E626CE23}" srcOrd="0" destOrd="0" presId="urn:microsoft.com/office/officeart/2005/8/layout/matrix2"/>
    <dgm:cxn modelId="{AD8BDEB2-536F-F84F-9722-8CB0DDABD532}" type="presOf" srcId="{CACC1339-F163-BE4F-BD99-13D76BDF793D}" destId="{DF8BC5E2-993C-594D-978E-3D8F952CED0B}" srcOrd="0" destOrd="0" presId="urn:microsoft.com/office/officeart/2005/8/layout/matrix2"/>
    <dgm:cxn modelId="{C0438CF4-03BA-EE4B-9BBB-5D512D1CEFC4}" type="presOf" srcId="{9C198577-12D9-8944-BB85-8415CD125C82}" destId="{9B6B068E-0FCF-C14E-BCB4-813BB4FEF4F7}" srcOrd="0" destOrd="0" presId="urn:microsoft.com/office/officeart/2005/8/layout/matrix2"/>
    <dgm:cxn modelId="{ECD780F8-086E-1440-B343-DF3988C754C6}" srcId="{D0970040-A1BC-934B-B61A-5D5A177EE620}" destId="{702A89BF-23CD-9D40-B27C-0354F2CA6A06}" srcOrd="2" destOrd="0" parTransId="{A0D81955-06FF-A74F-946A-C4D2499B492F}" sibTransId="{AABA76F0-0CA4-E14C-9519-1F2C50812717}"/>
    <dgm:cxn modelId="{2DB1CD2F-32FE-7D47-986B-5D87025F3BA3}" type="presParOf" srcId="{59ECD789-9EC5-2841-8B5A-50A9AE240B06}" destId="{DFF22882-713B-D04D-BB1B-62F06DAEEF3F}" srcOrd="0" destOrd="0" presId="urn:microsoft.com/office/officeart/2005/8/layout/matrix2"/>
    <dgm:cxn modelId="{E07B515F-4648-2344-A409-6BAE9188DC90}" type="presParOf" srcId="{59ECD789-9EC5-2841-8B5A-50A9AE240B06}" destId="{F77AE531-D419-9A4B-9535-0A28E626CE23}" srcOrd="1" destOrd="0" presId="urn:microsoft.com/office/officeart/2005/8/layout/matrix2"/>
    <dgm:cxn modelId="{B49224CB-40D7-B545-B372-07AA9FFCE161}" type="presParOf" srcId="{59ECD789-9EC5-2841-8B5A-50A9AE240B06}" destId="{9B6B068E-0FCF-C14E-BCB4-813BB4FEF4F7}" srcOrd="2" destOrd="0" presId="urn:microsoft.com/office/officeart/2005/8/layout/matrix2"/>
    <dgm:cxn modelId="{61C9290A-F2D4-B745-8E94-E69F0804FF32}" type="presParOf" srcId="{59ECD789-9EC5-2841-8B5A-50A9AE240B06}" destId="{7F8F8335-A3BC-2C42-8A9B-C59BE3CF0394}" srcOrd="3" destOrd="0" presId="urn:microsoft.com/office/officeart/2005/8/layout/matrix2"/>
    <dgm:cxn modelId="{8AAAF408-3D95-7642-B2D7-EFAE009C787F}" type="presParOf" srcId="{59ECD789-9EC5-2841-8B5A-50A9AE240B06}" destId="{DF8BC5E2-993C-594D-978E-3D8F952CED0B}"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EFF5D-FE9C-4053-86CB-019E6FF3ED8F}">
      <dsp:nvSpPr>
        <dsp:cNvPr id="0" name=""/>
        <dsp:cNvSpPr/>
      </dsp:nvSpPr>
      <dsp:spPr>
        <a:xfrm rot="21300000">
          <a:off x="28761" y="2019341"/>
          <a:ext cx="9315076" cy="1066716"/>
        </a:xfrm>
        <a:prstGeom prst="mathMinus">
          <a:avLst/>
        </a:prstGeom>
        <a:solidFill>
          <a:srgbClr val="102A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3EF64A-EE03-4189-BFE3-367936163513}">
      <dsp:nvSpPr>
        <dsp:cNvPr id="0" name=""/>
        <dsp:cNvSpPr/>
      </dsp:nvSpPr>
      <dsp:spPr>
        <a:xfrm>
          <a:off x="1932142" y="530777"/>
          <a:ext cx="1006729" cy="2042160"/>
        </a:xfrm>
        <a:prstGeom prst="downArrow">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6DE7CB-3901-4886-BC17-5E0FEA3B41F8}">
      <dsp:nvSpPr>
        <dsp:cNvPr id="0" name=""/>
        <dsp:cNvSpPr/>
      </dsp:nvSpPr>
      <dsp:spPr>
        <a:xfrm>
          <a:off x="3502473" y="127798"/>
          <a:ext cx="5929241" cy="214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GB" sz="2500" b="0" i="0" kern="1200" dirty="0">
              <a:latin typeface="Avenir Book"/>
              <a:cs typeface="Avenir Book"/>
            </a:rPr>
            <a:t>A) If the size of the pie is fixed, it makes sense to concentrate scarce resources on the poorest.. Or small sub-section of population e.g. 95+</a:t>
          </a:r>
        </a:p>
      </dsp:txBody>
      <dsp:txXfrm>
        <a:off x="3502473" y="127798"/>
        <a:ext cx="5929241" cy="2144268"/>
      </dsp:txXfrm>
    </dsp:sp>
    <dsp:sp modelId="{6F8DB8E3-DD0E-41B0-B15F-F0806F98A16D}">
      <dsp:nvSpPr>
        <dsp:cNvPr id="0" name=""/>
        <dsp:cNvSpPr/>
      </dsp:nvSpPr>
      <dsp:spPr>
        <a:xfrm>
          <a:off x="7342143" y="2590806"/>
          <a:ext cx="928983" cy="2042160"/>
        </a:xfrm>
        <a:prstGeom prst="upArrow">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427681-CDF8-4BD8-A6A7-3C39E6B8DED4}">
      <dsp:nvSpPr>
        <dsp:cNvPr id="0" name=""/>
        <dsp:cNvSpPr/>
      </dsp:nvSpPr>
      <dsp:spPr>
        <a:xfrm>
          <a:off x="493043" y="2708022"/>
          <a:ext cx="6262156" cy="214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GB" sz="2500" b="0" i="0" kern="1200" dirty="0">
              <a:latin typeface="Avenir Book"/>
              <a:cs typeface="Avenir Book"/>
            </a:rPr>
            <a:t>B) However, the more people covered by a programme, the more popular it will be, and the more funding it may attract</a:t>
          </a:r>
        </a:p>
      </dsp:txBody>
      <dsp:txXfrm>
        <a:off x="493043" y="2708022"/>
        <a:ext cx="6262156" cy="2144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2E8BB-49D9-40CF-9FB7-2E2D1C8ABAAF}">
      <dsp:nvSpPr>
        <dsp:cNvPr id="0" name=""/>
        <dsp:cNvSpPr/>
      </dsp:nvSpPr>
      <dsp:spPr>
        <a:xfrm>
          <a:off x="1928025" y="603591"/>
          <a:ext cx="412083" cy="91440"/>
        </a:xfrm>
        <a:custGeom>
          <a:avLst/>
          <a:gdLst/>
          <a:ahLst/>
          <a:cxnLst/>
          <a:rect l="0" t="0" r="0" b="0"/>
          <a:pathLst>
            <a:path>
              <a:moveTo>
                <a:pt x="0" y="45720"/>
              </a:moveTo>
              <a:lnTo>
                <a:pt x="412083" y="45720"/>
              </a:lnTo>
            </a:path>
          </a:pathLst>
        </a:custGeom>
        <a:noFill/>
        <a:ln w="9525" cap="flat" cmpd="sng" algn="ctr">
          <a:solidFill>
            <a:srgbClr val="800000"/>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23000" y="647098"/>
        <a:ext cx="22134" cy="4426"/>
      </dsp:txXfrm>
    </dsp:sp>
    <dsp:sp modelId="{185F1822-C376-4DDA-82D5-CE679DECB0BE}">
      <dsp:nvSpPr>
        <dsp:cNvPr id="0" name=""/>
        <dsp:cNvSpPr/>
      </dsp:nvSpPr>
      <dsp:spPr>
        <a:xfrm>
          <a:off x="5113" y="71897"/>
          <a:ext cx="1924712" cy="1154827"/>
        </a:xfrm>
        <a:prstGeom prst="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Avenir Book"/>
              <a:cs typeface="Avenir Book"/>
            </a:rPr>
            <a:t>Taking stock of existing capacity and practice </a:t>
          </a:r>
          <a:endParaRPr lang="en-GB" sz="1300" b="0" i="0" kern="1200" dirty="0">
            <a:latin typeface="Avenir Book"/>
            <a:cs typeface="Avenir Book"/>
          </a:endParaRPr>
        </a:p>
      </dsp:txBody>
      <dsp:txXfrm>
        <a:off x="5113" y="71897"/>
        <a:ext cx="1924712" cy="1154827"/>
      </dsp:txXfrm>
    </dsp:sp>
    <dsp:sp modelId="{E7A39D44-E387-45DF-B337-34CD22E0C41E}">
      <dsp:nvSpPr>
        <dsp:cNvPr id="0" name=""/>
        <dsp:cNvSpPr/>
      </dsp:nvSpPr>
      <dsp:spPr>
        <a:xfrm>
          <a:off x="4295422" y="603591"/>
          <a:ext cx="412083" cy="91440"/>
        </a:xfrm>
        <a:custGeom>
          <a:avLst/>
          <a:gdLst/>
          <a:ahLst/>
          <a:cxnLst/>
          <a:rect l="0" t="0" r="0" b="0"/>
          <a:pathLst>
            <a:path>
              <a:moveTo>
                <a:pt x="0" y="45720"/>
              </a:moveTo>
              <a:lnTo>
                <a:pt x="412083" y="45720"/>
              </a:lnTo>
            </a:path>
          </a:pathLst>
        </a:custGeom>
        <a:noFill/>
        <a:ln w="9525" cap="flat" cmpd="sng" algn="ctr">
          <a:solidFill>
            <a:srgbClr val="800000"/>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490397" y="647098"/>
        <a:ext cx="22134" cy="4426"/>
      </dsp:txXfrm>
    </dsp:sp>
    <dsp:sp modelId="{267D26E7-022C-421E-BF90-546ACDCCDAF2}">
      <dsp:nvSpPr>
        <dsp:cNvPr id="0" name=""/>
        <dsp:cNvSpPr/>
      </dsp:nvSpPr>
      <dsp:spPr>
        <a:xfrm>
          <a:off x="2372509" y="71897"/>
          <a:ext cx="1924712" cy="1154827"/>
        </a:xfrm>
        <a:prstGeom prst="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Avenir Book"/>
              <a:cs typeface="Avenir Book"/>
            </a:rPr>
            <a:t>Defining gaps/needs and assessing feasibility of different delivery options</a:t>
          </a:r>
          <a:endParaRPr lang="en-GB" sz="1300" b="0" i="0" kern="1200" dirty="0">
            <a:latin typeface="Avenir Book"/>
            <a:cs typeface="Avenir Book"/>
          </a:endParaRPr>
        </a:p>
      </dsp:txBody>
      <dsp:txXfrm>
        <a:off x="2372509" y="71897"/>
        <a:ext cx="1924712" cy="1154827"/>
      </dsp:txXfrm>
    </dsp:sp>
    <dsp:sp modelId="{85EEC966-E0BB-4C4A-B335-CCCDE0B9C30C}">
      <dsp:nvSpPr>
        <dsp:cNvPr id="0" name=""/>
        <dsp:cNvSpPr/>
      </dsp:nvSpPr>
      <dsp:spPr>
        <a:xfrm>
          <a:off x="967469" y="1224925"/>
          <a:ext cx="4734793" cy="412083"/>
        </a:xfrm>
        <a:custGeom>
          <a:avLst/>
          <a:gdLst/>
          <a:ahLst/>
          <a:cxnLst/>
          <a:rect l="0" t="0" r="0" b="0"/>
          <a:pathLst>
            <a:path>
              <a:moveTo>
                <a:pt x="4734793" y="0"/>
              </a:moveTo>
              <a:lnTo>
                <a:pt x="4734793" y="223141"/>
              </a:lnTo>
              <a:lnTo>
                <a:pt x="0" y="223141"/>
              </a:lnTo>
              <a:lnTo>
                <a:pt x="0" y="412083"/>
              </a:lnTo>
            </a:path>
          </a:pathLst>
        </a:custGeom>
        <a:noFill/>
        <a:ln w="9525" cap="flat" cmpd="sng" algn="ctr">
          <a:solidFill>
            <a:schemeClr val="accent2">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215979" y="1428753"/>
        <a:ext cx="237772" cy="4426"/>
      </dsp:txXfrm>
    </dsp:sp>
    <dsp:sp modelId="{AAB1EC91-5EA3-42DE-9056-0BA50BD84233}">
      <dsp:nvSpPr>
        <dsp:cNvPr id="0" name=""/>
        <dsp:cNvSpPr/>
      </dsp:nvSpPr>
      <dsp:spPr>
        <a:xfrm>
          <a:off x="4739906" y="71897"/>
          <a:ext cx="1924712" cy="115482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Avenir Book"/>
              <a:cs typeface="Avenir Book"/>
            </a:rPr>
            <a:t>Setting up task force that can drive the effort and coordinate with all relevant actors</a:t>
          </a:r>
          <a:endParaRPr lang="en-GB" sz="1300" b="0" i="0" kern="1200" dirty="0">
            <a:latin typeface="Avenir Book"/>
            <a:cs typeface="Avenir Book"/>
          </a:endParaRPr>
        </a:p>
      </dsp:txBody>
      <dsp:txXfrm>
        <a:off x="4739906" y="71897"/>
        <a:ext cx="1924712" cy="1154827"/>
      </dsp:txXfrm>
    </dsp:sp>
    <dsp:sp modelId="{75D4EE31-32D3-49CD-9ED4-4C1D7C149FF6}">
      <dsp:nvSpPr>
        <dsp:cNvPr id="0" name=""/>
        <dsp:cNvSpPr/>
      </dsp:nvSpPr>
      <dsp:spPr>
        <a:xfrm>
          <a:off x="1928025" y="2201103"/>
          <a:ext cx="412083" cy="91440"/>
        </a:xfrm>
        <a:custGeom>
          <a:avLst/>
          <a:gdLst/>
          <a:ahLst/>
          <a:cxnLst/>
          <a:rect l="0" t="0" r="0" b="0"/>
          <a:pathLst>
            <a:path>
              <a:moveTo>
                <a:pt x="0" y="45720"/>
              </a:moveTo>
              <a:lnTo>
                <a:pt x="412083" y="45720"/>
              </a:lnTo>
            </a:path>
          </a:pathLst>
        </a:custGeom>
        <a:noFill/>
        <a:ln w="9525" cap="flat" cmpd="sng" algn="ctr">
          <a:solidFill>
            <a:schemeClr val="accent2">
              <a:hueOff val="2006365"/>
              <a:satOff val="-2502"/>
              <a:lumOff val="58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23000" y="2244609"/>
        <a:ext cx="22134" cy="4426"/>
      </dsp:txXfrm>
    </dsp:sp>
    <dsp:sp modelId="{FECE76A6-DD4F-47F2-9D7B-15DD87665845}">
      <dsp:nvSpPr>
        <dsp:cNvPr id="0" name=""/>
        <dsp:cNvSpPr/>
      </dsp:nvSpPr>
      <dsp:spPr>
        <a:xfrm>
          <a:off x="5113" y="1669409"/>
          <a:ext cx="1924712" cy="115482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Avenir Book"/>
              <a:cs typeface="Avenir Book"/>
            </a:rPr>
            <a:t>Developing standard practices for new system (through participatory process)</a:t>
          </a:r>
          <a:endParaRPr lang="en-GB" sz="1300" b="0" i="0" kern="1200" dirty="0">
            <a:latin typeface="Avenir Book"/>
            <a:cs typeface="Avenir Book"/>
          </a:endParaRPr>
        </a:p>
      </dsp:txBody>
      <dsp:txXfrm>
        <a:off x="5113" y="1669409"/>
        <a:ext cx="1924712" cy="1154827"/>
      </dsp:txXfrm>
    </dsp:sp>
    <dsp:sp modelId="{209C9E43-C65D-4DC6-BE7D-1EA4DDD386A8}">
      <dsp:nvSpPr>
        <dsp:cNvPr id="0" name=""/>
        <dsp:cNvSpPr/>
      </dsp:nvSpPr>
      <dsp:spPr>
        <a:xfrm>
          <a:off x="4295422" y="2201103"/>
          <a:ext cx="412083" cy="91440"/>
        </a:xfrm>
        <a:custGeom>
          <a:avLst/>
          <a:gdLst/>
          <a:ahLst/>
          <a:cxnLst/>
          <a:rect l="0" t="0" r="0" b="0"/>
          <a:pathLst>
            <a:path>
              <a:moveTo>
                <a:pt x="0" y="45720"/>
              </a:moveTo>
              <a:lnTo>
                <a:pt x="412083" y="45720"/>
              </a:lnTo>
            </a:path>
          </a:pathLst>
        </a:custGeom>
        <a:noFill/>
        <a:ln w="9525" cap="flat" cmpd="sng" algn="ctr">
          <a:solidFill>
            <a:schemeClr val="accent2">
              <a:hueOff val="2675154"/>
              <a:satOff val="-3337"/>
              <a:lumOff val="78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490397" y="2244609"/>
        <a:ext cx="22134" cy="4426"/>
      </dsp:txXfrm>
    </dsp:sp>
    <dsp:sp modelId="{C87F20D5-EB7A-481E-B701-B30926E6B968}">
      <dsp:nvSpPr>
        <dsp:cNvPr id="0" name=""/>
        <dsp:cNvSpPr/>
      </dsp:nvSpPr>
      <dsp:spPr>
        <a:xfrm>
          <a:off x="2372509" y="1669409"/>
          <a:ext cx="1924712" cy="115482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Avenir Book"/>
              <a:cs typeface="Avenir Book"/>
            </a:rPr>
            <a:t>Defining and formalizing key roles and responsibilities </a:t>
          </a:r>
          <a:endParaRPr lang="en-GB" sz="1300" b="0" i="0" kern="1200" dirty="0">
            <a:latin typeface="Avenir Book"/>
            <a:cs typeface="Avenir Book"/>
          </a:endParaRPr>
        </a:p>
      </dsp:txBody>
      <dsp:txXfrm>
        <a:off x="2372509" y="1669409"/>
        <a:ext cx="1924712" cy="1154827"/>
      </dsp:txXfrm>
    </dsp:sp>
    <dsp:sp modelId="{304EE6C6-58BE-4BCA-A223-27DFE425034F}">
      <dsp:nvSpPr>
        <dsp:cNvPr id="0" name=""/>
        <dsp:cNvSpPr/>
      </dsp:nvSpPr>
      <dsp:spPr>
        <a:xfrm>
          <a:off x="967469" y="2822436"/>
          <a:ext cx="4734793" cy="412083"/>
        </a:xfrm>
        <a:custGeom>
          <a:avLst/>
          <a:gdLst/>
          <a:ahLst/>
          <a:cxnLst/>
          <a:rect l="0" t="0" r="0" b="0"/>
          <a:pathLst>
            <a:path>
              <a:moveTo>
                <a:pt x="4734793" y="0"/>
              </a:moveTo>
              <a:lnTo>
                <a:pt x="4734793" y="223141"/>
              </a:lnTo>
              <a:lnTo>
                <a:pt x="0" y="223141"/>
              </a:lnTo>
              <a:lnTo>
                <a:pt x="0" y="412083"/>
              </a:lnTo>
            </a:path>
          </a:pathLst>
        </a:custGeom>
        <a:noFill/>
        <a:ln w="9525" cap="flat" cmpd="sng" algn="ctr">
          <a:solidFill>
            <a:schemeClr val="accent2">
              <a:lumMod val="60000"/>
              <a:lumOff val="4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215979" y="3026265"/>
        <a:ext cx="237772" cy="4426"/>
      </dsp:txXfrm>
    </dsp:sp>
    <dsp:sp modelId="{9B69C341-42E0-47A8-BC75-DB63B4540EC3}">
      <dsp:nvSpPr>
        <dsp:cNvPr id="0" name=""/>
        <dsp:cNvSpPr/>
      </dsp:nvSpPr>
      <dsp:spPr>
        <a:xfrm>
          <a:off x="4739906" y="1669409"/>
          <a:ext cx="1924712" cy="115482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0" i="0" kern="1200" dirty="0" err="1">
              <a:latin typeface="Avenir Book"/>
              <a:cs typeface="Avenir Book"/>
            </a:rPr>
            <a:t>Finalising</a:t>
          </a:r>
          <a:r>
            <a:rPr lang="en-US" sz="1300" b="0" i="0" kern="1200" dirty="0">
              <a:latin typeface="Avenir Book"/>
              <a:cs typeface="Avenir Book"/>
            </a:rPr>
            <a:t> supporting materials (Forms, Manuals, </a:t>
          </a:r>
          <a:r>
            <a:rPr lang="en-US" sz="1300" b="0" i="0" kern="1200" dirty="0" err="1">
              <a:latin typeface="Avenir Book"/>
              <a:cs typeface="Avenir Book"/>
            </a:rPr>
            <a:t>etc</a:t>
          </a:r>
          <a:r>
            <a:rPr lang="en-US" sz="1300" b="0" i="0" kern="1200" dirty="0">
              <a:latin typeface="Avenir Book"/>
              <a:cs typeface="Avenir Book"/>
            </a:rPr>
            <a:t>)</a:t>
          </a:r>
          <a:endParaRPr lang="en-GB" sz="1300" b="0" i="0" kern="1200" dirty="0">
            <a:latin typeface="Avenir Book"/>
            <a:cs typeface="Avenir Book"/>
          </a:endParaRPr>
        </a:p>
      </dsp:txBody>
      <dsp:txXfrm>
        <a:off x="4739906" y="1669409"/>
        <a:ext cx="1924712" cy="1154827"/>
      </dsp:txXfrm>
    </dsp:sp>
    <dsp:sp modelId="{66B26773-E42B-4730-BF2C-6AFBAF50B3EE}">
      <dsp:nvSpPr>
        <dsp:cNvPr id="0" name=""/>
        <dsp:cNvSpPr/>
      </dsp:nvSpPr>
      <dsp:spPr>
        <a:xfrm>
          <a:off x="1928025" y="3798614"/>
          <a:ext cx="412083" cy="91440"/>
        </a:xfrm>
        <a:custGeom>
          <a:avLst/>
          <a:gdLst/>
          <a:ahLst/>
          <a:cxnLst/>
          <a:rect l="0" t="0" r="0" b="0"/>
          <a:pathLst>
            <a:path>
              <a:moveTo>
                <a:pt x="0" y="45720"/>
              </a:moveTo>
              <a:lnTo>
                <a:pt x="412083" y="45720"/>
              </a:lnTo>
            </a:path>
          </a:pathLst>
        </a:custGeom>
        <a:noFill/>
        <a:ln w="9525" cap="flat" cmpd="sng" algn="ctr">
          <a:solidFill>
            <a:schemeClr val="accent2">
              <a:lumMod val="60000"/>
              <a:lumOff val="4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23000" y="3842121"/>
        <a:ext cx="22134" cy="4426"/>
      </dsp:txXfrm>
    </dsp:sp>
    <dsp:sp modelId="{3FAA5027-5BDC-4BC5-B556-552D66261454}">
      <dsp:nvSpPr>
        <dsp:cNvPr id="0" name=""/>
        <dsp:cNvSpPr/>
      </dsp:nvSpPr>
      <dsp:spPr>
        <a:xfrm>
          <a:off x="5113" y="3266920"/>
          <a:ext cx="1924712" cy="115482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Avenir Book"/>
              <a:cs typeface="Avenir Book"/>
            </a:rPr>
            <a:t>Conducting training of staff and extensive communications</a:t>
          </a:r>
          <a:endParaRPr lang="en-GB" sz="1300" b="0" i="0" kern="1200" dirty="0">
            <a:latin typeface="Avenir Book"/>
            <a:cs typeface="Avenir Book"/>
          </a:endParaRPr>
        </a:p>
      </dsp:txBody>
      <dsp:txXfrm>
        <a:off x="5113" y="3266920"/>
        <a:ext cx="1924712" cy="1154827"/>
      </dsp:txXfrm>
    </dsp:sp>
    <dsp:sp modelId="{97E04B10-12BA-4E7E-8FB0-126CC039288B}">
      <dsp:nvSpPr>
        <dsp:cNvPr id="0" name=""/>
        <dsp:cNvSpPr/>
      </dsp:nvSpPr>
      <dsp:spPr>
        <a:xfrm>
          <a:off x="4295422" y="3798614"/>
          <a:ext cx="412083" cy="91440"/>
        </a:xfrm>
        <a:custGeom>
          <a:avLst/>
          <a:gdLst/>
          <a:ahLst/>
          <a:cxnLst/>
          <a:rect l="0" t="0" r="0" b="0"/>
          <a:pathLst>
            <a:path>
              <a:moveTo>
                <a:pt x="0" y="45720"/>
              </a:moveTo>
              <a:lnTo>
                <a:pt x="412083" y="45720"/>
              </a:lnTo>
            </a:path>
          </a:pathLst>
        </a:custGeom>
        <a:noFill/>
        <a:ln w="9525" cap="flat" cmpd="sng" algn="ctr">
          <a:solidFill>
            <a:schemeClr val="accent2">
              <a:lumMod val="60000"/>
              <a:lumOff val="4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490397" y="3842121"/>
        <a:ext cx="22134" cy="4426"/>
      </dsp:txXfrm>
    </dsp:sp>
    <dsp:sp modelId="{5EE521CB-E8C5-4A0C-821B-B4BBA2742D45}">
      <dsp:nvSpPr>
        <dsp:cNvPr id="0" name=""/>
        <dsp:cNvSpPr/>
      </dsp:nvSpPr>
      <dsp:spPr>
        <a:xfrm>
          <a:off x="2372509" y="3266920"/>
          <a:ext cx="1924712" cy="1154827"/>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Avenir Book"/>
              <a:cs typeface="Avenir Book"/>
            </a:rPr>
            <a:t>Start running new system (pre-test, pilot, revise, implement)</a:t>
          </a:r>
          <a:endParaRPr lang="en-GB" sz="1300" b="0" i="0" kern="1200" dirty="0">
            <a:latin typeface="Avenir Book"/>
            <a:cs typeface="Avenir Book"/>
          </a:endParaRPr>
        </a:p>
      </dsp:txBody>
      <dsp:txXfrm>
        <a:off x="2372509" y="3266920"/>
        <a:ext cx="1924712" cy="1154827"/>
      </dsp:txXfrm>
    </dsp:sp>
    <dsp:sp modelId="{5B62A2C2-D52E-4909-8761-A1038DA8AC0C}">
      <dsp:nvSpPr>
        <dsp:cNvPr id="0" name=""/>
        <dsp:cNvSpPr/>
      </dsp:nvSpPr>
      <dsp:spPr>
        <a:xfrm>
          <a:off x="4739906" y="3266920"/>
          <a:ext cx="1924712" cy="1154827"/>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0" i="0" kern="1200" dirty="0">
              <a:latin typeface="Avenir Book"/>
              <a:cs typeface="Avenir Book"/>
            </a:rPr>
            <a:t>Monitoring system to improve delivery</a:t>
          </a:r>
          <a:endParaRPr lang="en-GB" sz="1300" b="0" i="0" kern="1200" dirty="0">
            <a:latin typeface="Avenir Book"/>
            <a:cs typeface="Avenir Book"/>
          </a:endParaRPr>
        </a:p>
      </dsp:txBody>
      <dsp:txXfrm>
        <a:off x="4739906" y="3266920"/>
        <a:ext cx="1924712" cy="1154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22882-713B-D04D-BB1B-62F06DAEEF3F}">
      <dsp:nvSpPr>
        <dsp:cNvPr id="0" name=""/>
        <dsp:cNvSpPr/>
      </dsp:nvSpPr>
      <dsp:spPr>
        <a:xfrm>
          <a:off x="1016000" y="0"/>
          <a:ext cx="4064000"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77AE531-D419-9A4B-9535-0A28E626CE23}">
      <dsp:nvSpPr>
        <dsp:cNvPr id="0" name=""/>
        <dsp:cNvSpPr/>
      </dsp:nvSpPr>
      <dsp:spPr>
        <a:xfrm>
          <a:off x="1208308" y="224966"/>
          <a:ext cx="1625600" cy="1625600"/>
        </a:xfrm>
        <a:prstGeom prst="roundRect">
          <a:avLst/>
        </a:prstGeom>
        <a:solidFill>
          <a:srgbClr val="00B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Demand driving</a:t>
          </a:r>
        </a:p>
      </dsp:txBody>
      <dsp:txXfrm>
        <a:off x="1287663" y="304321"/>
        <a:ext cx="1466890" cy="1466890"/>
      </dsp:txXfrm>
    </dsp:sp>
    <dsp:sp modelId="{9B6B068E-0FCF-C14E-BCB4-813BB4FEF4F7}">
      <dsp:nvSpPr>
        <dsp:cNvPr id="0" name=""/>
        <dsp:cNvSpPr/>
      </dsp:nvSpPr>
      <dsp:spPr>
        <a:xfrm>
          <a:off x="3276608" y="240133"/>
          <a:ext cx="1625600" cy="1625600"/>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Demand restraining</a:t>
          </a:r>
        </a:p>
      </dsp:txBody>
      <dsp:txXfrm>
        <a:off x="3355963" y="319488"/>
        <a:ext cx="1466890" cy="1466890"/>
      </dsp:txXfrm>
    </dsp:sp>
    <dsp:sp modelId="{7F8F8335-A3BC-2C42-8A9B-C59BE3CF0394}">
      <dsp:nvSpPr>
        <dsp:cNvPr id="0" name=""/>
        <dsp:cNvSpPr/>
      </dsp:nvSpPr>
      <dsp:spPr>
        <a:xfrm>
          <a:off x="1280160" y="2174240"/>
          <a:ext cx="1625600" cy="1625600"/>
        </a:xfrm>
        <a:prstGeom prst="roundRect">
          <a:avLst/>
        </a:prstGeom>
        <a:solidFill>
          <a:srgbClr val="00B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Supply driving</a:t>
          </a:r>
        </a:p>
      </dsp:txBody>
      <dsp:txXfrm>
        <a:off x="1359515" y="2253595"/>
        <a:ext cx="1466890" cy="1466890"/>
      </dsp:txXfrm>
    </dsp:sp>
    <dsp:sp modelId="{DF8BC5E2-993C-594D-978E-3D8F952CED0B}">
      <dsp:nvSpPr>
        <dsp:cNvPr id="0" name=""/>
        <dsp:cNvSpPr/>
      </dsp:nvSpPr>
      <dsp:spPr>
        <a:xfrm>
          <a:off x="3190240" y="2174240"/>
          <a:ext cx="1625600" cy="1625600"/>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Supply restraining</a:t>
          </a:r>
        </a:p>
      </dsp:txBody>
      <dsp:txXfrm>
        <a:off x="3269595" y="2253595"/>
        <a:ext cx="1466890" cy="1466890"/>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9C3691E-11FF-41D5-9517-DB16FAE56F2B}" type="datetimeFigureOut">
              <a:rPr lang="en-ZA" smtClean="0"/>
              <a:t>17 Sep 2020</a:t>
            </a:fld>
            <a:endParaRPr lang="en-ZA"/>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9FE7071-0FFB-4FCA-8AA8-5517C7EF0724}" type="slidenum">
              <a:rPr lang="en-ZA" smtClean="0"/>
              <a:t>‹#›</a:t>
            </a:fld>
            <a:endParaRPr lang="en-ZA"/>
          </a:p>
        </p:txBody>
      </p:sp>
    </p:spTree>
    <p:extLst>
      <p:ext uri="{BB962C8B-B14F-4D97-AF65-F5344CB8AC3E}">
        <p14:creationId xmlns:p14="http://schemas.microsoft.com/office/powerpoint/2010/main" val="207270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3F6DCA6-A5BE-45AD-B4EC-B1E38A295306}" type="datetimeFigureOut">
              <a:rPr lang="en-ZA" smtClean="0"/>
              <a:t>17 Sep 2020</a:t>
            </a:fld>
            <a:endParaRPr lang="en-ZA"/>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802E42B-4540-4CA0-B5CC-7A6A1B09DC25}" type="slidenum">
              <a:rPr lang="en-ZA" smtClean="0"/>
              <a:t>‹#›</a:t>
            </a:fld>
            <a:endParaRPr lang="en-ZA"/>
          </a:p>
        </p:txBody>
      </p:sp>
    </p:spTree>
    <p:extLst>
      <p:ext uri="{BB962C8B-B14F-4D97-AF65-F5344CB8AC3E}">
        <p14:creationId xmlns:p14="http://schemas.microsoft.com/office/powerpoint/2010/main" val="23633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we will be covering selection and identification in the morning, and SP administration in the afternoon</a:t>
            </a:r>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1</a:t>
            </a:fld>
            <a:endParaRPr lang="en-ZA"/>
          </a:p>
        </p:txBody>
      </p:sp>
    </p:spTree>
    <p:extLst>
      <p:ext uri="{BB962C8B-B14F-4D97-AF65-F5344CB8AC3E}">
        <p14:creationId xmlns:p14="http://schemas.microsoft.com/office/powerpoint/2010/main" val="2344940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them of yesterday’s slide…</a:t>
            </a:r>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11</a:t>
            </a:fld>
            <a:endParaRPr lang="en-US"/>
          </a:p>
        </p:txBody>
      </p:sp>
    </p:spTree>
    <p:extLst>
      <p:ext uri="{BB962C8B-B14F-4D97-AF65-F5344CB8AC3E}">
        <p14:creationId xmlns:p14="http://schemas.microsoft.com/office/powerpoint/2010/main" val="113869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Ensuring policy coherence across programmes (remind them of slide</a:t>
            </a:r>
            <a:r>
              <a:rPr lang="en-GB" b="1" baseline="0" dirty="0"/>
              <a:t> on day 1)</a:t>
            </a:r>
            <a:endParaRPr lang="en-GB" baseline="0" dirty="0"/>
          </a:p>
        </p:txBody>
      </p:sp>
      <p:sp>
        <p:nvSpPr>
          <p:cNvPr id="4" name="Slide Number Placeholder 3"/>
          <p:cNvSpPr>
            <a:spLocks noGrp="1"/>
          </p:cNvSpPr>
          <p:nvPr>
            <p:ph type="sldNum" sz="quarter" idx="10"/>
          </p:nvPr>
        </p:nvSpPr>
        <p:spPr/>
        <p:txBody>
          <a:bodyPr/>
          <a:lstStyle/>
          <a:p>
            <a:fld id="{A802E42B-4540-4CA0-B5CC-7A6A1B09DC25}" type="slidenum">
              <a:rPr lang="en-ZA" smtClean="0"/>
              <a:t>12</a:t>
            </a:fld>
            <a:endParaRPr lang="en-ZA"/>
          </a:p>
        </p:txBody>
      </p:sp>
    </p:spTree>
    <p:extLst>
      <p:ext uri="{BB962C8B-B14F-4D97-AF65-F5344CB8AC3E}">
        <p14:creationId xmlns:p14="http://schemas.microsoft.com/office/powerpoint/2010/main" val="1140700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another extreme</a:t>
            </a:r>
            <a:r>
              <a:rPr lang="en-GB" baseline="0" dirty="0"/>
              <a:t> you may have a country with very few programmes in place… in this case it will be important to think of social protection holistically and address the gaps!</a:t>
            </a:r>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13</a:t>
            </a:fld>
            <a:endParaRPr lang="en-ZA"/>
          </a:p>
        </p:txBody>
      </p:sp>
    </p:spTree>
    <p:extLst>
      <p:ext uri="{BB962C8B-B14F-4D97-AF65-F5344CB8AC3E}">
        <p14:creationId xmlns:p14="http://schemas.microsoft.com/office/powerpoint/2010/main" val="22748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The fiscal choice.. In practice goes very much hand in hand with step</a:t>
            </a:r>
            <a:r>
              <a:rPr lang="en-US" baseline="0" dirty="0"/>
              <a:t> 1: a country’s ideal policy choice gets measured against its fiscal sustainability. </a:t>
            </a:r>
          </a:p>
          <a:p>
            <a:endParaRPr lang="en-US" baseline="0" dirty="0"/>
          </a:p>
          <a:p>
            <a:r>
              <a:rPr lang="en-US" baseline="0" dirty="0"/>
              <a:t>The ultimate fiscal trade-off is between coverage of a </a:t>
            </a:r>
            <a:r>
              <a:rPr lang="en-US" baseline="0" dirty="0" err="1"/>
              <a:t>programme</a:t>
            </a:r>
            <a:r>
              <a:rPr lang="en-US" baseline="0" dirty="0"/>
              <a:t> (% of population reached) and value of the transfer (acknowledging that transfers below a certain level will not trigger significant impacts on intended areas – nutrition, human capital </a:t>
            </a:r>
            <a:r>
              <a:rPr lang="en-US" baseline="0" dirty="0" err="1"/>
              <a:t>etc</a:t>
            </a:r>
            <a:r>
              <a:rPr lang="en-US" baseline="0" dirty="0"/>
              <a:t>)….</a:t>
            </a:r>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14</a:t>
            </a:fld>
            <a:endParaRPr lang="en-US"/>
          </a:p>
        </p:txBody>
      </p:sp>
    </p:spTree>
    <p:extLst>
      <p:ext uri="{BB962C8B-B14F-4D97-AF65-F5344CB8AC3E}">
        <p14:creationId xmlns:p14="http://schemas.microsoft.com/office/powerpoint/2010/main" val="2985715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0"/>
                <a:cs typeface="ＭＳ Ｐゴシック" charset="0"/>
              </a:rPr>
              <a:t>HOWEVER there is a </a:t>
            </a:r>
            <a:r>
              <a:rPr lang="en-US" baseline="0" dirty="0">
                <a:latin typeface="Arial" charset="0"/>
                <a:ea typeface="ＭＳ Ｐゴシック" charset="0"/>
                <a:cs typeface="ＭＳ Ｐゴシック" charset="0"/>
              </a:rPr>
              <a:t>basic political economy argument that the higher the coverage, the more popular a </a:t>
            </a:r>
            <a:r>
              <a:rPr lang="en-US" baseline="0" dirty="0" err="1">
                <a:latin typeface="Arial" charset="0"/>
                <a:ea typeface="ＭＳ Ｐゴシック" charset="0"/>
                <a:cs typeface="ＭＳ Ｐゴシック" charset="0"/>
              </a:rPr>
              <a:t>programme</a:t>
            </a:r>
            <a:r>
              <a:rPr lang="en-US" baseline="0" dirty="0">
                <a:latin typeface="Arial" charset="0"/>
                <a:ea typeface="ＭＳ Ｐゴシック" charset="0"/>
                <a:cs typeface="ＭＳ Ｐゴシック" charset="0"/>
              </a:rPr>
              <a:t> will be – and it will include politically more powerful groups – so that there is greater pressure to increase the value of the transfers… </a:t>
            </a:r>
          </a:p>
          <a:p>
            <a:endParaRPr lang="en-US" baseline="0" dirty="0">
              <a:latin typeface="Arial" charset="0"/>
              <a:ea typeface="ＭＳ Ｐゴシック" charset="0"/>
              <a:cs typeface="ＭＳ Ｐゴシック" charset="0"/>
            </a:endParaRPr>
          </a:p>
          <a:p>
            <a:r>
              <a:rPr lang="en-US" baseline="0" dirty="0">
                <a:latin typeface="Arial" charset="0"/>
                <a:ea typeface="ＭＳ Ｐゴシック" charset="0"/>
                <a:cs typeface="ＭＳ Ｐゴシック" charset="0"/>
              </a:rPr>
              <a:t>We should not feel constrained by existing scenarios and budget allocations, the budget ceiling and overall size of the pie is not necessarily fixed, it can be expanded (and we will discuss this in module on financial management)!</a:t>
            </a:r>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15</a:t>
            </a:fld>
            <a:endParaRPr lang="en-ZA"/>
          </a:p>
        </p:txBody>
      </p:sp>
    </p:spTree>
    <p:extLst>
      <p:ext uri="{BB962C8B-B14F-4D97-AF65-F5344CB8AC3E}">
        <p14:creationId xmlns:p14="http://schemas.microsoft.com/office/powerpoint/2010/main" val="2106483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Ensure</a:t>
            </a:r>
            <a:r>
              <a:rPr lang="en-US" baseline="0" dirty="0">
                <a:latin typeface="Arial" charset="0"/>
                <a:ea typeface="ＭＳ Ｐゴシック" charset="0"/>
                <a:cs typeface="ＭＳ Ｐゴシック" charset="0"/>
              </a:rPr>
              <a:t> participants look at pages 9&amp;10 in summary doc and engages with content for about 5 minutes and are given time to ask any questions or make comments…</a:t>
            </a:r>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16</a:t>
            </a:fld>
            <a:endParaRPr lang="en-ZA"/>
          </a:p>
        </p:txBody>
      </p:sp>
    </p:spTree>
    <p:extLst>
      <p:ext uri="{BB962C8B-B14F-4D97-AF65-F5344CB8AC3E}">
        <p14:creationId xmlns:p14="http://schemas.microsoft.com/office/powerpoint/2010/main" val="210648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teams discuss each word…and how they relate to each other. Then</a:t>
            </a:r>
            <a:r>
              <a:rPr lang="en-US" baseline="0" dirty="0"/>
              <a:t> debrief.. Stressing core doubts and areas of confusion (see activity guide)</a:t>
            </a:r>
          </a:p>
          <a:p>
            <a:endParaRPr lang="en-US" baseline="0" dirty="0"/>
          </a:p>
          <a:p>
            <a:r>
              <a:rPr lang="en-US" baseline="0" dirty="0"/>
              <a:t>Explain that some of these words are effectively overlapping and used by different actors in different ways.. We should never get stressed over a word but always ask clarification on what that word means in any given context. Example of ‘Social safety net’ which is the word used by the World Bank to refer to social assistance..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FFFF00"/>
              </a:solidFill>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17</a:t>
            </a:fld>
            <a:endParaRPr lang="en-ZA"/>
          </a:p>
        </p:txBody>
      </p:sp>
    </p:spTree>
    <p:extLst>
      <p:ext uri="{BB962C8B-B14F-4D97-AF65-F5344CB8AC3E}">
        <p14:creationId xmlns:p14="http://schemas.microsoft.com/office/powerpoint/2010/main" val="3654414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Simulation exercise as per the detailed description in the Activity Guide for Day 2</a:t>
            </a:r>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18</a:t>
            </a:fld>
            <a:endParaRPr lang="en-ZA"/>
          </a:p>
        </p:txBody>
      </p:sp>
    </p:spTree>
    <p:extLst>
      <p:ext uri="{BB962C8B-B14F-4D97-AF65-F5344CB8AC3E}">
        <p14:creationId xmlns:p14="http://schemas.microsoft.com/office/powerpoint/2010/main" val="1873242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Invite participants to carefully listen to each other’s contributions and try to agree as a group</a:t>
            </a:r>
            <a:r>
              <a:rPr lang="en-ZA" baseline="0" dirty="0"/>
              <a:t> on which 3 players should receive SP and</a:t>
            </a:r>
            <a:r>
              <a:rPr lang="en-ZA" dirty="0"/>
              <a:t> for what reasons</a:t>
            </a:r>
          </a:p>
          <a:p>
            <a:r>
              <a:rPr lang="en-ZA" dirty="0"/>
              <a:t>Invite</a:t>
            </a:r>
            <a:r>
              <a:rPr lang="en-ZA" baseline="0" dirty="0"/>
              <a:t> them to appoint a spokesperson that will share their key insights in plenary</a:t>
            </a:r>
            <a:endParaRPr lang="en-ZA" dirty="0"/>
          </a:p>
        </p:txBody>
      </p:sp>
      <p:sp>
        <p:nvSpPr>
          <p:cNvPr id="4" name="Slide Number Placeholder 3"/>
          <p:cNvSpPr>
            <a:spLocks noGrp="1"/>
          </p:cNvSpPr>
          <p:nvPr>
            <p:ph type="sldNum" sz="quarter" idx="10"/>
          </p:nvPr>
        </p:nvSpPr>
        <p:spPr/>
        <p:txBody>
          <a:bodyPr/>
          <a:lstStyle/>
          <a:p>
            <a:fld id="{A802E42B-4540-4CA0-B5CC-7A6A1B09DC25}" type="slidenum">
              <a:rPr lang="en-ZA" smtClean="0"/>
              <a:t>19</a:t>
            </a:fld>
            <a:endParaRPr lang="en-ZA"/>
          </a:p>
        </p:txBody>
      </p:sp>
    </p:spTree>
    <p:extLst>
      <p:ext uri="{BB962C8B-B14F-4D97-AF65-F5344CB8AC3E}">
        <p14:creationId xmlns:p14="http://schemas.microsoft.com/office/powerpoint/2010/main" val="2344046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Possibly</a:t>
            </a:r>
            <a:r>
              <a:rPr lang="en-ZA" sz="1200" kern="1200" baseline="0" dirty="0">
                <a:solidFill>
                  <a:schemeClr val="tx1"/>
                </a:solidFill>
                <a:effectLst/>
                <a:latin typeface="+mn-lt"/>
                <a:ea typeface="+mn-ea"/>
                <a:cs typeface="+mn-cs"/>
              </a:rPr>
              <a:t> also use these further questions: </a:t>
            </a:r>
            <a:r>
              <a:rPr lang="en-ZA" sz="1200" kern="1200" dirty="0">
                <a:solidFill>
                  <a:schemeClr val="tx1"/>
                </a:solidFill>
                <a:effectLst/>
                <a:latin typeface="+mn-lt"/>
                <a:ea typeface="+mn-ea"/>
                <a:cs typeface="+mn-cs"/>
              </a:rPr>
              <a:t>How would you generalise this in terms of distributing social protection across a nation? And what design option would you consider to identify households like this one? And how would you implement this choice (e.g. registration)?</a:t>
            </a:r>
            <a:r>
              <a:rPr lang="en-ZA" dirty="0">
                <a:effectLst/>
              </a:rPr>
              <a:t> </a:t>
            </a:r>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20</a:t>
            </a:fld>
            <a:endParaRPr lang="en-ZA"/>
          </a:p>
        </p:txBody>
      </p:sp>
    </p:spTree>
    <p:extLst>
      <p:ext uri="{BB962C8B-B14F-4D97-AF65-F5344CB8AC3E}">
        <p14:creationId xmlns:p14="http://schemas.microsoft.com/office/powerpoint/2010/main" val="207616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introduce the mornings agenda overview</a:t>
            </a:r>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2</a:t>
            </a:fld>
            <a:endParaRPr lang="en-ZA"/>
          </a:p>
        </p:txBody>
      </p:sp>
    </p:spTree>
    <p:extLst>
      <p:ext uri="{BB962C8B-B14F-4D97-AF65-F5344CB8AC3E}">
        <p14:creationId xmlns:p14="http://schemas.microsoft.com/office/powerpoint/2010/main" val="2505597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two phases.. just as important!</a:t>
            </a:r>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22</a:t>
            </a:fld>
            <a:endParaRPr lang="en-US"/>
          </a:p>
        </p:txBody>
      </p:sp>
    </p:spTree>
    <p:extLst>
      <p:ext uri="{BB962C8B-B14F-4D97-AF65-F5344CB8AC3E}">
        <p14:creationId xmlns:p14="http://schemas.microsoft.com/office/powerpoint/2010/main" val="117674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0"/>
                <a:cs typeface="ＭＳ Ｐゴシック" charset="0"/>
              </a:rPr>
              <a:t>Even when solid decisions have been made from a policy and a fiscal perspective, the</a:t>
            </a:r>
            <a:r>
              <a:rPr lang="en-US" baseline="0" dirty="0">
                <a:latin typeface="Arial" charset="0"/>
                <a:ea typeface="ＭＳ Ｐゴシック" charset="0"/>
                <a:cs typeface="ＭＳ Ｐゴシック" charset="0"/>
              </a:rPr>
              <a:t> challenge is still to solidly design a system that </a:t>
            </a:r>
            <a:r>
              <a:rPr lang="en-US" baseline="0" dirty="0" err="1">
                <a:latin typeface="Arial" charset="0"/>
                <a:ea typeface="ＭＳ Ｐゴシック" charset="0"/>
                <a:cs typeface="ＭＳ Ｐゴシック" charset="0"/>
              </a:rPr>
              <a:t>operationalises</a:t>
            </a:r>
            <a:r>
              <a:rPr lang="en-US" baseline="0" dirty="0">
                <a:latin typeface="Arial" charset="0"/>
                <a:ea typeface="ＭＳ Ｐゴシック" charset="0"/>
                <a:cs typeface="ＭＳ Ｐゴシック" charset="0"/>
              </a:rPr>
              <a:t> those decisions. </a:t>
            </a:r>
          </a:p>
          <a:p>
            <a:endParaRPr lang="en-US" baseline="0" dirty="0">
              <a:latin typeface="Arial" charset="0"/>
              <a:ea typeface="ＭＳ Ｐゴシック" charset="0"/>
              <a:cs typeface="ＭＳ Ｐゴシック" charset="0"/>
            </a:endParaRPr>
          </a:p>
          <a:p>
            <a:r>
              <a:rPr lang="en-US" baseline="0" dirty="0">
                <a:latin typeface="Arial" charset="0"/>
                <a:ea typeface="ＭＳ Ｐゴシック" charset="0"/>
                <a:cs typeface="ＭＳ Ｐゴシック" charset="0"/>
              </a:rPr>
              <a:t>Designing such a system is very complex because of the problems discussed on the slide.. See also summary doc and base doc.</a:t>
            </a:r>
            <a:endParaRPr lang="en-US" dirty="0">
              <a:latin typeface="Arial" charset="0"/>
              <a:ea typeface="ＭＳ Ｐゴシック" charset="0"/>
              <a:cs typeface="ＭＳ Ｐゴシック" charset="0"/>
            </a:endParaRPr>
          </a:p>
          <a:p>
            <a:endParaRPr lang="en-US" baseline="0" dirty="0"/>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23</a:t>
            </a:fld>
            <a:endParaRPr lang="en-US"/>
          </a:p>
        </p:txBody>
      </p:sp>
    </p:spTree>
    <p:extLst>
      <p:ext uri="{BB962C8B-B14F-4D97-AF65-F5344CB8AC3E}">
        <p14:creationId xmlns:p14="http://schemas.microsoft.com/office/powerpoint/2010/main" val="2985715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0"/>
                <a:cs typeface="ＭＳ Ｐゴシック" charset="0"/>
              </a:rPr>
              <a:t>Several design</a:t>
            </a:r>
            <a:r>
              <a:rPr lang="en-US" baseline="0" dirty="0">
                <a:latin typeface="Arial" charset="0"/>
                <a:ea typeface="ＭＳ Ｐゴシック" charset="0"/>
                <a:cs typeface="ＭＳ Ｐゴシック" charset="0"/>
              </a:rPr>
              <a:t> choices available – see summary and base doc for description and spend one minute describing each…</a:t>
            </a:r>
          </a:p>
          <a:p>
            <a:endParaRPr lang="en-US" baseline="0" dirty="0">
              <a:latin typeface="Arial" charset="0"/>
              <a:ea typeface="ＭＳ Ｐゴシック" charset="0"/>
              <a:cs typeface="ＭＳ Ｐゴシック" charset="0"/>
            </a:endParaRPr>
          </a:p>
          <a:p>
            <a:pPr marL="228600" indent="-228600">
              <a:buAutoNum type="arabicPeriod"/>
            </a:pPr>
            <a:r>
              <a:rPr lang="en-US" baseline="0" dirty="0">
                <a:latin typeface="Arial" charset="0"/>
                <a:ea typeface="ＭＳ Ｐゴシック" charset="0"/>
                <a:cs typeface="ＭＳ Ｐゴシック" charset="0"/>
              </a:rPr>
              <a:t>many programs adopt some form of geographical targeting and/or quotas within each location</a:t>
            </a:r>
          </a:p>
          <a:p>
            <a:pPr marL="228600" indent="-228600">
              <a:buAutoNum type="arabicPeriod"/>
            </a:pPr>
            <a:r>
              <a:rPr lang="en-US" baseline="0" dirty="0">
                <a:latin typeface="Arial" charset="0"/>
                <a:ea typeface="ＭＳ Ｐゴシック" charset="0"/>
                <a:cs typeface="ＭＳ Ｐゴシック" charset="0"/>
              </a:rPr>
              <a:t>life cycle approaches adopt simple approaches to targeting, mostly based on age (social pensions, child grants).. But sometimes on other variables.</a:t>
            </a:r>
          </a:p>
          <a:p>
            <a:pPr marL="228600" indent="-228600">
              <a:buAutoNum type="arabicPeriod"/>
            </a:pPr>
            <a:r>
              <a:rPr lang="en-US" dirty="0">
                <a:latin typeface="Arial" charset="0"/>
                <a:ea typeface="ＭＳ Ｐゴシック" charset="0"/>
                <a:cs typeface="ＭＳ Ｐゴシック" charset="0"/>
              </a:rPr>
              <a:t>Poverty targeted </a:t>
            </a:r>
            <a:r>
              <a:rPr lang="en-US" dirty="0" err="1">
                <a:latin typeface="Arial" charset="0"/>
                <a:ea typeface="ＭＳ Ｐゴシック" charset="0"/>
                <a:cs typeface="ＭＳ Ｐゴシック" charset="0"/>
              </a:rPr>
              <a:t>programmes</a:t>
            </a:r>
            <a:r>
              <a:rPr lang="en-US" baseline="0" dirty="0">
                <a:latin typeface="Arial" charset="0"/>
                <a:ea typeface="ＭＳ Ｐゴシック" charset="0"/>
                <a:cs typeface="ＭＳ Ｐゴシック" charset="0"/>
              </a:rPr>
              <a:t> primarily adopt means testing (verified or unverified, discuss difference and examples), Community based targeting (briefly discuss process, pros and cons or attempts to establish means in other ways e.g. through PMT (explain process and briefly discuss pros and cons)</a:t>
            </a:r>
            <a:endParaRPr lang="en-US" dirty="0">
              <a:latin typeface="Arial" charset="0"/>
              <a:ea typeface="ＭＳ Ｐゴシック" charset="0"/>
              <a:cs typeface="ＭＳ Ｐゴシック" charset="0"/>
            </a:endParaRP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24</a:t>
            </a:fld>
            <a:endParaRPr lang="en-US"/>
          </a:p>
        </p:txBody>
      </p:sp>
    </p:spTree>
    <p:extLst>
      <p:ext uri="{BB962C8B-B14F-4D97-AF65-F5344CB8AC3E}">
        <p14:creationId xmlns:p14="http://schemas.microsoft.com/office/powerpoint/2010/main" val="2864550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25</a:t>
            </a:fld>
            <a:endParaRPr lang="en-US"/>
          </a:p>
        </p:txBody>
      </p:sp>
    </p:spTree>
    <p:extLst>
      <p:ext uri="{BB962C8B-B14F-4D97-AF65-F5344CB8AC3E}">
        <p14:creationId xmlns:p14="http://schemas.microsoft.com/office/powerpoint/2010/main" val="3083232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practice, we</a:t>
            </a:r>
            <a:r>
              <a:rPr lang="en-GB" baseline="0" dirty="0"/>
              <a:t> can classify these like this..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Briefly discuss each option</a:t>
            </a:r>
            <a:r>
              <a:rPr lang="en-GB" baseline="0" dirty="0"/>
              <a:t> highlighting strengths and weaknesses.. highlighting complementary role of social insurance (</a:t>
            </a:r>
            <a:r>
              <a:rPr lang="en-GB" dirty="0"/>
              <a:t>See pages 13-14 of summary doc on S&amp;I)</a:t>
            </a:r>
            <a:r>
              <a:rPr lang="en-GB" baseline="0" dirty="0"/>
              <a:t>:</a:t>
            </a:r>
          </a:p>
          <a:p>
            <a:endParaRPr lang="en-GB" baseline="0" dirty="0"/>
          </a:p>
          <a:p>
            <a:pPr marL="171450" indent="-171450">
              <a:buFont typeface="Arial" panose="020B0604020202020204" pitchFamily="34" charset="0"/>
              <a:buChar char="•"/>
            </a:pPr>
            <a:r>
              <a:rPr lang="en-GB" baseline="0" dirty="0"/>
              <a:t>Click 1: Categorical approaches vary widely, most often age related (old age pension, child benefit), often geographic (poorest areas of country prioritised) – but also other more complex approaches (e.g. labour-constrained..). These tend to be easier to implement..</a:t>
            </a:r>
          </a:p>
          <a:p>
            <a:pPr marL="171450" indent="-171450">
              <a:buFont typeface="Arial" panose="020B0604020202020204" pitchFamily="34" charset="0"/>
              <a:buChar char="•"/>
            </a:pPr>
            <a:r>
              <a:rPr lang="en-GB" baseline="0" dirty="0"/>
              <a:t>Click 2: Economic selection (poverty targeting) can be achieved in many ways: means tests (establishing income and targeting on that basis) can be easy in contexts with high levels of formality (e.g. easily verifiable through tax database).. But is often unverified and complemented by strong processes for spot-checking; Community Based Targeting (CBT) implies the community itself setting the targeting criteria and guiding selection of beneficiaries); the Proxy Means Test is an approach that encompasses developing a formula based on observable household characteristics that are highly correlated with poverty (e.g. based on analysis if household budget surveys) and targeting on the basis of that formula; affluence and pension testing involves targeting ‘universally’ except for those who are very affluent or who already receive a pension (e.g. Thailand’s National Social Insurance targets anybody who does not have private or public sector insurance already).</a:t>
            </a:r>
          </a:p>
          <a:p>
            <a:pPr marL="171450" indent="-171450">
              <a:buFont typeface="Arial" panose="020B0604020202020204" pitchFamily="34" charset="0"/>
              <a:buChar char="•"/>
            </a:pPr>
            <a:r>
              <a:rPr lang="en-GB" baseline="0" dirty="0"/>
              <a:t>Click 3: MOST APPROACHES ARE ACTUALLY HYBRIDS!</a:t>
            </a:r>
          </a:p>
          <a:p>
            <a:pPr marL="0" indent="0">
              <a:buFont typeface="Arial" panose="020B0604020202020204" pitchFamily="34" charset="0"/>
              <a:buNone/>
            </a:pPr>
            <a:r>
              <a:rPr lang="en-GB" baseline="0" dirty="0"/>
              <a:t>E.g. very often some form of economic selection + geographic targeting.. Sometimes categorical on age with some form of means test (e.g. south Africa’s child grant system)</a:t>
            </a:r>
          </a:p>
          <a:p>
            <a:pPr marL="0" indent="0">
              <a:buFont typeface="Arial" panose="020B0604020202020204" pitchFamily="34" charset="0"/>
              <a:buNone/>
            </a:pPr>
            <a:endParaRPr lang="en-GB" baseline="0" dirty="0"/>
          </a:p>
          <a:p>
            <a:pPr marL="171450" indent="-171450">
              <a:buFont typeface="Arial" panose="020B0604020202020204" pitchFamily="34" charset="0"/>
              <a:buChar char="•"/>
            </a:pPr>
            <a:r>
              <a:rPr lang="en-GB" baseline="0" dirty="0"/>
              <a:t>You can also mention some type </a:t>
            </a:r>
            <a:r>
              <a:rPr lang="en-GB" baseline="0" dirty="0" err="1"/>
              <a:t>sof</a:t>
            </a:r>
            <a:r>
              <a:rPr lang="en-GB" baseline="0" dirty="0"/>
              <a:t> programmes adopt approaches to self-selection (e.g. public works where wage is low so only a few participate) – but we will not go into this</a:t>
            </a:r>
          </a:p>
          <a:p>
            <a:pPr marL="171450" indent="-171450">
              <a:buFont typeface="Arial" panose="020B0604020202020204" pitchFamily="34" charset="0"/>
              <a:buChar char="•"/>
            </a:pPr>
            <a:r>
              <a:rPr lang="en-GB" baseline="0" dirty="0"/>
              <a:t>You can also mention a universal basic income would need none of these as everyone would receive… and be taxed accordingly</a:t>
            </a:r>
          </a:p>
        </p:txBody>
      </p:sp>
      <p:sp>
        <p:nvSpPr>
          <p:cNvPr id="4" name="Slide Number Placeholder 3"/>
          <p:cNvSpPr>
            <a:spLocks noGrp="1"/>
          </p:cNvSpPr>
          <p:nvPr>
            <p:ph type="sldNum" sz="quarter" idx="10"/>
          </p:nvPr>
        </p:nvSpPr>
        <p:spPr/>
        <p:txBody>
          <a:bodyPr/>
          <a:lstStyle/>
          <a:p>
            <a:fld id="{A802E42B-4540-4CA0-B5CC-7A6A1B09DC25}" type="slidenum">
              <a:rPr lang="en-ZA" smtClean="0"/>
              <a:t>26</a:t>
            </a:fld>
            <a:endParaRPr lang="en-ZA"/>
          </a:p>
        </p:txBody>
      </p:sp>
    </p:spTree>
    <p:extLst>
      <p:ext uri="{BB962C8B-B14F-4D97-AF65-F5344CB8AC3E}">
        <p14:creationId xmlns:p14="http://schemas.microsoft.com/office/powerpoint/2010/main" val="3393725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r>
              <a:rPr lang="en-US" baseline="0" dirty="0"/>
              <a:t> purpose of this activity: </a:t>
            </a:r>
            <a:r>
              <a:rPr lang="en-ZA" sz="1200" kern="1200" dirty="0">
                <a:solidFill>
                  <a:schemeClr val="tx1"/>
                </a:solidFill>
                <a:effectLst/>
                <a:latin typeface="+mn-lt"/>
                <a:ea typeface="+mn-ea"/>
                <a:cs typeface="+mn-cs"/>
              </a:rPr>
              <a:t>critically think through three of the main design tools used to select social protection beneficiaries: Proxy Means Test (PMT), Community Based Targeting (CBT), and categorical targeting (incorporating both age and other categorical approaches, eg. labour constrained)</a:t>
            </a:r>
            <a:r>
              <a:rPr lang="en-ZA" dirty="0">
                <a:effectLst/>
              </a:rPr>
              <a:t> </a:t>
            </a:r>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27</a:t>
            </a:fld>
            <a:endParaRPr lang="en-ZA"/>
          </a:p>
        </p:txBody>
      </p:sp>
    </p:spTree>
    <p:extLst>
      <p:ext uri="{BB962C8B-B14F-4D97-AF65-F5344CB8AC3E}">
        <p14:creationId xmlns:p14="http://schemas.microsoft.com/office/powerpoint/2010/main" val="3228329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Ecah</a:t>
            </a:r>
            <a:r>
              <a:rPr lang="en-GB" dirty="0"/>
              <a:t> team will be discussing each option</a:t>
            </a:r>
            <a:r>
              <a:rPr lang="en-GB" baseline="0" dirty="0"/>
              <a:t> highlighting strengths, weaknesses and where that model may work best.. Explain three selected ‘leads’ that will take notes on flip chart and we will then debrief in plenary</a:t>
            </a:r>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28</a:t>
            </a:fld>
            <a:endParaRPr lang="en-ZA"/>
          </a:p>
        </p:txBody>
      </p:sp>
    </p:spTree>
    <p:extLst>
      <p:ext uri="{BB962C8B-B14F-4D97-AF65-F5344CB8AC3E}">
        <p14:creationId xmlns:p14="http://schemas.microsoft.com/office/powerpoint/2010/main" val="1584746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TEMPLATE TO FILL by each working group on their</a:t>
            </a:r>
            <a:r>
              <a:rPr lang="en-GB" baseline="0" dirty="0"/>
              <a:t> flip chart</a:t>
            </a:r>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29</a:t>
            </a:fld>
            <a:endParaRPr lang="en-ZA"/>
          </a:p>
        </p:txBody>
      </p:sp>
    </p:spTree>
    <p:extLst>
      <p:ext uri="{BB962C8B-B14F-4D97-AF65-F5344CB8AC3E}">
        <p14:creationId xmlns:p14="http://schemas.microsoft.com/office/powerpoint/2010/main" val="770274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THESE SLIDES DURING EACH DEBRIEF AND REFER TO SECTION IN BASE DOC WHERE THIS IS COVERED IN MORE DEPTH</a:t>
            </a:r>
          </a:p>
          <a:p>
            <a:r>
              <a:rPr lang="en-GB" dirty="0"/>
              <a:t>We do not need to go into detail – key point emerging is that each approach</a:t>
            </a:r>
            <a:r>
              <a:rPr lang="en-GB" baseline="0" dirty="0"/>
              <a:t> has strengths and weaknesses.. That need very careful evaluation given country context</a:t>
            </a:r>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30</a:t>
            </a:fld>
            <a:endParaRPr lang="en-ZA"/>
          </a:p>
        </p:txBody>
      </p:sp>
    </p:spTree>
    <p:extLst>
      <p:ext uri="{BB962C8B-B14F-4D97-AF65-F5344CB8AC3E}">
        <p14:creationId xmlns:p14="http://schemas.microsoft.com/office/powerpoint/2010/main" val="3620867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THESE SLIDES DURING EACH DEBRIEF AND REFER TO SECTION IN BASE DOC WHERE THIS IS COVERED IN MORE DEPTH</a:t>
            </a:r>
          </a:p>
          <a:p>
            <a:r>
              <a:rPr lang="en-GB" dirty="0"/>
              <a:t>We do not need to go into detail – key point emerging is that each approach</a:t>
            </a:r>
            <a:r>
              <a:rPr lang="en-GB" baseline="0" dirty="0"/>
              <a:t> has strengths and weaknesses.. That need very careful evaluation given country context</a:t>
            </a:r>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31</a:t>
            </a:fld>
            <a:endParaRPr lang="en-ZA"/>
          </a:p>
        </p:txBody>
      </p:sp>
    </p:spTree>
    <p:extLst>
      <p:ext uri="{BB962C8B-B14F-4D97-AF65-F5344CB8AC3E}">
        <p14:creationId xmlns:p14="http://schemas.microsoft.com/office/powerpoint/2010/main" val="227776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Set up a </a:t>
            </a:r>
            <a:r>
              <a:rPr lang="en-ZA" baseline="0" dirty="0"/>
              <a:t>semi-circle of chairs facing the front of the room and invite all participants to take a seats with their journals/ pen and paper.</a:t>
            </a:r>
            <a:endParaRPr lang="en-ZA" dirty="0"/>
          </a:p>
          <a:p>
            <a:endParaRPr lang="en-ZA" dirty="0"/>
          </a:p>
          <a:p>
            <a:r>
              <a:rPr lang="en-ZA" dirty="0"/>
              <a:t>We have had a</a:t>
            </a:r>
            <a:r>
              <a:rPr lang="en-ZA" baseline="0" dirty="0"/>
              <a:t> first look at the Theory U model yesterday afternoon in preparation for your Dialogue Interview Walk Exercise. We will be following the same model throughout all the morning check-in Leadership &amp; Transformation training sessions. This will offer you an opportunity to start each training day with some reflection time and space to explore where you are at and where you would like to go on your own personal transformation &amp; leadership journey as an SP leader. It is a journaling exercise </a:t>
            </a:r>
            <a:r>
              <a:rPr lang="mr-IN" baseline="0" dirty="0"/>
              <a:t>–</a:t>
            </a:r>
            <a:r>
              <a:rPr lang="en-ZA" baseline="0" dirty="0"/>
              <a:t> so please take out your journals, or notebooks now.</a:t>
            </a:r>
          </a:p>
          <a:p>
            <a:endParaRPr lang="en-ZA" baseline="0" dirty="0"/>
          </a:p>
          <a:p>
            <a:r>
              <a:rPr lang="en-ZA" sz="1200" kern="1200" dirty="0">
                <a:solidFill>
                  <a:schemeClr val="tx1"/>
                </a:solidFill>
                <a:effectLst/>
                <a:latin typeface="+mn-lt"/>
                <a:ea typeface="+mn-ea"/>
                <a:cs typeface="+mn-cs"/>
              </a:rPr>
              <a:t>I will now read out one question after the other to guide</a:t>
            </a:r>
            <a:r>
              <a:rPr lang="en-ZA" sz="1200" kern="1200" baseline="0" dirty="0">
                <a:solidFill>
                  <a:schemeClr val="tx1"/>
                </a:solidFill>
                <a:effectLst/>
                <a:latin typeface="+mn-lt"/>
                <a:ea typeface="+mn-ea"/>
                <a:cs typeface="+mn-cs"/>
              </a:rPr>
              <a:t> you </a:t>
            </a:r>
            <a:r>
              <a:rPr lang="en-ZA" sz="1200" kern="1200" dirty="0">
                <a:solidFill>
                  <a:schemeClr val="tx1"/>
                </a:solidFill>
                <a:effectLst/>
                <a:latin typeface="+mn-lt"/>
                <a:ea typeface="+mn-ea"/>
                <a:cs typeface="+mn-cs"/>
              </a:rPr>
              <a:t>in their journaling, and I will move to the next question when I sense that the majority of you is ready. I won’t give</a:t>
            </a:r>
            <a:r>
              <a:rPr lang="en-ZA" sz="1200" kern="1200" baseline="0" dirty="0">
                <a:solidFill>
                  <a:schemeClr val="tx1"/>
                </a:solidFill>
                <a:effectLst/>
                <a:latin typeface="+mn-lt"/>
                <a:ea typeface="+mn-ea"/>
                <a:cs typeface="+mn-cs"/>
              </a:rPr>
              <a:t> you</a:t>
            </a:r>
            <a:r>
              <a:rPr lang="en-ZA" sz="1200" kern="1200" dirty="0">
                <a:solidFill>
                  <a:schemeClr val="tx1"/>
                </a:solidFill>
                <a:effectLst/>
                <a:latin typeface="+mn-lt"/>
                <a:ea typeface="+mn-ea"/>
                <a:cs typeface="+mn-cs"/>
              </a:rPr>
              <a:t> too much time, because it is important that you keep</a:t>
            </a:r>
            <a:r>
              <a:rPr lang="en-ZA" sz="1200" kern="1200" baseline="0" dirty="0">
                <a:solidFill>
                  <a:schemeClr val="tx1"/>
                </a:solidFill>
                <a:effectLst/>
                <a:latin typeface="+mn-lt"/>
                <a:ea typeface="+mn-ea"/>
                <a:cs typeface="+mn-cs"/>
              </a:rPr>
              <a:t> going and do </a:t>
            </a:r>
            <a:r>
              <a:rPr lang="en-ZA" sz="1200" kern="1200" dirty="0">
                <a:solidFill>
                  <a:schemeClr val="tx1"/>
                </a:solidFill>
                <a:effectLst/>
                <a:latin typeface="+mn-lt"/>
                <a:ea typeface="+mn-ea"/>
                <a:cs typeface="+mn-cs"/>
              </a:rPr>
              <a:t>not</a:t>
            </a:r>
            <a:r>
              <a:rPr lang="en-ZA" sz="1200" kern="1200" baseline="0" dirty="0">
                <a:solidFill>
                  <a:schemeClr val="tx1"/>
                </a:solidFill>
                <a:effectLst/>
                <a:latin typeface="+mn-lt"/>
                <a:ea typeface="+mn-ea"/>
                <a:cs typeface="+mn-cs"/>
              </a:rPr>
              <a:t> over</a:t>
            </a:r>
            <a:r>
              <a:rPr lang="en-ZA" sz="1200" kern="1200" dirty="0">
                <a:solidFill>
                  <a:schemeClr val="tx1"/>
                </a:solidFill>
                <a:effectLst/>
                <a:latin typeface="+mn-lt"/>
                <a:ea typeface="+mn-ea"/>
                <a:cs typeface="+mn-cs"/>
              </a:rPr>
              <a:t>think the questions too much.</a:t>
            </a:r>
            <a:r>
              <a:rPr lang="en-ZA" dirty="0">
                <a:effectLst/>
              </a:rPr>
              <a:t> I will leave the questions up on a slide</a:t>
            </a:r>
            <a:r>
              <a:rPr lang="en-ZA" baseline="0" dirty="0">
                <a:effectLst/>
              </a:rPr>
              <a:t> should you need to have sight of them, but please focus your attention on my spoken questions and guidance rather than the slide.</a:t>
            </a:r>
            <a:r>
              <a:rPr lang="en-ZA" baseline="0" dirty="0"/>
              <a:t> </a:t>
            </a:r>
          </a:p>
          <a:p>
            <a:endParaRPr lang="en-ZA" baseline="0" dirty="0"/>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3</a:t>
            </a:fld>
            <a:endParaRPr lang="en-ZA"/>
          </a:p>
        </p:txBody>
      </p:sp>
    </p:spTree>
    <p:extLst>
      <p:ext uri="{BB962C8B-B14F-4D97-AF65-F5344CB8AC3E}">
        <p14:creationId xmlns:p14="http://schemas.microsoft.com/office/powerpoint/2010/main" val="1873242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THESE SLIDES DURING EACH DEBRIEF AND REFER TO SECTION IN BASE DOC WHERE THIS IS COVERED IN MORE DEPTH</a:t>
            </a:r>
          </a:p>
          <a:p>
            <a:r>
              <a:rPr lang="en-GB" dirty="0"/>
              <a:t>We do not need to go into detail – key point emerging is that each approach</a:t>
            </a:r>
            <a:r>
              <a:rPr lang="en-GB" baseline="0" dirty="0"/>
              <a:t> has strengths and weaknesses.. That need very careful evaluation given country context</a:t>
            </a:r>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32</a:t>
            </a:fld>
            <a:endParaRPr lang="en-ZA"/>
          </a:p>
        </p:txBody>
      </p:sp>
    </p:spTree>
    <p:extLst>
      <p:ext uri="{BB962C8B-B14F-4D97-AF65-F5344CB8AC3E}">
        <p14:creationId xmlns:p14="http://schemas.microsoft.com/office/powerpoint/2010/main" val="2688010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it take to implement any given design,</a:t>
            </a:r>
            <a:r>
              <a:rPr lang="en-GB" baseline="0" dirty="0"/>
              <a:t> as just discussed? This will of course vary depending on the design, as your insights have shown in the previous exercise… yet the overarching phases will be the same:</a:t>
            </a:r>
          </a:p>
          <a:p>
            <a:pPr marL="171450" indent="-171450">
              <a:buFont typeface="Arial" panose="020B0604020202020204" pitchFamily="34" charset="0"/>
              <a:buChar char="•"/>
            </a:pPr>
            <a:r>
              <a:rPr lang="en-GB" baseline="0" dirty="0"/>
              <a:t>Households will need to be initially registered</a:t>
            </a:r>
          </a:p>
          <a:p>
            <a:pPr marL="171450" indent="-171450">
              <a:buFont typeface="Arial" panose="020B0604020202020204" pitchFamily="34" charset="0"/>
              <a:buChar char="•"/>
            </a:pPr>
            <a:r>
              <a:rPr lang="en-GB" baseline="0" dirty="0"/>
              <a:t>Eligible households will then be determined (in some cases these two phases will be concurrent, e.g. for CBT.. While for PMT socio-economic data is first collected on everybody, then once data is entered the formula can be run..</a:t>
            </a:r>
          </a:p>
          <a:p>
            <a:pPr marL="171450" indent="-171450">
              <a:buFont typeface="Arial" panose="020B0604020202020204" pitchFamily="34" charset="0"/>
              <a:buChar char="•"/>
            </a:pPr>
            <a:r>
              <a:rPr lang="en-GB" baseline="0" dirty="0"/>
              <a:t>Selected households are then enrolled (e.g. additional data is collected, bank accounts opened, programme IDs shared, </a:t>
            </a:r>
            <a:r>
              <a:rPr lang="en-GB" baseline="0" dirty="0" err="1"/>
              <a:t>etc</a:t>
            </a:r>
            <a:r>
              <a:rPr lang="en-GB" baseline="0" dirty="0"/>
              <a:t>)</a:t>
            </a:r>
          </a:p>
          <a:p>
            <a:pPr marL="171450" indent="-171450">
              <a:buFont typeface="Arial" panose="020B0604020202020204" pitchFamily="34" charset="0"/>
              <a:buChar char="•"/>
            </a:pPr>
            <a:endParaRPr lang="en-GB" baseline="0" dirty="0"/>
          </a:p>
          <a:p>
            <a:r>
              <a:rPr lang="en-GB" dirty="0"/>
              <a:t>As briefly mentioned at the start of the day… even the best designed system will face challenges when it needs to be implemented. Moreover, implementation challenges</a:t>
            </a:r>
            <a:r>
              <a:rPr lang="en-GB" baseline="0" dirty="0"/>
              <a:t> will greatly depend on the underlying design choices…</a:t>
            </a:r>
          </a:p>
          <a:p>
            <a:endParaRPr lang="en-GB" baseline="0" dirty="0"/>
          </a:p>
          <a:p>
            <a:r>
              <a:rPr lang="en-GB" baseline="0" dirty="0"/>
              <a:t>At this stage, we will focus on the data collection process for registration… the process used for enrolment.. The structure of the complaints and appeals system (if any in place.). And the underlying communications.. As these are all areas that risk augmenting exclusionary forces.</a:t>
            </a:r>
          </a:p>
          <a:p>
            <a:endParaRPr lang="en-GB" baseline="0" dirty="0"/>
          </a:p>
          <a:p>
            <a:r>
              <a:rPr lang="en-GB" baseline="0" dirty="0"/>
              <a:t>Labour intensive.. Requires capacity at local level often missing in the region! Many countries rely on voluntary structures…</a:t>
            </a:r>
          </a:p>
          <a:p>
            <a:endParaRPr lang="en-GB" dirty="0"/>
          </a:p>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33</a:t>
            </a:fld>
            <a:endParaRPr lang="en-ZA"/>
          </a:p>
        </p:txBody>
      </p:sp>
    </p:spTree>
    <p:extLst>
      <p:ext uri="{BB962C8B-B14F-4D97-AF65-F5344CB8AC3E}">
        <p14:creationId xmlns:p14="http://schemas.microsoft.com/office/powerpoint/2010/main" val="1841966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Data collection… implementation challenges</a:t>
            </a:r>
            <a:r>
              <a:rPr lang="en-GB" baseline="0" dirty="0"/>
              <a:t> will vary enormously depending on whether pull, push or data integration approach is adopted. The most important consideration to avoid exclusion is minimising the burden for potential beneficiaries.. Direct (cost of travel, documentation, </a:t>
            </a:r>
            <a:r>
              <a:rPr lang="en-GB" baseline="0" dirty="0" err="1"/>
              <a:t>etc</a:t>
            </a:r>
            <a:r>
              <a:rPr lang="en-GB" baseline="0" dirty="0"/>
              <a:t>), indirect (waiting, stigma, </a:t>
            </a:r>
            <a:r>
              <a:rPr lang="en-GB" baseline="0" dirty="0" err="1"/>
              <a:t>etc</a:t>
            </a:r>
            <a:r>
              <a:rPr lang="en-GB" baseline="0" dirty="0"/>
              <a:t>) and opportunity costs (e.g. time loss).. (Ask delegates to briefly read through table on page 21, 22).</a:t>
            </a:r>
          </a:p>
          <a:p>
            <a:pPr marL="685800" lvl="1" indent="-228600">
              <a:buFont typeface="Arial" panose="020B0604020202020204" pitchFamily="34" charset="0"/>
              <a:buChar char="•"/>
            </a:pPr>
            <a:r>
              <a:rPr lang="en-GB" baseline="0" dirty="0"/>
              <a:t>One solution that many countries are starting to adopt – sometimes called ‘Single Window Service’ or ‘One Stop Shop’ – is the creation of units at decentralised level where applications for any social sector programme can be processed in one place.. Greatly reducing burden on applicants).</a:t>
            </a:r>
          </a:p>
          <a:p>
            <a:pPr marL="228600" indent="-228600">
              <a:buFont typeface="+mj-lt"/>
              <a:buAutoNum type="arabicPeriod"/>
            </a:pPr>
            <a:r>
              <a:rPr lang="en-GB" baseline="0" dirty="0"/>
              <a:t>Requirements for enrolment may also enhance exclusion.. Whether the need for formal identification (very low in these contexts and especially among the most marginalised: which is why some countries have linked objectives of Social Protection and legal identification); or the need for proof of disability status; or the obligation to provide biometric data to enrol (manual labourers with ruined fingerprints, </a:t>
            </a:r>
            <a:r>
              <a:rPr lang="en-GB" baseline="0" dirty="0" err="1"/>
              <a:t>etc</a:t>
            </a:r>
            <a:r>
              <a:rPr lang="en-GB" baseline="0" dirty="0"/>
              <a:t>)</a:t>
            </a:r>
          </a:p>
          <a:p>
            <a:pPr marL="228600" indent="-228600">
              <a:buFont typeface="+mj-lt"/>
              <a:buAutoNum type="arabicPeriod"/>
            </a:pPr>
            <a:r>
              <a:rPr lang="en-GB" baseline="0" dirty="0"/>
              <a:t>Communications.. If badly conducted.. Can increase stigmatisation or enhance exclusion (</a:t>
            </a:r>
            <a:r>
              <a:rPr lang="en-GB" i="1" baseline="0" dirty="0"/>
              <a:t>we will discuss this when looking at Administration in afternoon</a:t>
            </a:r>
            <a:r>
              <a:rPr lang="en-GB" baseline="0" dirty="0"/>
              <a:t>)</a:t>
            </a:r>
          </a:p>
          <a:p>
            <a:pPr marL="228600" indent="-228600">
              <a:buFont typeface="+mj-lt"/>
              <a:buAutoNum type="arabicPeriod"/>
            </a:pPr>
            <a:r>
              <a:rPr lang="en-GB" baseline="0" dirty="0"/>
              <a:t>In the absence of a solid complaints/appeals system citizens have no way to claim their rights and correct malpractice in registration and enrolment (</a:t>
            </a:r>
            <a:r>
              <a:rPr lang="en-GB" i="1" baseline="0" dirty="0"/>
              <a:t>we will also discuss this in afternoon</a:t>
            </a:r>
            <a:r>
              <a:rPr lang="en-GB" baseline="0" dirty="0"/>
              <a:t>).</a:t>
            </a:r>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34</a:t>
            </a:fld>
            <a:endParaRPr lang="en-ZA"/>
          </a:p>
        </p:txBody>
      </p:sp>
    </p:spTree>
    <p:extLst>
      <p:ext uri="{BB962C8B-B14F-4D97-AF65-F5344CB8AC3E}">
        <p14:creationId xmlns:p14="http://schemas.microsoft.com/office/powerpoint/2010/main" val="4102732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To conclude… the causes of exclusion are multiple!</a:t>
            </a:r>
            <a:r>
              <a:rPr lang="en-US" altLang="en-US" baseline="0" dirty="0">
                <a:latin typeface="Arial" panose="020B0604020202020204" pitchFamily="34" charset="0"/>
              </a:rPr>
              <a:t> Not only a consequence of under-coverage but also of targeting design choices and implementation choices</a:t>
            </a:r>
            <a:endParaRPr lang="en-US" altLang="en-US" dirty="0">
              <a:latin typeface="Arial" panose="020B0604020202020204" pitchFamily="34" charset="0"/>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68A933B-820E-412B-A3B4-E9B745B2AC03}" type="slidenum">
              <a:rPr lang="en-US" altLang="en-US" sz="1100"/>
              <a:pPr>
                <a:spcBef>
                  <a:spcPct val="0"/>
                </a:spcBef>
              </a:pPr>
              <a:t>35</a:t>
            </a:fld>
            <a:endParaRPr lang="en-US" altLang="en-US" sz="1100"/>
          </a:p>
        </p:txBody>
      </p:sp>
    </p:spTree>
    <p:extLst>
      <p:ext uri="{BB962C8B-B14F-4D97-AF65-F5344CB8AC3E}">
        <p14:creationId xmlns:p14="http://schemas.microsoft.com/office/powerpoint/2010/main" val="910308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Click through explaining all…</a:t>
            </a:r>
          </a:p>
          <a:p>
            <a:endParaRPr lang="en-US" altLang="en-US" dirty="0">
              <a:latin typeface="Arial" panose="020B0604020202020204" pitchFamily="34" charset="0"/>
            </a:endParaRPr>
          </a:p>
          <a:p>
            <a:r>
              <a:rPr lang="en-US" altLang="en-US" dirty="0">
                <a:latin typeface="Arial" panose="020B0604020202020204" pitchFamily="34" charset="0"/>
              </a:rPr>
              <a:t>Four</a:t>
            </a:r>
            <a:r>
              <a:rPr lang="en-US" altLang="en-US" baseline="0" dirty="0">
                <a:latin typeface="Arial" panose="020B0604020202020204" pitchFamily="34" charset="0"/>
              </a:rPr>
              <a:t> images depict:</a:t>
            </a:r>
          </a:p>
          <a:p>
            <a:pPr marL="228600" indent="-228600">
              <a:buFont typeface="+mj-lt"/>
              <a:buAutoNum type="arabicPeriod"/>
            </a:pPr>
            <a:r>
              <a:rPr lang="en-US" altLang="en-US" baseline="0" dirty="0">
                <a:latin typeface="Arial" panose="020B0604020202020204" pitchFamily="34" charset="0"/>
              </a:rPr>
              <a:t>Ensuring system selected is appropriate to poverty and vulnerability profile in the country</a:t>
            </a:r>
          </a:p>
          <a:p>
            <a:pPr marL="228600" indent="-228600">
              <a:buFont typeface="+mj-lt"/>
              <a:buAutoNum type="arabicPeriod"/>
            </a:pPr>
            <a:r>
              <a:rPr lang="en-US" altLang="en-US" baseline="0" dirty="0">
                <a:latin typeface="Arial" panose="020B0604020202020204" pitchFamily="34" charset="0"/>
              </a:rPr>
              <a:t>Ensuring it is culturally acceptable and feasible</a:t>
            </a:r>
          </a:p>
          <a:p>
            <a:pPr marL="228600" indent="-228600">
              <a:buFont typeface="+mj-lt"/>
              <a:buAutoNum type="arabicPeriod"/>
            </a:pPr>
            <a:r>
              <a:rPr lang="en-US" altLang="en-US" baseline="0" dirty="0">
                <a:latin typeface="Arial" panose="020B0604020202020204" pitchFamily="34" charset="0"/>
              </a:rPr>
              <a:t>Ensuring it is aligned with existing resources and infrastructure (e.g. technology, ID cards </a:t>
            </a:r>
            <a:r>
              <a:rPr lang="en-US" altLang="en-US" baseline="0" dirty="0" err="1">
                <a:latin typeface="Arial" panose="020B0604020202020204" pitchFamily="34" charset="0"/>
              </a:rPr>
              <a:t>etc</a:t>
            </a:r>
            <a:r>
              <a:rPr lang="en-US" altLang="en-US" baseline="0" dirty="0">
                <a:latin typeface="Arial" panose="020B0604020202020204" pitchFamily="34" charset="0"/>
              </a:rPr>
              <a:t>)</a:t>
            </a:r>
          </a:p>
          <a:p>
            <a:pPr marL="228600" indent="-228600">
              <a:buFont typeface="+mj-lt"/>
              <a:buAutoNum type="arabicPeriod"/>
            </a:pPr>
            <a:r>
              <a:rPr lang="en-US" altLang="en-US" baseline="0" dirty="0">
                <a:latin typeface="Arial" panose="020B0604020202020204" pitchFamily="34" charset="0"/>
              </a:rPr>
              <a:t>Ensuring there is capacity to implement!</a:t>
            </a:r>
          </a:p>
          <a:p>
            <a:pPr marL="171450" indent="-171450">
              <a:buFontTx/>
              <a:buChar char="-"/>
            </a:pPr>
            <a:endParaRPr lang="en-US" altLang="en-US" baseline="0" dirty="0">
              <a:latin typeface="Arial" panose="020B0604020202020204" pitchFamily="34" charset="0"/>
            </a:endParaRPr>
          </a:p>
          <a:p>
            <a:pPr marL="171450" indent="-171450">
              <a:buFontTx/>
              <a:buChar char="-"/>
            </a:pPr>
            <a:r>
              <a:rPr lang="en-US" altLang="en-US" baseline="0" dirty="0">
                <a:latin typeface="Arial" panose="020B0604020202020204" pitchFamily="34" charset="0"/>
              </a:rPr>
              <a:t>And in the background… (other slide elements)</a:t>
            </a:r>
            <a:endParaRPr lang="en-US" altLang="en-US" dirty="0">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F1BF645-410D-4646-AFB9-9E94257F6D6D}" type="slidenum">
              <a:rPr lang="en-US" altLang="en-US" sz="1100"/>
              <a:pPr>
                <a:spcBef>
                  <a:spcPct val="0"/>
                </a:spcBef>
              </a:pPr>
              <a:t>36</a:t>
            </a:fld>
            <a:endParaRPr lang="en-US" altLang="en-US" sz="1100"/>
          </a:p>
        </p:txBody>
      </p:sp>
    </p:spTree>
    <p:extLst>
      <p:ext uri="{BB962C8B-B14F-4D97-AF65-F5344CB8AC3E}">
        <p14:creationId xmlns:p14="http://schemas.microsoft.com/office/powerpoint/2010/main" val="1670915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all participants to take out their Scenario</a:t>
            </a:r>
            <a:r>
              <a:rPr lang="en-US" baseline="0" dirty="0"/>
              <a:t> materials and </a:t>
            </a:r>
            <a:r>
              <a:rPr lang="en-US" dirty="0"/>
              <a:t>gather in their Scenario work groups </a:t>
            </a:r>
          </a:p>
        </p:txBody>
      </p:sp>
      <p:sp>
        <p:nvSpPr>
          <p:cNvPr id="4" name="Slide Number Placeholder 3"/>
          <p:cNvSpPr>
            <a:spLocks noGrp="1"/>
          </p:cNvSpPr>
          <p:nvPr>
            <p:ph type="sldNum" sz="quarter" idx="10"/>
          </p:nvPr>
        </p:nvSpPr>
        <p:spPr/>
        <p:txBody>
          <a:bodyPr/>
          <a:lstStyle/>
          <a:p>
            <a:fld id="{A802E42B-4540-4CA0-B5CC-7A6A1B09DC25}" type="slidenum">
              <a:rPr lang="en-ZA" smtClean="0"/>
              <a:t>37</a:t>
            </a:fld>
            <a:endParaRPr lang="en-ZA"/>
          </a:p>
        </p:txBody>
      </p:sp>
    </p:spTree>
    <p:extLst>
      <p:ext uri="{BB962C8B-B14F-4D97-AF65-F5344CB8AC3E}">
        <p14:creationId xmlns:p14="http://schemas.microsoft.com/office/powerpoint/2010/main" val="2440549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a:t>
            </a:r>
            <a:r>
              <a:rPr lang="en-US" baseline="0" dirty="0"/>
              <a:t> task to each scenario group </a:t>
            </a:r>
            <a:r>
              <a:rPr lang="mr-IN" baseline="0" dirty="0"/>
              <a:t>–</a:t>
            </a:r>
            <a:r>
              <a:rPr lang="en-US" baseline="0" dirty="0"/>
              <a:t> give them 15 min. each to complete and appoint a spokesperson</a:t>
            </a:r>
          </a:p>
          <a:p>
            <a:r>
              <a:rPr lang="en-US" baseline="0" dirty="0"/>
              <a:t>Debrief (15 min.) by inviting each group’s spokesperson to share their key insights </a:t>
            </a:r>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38</a:t>
            </a:fld>
            <a:endParaRPr lang="en-ZA"/>
          </a:p>
        </p:txBody>
      </p:sp>
    </p:spTree>
    <p:extLst>
      <p:ext uri="{BB962C8B-B14F-4D97-AF65-F5344CB8AC3E}">
        <p14:creationId xmlns:p14="http://schemas.microsoft.com/office/powerpoint/2010/main" val="4105795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Invite</a:t>
            </a:r>
            <a:r>
              <a:rPr lang="en-US" baseline="0" dirty="0"/>
              <a:t> participants to contribute their major AHA moments, resulting in SP learning take-</a:t>
            </a:r>
            <a:r>
              <a:rPr lang="en-US" baseline="0" dirty="0" err="1"/>
              <a:t>aways</a:t>
            </a:r>
            <a:r>
              <a:rPr lang="en-US" baseline="0" dirty="0"/>
              <a:t>, insights and mind shifts on the topic of S&amp;I </a:t>
            </a:r>
            <a:r>
              <a:rPr lang="mr-IN" baseline="0" dirty="0"/>
              <a:t>–</a:t>
            </a:r>
            <a:r>
              <a:rPr lang="en-US" baseline="0" dirty="0"/>
              <a:t> create one flip chart with the title S&amp;I to record all the contributions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Use the following three questions to elicit participant contributions:</a:t>
            </a:r>
          </a:p>
          <a:p>
            <a:pPr lvl="0"/>
            <a:r>
              <a:rPr lang="en-ZA" sz="1200" kern="1200" dirty="0">
                <a:solidFill>
                  <a:schemeClr val="tx1"/>
                </a:solidFill>
                <a:effectLst/>
                <a:latin typeface="+mn-lt"/>
                <a:ea typeface="+mn-ea"/>
                <a:cs typeface="+mn-cs"/>
              </a:rPr>
              <a:t>What do you know now that you did not know before?</a:t>
            </a:r>
            <a:endParaRPr lang="en-GB" sz="1200" kern="1200" dirty="0">
              <a:solidFill>
                <a:schemeClr val="tx1"/>
              </a:solidFill>
              <a:effectLst/>
              <a:latin typeface="+mn-lt"/>
              <a:ea typeface="+mn-ea"/>
              <a:cs typeface="+mn-cs"/>
            </a:endParaRPr>
          </a:p>
          <a:p>
            <a:pPr lvl="0"/>
            <a:r>
              <a:rPr lang="en-ZA" sz="1200" kern="1200" dirty="0">
                <a:solidFill>
                  <a:schemeClr val="tx1"/>
                </a:solidFill>
                <a:effectLst/>
                <a:latin typeface="+mn-lt"/>
                <a:ea typeface="+mn-ea"/>
                <a:cs typeface="+mn-cs"/>
              </a:rPr>
              <a:t>What shift in your thinking did you experience?</a:t>
            </a:r>
            <a:endParaRPr lang="en-GB" sz="1200" kern="1200" dirty="0">
              <a:solidFill>
                <a:schemeClr val="tx1"/>
              </a:solidFill>
              <a:effectLst/>
              <a:latin typeface="+mn-lt"/>
              <a:ea typeface="+mn-ea"/>
              <a:cs typeface="+mn-cs"/>
            </a:endParaRPr>
          </a:p>
          <a:p>
            <a:pPr lvl="0"/>
            <a:r>
              <a:rPr lang="en-ZA" sz="1200" kern="1200" dirty="0">
                <a:solidFill>
                  <a:schemeClr val="tx1"/>
                </a:solidFill>
                <a:effectLst/>
                <a:latin typeface="+mn-lt"/>
                <a:ea typeface="+mn-ea"/>
                <a:cs typeface="+mn-cs"/>
              </a:rPr>
              <a:t>What would you do differently now?</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9138ACA-736A-4C43-86F9-1D47B24AC60C}" type="slidenum">
              <a:rPr lang="en-ZA" smtClean="0"/>
              <a:t>39</a:t>
            </a:fld>
            <a:endParaRPr lang="en-ZA"/>
          </a:p>
        </p:txBody>
      </p:sp>
    </p:spTree>
    <p:extLst>
      <p:ext uri="{BB962C8B-B14F-4D97-AF65-F5344CB8AC3E}">
        <p14:creationId xmlns:p14="http://schemas.microsoft.com/office/powerpoint/2010/main" val="748457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afternoon agenda sessions</a:t>
            </a:r>
          </a:p>
        </p:txBody>
      </p:sp>
      <p:sp>
        <p:nvSpPr>
          <p:cNvPr id="4" name="Slide Number Placeholder 3"/>
          <p:cNvSpPr>
            <a:spLocks noGrp="1"/>
          </p:cNvSpPr>
          <p:nvPr>
            <p:ph type="sldNum" sz="quarter" idx="10"/>
          </p:nvPr>
        </p:nvSpPr>
        <p:spPr/>
        <p:txBody>
          <a:bodyPr/>
          <a:lstStyle/>
          <a:p>
            <a:fld id="{A802E42B-4540-4CA0-B5CC-7A6A1B09DC25}" type="slidenum">
              <a:rPr lang="en-ZA" smtClean="0"/>
              <a:t>40</a:t>
            </a:fld>
            <a:endParaRPr lang="en-ZA"/>
          </a:p>
        </p:txBody>
      </p:sp>
    </p:spTree>
    <p:extLst>
      <p:ext uri="{BB962C8B-B14F-4D97-AF65-F5344CB8AC3E}">
        <p14:creationId xmlns:p14="http://schemas.microsoft.com/office/powerpoint/2010/main" val="404009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do we mean when we say administration?</a:t>
            </a:r>
          </a:p>
          <a:p>
            <a:pPr marL="171450" indent="-171450">
              <a:buFont typeface="Arial" panose="020B0604020202020204" pitchFamily="34" charset="0"/>
              <a:buChar char="•"/>
            </a:pPr>
            <a:r>
              <a:rPr lang="en-GB" dirty="0"/>
              <a:t>Introduce them to the ‘delivery systems’ framework, we will be using this throughout…. Explain that: </a:t>
            </a:r>
            <a:r>
              <a:rPr lang="en-GB" b="1" dirty="0"/>
              <a:t>the core section is the one in the middle, going from identification through to exit</a:t>
            </a:r>
            <a:r>
              <a:rPr lang="en-GB" dirty="0"/>
              <a:t>.. If you had just this you could deliver a programme at a push.. Yet functions at the bottom are fundamental to improve delivery and cut across all of these (arrows link</a:t>
            </a:r>
            <a:r>
              <a:rPr lang="en-GB" baseline="0" dirty="0"/>
              <a:t> throughout e.g. communications is not a one-off exercise). At the top, in green, we have M&amp;E and other management functions enabled by management information systems </a:t>
            </a:r>
            <a:r>
              <a:rPr lang="en-GB" baseline="0" dirty="0" err="1"/>
              <a:t>etc</a:t>
            </a:r>
            <a:r>
              <a:rPr lang="en-GB" baseline="0" dirty="0"/>
              <a:t> – we will discuss these within other modules over the next two days.</a:t>
            </a:r>
            <a:endParaRPr lang="en-GB" dirty="0"/>
          </a:p>
          <a:p>
            <a:pPr marL="628650" lvl="1" indent="-171450">
              <a:buFont typeface="Arial" panose="020B0604020202020204" pitchFamily="34" charset="0"/>
              <a:buChar char="•"/>
            </a:pPr>
            <a:r>
              <a:rPr lang="en-GB" dirty="0"/>
              <a:t>CLICK:</a:t>
            </a:r>
            <a:r>
              <a:rPr lang="en-GB" baseline="0" dirty="0"/>
              <a:t> in blue, what we have covered in S&amp;I module…</a:t>
            </a:r>
          </a:p>
          <a:p>
            <a:pPr marL="628650" lvl="1" indent="-171450">
              <a:buFont typeface="Arial" panose="020B0604020202020204" pitchFamily="34" charset="0"/>
              <a:buChar char="•"/>
            </a:pPr>
            <a:r>
              <a:rPr lang="en-GB" baseline="0" dirty="0"/>
              <a:t>CLICK in red, </a:t>
            </a:r>
            <a:r>
              <a:rPr lang="en-GB" dirty="0"/>
              <a:t>what we will be looking at now (we already discussed the three blue ones and touched upon some of the others, now we tackle the others (except for M&amp;E,</a:t>
            </a:r>
            <a:r>
              <a:rPr lang="en-GB" baseline="0" dirty="0"/>
              <a:t> </a:t>
            </a:r>
            <a:r>
              <a:rPr lang="en-GB" baseline="0" dirty="0" err="1"/>
              <a:t>MISetc</a:t>
            </a:r>
            <a:r>
              <a:rPr lang="en-GB" baseline="0" dirty="0"/>
              <a:t> </a:t>
            </a:r>
            <a:r>
              <a:rPr lang="en-GB" dirty="0"/>
              <a:t>which is another module) – we will look at the others</a:t>
            </a:r>
            <a:r>
              <a:rPr lang="en-GB" baseline="0" dirty="0"/>
              <a:t> one by one (CLICK for red circles)</a:t>
            </a:r>
            <a:endParaRPr lang="en-GB" dirty="0"/>
          </a:p>
          <a:p>
            <a:pPr marL="171450" indent="-171450">
              <a:buFont typeface="Arial" panose="020B0604020202020204" pitchFamily="34" charset="0"/>
              <a:buChar char="•"/>
            </a:pPr>
            <a:r>
              <a:rPr lang="en-GB" dirty="0"/>
              <a:t>These administrative functions are</a:t>
            </a:r>
            <a:r>
              <a:rPr lang="en-GB" baseline="0" dirty="0"/>
              <a:t> somewhat common to all social protection programmes, with minor differences.. For example a Cash Transfer will have a payment systems while a food transfer would need to set up logistics for food delivery.</a:t>
            </a:r>
          </a:p>
        </p:txBody>
      </p:sp>
      <p:sp>
        <p:nvSpPr>
          <p:cNvPr id="4" name="Slide Number Placeholder 3"/>
          <p:cNvSpPr>
            <a:spLocks noGrp="1"/>
          </p:cNvSpPr>
          <p:nvPr>
            <p:ph type="sldNum" sz="quarter" idx="10"/>
          </p:nvPr>
        </p:nvSpPr>
        <p:spPr/>
        <p:txBody>
          <a:bodyPr/>
          <a:lstStyle/>
          <a:p>
            <a:fld id="{A802E42B-4540-4CA0-B5CC-7A6A1B09DC25}" type="slidenum">
              <a:rPr lang="en-ZA" smtClean="0"/>
              <a:t>41</a:t>
            </a:fld>
            <a:endParaRPr lang="en-ZA"/>
          </a:p>
        </p:txBody>
      </p:sp>
    </p:spTree>
    <p:extLst>
      <p:ext uri="{BB962C8B-B14F-4D97-AF65-F5344CB8AC3E}">
        <p14:creationId xmlns:p14="http://schemas.microsoft.com/office/powerpoint/2010/main" val="349096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a:t>Invite</a:t>
            </a:r>
            <a:r>
              <a:rPr lang="en-ZA" baseline="0" dirty="0"/>
              <a:t> participants to take out their journals and spend a few moments going over the notes of the journaling done on the prior day to reconnect to where they left it off</a:t>
            </a:r>
          </a:p>
          <a:p>
            <a:pPr marL="0" marR="0" indent="0" algn="l" defTabSz="914400" rtl="0" eaLnBrk="1" fontAlgn="auto" latinLnBrk="0" hangingPunct="1">
              <a:lnSpc>
                <a:spcPct val="100000"/>
              </a:lnSpc>
              <a:spcBef>
                <a:spcPts val="0"/>
              </a:spcBef>
              <a:spcAft>
                <a:spcPts val="0"/>
              </a:spcAft>
              <a:buClrTx/>
              <a:buSzTx/>
              <a:buFontTx/>
              <a:buNone/>
              <a:tabLst/>
              <a:defRPr/>
            </a:pPr>
            <a:endParaRPr lang="en-ZA" dirty="0"/>
          </a:p>
          <a:p>
            <a:r>
              <a:rPr lang="en-ZA" dirty="0"/>
              <a:t>Then talk</a:t>
            </a:r>
            <a:r>
              <a:rPr lang="en-ZA" baseline="0" dirty="0"/>
              <a:t> and guide them through today’s set of questions on this and the next slides </a:t>
            </a:r>
            <a:r>
              <a:rPr lang="mr-IN" baseline="0" dirty="0"/>
              <a:t>–</a:t>
            </a:r>
            <a:r>
              <a:rPr lang="en-ZA" baseline="0" dirty="0"/>
              <a:t> always allowing for about as much time as indicated behind each question in brackets</a:t>
            </a:r>
          </a:p>
          <a:p>
            <a:endParaRPr lang="en-ZA" dirty="0"/>
          </a:p>
          <a:p>
            <a:r>
              <a:rPr lang="en-ZA" dirty="0"/>
              <a:t>Finish this activity off by allowing them to turn to the person next to them and take</a:t>
            </a:r>
            <a:r>
              <a:rPr lang="en-ZA" baseline="0" dirty="0"/>
              <a:t> about 5 minutes to </a:t>
            </a:r>
            <a:r>
              <a:rPr lang="en-ZA" dirty="0"/>
              <a:t>share</a:t>
            </a:r>
            <a:r>
              <a:rPr lang="en-ZA" baseline="0" dirty="0"/>
              <a:t> a few insights relating to the journaling experience</a:t>
            </a:r>
            <a:endParaRPr lang="en-ZA" dirty="0"/>
          </a:p>
          <a:p>
            <a:endParaRPr lang="en-ZA" dirty="0"/>
          </a:p>
          <a:p>
            <a:endParaRPr lang="en-ZA" baseline="0" dirty="0"/>
          </a:p>
        </p:txBody>
      </p:sp>
      <p:sp>
        <p:nvSpPr>
          <p:cNvPr id="4" name="Slide Number Placeholder 3"/>
          <p:cNvSpPr>
            <a:spLocks noGrp="1"/>
          </p:cNvSpPr>
          <p:nvPr>
            <p:ph type="sldNum" sz="quarter" idx="10"/>
          </p:nvPr>
        </p:nvSpPr>
        <p:spPr/>
        <p:txBody>
          <a:bodyPr/>
          <a:lstStyle/>
          <a:p>
            <a:fld id="{BC905379-01BD-43AE-87B5-C471EFECD2DD}" type="slidenum">
              <a:rPr lang="en-ZA" smtClean="0"/>
              <a:t>4</a:t>
            </a:fld>
            <a:endParaRPr lang="en-ZA"/>
          </a:p>
        </p:txBody>
      </p:sp>
    </p:spTree>
    <p:extLst>
      <p:ext uri="{BB962C8B-B14F-4D97-AF65-F5344CB8AC3E}">
        <p14:creationId xmlns:p14="http://schemas.microsoft.com/office/powerpoint/2010/main" val="3659596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background… think of Social Protection as an </a:t>
            </a:r>
            <a:r>
              <a:rPr lang="en-GB" sz="1200" b="1" kern="1200" dirty="0">
                <a:solidFill>
                  <a:schemeClr val="tx1"/>
                </a:solidFill>
                <a:effectLst/>
                <a:latin typeface="+mn-lt"/>
                <a:ea typeface="+mn-ea"/>
                <a:cs typeface="+mn-cs"/>
              </a:rPr>
              <a:t>evolving system</a:t>
            </a:r>
            <a:r>
              <a:rPr lang="en-GB" sz="1200" kern="1200" dirty="0">
                <a:solidFill>
                  <a:schemeClr val="tx1"/>
                </a:solidFill>
                <a:effectLst/>
                <a:latin typeface="+mn-lt"/>
                <a:ea typeface="+mn-ea"/>
                <a:cs typeface="+mn-cs"/>
              </a:rPr>
              <a:t> which can slowly increase its scale and functionalities over time. As capacity builds up, pressure for accountability increases, and as funding is secured more sustainably, investments can be made to further increase capacity and focus on a wider range of performance-enhancing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requires a shift from a silo-based conception of social protection administration, where different functions may be delivered by different separate organizations or levels of government for example, to appreciating </a:t>
            </a:r>
            <a:r>
              <a:rPr lang="en-GB" sz="1200" b="1" kern="1200" dirty="0">
                <a:solidFill>
                  <a:schemeClr val="tx1"/>
                </a:solidFill>
                <a:effectLst/>
                <a:latin typeface="+mn-lt"/>
                <a:ea typeface="+mn-ea"/>
                <a:cs typeface="+mn-cs"/>
              </a:rPr>
              <a:t>interlinkages across functions</a:t>
            </a:r>
            <a:r>
              <a:rPr lang="en-GB" sz="1200" kern="1200" dirty="0">
                <a:solidFill>
                  <a:schemeClr val="tx1"/>
                </a:solidFill>
                <a:effectLst/>
                <a:latin typeface="+mn-lt"/>
                <a:ea typeface="+mn-ea"/>
                <a:cs typeface="+mn-cs"/>
              </a:rPr>
              <a:t> and departments, institutionalizing, adopting overall programme performance as a joint obligation/responsibility.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also requires the acknowledgement that social protection systems require </a:t>
            </a:r>
            <a:r>
              <a:rPr lang="en-GB" sz="1200" b="1" kern="1200" dirty="0">
                <a:solidFill>
                  <a:schemeClr val="tx1"/>
                </a:solidFill>
                <a:effectLst/>
                <a:latin typeface="+mn-lt"/>
                <a:ea typeface="+mn-ea"/>
                <a:cs typeface="+mn-cs"/>
              </a:rPr>
              <a:t>long-term planning and vision</a:t>
            </a:r>
            <a:r>
              <a:rPr lang="en-GB" sz="1200" kern="1200" dirty="0">
                <a:solidFill>
                  <a:schemeClr val="tx1"/>
                </a:solidFill>
                <a:effectLst/>
                <a:latin typeface="+mn-lt"/>
                <a:ea typeface="+mn-ea"/>
                <a:cs typeface="+mn-cs"/>
              </a:rPr>
              <a:t>, as well as continuous adaptation. Ultimately, mature programmes often invest in systems that can help them </a:t>
            </a:r>
            <a:r>
              <a:rPr lang="en-GB" sz="1200" b="1" kern="1200" dirty="0">
                <a:solidFill>
                  <a:schemeClr val="tx1"/>
                </a:solidFill>
                <a:effectLst/>
                <a:latin typeface="+mn-lt"/>
                <a:ea typeface="+mn-ea"/>
                <a:cs typeface="+mn-cs"/>
              </a:rPr>
              <a:t>integrate</a:t>
            </a:r>
            <a:r>
              <a:rPr lang="en-GB" sz="1200" kern="1200" dirty="0">
                <a:solidFill>
                  <a:schemeClr val="tx1"/>
                </a:solidFill>
                <a:effectLst/>
                <a:latin typeface="+mn-lt"/>
                <a:ea typeface="+mn-ea"/>
                <a:cs typeface="+mn-cs"/>
              </a:rPr>
              <a:t> further with other initiatives in the social protection and social policy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puzzle still holds if some pieces are missing, but it works its best when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think of these as evolving and adapting systems, where what counts is </a:t>
            </a:r>
            <a:r>
              <a:rPr lang="en-GB" sz="1200" b="1" kern="1200" dirty="0">
                <a:solidFill>
                  <a:schemeClr val="tx1"/>
                </a:solidFill>
                <a:effectLst/>
                <a:latin typeface="+mn-lt"/>
                <a:ea typeface="+mn-ea"/>
                <a:cs typeface="+mn-cs"/>
              </a:rPr>
              <a:t>ensuring sufficient learning loops</a:t>
            </a:r>
            <a:r>
              <a:rPr lang="en-GB" sz="1200" kern="1200" dirty="0">
                <a:solidFill>
                  <a:schemeClr val="tx1"/>
                </a:solidFill>
                <a:effectLst/>
                <a:latin typeface="+mn-lt"/>
                <a:ea typeface="+mn-ea"/>
                <a:cs typeface="+mn-cs"/>
              </a:rPr>
              <a:t>..</a:t>
            </a:r>
            <a:endParaRPr lang="en-GB" dirty="0"/>
          </a:p>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42</a:t>
            </a:fld>
            <a:endParaRPr lang="en-ZA"/>
          </a:p>
        </p:txBody>
      </p:sp>
    </p:spTree>
    <p:extLst>
      <p:ext uri="{BB962C8B-B14F-4D97-AF65-F5344CB8AC3E}">
        <p14:creationId xmlns:p14="http://schemas.microsoft.com/office/powerpoint/2010/main" val="3223403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i="1" dirty="0"/>
              <a:t>note to facilitator:</a:t>
            </a:r>
            <a:r>
              <a:rPr lang="en-GB" i="1" baseline="0" dirty="0"/>
              <a:t> no need to read through each step.. Just say that when systems are being changed there are many steps to go through.. And what matters is.. See below</a:t>
            </a:r>
            <a:r>
              <a:rPr lang="en-GB" baseline="0" dirty="0"/>
              <a:t>)</a:t>
            </a:r>
          </a:p>
          <a:p>
            <a:endParaRPr lang="en-GB" dirty="0"/>
          </a:p>
          <a:p>
            <a:pPr marL="171450" indent="-171450">
              <a:buFont typeface="Arial" panose="020B0604020202020204" pitchFamily="34" charset="0"/>
              <a:buChar char="•"/>
            </a:pPr>
            <a:r>
              <a:rPr lang="en-GB" dirty="0"/>
              <a:t>… what</a:t>
            </a:r>
            <a:r>
              <a:rPr lang="en-GB" baseline="0" dirty="0"/>
              <a:t> is needed in this continuous improvement process? Not copying other countries, but taking inspiration fro their achievements and adapting that to your own country’s contextual (e.g. legislation, technology, infrastructure), historical (current set up of social protection), institutional (e.g.  which Ministries and entities involved) and capacity (staffing.. Especially at local level!) factors.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dirty="0"/>
              <a:t>In the background: change</a:t>
            </a:r>
            <a:r>
              <a:rPr lang="en-GB" baseline="0" dirty="0"/>
              <a:t> management for the introduction of a new system does not happen in a policy </a:t>
            </a:r>
            <a:r>
              <a:rPr lang="en-GB" baseline="0" dirty="0" err="1"/>
              <a:t>vacuum..we</a:t>
            </a:r>
            <a:r>
              <a:rPr lang="en-GB" baseline="0" dirty="0"/>
              <a:t> need to consider three key factors when we embark on a reform process: ability (are we able to), acceptability (is this acceptable to key stakeholders) and authority (do we have authority- </a:t>
            </a:r>
            <a:r>
              <a:rPr lang="en-GB" baseline="0" dirty="0" err="1"/>
              <a:t>eg</a:t>
            </a:r>
            <a:r>
              <a:rPr lang="en-GB" baseline="0" dirty="0"/>
              <a:t> legal backing – to do this).. We will further play around with this useful framework on Day 4.</a:t>
            </a:r>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43</a:t>
            </a:fld>
            <a:endParaRPr lang="en-ZA"/>
          </a:p>
        </p:txBody>
      </p:sp>
    </p:spTree>
    <p:extLst>
      <p:ext uri="{BB962C8B-B14F-4D97-AF65-F5344CB8AC3E}">
        <p14:creationId xmlns:p14="http://schemas.microsoft.com/office/powerpoint/2010/main" val="1658332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Let’s start with Payments/delivery.. Noting we will primarily focus on cash... Though base doc discusses challenges of in-kind delivery</a:t>
            </a:r>
          </a:p>
        </p:txBody>
      </p:sp>
      <p:sp>
        <p:nvSpPr>
          <p:cNvPr id="4" name="Slide Number Placeholder 3"/>
          <p:cNvSpPr>
            <a:spLocks noGrp="1"/>
          </p:cNvSpPr>
          <p:nvPr>
            <p:ph type="sldNum" sz="quarter" idx="10"/>
          </p:nvPr>
        </p:nvSpPr>
        <p:spPr/>
        <p:txBody>
          <a:bodyPr/>
          <a:lstStyle/>
          <a:p>
            <a:fld id="{A802E42B-4540-4CA0-B5CC-7A6A1B09DC25}" type="slidenum">
              <a:rPr lang="en-ZA" smtClean="0"/>
              <a:t>44</a:t>
            </a:fld>
            <a:endParaRPr lang="en-ZA"/>
          </a:p>
        </p:txBody>
      </p:sp>
    </p:spTree>
    <p:extLst>
      <p:ext uri="{BB962C8B-B14F-4D97-AF65-F5344CB8AC3E}">
        <p14:creationId xmlns:p14="http://schemas.microsoft.com/office/powerpoint/2010/main" val="3118726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start with the detailed delivery systems.</a:t>
            </a:r>
          </a:p>
          <a:p>
            <a:endParaRPr lang="en-GB" dirty="0"/>
          </a:p>
          <a:p>
            <a:r>
              <a:rPr lang="en-GB" dirty="0"/>
              <a:t>We</a:t>
            </a:r>
            <a:r>
              <a:rPr lang="en-GB" baseline="0" dirty="0"/>
              <a:t> start with Payment/delivery systems and why these are important (</a:t>
            </a:r>
            <a:r>
              <a:rPr lang="en-GB" i="1" baseline="0" dirty="0"/>
              <a:t>explain slide – see base document for details</a:t>
            </a:r>
            <a:r>
              <a:rPr lang="en-GB" baseline="0" dirty="0"/>
              <a:t>)</a:t>
            </a:r>
          </a:p>
          <a:p>
            <a:endParaRPr lang="en-GB" baseline="0" dirty="0"/>
          </a:p>
          <a:p>
            <a:r>
              <a:rPr lang="en-GB" baseline="0" dirty="0"/>
              <a:t>Explain we will primarily focus on the delivery of cash payments as cash transfers are increasingly the preferred policy solution.</a:t>
            </a:r>
            <a:endParaRPr lang="en-GB" dirty="0"/>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45</a:t>
            </a:fld>
            <a:endParaRPr lang="en-ZA"/>
          </a:p>
        </p:txBody>
      </p:sp>
    </p:spTree>
    <p:extLst>
      <p:ext uri="{BB962C8B-B14F-4D97-AF65-F5344CB8AC3E}">
        <p14:creationId xmlns:p14="http://schemas.microsoft.com/office/powerpoint/2010/main" val="4105795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of all it is important to clarify the terminology involved. We distinguish</a:t>
            </a:r>
            <a:r>
              <a:rPr lang="en-GB" baseline="0" dirty="0"/>
              <a:t> between:</a:t>
            </a:r>
          </a:p>
          <a:p>
            <a:pPr marL="171450" indent="-171450">
              <a:buFont typeface="Arial" panose="020B0604020202020204" pitchFamily="34" charset="0"/>
              <a:buChar char="•"/>
            </a:pPr>
            <a:r>
              <a:rPr lang="en-GB" baseline="0" dirty="0"/>
              <a:t>Payment instruments, which can either be manual (cash or vouchers) or electronic (different types of cards, e vouchers and mobile money such as MPESA in Kenya)</a:t>
            </a:r>
          </a:p>
          <a:p>
            <a:pPr marL="171450" indent="-171450">
              <a:buFont typeface="Arial" panose="020B0604020202020204" pitchFamily="34" charset="0"/>
              <a:buChar char="•"/>
            </a:pPr>
            <a:r>
              <a:rPr lang="en-GB" baseline="0" dirty="0"/>
              <a:t>Payment devices, through which the ‘transaction’ is made.. For cash transfers and non-electronic vouchers this will be an envelope or nothing! For electronic transfers it could either be a Point of Service device (POS), an ATM(most often at a bank) or even a phone..</a:t>
            </a:r>
          </a:p>
          <a:p>
            <a:pPr marL="171450" indent="-171450">
              <a:buFont typeface="Arial" panose="020B0604020202020204" pitchFamily="34" charset="0"/>
              <a:buChar char="•"/>
            </a:pPr>
            <a:r>
              <a:rPr lang="en-GB" baseline="0" dirty="0"/>
              <a:t>These payment devices are used at different types of ‘payment points’: for cash delivery this could be a mobile unit with armoured vehicles travelling to a community. In Lesotho they used helicopters in some mountainous areas of the country! Government Office building such as local Social Welfare offices or sometimes schools have also been used in many countries, and post offices (which often have a wide network across the country) in several others. In many cases local shops can play a role in delivery of payments.. While increasingly bank branches and mobile money players are becoming bigger players.</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If you follow the coloured dotted lines across you will see that different payment instruments can be used with different payment devices and delivered through different payment points. The </a:t>
            </a:r>
            <a:r>
              <a:rPr lang="en-GB" b="1" baseline="0" dirty="0"/>
              <a:t>combination of these three elements is the payment modality.</a:t>
            </a:r>
          </a:p>
          <a:p>
            <a:pPr marL="0" indent="0">
              <a:buFont typeface="Arial" panose="020B0604020202020204" pitchFamily="34" charset="0"/>
              <a:buNone/>
            </a:pPr>
            <a:endParaRPr lang="en-GB" b="1" baseline="0" dirty="0"/>
          </a:p>
          <a:p>
            <a:pPr marL="0" indent="0">
              <a:buFont typeface="Arial" panose="020B0604020202020204" pitchFamily="34" charset="0"/>
              <a:buNone/>
            </a:pPr>
            <a:r>
              <a:rPr lang="en-GB" b="0" i="1" baseline="0" dirty="0"/>
              <a:t>Next slide…</a:t>
            </a:r>
            <a:endParaRPr lang="en-GB" b="0" i="1" dirty="0"/>
          </a:p>
        </p:txBody>
      </p:sp>
      <p:sp>
        <p:nvSpPr>
          <p:cNvPr id="4" name="Slide Number Placeholder 3"/>
          <p:cNvSpPr>
            <a:spLocks noGrp="1"/>
          </p:cNvSpPr>
          <p:nvPr>
            <p:ph type="sldNum" sz="quarter" idx="10"/>
          </p:nvPr>
        </p:nvSpPr>
        <p:spPr/>
        <p:txBody>
          <a:bodyPr/>
          <a:lstStyle/>
          <a:p>
            <a:fld id="{A802E42B-4540-4CA0-B5CC-7A6A1B09DC25}" type="slidenum">
              <a:rPr lang="en-ZA" smtClean="0"/>
              <a:t>46</a:t>
            </a:fld>
            <a:endParaRPr lang="en-ZA"/>
          </a:p>
        </p:txBody>
      </p:sp>
    </p:spTree>
    <p:extLst>
      <p:ext uri="{BB962C8B-B14F-4D97-AF65-F5344CB8AC3E}">
        <p14:creationId xmlns:p14="http://schemas.microsoft.com/office/powerpoint/2010/main" val="21682899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Developing a payment system is not easy as each option for</a:t>
            </a:r>
            <a:r>
              <a:rPr lang="en-GB" sz="1200" kern="1200" baseline="0" dirty="0">
                <a:solidFill>
                  <a:schemeClr val="tx1"/>
                </a:solidFill>
                <a:effectLst/>
                <a:latin typeface="+mn-lt"/>
                <a:ea typeface="+mn-ea"/>
                <a:cs typeface="+mn-cs"/>
              </a:rPr>
              <a:t> payment instrument, device and point has strengths and weaknesses that all need to be evaluated against each other in light of the country’s context. In some cases, the ideal option may be for the system to offer different potential payment modalities to cater to all needs!</a:t>
            </a:r>
          </a:p>
          <a:p>
            <a:pPr marL="628650" lvl="1" indent="-171450">
              <a:buFont typeface="Arial" panose="020B0604020202020204" pitchFamily="34" charset="0"/>
              <a:buChar char="•"/>
            </a:pPr>
            <a:r>
              <a:rPr lang="en-GB" sz="1200" kern="1200" baseline="0" dirty="0">
                <a:solidFill>
                  <a:schemeClr val="tx1"/>
                </a:solidFill>
                <a:effectLst/>
                <a:latin typeface="+mn-lt"/>
                <a:ea typeface="+mn-ea"/>
                <a:cs typeface="+mn-cs"/>
              </a:rPr>
              <a:t>For example… payments through banks may be more secure.. But will require external subcontracting, need to be supported by a strong system for payment reconciliation (through MIS) and can only work if banks sufficiently distributed across the country (reducing travel time for recipients) </a:t>
            </a:r>
            <a:r>
              <a:rPr lang="en-GB" sz="1200" i="1" kern="1200" dirty="0">
                <a:solidFill>
                  <a:schemeClr val="tx1"/>
                </a:solidFill>
                <a:effectLst/>
                <a:latin typeface="+mn-lt"/>
                <a:ea typeface="+mn-ea"/>
                <a:cs typeface="+mn-cs"/>
              </a:rPr>
              <a:t>Refer to table: Different 'payment channels', strengths and weaknesses </a:t>
            </a:r>
          </a:p>
          <a:p>
            <a:pPr marL="171450" indent="-171450">
              <a:buFont typeface="Arial" panose="020B0604020202020204" pitchFamily="34" charset="0"/>
              <a:buChar char="•"/>
            </a:pPr>
            <a:endParaRPr lang="en-GB" sz="1200"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how to select? </a:t>
            </a:r>
            <a:r>
              <a:rPr lang="en-GB" sz="1200" kern="1200" baseline="0" dirty="0">
                <a:solidFill>
                  <a:schemeClr val="tx1"/>
                </a:solidFill>
                <a:effectLst/>
                <a:latin typeface="+mn-lt"/>
                <a:ea typeface="+mn-ea"/>
                <a:cs typeface="+mn-cs"/>
              </a:rPr>
              <a:t>mention some </a:t>
            </a:r>
            <a:r>
              <a:rPr lang="en-US" sz="1200" kern="1200" dirty="0">
                <a:solidFill>
                  <a:schemeClr val="tx1"/>
                </a:solidFill>
                <a:effectLst/>
                <a:latin typeface="+mn-lt"/>
                <a:ea typeface="+mn-ea"/>
                <a:cs typeface="+mn-cs"/>
              </a:rPr>
              <a:t>Recommendations for selecting a payment system</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Remaining ‘technology agnostic’ when assessing pros and cons of different payment modalities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Choosing based on careful assessment of cost and quality (not just cost) – see Section 3.2</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Making good use of any pre-existing delivery systems: e.g. choice is based on an assessment of a country’s financial infrastructure to verify the geographical coverage and efficiency of existing systems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Basing choice on a thorough understanding of local infrastructure (e.g. availability of electricity, frequency of power failures, availability and reliability of telephone lines and cell phones as well as the costs of using them), and legal framework</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Considering expected size, timing, duration and objective of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(e.g. high start-up costs worth it for larger/longer term or recurrent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higher negotiating power if large/long term; if objectives include financial inclusion, need for ‘mainstream accounts’)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Selecting modalities that are flexible enough to respond to changing needs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Careful contracting and negotiating (including alternative payment systems in case of failure or discontinuity of a provider)</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Up-front risk assessment and contingency planning</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Institutionalizing monitoring and preparing to adjust when deemed necessary</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Offering a choice of different payment modalities to beneficiaries as no single mechanism is able to serve all areas or respond to all needs</a:t>
            </a:r>
            <a:endParaRPr lang="en-GB" sz="1200" kern="1200" dirty="0">
              <a:solidFill>
                <a:schemeClr val="tx1"/>
              </a:solidFill>
              <a:effectLst/>
              <a:latin typeface="+mn-lt"/>
              <a:ea typeface="+mn-ea"/>
              <a:cs typeface="+mn-cs"/>
            </a:endParaRPr>
          </a:p>
          <a:p>
            <a:endParaRPr lang="en-GB" dirty="0"/>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47</a:t>
            </a:fld>
            <a:endParaRPr lang="en-ZA"/>
          </a:p>
        </p:txBody>
      </p:sp>
    </p:spTree>
    <p:extLst>
      <p:ext uri="{BB962C8B-B14F-4D97-AF65-F5344CB8AC3E}">
        <p14:creationId xmlns:p14="http://schemas.microsoft.com/office/powerpoint/2010/main" val="2680181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i="1" kern="1200" dirty="0">
                <a:solidFill>
                  <a:schemeClr val="tx1"/>
                </a:solidFill>
                <a:effectLst/>
                <a:latin typeface="+mn-lt"/>
                <a:ea typeface="+mn-ea"/>
                <a:cs typeface="+mn-cs"/>
              </a:rPr>
              <a:t>See table:</a:t>
            </a:r>
            <a:r>
              <a:rPr lang="en-GB" sz="1200" i="1" kern="1200" baseline="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Payments: basic quality principles to be ensured.. And mention this can all be found</a:t>
            </a:r>
            <a:r>
              <a:rPr lang="en-GB" sz="1200" i="1" kern="1200" baseline="0" dirty="0">
                <a:solidFill>
                  <a:schemeClr val="tx1"/>
                </a:solidFill>
                <a:effectLst/>
                <a:latin typeface="+mn-lt"/>
                <a:ea typeface="+mn-ea"/>
                <a:cs typeface="+mn-cs"/>
              </a:rPr>
              <a:t> in the ISPA payments tool, a very useful resource!</a:t>
            </a:r>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48</a:t>
            </a:fld>
            <a:endParaRPr lang="en-ZA"/>
          </a:p>
        </p:txBody>
      </p:sp>
    </p:spTree>
    <p:extLst>
      <p:ext uri="{BB962C8B-B14F-4D97-AF65-F5344CB8AC3E}">
        <p14:creationId xmlns:p14="http://schemas.microsoft.com/office/powerpoint/2010/main" val="4105795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It will also be important to think about whether payment system can be</a:t>
            </a:r>
            <a:r>
              <a:rPr lang="en-GB" i="0" baseline="0" dirty="0"/>
              <a:t> managed in house or can be outsourced.. </a:t>
            </a:r>
            <a:r>
              <a:rPr lang="en-GB" i="1" dirty="0"/>
              <a:t>See Box: </a:t>
            </a:r>
            <a:r>
              <a:rPr lang="en-GB" sz="1200" i="1" kern="1200" dirty="0">
                <a:solidFill>
                  <a:schemeClr val="tx1"/>
                </a:solidFill>
                <a:effectLst/>
                <a:latin typeface="+mn-lt"/>
                <a:ea typeface="+mn-ea"/>
                <a:cs typeface="+mn-cs"/>
              </a:rPr>
              <a:t>Key contract features for payment providers</a:t>
            </a:r>
            <a:endParaRPr lang="en-GB" i="1" dirty="0"/>
          </a:p>
          <a:p>
            <a:endParaRPr lang="en-GB" i="0" baseline="0" dirty="0"/>
          </a:p>
          <a:p>
            <a:r>
              <a:rPr lang="en-GB" i="0" baseline="0" dirty="0"/>
              <a:t>Whatever the scenario, it will be essential to ensure careful management of the overall flow of funds: you can have a fantastic payment system in place.. But if funds are not released in time from government then that will delay payments and reduce benefits of regular and predictable transfers</a:t>
            </a:r>
          </a:p>
          <a:p>
            <a:endParaRPr lang="en-GB" i="0" baseline="0" dirty="0"/>
          </a:p>
          <a:p>
            <a:r>
              <a:rPr lang="en-GB" i="0" baseline="0" dirty="0" err="1"/>
              <a:t>e.G</a:t>
            </a:r>
            <a:r>
              <a:rPr lang="en-GB" i="0" baseline="0" dirty="0"/>
              <a:t> in Mozambique financial year finishes exactly when lean season is.. And payments are always delayed exactly when people need it most</a:t>
            </a:r>
            <a:endParaRPr lang="en-GB" i="0" dirty="0"/>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49</a:t>
            </a:fld>
            <a:endParaRPr lang="en-ZA"/>
          </a:p>
        </p:txBody>
      </p:sp>
    </p:spTree>
    <p:extLst>
      <p:ext uri="{BB962C8B-B14F-4D97-AF65-F5344CB8AC3E}">
        <p14:creationId xmlns:p14="http://schemas.microsoft.com/office/powerpoint/2010/main" val="4105795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Next exit.. And graduation</a:t>
            </a:r>
          </a:p>
        </p:txBody>
      </p:sp>
      <p:sp>
        <p:nvSpPr>
          <p:cNvPr id="4" name="Slide Number Placeholder 3"/>
          <p:cNvSpPr>
            <a:spLocks noGrp="1"/>
          </p:cNvSpPr>
          <p:nvPr>
            <p:ph type="sldNum" sz="quarter" idx="10"/>
          </p:nvPr>
        </p:nvSpPr>
        <p:spPr/>
        <p:txBody>
          <a:bodyPr/>
          <a:lstStyle/>
          <a:p>
            <a:fld id="{A802E42B-4540-4CA0-B5CC-7A6A1B09DC25}" type="slidenum">
              <a:rPr lang="en-ZA" smtClean="0"/>
              <a:t>50</a:t>
            </a:fld>
            <a:endParaRPr lang="en-ZA"/>
          </a:p>
        </p:txBody>
      </p:sp>
    </p:spTree>
    <p:extLst>
      <p:ext uri="{BB962C8B-B14F-4D97-AF65-F5344CB8AC3E}">
        <p14:creationId xmlns:p14="http://schemas.microsoft.com/office/powerpoint/2010/main" val="3305680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Discuss why important and risks as per slide… start clarifying that exit and graduation are very different things..</a:t>
            </a:r>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51</a:t>
            </a:fld>
            <a:endParaRPr lang="en-ZA"/>
          </a:p>
        </p:txBody>
      </p:sp>
    </p:spTree>
    <p:extLst>
      <p:ext uri="{BB962C8B-B14F-4D97-AF65-F5344CB8AC3E}">
        <p14:creationId xmlns:p14="http://schemas.microsoft.com/office/powerpoint/2010/main" val="410579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5</a:t>
            </a:fld>
            <a:endParaRPr lang="en-ZA"/>
          </a:p>
        </p:txBody>
      </p:sp>
    </p:spTree>
    <p:extLst>
      <p:ext uri="{BB962C8B-B14F-4D97-AF65-F5344CB8AC3E}">
        <p14:creationId xmlns:p14="http://schemas.microsoft.com/office/powerpoint/2010/main" val="36595962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1" dirty="0" err="1"/>
              <a:t>Programme</a:t>
            </a:r>
            <a:r>
              <a:rPr lang="en-US" b="1" dirty="0"/>
              <a:t> Exit</a:t>
            </a:r>
            <a:r>
              <a:rPr lang="en-US" dirty="0"/>
              <a:t> refers to the exclusion from the </a:t>
            </a:r>
            <a:r>
              <a:rPr lang="en-US" dirty="0" err="1"/>
              <a:t>programme</a:t>
            </a:r>
            <a:r>
              <a:rPr lang="en-US" dirty="0"/>
              <a:t> of those that either passed away or no longer qualify (based on pre-determined </a:t>
            </a:r>
            <a:r>
              <a:rPr lang="en-US" dirty="0" err="1"/>
              <a:t>programme</a:t>
            </a:r>
            <a:r>
              <a:rPr lang="en-US" dirty="0"/>
              <a:t> criteria). D</a:t>
            </a:r>
            <a:r>
              <a:rPr lang="en-GB" dirty="0" err="1"/>
              <a:t>oes</a:t>
            </a:r>
            <a:r>
              <a:rPr lang="en-GB" dirty="0"/>
              <a:t> not depend on a participant’s behaviour or economic status (e.g. age limits, time limits, </a:t>
            </a:r>
            <a:r>
              <a:rPr lang="en-GB" dirty="0" err="1"/>
              <a:t>etc</a:t>
            </a:r>
            <a:r>
              <a:rPr lang="en-GB" dirty="0"/>
              <a:t>)</a:t>
            </a:r>
          </a:p>
          <a:p>
            <a:pPr marL="628650" lvl="1" indent="-171450">
              <a:buFont typeface="Arial" panose="020B0604020202020204" pitchFamily="34" charset="0"/>
              <a:buChar char="•"/>
            </a:pPr>
            <a:r>
              <a:rPr lang="en-GB" dirty="0"/>
              <a:t>MENTION that exit can greatly be improved through simple improvements to data management.. If there is a Civil Registration system in place that registers deaths reliably I the country (linking two databases)</a:t>
            </a:r>
          </a:p>
          <a:p>
            <a:pPr marL="171450" lvl="0" indent="-171450">
              <a:buFont typeface="Arial" panose="020B0604020202020204" pitchFamily="34" charset="0"/>
              <a:buChar char="•"/>
            </a:pPr>
            <a:r>
              <a:rPr lang="en-GB" b="1" dirty="0"/>
              <a:t>Graduation</a:t>
            </a:r>
            <a:r>
              <a:rPr lang="en-GB" dirty="0"/>
              <a:t> refers to the ability to exit a social protection programme by passing an eligibility ‘threshold’ (e.g. asset-based). This is often intended as ‘graduating out of poverty’, or no longer needing external assistance. </a:t>
            </a:r>
          </a:p>
          <a:p>
            <a:pPr marL="171450" lvl="0" indent="-171450">
              <a:buFont typeface="Arial" panose="020B0604020202020204" pitchFamily="34" charset="0"/>
              <a:buChar char="•"/>
            </a:pPr>
            <a:r>
              <a:rPr lang="en-GB" dirty="0"/>
              <a:t>‘</a:t>
            </a:r>
            <a:r>
              <a:rPr lang="en-GB" b="1" dirty="0"/>
              <a:t>Developmental graduation</a:t>
            </a:r>
            <a:r>
              <a:rPr lang="en-GB" dirty="0"/>
              <a:t>’ can be pro-actively pursued through complementary activities aimed to increase households’ income, skills, and human capital to promote better long-term welfare and self-reliance. </a:t>
            </a:r>
            <a:endParaRPr lang="en-US" dirty="0"/>
          </a:p>
          <a:p>
            <a:endParaRPr lang="en-GB" dirty="0"/>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52</a:t>
            </a:fld>
            <a:endParaRPr lang="en-ZA"/>
          </a:p>
        </p:txBody>
      </p:sp>
    </p:spTree>
    <p:extLst>
      <p:ext uri="{BB962C8B-B14F-4D97-AF65-F5344CB8AC3E}">
        <p14:creationId xmlns:p14="http://schemas.microsoft.com/office/powerpoint/2010/main" val="4105795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However we</a:t>
            </a:r>
            <a:r>
              <a:rPr lang="en-US" baseline="0" dirty="0"/>
              <a:t> set up our system we should keep these principles in mind..</a:t>
            </a:r>
            <a:endParaRPr lang="en-US" dirty="0"/>
          </a:p>
          <a:p>
            <a:pPr marL="171450" lvl="0" indent="-171450">
              <a:buFont typeface="Arial" panose="020B0604020202020204" pitchFamily="34" charset="0"/>
              <a:buChar char="•"/>
            </a:pPr>
            <a:r>
              <a:rPr lang="en-US" dirty="0"/>
              <a:t>Setting up systems to enable a ‘</a:t>
            </a:r>
            <a:r>
              <a:rPr lang="en-US" b="1" dirty="0"/>
              <a:t>revolving door</a:t>
            </a:r>
            <a:r>
              <a:rPr lang="en-US" dirty="0"/>
              <a:t>’ (rather than a ‘one-way door’) into the </a:t>
            </a:r>
            <a:r>
              <a:rPr lang="en-US" dirty="0" err="1"/>
              <a:t>programme</a:t>
            </a:r>
            <a:endParaRPr lang="en-US" dirty="0"/>
          </a:p>
          <a:p>
            <a:pPr marL="171450" lvl="0" indent="-171450">
              <a:buFont typeface="Arial" panose="020B0604020202020204" pitchFamily="34" charset="0"/>
              <a:buChar char="•"/>
            </a:pPr>
            <a:r>
              <a:rPr lang="en-US" dirty="0"/>
              <a:t>Facilitate </a:t>
            </a:r>
            <a:r>
              <a:rPr lang="en-US" b="1" dirty="0"/>
              <a:t>movement into other support</a:t>
            </a:r>
            <a:r>
              <a:rPr lang="en-US" dirty="0"/>
              <a:t>, as needed, including social insurance and social services. </a:t>
            </a:r>
          </a:p>
          <a:p>
            <a:pPr marL="171450" lvl="0" indent="-171450">
              <a:buFont typeface="Arial" panose="020B0604020202020204" pitchFamily="34" charset="0"/>
              <a:buChar char="•"/>
            </a:pPr>
            <a:r>
              <a:rPr lang="en-US" dirty="0"/>
              <a:t>Ensuring continuous receipt of support for those </a:t>
            </a:r>
            <a:r>
              <a:rPr lang="en-US" b="1" dirty="0"/>
              <a:t>categories of beneficiaries and households for which ‘graduation’ or </a:t>
            </a:r>
            <a:r>
              <a:rPr lang="en-US" b="1" dirty="0" err="1"/>
              <a:t>programme</a:t>
            </a:r>
            <a:r>
              <a:rPr lang="en-US" b="1" dirty="0"/>
              <a:t> exit is not an option</a:t>
            </a:r>
            <a:r>
              <a:rPr lang="en-US" dirty="0"/>
              <a:t> (e.g. </a:t>
            </a:r>
            <a:r>
              <a:rPr lang="en-US" dirty="0" err="1"/>
              <a:t>labour</a:t>
            </a:r>
            <a:r>
              <a:rPr lang="en-US" dirty="0"/>
              <a:t> constrained). </a:t>
            </a:r>
          </a:p>
          <a:p>
            <a:pPr marL="171450" lvl="0" indent="-171450">
              <a:buFont typeface="Arial" panose="020B0604020202020204" pitchFamily="34" charset="0"/>
              <a:buChar char="•"/>
            </a:pPr>
            <a:r>
              <a:rPr lang="en-GB" dirty="0"/>
              <a:t>Even when programmes do not have explicit graduation objectives, ensuring they </a:t>
            </a:r>
            <a:r>
              <a:rPr lang="en-GB" b="1" dirty="0"/>
              <a:t>facilitate progress towards graduation outcomes</a:t>
            </a:r>
            <a:r>
              <a:rPr lang="en-GB" dirty="0"/>
              <a:t> - for example by explicitly focusing on improving livelihood choices and productive income-generating investments</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53</a:t>
            </a:fld>
            <a:endParaRPr lang="en-ZA"/>
          </a:p>
        </p:txBody>
      </p:sp>
    </p:spTree>
    <p:extLst>
      <p:ext uri="{BB962C8B-B14F-4D97-AF65-F5344CB8AC3E}">
        <p14:creationId xmlns:p14="http://schemas.microsoft.com/office/powerpoint/2010/main" val="4105795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Next complaints and appeals</a:t>
            </a:r>
          </a:p>
        </p:txBody>
      </p:sp>
      <p:sp>
        <p:nvSpPr>
          <p:cNvPr id="4" name="Slide Number Placeholder 3"/>
          <p:cNvSpPr>
            <a:spLocks noGrp="1"/>
          </p:cNvSpPr>
          <p:nvPr>
            <p:ph type="sldNum" sz="quarter" idx="10"/>
          </p:nvPr>
        </p:nvSpPr>
        <p:spPr/>
        <p:txBody>
          <a:bodyPr/>
          <a:lstStyle/>
          <a:p>
            <a:fld id="{A802E42B-4540-4CA0-B5CC-7A6A1B09DC25}" type="slidenum">
              <a:rPr lang="en-ZA" smtClean="0"/>
              <a:t>54</a:t>
            </a:fld>
            <a:endParaRPr lang="en-ZA"/>
          </a:p>
        </p:txBody>
      </p:sp>
    </p:spTree>
    <p:extLst>
      <p:ext uri="{BB962C8B-B14F-4D97-AF65-F5344CB8AC3E}">
        <p14:creationId xmlns:p14="http://schemas.microsoft.com/office/powerpoint/2010/main" val="2688381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A Complaint and appeal Mechanism is a system that allows citizens to complain or provide feedback to the implementers of a given service, and allows implementers to respond to those complaints or feedback. By doing this, well-functioning Complaint and Appeal Mechanisms provide a predictable, transparent, and credible process to all parties, resulting in outcomes that are seen as fair, effective, and lasting. </a:t>
            </a:r>
          </a:p>
          <a:p>
            <a:pPr marL="0" lvl="0" indent="0">
              <a:buFont typeface="Arial" panose="020B0604020202020204" pitchFamily="34" charset="0"/>
              <a:buNone/>
            </a:pPr>
            <a:endParaRPr lang="en-US" sz="1200" b="0" kern="1200" dirty="0">
              <a:solidFill>
                <a:schemeClr val="tx1"/>
              </a:solidFill>
              <a:effectLst/>
              <a:latin typeface="+mn-lt"/>
              <a:ea typeface="+mn-ea"/>
              <a:cs typeface="+mn-cs"/>
            </a:endParaRPr>
          </a:p>
          <a:p>
            <a:pPr marL="0" lvl="0" indent="0">
              <a:buFont typeface="Arial" panose="020B0604020202020204" pitchFamily="34" charset="0"/>
              <a:buNone/>
            </a:pPr>
            <a:r>
              <a:rPr lang="en-GB" sz="1200" b="0" kern="1200" dirty="0">
                <a:solidFill>
                  <a:schemeClr val="tx1"/>
                </a:solidFill>
                <a:effectLst/>
                <a:latin typeface="+mn-lt"/>
                <a:ea typeface="+mn-ea"/>
                <a:cs typeface="+mn-cs"/>
              </a:rPr>
              <a:t>Discuss why important based on slide text, explaining we often do not appreciate the fundamental role played by a strong ‘grievance system’ in increasing the credibility of </a:t>
            </a:r>
            <a:r>
              <a:rPr lang="en-GB" sz="1200" b="0" kern="1200" dirty="0" err="1">
                <a:solidFill>
                  <a:schemeClr val="tx1"/>
                </a:solidFill>
                <a:effectLst/>
                <a:latin typeface="+mn-lt"/>
                <a:ea typeface="+mn-ea"/>
                <a:cs typeface="+mn-cs"/>
              </a:rPr>
              <a:t>social.protection</a:t>
            </a:r>
            <a:r>
              <a:rPr lang="en-GB" sz="1200" b="0" kern="1200" dirty="0">
                <a:solidFill>
                  <a:schemeClr val="tx1"/>
                </a:solidFill>
                <a:effectLst/>
                <a:latin typeface="+mn-lt"/>
                <a:ea typeface="+mn-ea"/>
                <a:cs typeface="+mn-cs"/>
              </a:rPr>
              <a:t> and the state.. Good bang for the buck!</a:t>
            </a:r>
          </a:p>
          <a:p>
            <a:pPr marL="0" lvl="0" indent="0">
              <a:buFont typeface="Arial" panose="020B0604020202020204" pitchFamily="34" charset="0"/>
              <a:buNone/>
            </a:pPr>
            <a:endParaRPr lang="en-GB"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55</a:t>
            </a:fld>
            <a:endParaRPr lang="en-ZA"/>
          </a:p>
        </p:txBody>
      </p:sp>
    </p:spTree>
    <p:extLst>
      <p:ext uri="{BB962C8B-B14F-4D97-AF65-F5344CB8AC3E}">
        <p14:creationId xmlns:p14="http://schemas.microsoft.com/office/powerpoint/2010/main" val="41057952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sz="1200" b="0" kern="1200" dirty="0">
              <a:solidFill>
                <a:schemeClr val="tx1"/>
              </a:solidFill>
              <a:effectLst/>
              <a:latin typeface="+mn-lt"/>
              <a:ea typeface="+mn-ea"/>
              <a:cs typeface="+mn-cs"/>
            </a:endParaRPr>
          </a:p>
          <a:p>
            <a:pPr marL="0" lvl="0" indent="0">
              <a:buFont typeface="Arial" panose="020B0604020202020204" pitchFamily="34" charset="0"/>
              <a:buNone/>
            </a:pPr>
            <a:r>
              <a:rPr lang="en-GB" sz="1200" b="0" kern="1200" dirty="0">
                <a:solidFill>
                  <a:schemeClr val="tx1"/>
                </a:solidFill>
                <a:effectLst/>
                <a:latin typeface="+mn-lt"/>
                <a:ea typeface="+mn-ea"/>
                <a:cs typeface="+mn-cs"/>
              </a:rPr>
              <a:t>Explain</a:t>
            </a:r>
            <a:r>
              <a:rPr lang="en-GB" sz="1200" b="0" kern="1200" baseline="0" dirty="0">
                <a:solidFill>
                  <a:schemeClr val="tx1"/>
                </a:solidFill>
                <a:effectLst/>
                <a:latin typeface="+mn-lt"/>
                <a:ea typeface="+mn-ea"/>
                <a:cs typeface="+mn-cs"/>
              </a:rPr>
              <a:t> terminology:</a:t>
            </a:r>
            <a:endParaRPr lang="en-GB"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Complaints</a:t>
            </a:r>
            <a:r>
              <a:rPr lang="en-GB" sz="1200" kern="1200" dirty="0">
                <a:solidFill>
                  <a:schemeClr val="tx1"/>
                </a:solidFill>
                <a:effectLst/>
                <a:latin typeface="+mn-lt"/>
                <a:ea typeface="+mn-ea"/>
                <a:cs typeface="+mn-cs"/>
              </a:rPr>
              <a:t>: expression of dissatisfaction where the claimant is unhappy with the service rendered and potentially requests a changed outcome or action. These could in turn be:</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‘Informal’ complaints that are easily solvable at point of contact, for example by providing additional information</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‘Formal’ complaints that require action at higher level</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Appeals</a:t>
            </a:r>
            <a:r>
              <a:rPr lang="en-GB" sz="1200" kern="1200" dirty="0">
                <a:solidFill>
                  <a:schemeClr val="tx1"/>
                </a:solidFill>
                <a:effectLst/>
                <a:latin typeface="+mn-lt"/>
                <a:ea typeface="+mn-ea"/>
                <a:cs typeface="+mn-cs"/>
              </a:rPr>
              <a:t>: expression of dissatisfaction with a decision to provide or not provide a service/benefit. This is a quasi-legal procedure, involving a decision about the applicant’s statutory rights under legislation. By definition, these need solving at higher level.</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Feedback</a:t>
            </a:r>
            <a:r>
              <a:rPr lang="en-GB" sz="1200" kern="1200" dirty="0">
                <a:solidFill>
                  <a:schemeClr val="tx1"/>
                </a:solidFill>
                <a:effectLst/>
                <a:latin typeface="+mn-lt"/>
                <a:ea typeface="+mn-ea"/>
                <a:cs typeface="+mn-cs"/>
              </a:rPr>
              <a:t>: any comment, positive or negative, that any interested party wants to share to improve services. These need to be systematically collected, analysed and addressed.</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baseline="0" dirty="0">
                <a:solidFill>
                  <a:schemeClr val="tx1"/>
                </a:solidFill>
                <a:effectLst/>
                <a:latin typeface="+mn-lt"/>
                <a:ea typeface="+mn-ea"/>
                <a:cs typeface="+mn-cs"/>
              </a:rPr>
              <a:t>Many different channels for complaints and appeals… some of them can be set up internally and some require external accountability mechanisms(ombudsmen, legal system, etc..)</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NOTE for complaint and appeal mechanisms to be effective, Recommendation 202 specifies that they should be ‘impartial, transparent, effective, simple, rapid, accessible’, and ‘free of charge for applicants’. Other principles..</a:t>
            </a:r>
          </a:p>
          <a:p>
            <a:pPr marL="171450" lvl="0" indent="-171450">
              <a:buFont typeface="Arial" panose="020B0604020202020204" pitchFamily="34" charset="0"/>
              <a:buChar char="•"/>
            </a:pPr>
            <a:r>
              <a:rPr lang="en-GB" sz="1200" i="1" u="sng" kern="1200" dirty="0">
                <a:solidFill>
                  <a:schemeClr val="tx1"/>
                </a:solidFill>
                <a:effectLst/>
                <a:latin typeface="+mn-lt"/>
                <a:ea typeface="+mn-ea"/>
                <a:cs typeface="+mn-cs"/>
              </a:rPr>
              <a:t>Impartiality and consistency</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Each case has to be considered on its own merits and all evidence should be clearly documented and analysed. Decisions should be consistent. </a:t>
            </a:r>
          </a:p>
          <a:p>
            <a:pPr marL="171450" lvl="0" indent="-171450">
              <a:buFont typeface="Arial" panose="020B0604020202020204" pitchFamily="34" charset="0"/>
              <a:buChar char="•"/>
            </a:pPr>
            <a:r>
              <a:rPr lang="en-GB" sz="1200" i="1" u="sng" kern="1200" dirty="0">
                <a:solidFill>
                  <a:schemeClr val="tx1"/>
                </a:solidFill>
                <a:effectLst/>
                <a:latin typeface="+mn-lt"/>
                <a:ea typeface="+mn-ea"/>
                <a:cs typeface="+mn-cs"/>
              </a:rPr>
              <a:t>Transparency, clarity</a:t>
            </a:r>
            <a:r>
              <a:rPr lang="en-GB" sz="1200" kern="1200" dirty="0">
                <a:solidFill>
                  <a:schemeClr val="tx1"/>
                </a:solidFill>
                <a:effectLst/>
                <a:latin typeface="+mn-lt"/>
                <a:ea typeface="+mn-ea"/>
                <a:cs typeface="+mn-cs"/>
              </a:rPr>
              <a:t>: Complainants/appellants should be given a clear explanation of the criteria for accepting complaints/appeals and a guide to the way they will be addressed including speed of response and staff behaviour. Outcomes should be transparent.</a:t>
            </a:r>
          </a:p>
          <a:p>
            <a:pPr marL="171450" lvl="0" indent="-171450">
              <a:buFont typeface="Arial" panose="020B0604020202020204" pitchFamily="34" charset="0"/>
              <a:buChar char="•"/>
            </a:pPr>
            <a:r>
              <a:rPr lang="en-GB" sz="1200" i="1" u="sng" kern="1200" dirty="0">
                <a:solidFill>
                  <a:schemeClr val="tx1"/>
                </a:solidFill>
                <a:effectLst/>
                <a:latin typeface="+mn-lt"/>
                <a:ea typeface="+mn-ea"/>
                <a:cs typeface="+mn-cs"/>
              </a:rPr>
              <a:t>Effectiveness and rapidity</a:t>
            </a:r>
            <a:r>
              <a:rPr lang="en-GB" sz="1200" kern="1200" dirty="0">
                <a:solidFill>
                  <a:schemeClr val="tx1"/>
                </a:solidFill>
                <a:effectLst/>
                <a:latin typeface="+mn-lt"/>
                <a:ea typeface="+mn-ea"/>
                <a:cs typeface="+mn-cs"/>
              </a:rPr>
              <a:t>: Complaints should be resolved as quickly as possible. Local level points of contact should deal with simple complaints, while a system for regular internal reporting should facilitate escalation of unresolved complaints.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facilitate easy use, complaints and appeal mechanisms should be simple and rapid.</a:t>
            </a:r>
          </a:p>
          <a:p>
            <a:pPr marL="171450" lvl="0" indent="-171450">
              <a:buFont typeface="Arial" panose="020B0604020202020204" pitchFamily="34" charset="0"/>
              <a:buChar char="•"/>
            </a:pPr>
            <a:r>
              <a:rPr lang="en-GB" sz="1200" i="1" u="sng" kern="1200" dirty="0">
                <a:solidFill>
                  <a:schemeClr val="tx1"/>
                </a:solidFill>
                <a:effectLst/>
                <a:latin typeface="+mn-lt"/>
                <a:ea typeface="+mn-ea"/>
                <a:cs typeface="+mn-cs"/>
              </a:rPr>
              <a:t>Accessibility and simplicity</a:t>
            </a:r>
            <a:r>
              <a:rPr lang="en-GB" sz="1200" kern="1200" dirty="0">
                <a:solidFill>
                  <a:schemeClr val="tx1"/>
                </a:solidFill>
                <a:effectLst/>
                <a:latin typeface="+mn-lt"/>
                <a:ea typeface="+mn-ea"/>
                <a:cs typeface="+mn-cs"/>
              </a:rPr>
              <a:t>: the service should be known, free to use, open, simple and available to all who need it. Awareness material should be available, personnel should be contactable by letter, e-mail and telephone, literacy and language barriers should not exist.</a:t>
            </a:r>
          </a:p>
          <a:p>
            <a:pPr marL="171450" lvl="0" indent="-171450">
              <a:buFont typeface="Arial" panose="020B0604020202020204" pitchFamily="34" charset="0"/>
              <a:buChar char="•"/>
            </a:pPr>
            <a:r>
              <a:rPr lang="en-GB" sz="1200" i="1" u="sng" kern="1200" dirty="0">
                <a:solidFill>
                  <a:schemeClr val="tx1"/>
                </a:solidFill>
                <a:effectLst/>
                <a:latin typeface="+mn-lt"/>
                <a:ea typeface="+mn-ea"/>
                <a:cs typeface="+mn-cs"/>
              </a:rPr>
              <a:t>Responsiveness</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mechanism should respond to the needs of all complainants. Special measures may be needed for managing contacts with appellants who have particular needs and for responding to unreasonable demands or behaviour of complainants and appellants. This requires proper training of staff and adequate resources.</a:t>
            </a:r>
          </a:p>
          <a:p>
            <a:pPr marL="171450" lvl="0" indent="-171450">
              <a:buFont typeface="Arial" panose="020B0604020202020204" pitchFamily="34" charset="0"/>
              <a:buChar char="•"/>
            </a:pPr>
            <a:r>
              <a:rPr lang="en-GB" sz="1200" i="1" u="sng" kern="1200" dirty="0">
                <a:solidFill>
                  <a:schemeClr val="tx1"/>
                </a:solidFill>
                <a:effectLst/>
                <a:latin typeface="+mn-lt"/>
                <a:ea typeface="+mn-ea"/>
                <a:cs typeface="+mn-cs"/>
              </a:rPr>
              <a:t>Proportionality</a:t>
            </a:r>
            <a:r>
              <a:rPr lang="en-GB" sz="1200" kern="1200" dirty="0">
                <a:solidFill>
                  <a:schemeClr val="tx1"/>
                </a:solidFill>
                <a:effectLst/>
                <a:latin typeface="+mn-lt"/>
                <a:ea typeface="+mn-ea"/>
                <a:cs typeface="+mn-cs"/>
              </a:rPr>
              <a:t>:  this implies an assessment of the complaint and a response to it that takes into account the nature of the issue and the effect it has had on the complainant/appellant. The depth of the investigation and the time taken may be proportional to the seriousness of the issue, however quality of evidence and investigation should remain.</a:t>
            </a:r>
          </a:p>
          <a:p>
            <a:pPr marL="171450" indent="-171450">
              <a:buFont typeface="Arial" panose="020B0604020202020204" pitchFamily="34" charset="0"/>
              <a:buChar char="•"/>
            </a:pPr>
            <a:r>
              <a:rPr lang="en-GB" sz="1200" i="1" u="sng" kern="1200" dirty="0">
                <a:solidFill>
                  <a:schemeClr val="tx1"/>
                </a:solidFill>
                <a:effectLst/>
                <a:latin typeface="+mn-lt"/>
                <a:ea typeface="+mn-ea"/>
                <a:cs typeface="+mn-cs"/>
              </a:rPr>
              <a:t>Confidentiality: </a:t>
            </a:r>
            <a:r>
              <a:rPr lang="en-GB" sz="1200" kern="1200" dirty="0">
                <a:solidFill>
                  <a:schemeClr val="tx1"/>
                </a:solidFill>
                <a:effectLst/>
                <a:latin typeface="+mn-lt"/>
                <a:ea typeface="+mn-ea"/>
                <a:cs typeface="+mn-cs"/>
              </a:rPr>
              <a:t>Complainants have a right to expect that their privacy will be respected and their complaint will be investigated in privacy.</a:t>
            </a:r>
            <a:endParaRPr lang="en-GB" dirty="0"/>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56</a:t>
            </a:fld>
            <a:endParaRPr lang="en-ZA"/>
          </a:p>
        </p:txBody>
      </p:sp>
    </p:spTree>
    <p:extLst>
      <p:ext uri="{BB962C8B-B14F-4D97-AF65-F5344CB8AC3E}">
        <p14:creationId xmlns:p14="http://schemas.microsoft.com/office/powerpoint/2010/main" val="12999126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To get delegates to think through the demand and supply side barriers that inhibit any complaints and appeals system from working, even where it has been set up (which often isn’t even the case!). Especially, that</a:t>
            </a:r>
            <a:r>
              <a:rPr lang="en-ZA" sz="1200" kern="1200" baseline="0" dirty="0">
                <a:solidFill>
                  <a:schemeClr val="tx1"/>
                </a:solidFill>
                <a:effectLst/>
                <a:latin typeface="+mn-lt"/>
                <a:ea typeface="+mn-ea"/>
                <a:cs typeface="+mn-cs"/>
              </a:rPr>
              <a:t> </a:t>
            </a:r>
            <a:r>
              <a:rPr lang="en-ZA" sz="1200" kern="1200" dirty="0">
                <a:solidFill>
                  <a:schemeClr val="tx1"/>
                </a:solidFill>
                <a:effectLst/>
                <a:latin typeface="+mn-lt"/>
                <a:ea typeface="+mn-ea"/>
                <a:cs typeface="+mn-cs"/>
              </a:rPr>
              <a:t>we often forget about the ‘demand-side’ </a:t>
            </a:r>
            <a:r>
              <a:rPr lang="en-ZA" sz="1200" kern="1200" dirty="0" err="1">
                <a:solidFill>
                  <a:schemeClr val="tx1"/>
                </a:solidFill>
                <a:effectLst/>
                <a:latin typeface="+mn-lt"/>
                <a:ea typeface="+mn-ea"/>
                <a:cs typeface="+mn-cs"/>
              </a:rPr>
              <a:t>bariers</a:t>
            </a:r>
            <a:r>
              <a:rPr lang="en-ZA" sz="1200" kern="1200" dirty="0">
                <a:solidFill>
                  <a:schemeClr val="tx1"/>
                </a:solidFill>
                <a:effectLst/>
                <a:latin typeface="+mn-lt"/>
                <a:ea typeface="+mn-ea"/>
                <a:cs typeface="+mn-cs"/>
              </a:rPr>
              <a:t>, such as beneficiaries being too embarrassed to complain. Delegates should understand there are ways we can design systems to overcome these common challenges.</a:t>
            </a:r>
            <a:r>
              <a:rPr lang="en-ZA" dirty="0">
                <a:effectLst/>
              </a:rPr>
              <a:t> </a:t>
            </a:r>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57</a:t>
            </a:fld>
            <a:endParaRPr lang="en-ZA"/>
          </a:p>
        </p:txBody>
      </p:sp>
    </p:spTree>
    <p:extLst>
      <p:ext uri="{BB962C8B-B14F-4D97-AF65-F5344CB8AC3E}">
        <p14:creationId xmlns:p14="http://schemas.microsoft.com/office/powerpoint/2010/main" val="33292537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concept of a ‘force-field’.</a:t>
            </a:r>
            <a:r>
              <a:rPr lang="en-US" baseline="0" dirty="0"/>
              <a:t> </a:t>
            </a:r>
            <a:r>
              <a:rPr lang="en-US" dirty="0"/>
              <a:t>Kurt </a:t>
            </a:r>
            <a:r>
              <a:rPr lang="en-US" b="1" dirty="0"/>
              <a:t>Lewin's force field</a:t>
            </a:r>
            <a:r>
              <a:rPr lang="en-US" dirty="0"/>
              <a:t> analysis </a:t>
            </a:r>
            <a:r>
              <a:rPr lang="en-US" b="1" dirty="0"/>
              <a:t>change model</a:t>
            </a:r>
            <a:r>
              <a:rPr lang="en-US" dirty="0"/>
              <a:t> was designed to compare the driving and restraining </a:t>
            </a:r>
            <a:r>
              <a:rPr lang="en-US" b="1" dirty="0"/>
              <a:t>forces</a:t>
            </a:r>
            <a:r>
              <a:rPr lang="en-US" dirty="0"/>
              <a:t> that affect </a:t>
            </a:r>
            <a:r>
              <a:rPr lang="en-US" b="1" dirty="0"/>
              <a:t>change</a:t>
            </a:r>
            <a:r>
              <a:rPr lang="en-US" dirty="0"/>
              <a:t> in organizations. The '</a:t>
            </a:r>
            <a:r>
              <a:rPr lang="en-US" b="1" dirty="0"/>
              <a:t>force field</a:t>
            </a:r>
            <a:r>
              <a:rPr lang="en-US" dirty="0"/>
              <a:t>' can be described as two opposite </a:t>
            </a:r>
            <a:r>
              <a:rPr lang="en-US" b="1" dirty="0"/>
              <a:t>forces</a:t>
            </a:r>
            <a:r>
              <a:rPr lang="en-US" dirty="0"/>
              <a:t> working for and against </a:t>
            </a:r>
            <a:r>
              <a:rPr lang="en-US" b="1" dirty="0"/>
              <a:t>change</a:t>
            </a:r>
            <a:r>
              <a:rPr lang="en-US" dirty="0"/>
              <a:t>. We will continue working with this concept over the next few days:</a:t>
            </a:r>
            <a:r>
              <a:rPr lang="en-US" baseline="0" dirty="0"/>
              <a:t> it is a useful tool to </a:t>
            </a:r>
            <a:r>
              <a:rPr lang="en-US" baseline="0" dirty="0" err="1"/>
              <a:t>analyse</a:t>
            </a:r>
            <a:r>
              <a:rPr lang="en-US" baseline="0" dirty="0"/>
              <a:t> the potential for change in an existing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GB" baseline="0" dirty="0"/>
              <a:t>Explain that there is a supply side: administration resisting complaints, and a demand side: people not complaining. </a:t>
            </a:r>
          </a:p>
          <a:p>
            <a:r>
              <a:rPr lang="en-GB" baseline="0" dirty="0"/>
              <a:t>And that solutions to these are multiple!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we wanted to identify the driving forces for change and the restraining forces allowing us to improve the complaints &amp; appeals system in your country, what would these be on both the supply and demand 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C905379-01BD-43AE-87B5-C471EFECD2DD}" type="slidenum">
              <a:rPr lang="en-ZA" smtClean="0"/>
              <a:t>58</a:t>
            </a:fld>
            <a:endParaRPr lang="en-ZA"/>
          </a:p>
        </p:txBody>
      </p:sp>
    </p:spTree>
    <p:extLst>
      <p:ext uri="{BB962C8B-B14F-4D97-AF65-F5344CB8AC3E}">
        <p14:creationId xmlns:p14="http://schemas.microsoft.com/office/powerpoint/2010/main" val="39074102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Form</a:t>
            </a:r>
            <a:r>
              <a:rPr lang="en-GB" baseline="0" dirty="0"/>
              <a:t> three groups and take 15 min. to brainstorm and record your findings on your flip chart.</a:t>
            </a:r>
          </a:p>
          <a:p>
            <a:endParaRPr lang="en-GB" baseline="0" dirty="0"/>
          </a:p>
          <a:p>
            <a:r>
              <a:rPr lang="en-ZA" sz="1200" kern="1200" dirty="0">
                <a:solidFill>
                  <a:schemeClr val="tx1"/>
                </a:solidFill>
                <a:effectLst/>
                <a:latin typeface="+mn-lt"/>
                <a:ea typeface="+mn-ea"/>
                <a:cs typeface="+mn-cs"/>
              </a:rPr>
              <a:t>Ask participants to form three groups and give them the task as set out on the slide.</a:t>
            </a:r>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59</a:t>
            </a:fld>
            <a:endParaRPr lang="en-ZA"/>
          </a:p>
        </p:txBody>
      </p:sp>
    </p:spTree>
    <p:extLst>
      <p:ext uri="{BB962C8B-B14F-4D97-AF65-F5344CB8AC3E}">
        <p14:creationId xmlns:p14="http://schemas.microsoft.com/office/powerpoint/2010/main" val="17840854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FOR SUPPORTING DEBRIEF of supply and demand side barriers/restraining forces</a:t>
            </a:r>
          </a:p>
          <a:p>
            <a:endParaRPr lang="en-GB" dirty="0"/>
          </a:p>
          <a:p>
            <a:r>
              <a:rPr lang="en-GB" dirty="0"/>
              <a:t>Point</a:t>
            </a:r>
            <a:r>
              <a:rPr lang="en-GB" baseline="0" dirty="0"/>
              <a:t> out importance of understanding the “p</a:t>
            </a:r>
            <a:r>
              <a:rPr lang="en-GB" dirty="0"/>
              <a:t>ush and pull” nature or demand and supply side factors that</a:t>
            </a:r>
            <a:r>
              <a:rPr lang="en-GB" baseline="0" dirty="0"/>
              <a:t> affect a</a:t>
            </a:r>
            <a:r>
              <a:rPr lang="en-GB" dirty="0"/>
              <a:t> complaints and appeal</a:t>
            </a:r>
            <a:r>
              <a:rPr lang="en-GB" baseline="0" dirty="0"/>
              <a:t>s system.</a:t>
            </a:r>
            <a:endParaRPr lang="en-GB" dirty="0"/>
          </a:p>
          <a:p>
            <a:endParaRPr lang="en-GB" dirty="0"/>
          </a:p>
          <a:p>
            <a:r>
              <a:rPr lang="en-GB" dirty="0"/>
              <a:t>All these forces need to be</a:t>
            </a:r>
            <a:r>
              <a:rPr lang="en-GB" baseline="0" dirty="0"/>
              <a:t> tackled</a:t>
            </a:r>
            <a:r>
              <a:rPr lang="en-GB" dirty="0"/>
              <a:t> with system design.</a:t>
            </a:r>
          </a:p>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60</a:t>
            </a:fld>
            <a:endParaRPr lang="en-ZA"/>
          </a:p>
        </p:txBody>
      </p:sp>
    </p:spTree>
    <p:extLst>
      <p:ext uri="{BB962C8B-B14F-4D97-AF65-F5344CB8AC3E}">
        <p14:creationId xmlns:p14="http://schemas.microsoft.com/office/powerpoint/2010/main" val="27859103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Accessibility and effectiveness of programme complaint and appeal mechanisms can be improved by:</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Resolving complaints and appeals at the point of service delivery where information and transaction costs are lowest.</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GB" dirty="0"/>
              <a:t>Ensuring </a:t>
            </a:r>
            <a:r>
              <a:rPr lang="en-GB" b="1" dirty="0"/>
              <a:t>multiple channels</a:t>
            </a:r>
            <a:r>
              <a:rPr lang="en-GB" dirty="0"/>
              <a:t> for receiving complaints and appeals to guarantee complainants’ convenience, cultural preference, and ease of use </a:t>
            </a:r>
          </a:p>
          <a:p>
            <a:pPr marL="628650" lvl="1" indent="-171450">
              <a:buFont typeface="Arial" panose="020B0604020202020204" pitchFamily="34" charset="0"/>
              <a:buChar char="•"/>
            </a:pPr>
            <a:r>
              <a:rPr lang="en-GB" dirty="0"/>
              <a:t>Ensuring </a:t>
            </a:r>
            <a:r>
              <a:rPr lang="en-GB" b="1" dirty="0"/>
              <a:t>channels respond to supply and demand-side barriers</a:t>
            </a:r>
            <a:r>
              <a:rPr lang="en-GB" dirty="0"/>
              <a:t> faced by complainants and appellants (see discussion above).</a:t>
            </a:r>
          </a:p>
          <a:p>
            <a:pPr marL="628650" lvl="1" indent="-171450">
              <a:buFont typeface="Arial" panose="020B0604020202020204" pitchFamily="34" charset="0"/>
              <a:buChar char="•"/>
            </a:pPr>
            <a:r>
              <a:rPr lang="en-GB" b="1" dirty="0"/>
              <a:t>Enabling independent channels for redress</a:t>
            </a:r>
            <a:r>
              <a:rPr lang="en-GB" i="1" dirty="0"/>
              <a:t> </a:t>
            </a:r>
            <a:r>
              <a:rPr lang="en-GB" b="1" dirty="0"/>
              <a:t>and strengthening other systems for accountability</a:t>
            </a:r>
            <a:r>
              <a:rPr lang="en-GB" i="1" dirty="0"/>
              <a:t> </a:t>
            </a:r>
            <a:endParaRPr lang="en-GB" dirty="0"/>
          </a:p>
          <a:p>
            <a:pPr marL="628650" lvl="1" indent="-171450">
              <a:buFont typeface="Arial" panose="020B0604020202020204" pitchFamily="34" charset="0"/>
              <a:buChar char="•"/>
            </a:pPr>
            <a:r>
              <a:rPr lang="en-US" dirty="0"/>
              <a:t>Ensuring that the system is </a:t>
            </a:r>
            <a:r>
              <a:rPr lang="en-US" b="1" dirty="0"/>
              <a:t>widely </a:t>
            </a:r>
            <a:r>
              <a:rPr lang="en-US" b="1" dirty="0" err="1"/>
              <a:t>publicised</a:t>
            </a:r>
            <a:r>
              <a:rPr lang="en-US" b="1" dirty="0"/>
              <a:t> through communication strategies</a:t>
            </a:r>
            <a:r>
              <a:rPr lang="en-US" dirty="0"/>
              <a:t> specifically targeted to the poorest and most marginalized households </a:t>
            </a:r>
          </a:p>
          <a:p>
            <a:endParaRPr lang="en-GB"/>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61</a:t>
            </a:fld>
            <a:endParaRPr lang="en-ZA"/>
          </a:p>
        </p:txBody>
      </p:sp>
    </p:spTree>
    <p:extLst>
      <p:ext uri="{BB962C8B-B14F-4D97-AF65-F5344CB8AC3E}">
        <p14:creationId xmlns:p14="http://schemas.microsoft.com/office/powerpoint/2010/main" val="410579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6</a:t>
            </a:fld>
            <a:endParaRPr lang="en-ZA"/>
          </a:p>
        </p:txBody>
      </p:sp>
    </p:spTree>
    <p:extLst>
      <p:ext uri="{BB962C8B-B14F-4D97-AF65-F5344CB8AC3E}">
        <p14:creationId xmlns:p14="http://schemas.microsoft.com/office/powerpoint/2010/main" val="36595962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Next outreach and </a:t>
            </a:r>
            <a:r>
              <a:rPr lang="en-GB" baseline="0" dirty="0" err="1"/>
              <a:t>comms</a:t>
            </a:r>
            <a:r>
              <a:rPr lang="en-GB" baseline="0" dirty="0"/>
              <a:t>..</a:t>
            </a:r>
          </a:p>
        </p:txBody>
      </p:sp>
      <p:sp>
        <p:nvSpPr>
          <p:cNvPr id="4" name="Slide Number Placeholder 3"/>
          <p:cNvSpPr>
            <a:spLocks noGrp="1"/>
          </p:cNvSpPr>
          <p:nvPr>
            <p:ph type="sldNum" sz="quarter" idx="10"/>
          </p:nvPr>
        </p:nvSpPr>
        <p:spPr/>
        <p:txBody>
          <a:bodyPr/>
          <a:lstStyle/>
          <a:p>
            <a:fld id="{A802E42B-4540-4CA0-B5CC-7A6A1B09DC25}" type="slidenum">
              <a:rPr lang="en-ZA" smtClean="0"/>
              <a:t>62</a:t>
            </a:fld>
            <a:endParaRPr lang="en-ZA"/>
          </a:p>
        </p:txBody>
      </p:sp>
    </p:spTree>
    <p:extLst>
      <p:ext uri="{BB962C8B-B14F-4D97-AF65-F5344CB8AC3E}">
        <p14:creationId xmlns:p14="http://schemas.microsoft.com/office/powerpoint/2010/main" val="23031765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Go through slide.. </a:t>
            </a:r>
            <a:r>
              <a:rPr lang="en-GB" dirty="0"/>
              <a:t>Recommendation 202</a:t>
            </a:r>
            <a:r>
              <a:rPr lang="en-GB" baseline="0" dirty="0"/>
              <a:t> says: </a:t>
            </a:r>
            <a:r>
              <a:rPr lang="en-US" sz="1200" kern="1200" dirty="0">
                <a:solidFill>
                  <a:schemeClr val="tx1"/>
                </a:solidFill>
                <a:effectLst/>
                <a:latin typeface="+mn-lt"/>
                <a:ea typeface="+mn-ea"/>
                <a:cs typeface="+mn-cs"/>
              </a:rPr>
              <a:t>: “when formulating and implementing national social security extension strategies, Members should (…) raise awareness about their social protection floors and their extension strategies, and undertake information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including through social dialogue”.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principle is also enshrined in the ‘Standards of Accessibility, Adaptability and Acceptability’ of the Committee on Economic, Social and Cultural Rights (</a:t>
            </a:r>
            <a:r>
              <a:rPr lang="en-US" sz="1200" kern="1200" dirty="0" err="1">
                <a:solidFill>
                  <a:schemeClr val="tx1"/>
                </a:solidFill>
                <a:effectLst/>
                <a:latin typeface="+mn-lt"/>
                <a:ea typeface="+mn-ea"/>
                <a:cs typeface="+mn-cs"/>
              </a:rPr>
              <a:t>CESCR</a:t>
            </a:r>
            <a:r>
              <a:rPr lang="en-US" sz="1200" kern="1200" dirty="0">
                <a:solidFill>
                  <a:schemeClr val="tx1"/>
                </a:solidFill>
                <a:effectLst/>
                <a:latin typeface="+mn-lt"/>
                <a:ea typeface="+mn-ea"/>
                <a:cs typeface="+mn-cs"/>
              </a:rPr>
              <a:t>) under the United Nations Economic and Social Council (</a:t>
            </a:r>
            <a:r>
              <a:rPr lang="en-US" sz="1200" kern="1200" dirty="0" err="1">
                <a:solidFill>
                  <a:schemeClr val="tx1"/>
                </a:solidFill>
                <a:effectLst/>
                <a:latin typeface="+mn-lt"/>
                <a:ea typeface="+mn-ea"/>
                <a:cs typeface="+mn-cs"/>
              </a:rPr>
              <a:t>ECOSOC</a:t>
            </a:r>
            <a:r>
              <a:rPr lang="en-US" sz="1200" kern="1200" dirty="0">
                <a:solidFill>
                  <a:schemeClr val="tx1"/>
                </a:solidFill>
                <a:effectLst/>
                <a:latin typeface="+mn-lt"/>
                <a:ea typeface="+mn-ea"/>
                <a:cs typeface="+mn-cs"/>
              </a:rPr>
              <a:t>), stating that: “beneficiaries of social protection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must be able to participate in the administration of the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as well as have the right to seek, receive and impart information on entitlements in a clear and transparent manner”. </a:t>
            </a:r>
            <a:endParaRPr lang="en-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More than merely providing information, communications facilitates public dialogue, participation and social awareness, and provides a mechanism to enhance program implementation and performance (e.g. increasing take-up). </a:t>
            </a:r>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63</a:t>
            </a:fld>
            <a:endParaRPr lang="en-ZA"/>
          </a:p>
        </p:txBody>
      </p:sp>
    </p:spTree>
    <p:extLst>
      <p:ext uri="{BB962C8B-B14F-4D97-AF65-F5344CB8AC3E}">
        <p14:creationId xmlns:p14="http://schemas.microsoft.com/office/powerpoint/2010/main" val="4105795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Communications need</a:t>
            </a:r>
            <a:r>
              <a:rPr lang="en-GB" baseline="0" dirty="0"/>
              <a:t> to cater to very different audience types.. </a:t>
            </a:r>
          </a:p>
          <a:p>
            <a:pPr marL="171450" indent="-171450">
              <a:buFontTx/>
              <a:buChar char="-"/>
            </a:pPr>
            <a:r>
              <a:rPr lang="en-GB" baseline="0" dirty="0"/>
              <a:t>External audiences </a:t>
            </a:r>
            <a:r>
              <a:rPr lang="en-GB" sz="1200" kern="1200" dirty="0">
                <a:solidFill>
                  <a:schemeClr val="tx1"/>
                </a:solidFill>
                <a:effectLst/>
                <a:latin typeface="+mn-lt"/>
                <a:ea typeface="+mn-ea"/>
                <a:cs typeface="+mn-cs"/>
              </a:rPr>
              <a:t>typically include program beneficiaries (actual and potential), decision makers at all political levels, academia, the media, and civil society. </a:t>
            </a:r>
          </a:p>
          <a:p>
            <a:pPr marL="628650" lvl="1" indent="-171450">
              <a:buFontTx/>
              <a:buChar char="-"/>
            </a:pPr>
            <a:r>
              <a:rPr lang="en-GB" sz="1200" kern="1200" dirty="0">
                <a:solidFill>
                  <a:schemeClr val="tx1"/>
                </a:solidFill>
                <a:effectLst/>
                <a:latin typeface="+mn-lt"/>
                <a:ea typeface="+mn-ea"/>
                <a:cs typeface="+mn-cs"/>
              </a:rPr>
              <a:t>Many innovative ways to do this! Pictures on right so some examples,</a:t>
            </a:r>
            <a:r>
              <a:rPr lang="en-GB" sz="1200" kern="1200" baseline="0" dirty="0">
                <a:solidFill>
                  <a:schemeClr val="tx1"/>
                </a:solidFill>
                <a:effectLst/>
                <a:latin typeface="+mn-lt"/>
                <a:ea typeface="+mn-ea"/>
                <a:cs typeface="+mn-cs"/>
              </a:rPr>
              <a:t> many from Brazil! E.g. Using bills, social media, a tailored application software, videos..</a:t>
            </a:r>
            <a:endParaRPr lang="en-GB" sz="1200" kern="1200" dirty="0">
              <a:solidFill>
                <a:schemeClr val="tx1"/>
              </a:solidFill>
              <a:effectLst/>
              <a:latin typeface="+mn-lt"/>
              <a:ea typeface="+mn-ea"/>
              <a:cs typeface="+mn-cs"/>
            </a:endParaRPr>
          </a:p>
          <a:p>
            <a:pPr marL="171450" indent="-171450">
              <a:buFontTx/>
              <a:buChar char="-"/>
            </a:pPr>
            <a:r>
              <a:rPr lang="en-GB" sz="1200" kern="1200" dirty="0">
                <a:solidFill>
                  <a:schemeClr val="tx1"/>
                </a:solidFill>
                <a:effectLst/>
                <a:latin typeface="+mn-lt"/>
                <a:ea typeface="+mn-ea"/>
                <a:cs typeface="+mn-cs"/>
              </a:rPr>
              <a:t>Internal audiences are primarily programme staff who have a right to be adequately</a:t>
            </a:r>
            <a:r>
              <a:rPr lang="en-GB" sz="1200" kern="1200" baseline="0" dirty="0">
                <a:solidFill>
                  <a:schemeClr val="tx1"/>
                </a:solidFill>
                <a:effectLst/>
                <a:latin typeface="+mn-lt"/>
                <a:ea typeface="+mn-ea"/>
                <a:cs typeface="+mn-cs"/>
              </a:rPr>
              <a:t> informed of any changes to programme design and implementation! Yet this is rarely a priority: bulletins, internal newsletter </a:t>
            </a:r>
            <a:r>
              <a:rPr lang="en-GB" sz="1200" kern="1200" baseline="0" dirty="0" err="1">
                <a:solidFill>
                  <a:schemeClr val="tx1"/>
                </a:solidFill>
                <a:effectLst/>
                <a:latin typeface="+mn-lt"/>
                <a:ea typeface="+mn-ea"/>
                <a:cs typeface="+mn-cs"/>
              </a:rPr>
              <a:t>etc</a:t>
            </a:r>
            <a:r>
              <a:rPr lang="en-GB" sz="1200" kern="1200" baseline="0" dirty="0">
                <a:solidFill>
                  <a:schemeClr val="tx1"/>
                </a:solidFill>
                <a:effectLst/>
                <a:latin typeface="+mn-lt"/>
                <a:ea typeface="+mn-ea"/>
                <a:cs typeface="+mn-cs"/>
              </a:rPr>
              <a:t>,,,</a:t>
            </a:r>
          </a:p>
          <a:p>
            <a:pPr marL="171450" indent="-171450">
              <a:buFontTx/>
              <a:buChar char="-"/>
            </a:pPr>
            <a:endParaRPr lang="en-GB" sz="1200" kern="1200" baseline="0" dirty="0">
              <a:solidFill>
                <a:schemeClr val="tx1"/>
              </a:solidFill>
              <a:effectLst/>
              <a:latin typeface="+mn-lt"/>
              <a:ea typeface="+mn-ea"/>
              <a:cs typeface="+mn-cs"/>
            </a:endParaRPr>
          </a:p>
          <a:p>
            <a:pPr marL="171450" indent="-171450">
              <a:buFontTx/>
              <a:buChar cha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64</a:t>
            </a:fld>
            <a:endParaRPr lang="en-ZA"/>
          </a:p>
        </p:txBody>
      </p:sp>
    </p:spTree>
    <p:extLst>
      <p:ext uri="{BB962C8B-B14F-4D97-AF65-F5344CB8AC3E}">
        <p14:creationId xmlns:p14="http://schemas.microsoft.com/office/powerpoint/2010/main" val="24948411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sz="1200" kern="1200" baseline="0" dirty="0">
              <a:solidFill>
                <a:schemeClr val="tx1"/>
              </a:solidFill>
              <a:effectLst/>
              <a:latin typeface="+mn-lt"/>
              <a:ea typeface="+mn-ea"/>
              <a:cs typeface="+mn-cs"/>
            </a:endParaRPr>
          </a:p>
          <a:p>
            <a:pPr marL="0" indent="0">
              <a:buFontTx/>
              <a:buNone/>
            </a:pPr>
            <a:r>
              <a:rPr lang="en-GB" sz="1200" kern="1200" baseline="0" dirty="0">
                <a:solidFill>
                  <a:schemeClr val="tx1"/>
                </a:solidFill>
                <a:effectLst/>
                <a:latin typeface="+mn-lt"/>
                <a:ea typeface="+mn-ea"/>
                <a:cs typeface="+mn-cs"/>
              </a:rPr>
              <a:t>Principles (details):</a:t>
            </a:r>
          </a:p>
          <a:p>
            <a:pPr marL="171450" indent="-171450">
              <a:buFontTx/>
              <a:buChar char="-"/>
            </a:pPr>
            <a:endParaRPr lang="en-GB"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Budgeting</a:t>
            </a:r>
            <a:r>
              <a:rPr lang="en-GB" sz="1200" kern="1200" dirty="0">
                <a:solidFill>
                  <a:schemeClr val="tx1"/>
                </a:solidFill>
                <a:effectLst/>
                <a:latin typeface="+mn-lt"/>
                <a:ea typeface="+mn-ea"/>
                <a:cs typeface="+mn-cs"/>
              </a:rPr>
              <a:t> for communications from the outset (see Brazil’s experience explained in Box of Base Doc)</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Developing a </a:t>
            </a:r>
            <a:r>
              <a:rPr lang="en-GB" sz="1200" b="1" kern="1200" dirty="0">
                <a:solidFill>
                  <a:schemeClr val="tx1"/>
                </a:solidFill>
                <a:effectLst/>
                <a:latin typeface="+mn-lt"/>
                <a:ea typeface="+mn-ea"/>
                <a:cs typeface="+mn-cs"/>
              </a:rPr>
              <a:t>targeted communications strategy by audience</a:t>
            </a:r>
            <a:r>
              <a:rPr lang="en-GB" sz="1200" kern="1200" dirty="0">
                <a:solidFill>
                  <a:schemeClr val="tx1"/>
                </a:solidFill>
                <a:effectLst/>
                <a:latin typeface="+mn-lt"/>
                <a:ea typeface="+mn-ea"/>
                <a:cs typeface="+mn-cs"/>
              </a:rPr>
              <a:t>, focusing on the different information needs of programme beneficiaries vs. non-beneficiaries, literate vs. illiterate, village officials vs. normal citizens, urban vs. rural, men vs. women, etc. Special efforts will have to be made for minority groups (ethnic or religious minorities) and remote locations.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Providing all materials in an </a:t>
            </a:r>
            <a:r>
              <a:rPr lang="en-GB" sz="1200" b="1" kern="1200" dirty="0">
                <a:solidFill>
                  <a:schemeClr val="tx1"/>
                </a:solidFill>
                <a:effectLst/>
                <a:latin typeface="+mn-lt"/>
                <a:ea typeface="+mn-ea"/>
                <a:cs typeface="+mn-cs"/>
              </a:rPr>
              <a:t>understandable format and language</a:t>
            </a:r>
            <a:r>
              <a:rPr lang="en-GB" sz="1200" kern="1200" dirty="0">
                <a:solidFill>
                  <a:schemeClr val="tx1"/>
                </a:solidFill>
                <a:effectLst/>
                <a:latin typeface="+mn-lt"/>
                <a:ea typeface="+mn-ea"/>
                <a:cs typeface="+mn-cs"/>
              </a:rPr>
              <a:t>. Consider special approaches for low literacy rates and </a:t>
            </a:r>
            <a:r>
              <a:rPr lang="en-GB" sz="1200" b="1" kern="1200" dirty="0">
                <a:solidFill>
                  <a:schemeClr val="tx1"/>
                </a:solidFill>
                <a:effectLst/>
                <a:latin typeface="+mn-lt"/>
                <a:ea typeface="+mn-ea"/>
                <a:cs typeface="+mn-cs"/>
              </a:rPr>
              <a:t>avoid stigmatising imagery and words</a:t>
            </a:r>
            <a:r>
              <a:rPr lang="en-GB" sz="1200" kern="1200" dirty="0">
                <a:solidFill>
                  <a:schemeClr val="tx1"/>
                </a:solidFill>
                <a:effectLst/>
                <a:latin typeface="+mn-lt"/>
                <a:ea typeface="+mn-ea"/>
                <a:cs typeface="+mn-cs"/>
              </a:rPr>
              <a:t>. For face to face communications, translation services and sign-language specialists may be required in certain contexts.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Adopting a </a:t>
            </a:r>
            <a:r>
              <a:rPr lang="en-GB" sz="1200" b="1" kern="1200" dirty="0">
                <a:solidFill>
                  <a:schemeClr val="tx1"/>
                </a:solidFill>
                <a:effectLst/>
                <a:latin typeface="+mn-lt"/>
                <a:ea typeface="+mn-ea"/>
                <a:cs typeface="+mn-cs"/>
              </a:rPr>
              <a:t>range of approaches to spreading information</a:t>
            </a:r>
            <a:r>
              <a:rPr lang="en-GB" sz="1200" kern="1200" dirty="0">
                <a:solidFill>
                  <a:schemeClr val="tx1"/>
                </a:solidFill>
                <a:effectLst/>
                <a:latin typeface="+mn-lt"/>
                <a:ea typeface="+mn-ea"/>
                <a:cs typeface="+mn-cs"/>
              </a:rPr>
              <a:t> (see options listed above), noting that each communication channel is appropriate to a different population segment. For example, poor or remote households may not have televisions or radios. Moreover, often marginalised households only trust ‘local’ sources, so ensuring community-level information is important: training local leaders; leaflets in strategic places, such as places of cult, schools, hospitals, post offices, markets, waiting rooms, </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 face-to-face, informal meetings in local communities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Ensuring all </a:t>
            </a:r>
            <a:r>
              <a:rPr lang="en-GB" sz="1200" b="1" kern="1200" dirty="0">
                <a:solidFill>
                  <a:schemeClr val="tx1"/>
                </a:solidFill>
                <a:effectLst/>
                <a:latin typeface="+mn-lt"/>
                <a:ea typeface="+mn-ea"/>
                <a:cs typeface="+mn-cs"/>
              </a:rPr>
              <a:t>communicating are an on-going and iterative effort</a:t>
            </a:r>
            <a:r>
              <a:rPr lang="en-GB" sz="1200" kern="1200" dirty="0">
                <a:solidFill>
                  <a:schemeClr val="tx1"/>
                </a:solidFill>
                <a:effectLst/>
                <a:latin typeface="+mn-lt"/>
                <a:ea typeface="+mn-ea"/>
                <a:cs typeface="+mn-cs"/>
              </a:rPr>
              <a:t>, rather than a one-time launch and updating / adjusting messages over time.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Where possible, creating a ‘</a:t>
            </a:r>
            <a:r>
              <a:rPr lang="en-GB" sz="1200" b="1" kern="1200" dirty="0">
                <a:solidFill>
                  <a:schemeClr val="tx1"/>
                </a:solidFill>
                <a:effectLst/>
                <a:latin typeface="+mn-lt"/>
                <a:ea typeface="+mn-ea"/>
                <a:cs typeface="+mn-cs"/>
              </a:rPr>
              <a:t>brand name</a:t>
            </a:r>
            <a:r>
              <a:rPr lang="en-GB" sz="1200" kern="1200" dirty="0">
                <a:solidFill>
                  <a:schemeClr val="tx1"/>
                </a:solidFill>
                <a:effectLst/>
                <a:latin typeface="+mn-lt"/>
                <a:ea typeface="+mn-ea"/>
                <a:cs typeface="+mn-cs"/>
              </a:rPr>
              <a:t>’ and a unique identity for the program. Recognizable slogans and logos have the capacity to capture the attention of target audiences</a:t>
            </a:r>
          </a:p>
          <a:p>
            <a:pPr marL="171450" indent="-171450">
              <a:buFontTx/>
              <a:buChar cha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65</a:t>
            </a:fld>
            <a:endParaRPr lang="en-ZA"/>
          </a:p>
        </p:txBody>
      </p:sp>
    </p:spTree>
    <p:extLst>
      <p:ext uri="{BB962C8B-B14F-4D97-AF65-F5344CB8AC3E}">
        <p14:creationId xmlns:p14="http://schemas.microsoft.com/office/powerpoint/2010/main" val="13010599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Next complaints and appeals</a:t>
            </a:r>
          </a:p>
        </p:txBody>
      </p:sp>
      <p:sp>
        <p:nvSpPr>
          <p:cNvPr id="4" name="Slide Number Placeholder 3"/>
          <p:cNvSpPr>
            <a:spLocks noGrp="1"/>
          </p:cNvSpPr>
          <p:nvPr>
            <p:ph type="sldNum" sz="quarter" idx="10"/>
          </p:nvPr>
        </p:nvSpPr>
        <p:spPr/>
        <p:txBody>
          <a:bodyPr/>
          <a:lstStyle/>
          <a:p>
            <a:fld id="{A802E42B-4540-4CA0-B5CC-7A6A1B09DC25}" type="slidenum">
              <a:rPr lang="en-ZA" smtClean="0"/>
              <a:t>66</a:t>
            </a:fld>
            <a:endParaRPr lang="en-ZA"/>
          </a:p>
        </p:txBody>
      </p:sp>
    </p:spTree>
    <p:extLst>
      <p:ext uri="{BB962C8B-B14F-4D97-AF65-F5344CB8AC3E}">
        <p14:creationId xmlns:p14="http://schemas.microsoft.com/office/powerpoint/2010/main" val="40587807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conditional cash transfers (</a:t>
            </a:r>
            <a:r>
              <a:rPr lang="en-GB" sz="1200" kern="1200" dirty="0">
                <a:solidFill>
                  <a:schemeClr val="tx1"/>
                </a:solidFill>
                <a:effectLst/>
                <a:latin typeface="+mn-lt"/>
                <a:ea typeface="+mn-ea"/>
                <a:cs typeface="+mn-cs"/>
              </a:rPr>
              <a:t>CCTs) are designed so as to incentivise ‘desirable’ behaviour through a set of ‘spelt-out’ conditions. If these conditions are not met, the transfers are not given.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Whether or not conditions should be imposed on cash transfer programmes is an open debate. In Latin America, a successful wave of </a:t>
            </a:r>
            <a:r>
              <a:rPr lang="en-GB" sz="1200" b="1" kern="1200" dirty="0">
                <a:solidFill>
                  <a:schemeClr val="tx1"/>
                </a:solidFill>
                <a:effectLst/>
                <a:latin typeface="+mn-lt"/>
                <a:ea typeface="+mn-ea"/>
                <a:cs typeface="+mn-cs"/>
              </a:rPr>
              <a:t>CCTs</a:t>
            </a:r>
            <a:r>
              <a:rPr lang="en-GB" sz="1200" kern="1200" dirty="0">
                <a:solidFill>
                  <a:schemeClr val="tx1"/>
                </a:solidFill>
                <a:effectLst/>
                <a:latin typeface="+mn-lt"/>
                <a:ea typeface="+mn-ea"/>
                <a:cs typeface="+mn-cs"/>
              </a:rPr>
              <a:t> has been implemented as of the late 1990s, but in Sub-Saharan Africa – where </a:t>
            </a:r>
            <a:r>
              <a:rPr lang="en-GB" sz="1200" b="1" kern="1200" dirty="0">
                <a:solidFill>
                  <a:schemeClr val="tx1"/>
                </a:solidFill>
                <a:effectLst/>
                <a:latin typeface="+mn-lt"/>
                <a:ea typeface="+mn-ea"/>
                <a:cs typeface="+mn-cs"/>
              </a:rPr>
              <a:t>unconditional benefits</a:t>
            </a:r>
            <a:r>
              <a:rPr lang="en-GB" sz="1200" kern="1200" dirty="0">
                <a:solidFill>
                  <a:schemeClr val="tx1"/>
                </a:solidFill>
                <a:effectLst/>
                <a:latin typeface="+mn-lt"/>
                <a:ea typeface="+mn-ea"/>
                <a:cs typeface="+mn-cs"/>
              </a:rPr>
              <a:t> (generally defined as unconditional cash transfer programmes or UCTs) have long occupied the social protection scene – the debate is not yet settled…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a:t>
            </a:r>
            <a:r>
              <a:rPr lang="en-GB" sz="1200" kern="1200" baseline="0" dirty="0">
                <a:solidFill>
                  <a:schemeClr val="tx1"/>
                </a:solidFill>
                <a:effectLst/>
                <a:latin typeface="+mn-lt"/>
                <a:ea typeface="+mn-ea"/>
                <a:cs typeface="+mn-cs"/>
              </a:rPr>
              <a:t> not? </a:t>
            </a:r>
            <a:r>
              <a:rPr lang="en-US" sz="1200" kern="1200" baseline="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hile CCTs have several advantages (beyond the obvious ones, they can</a:t>
            </a:r>
            <a:r>
              <a:rPr lang="en-US" sz="1200" kern="1200" baseline="0" dirty="0">
                <a:solidFill>
                  <a:schemeClr val="tx1"/>
                </a:solidFill>
                <a:effectLst/>
                <a:latin typeface="+mn-lt"/>
                <a:ea typeface="+mn-ea"/>
                <a:cs typeface="+mn-cs"/>
              </a:rPr>
              <a:t> also increase middle class support compared to unconditional cash transfers as they ensure ‘co-responsibility of the poor’) </a:t>
            </a:r>
            <a:r>
              <a:rPr lang="en-US" sz="1200" kern="1200" dirty="0">
                <a:solidFill>
                  <a:schemeClr val="tx1"/>
                </a:solidFill>
                <a:effectLst/>
                <a:latin typeface="+mn-lt"/>
                <a:ea typeface="+mn-ea"/>
                <a:cs typeface="+mn-cs"/>
              </a:rPr>
              <a:t>– they can come at a high cost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beneficiaries (in terms of compliance: </a:t>
            </a:r>
            <a:r>
              <a:rPr lang="en-GB" sz="1200" kern="1200" dirty="0">
                <a:solidFill>
                  <a:schemeClr val="tx1"/>
                </a:solidFill>
                <a:effectLst/>
                <a:latin typeface="+mn-lt"/>
                <a:ea typeface="+mn-ea"/>
                <a:cs typeface="+mn-cs"/>
              </a:rPr>
              <a:t>direct, indirect and opportunity costs</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governments (in terms of implementation: </a:t>
            </a:r>
            <a:r>
              <a:rPr lang="en-GB" sz="1200" kern="1200" dirty="0">
                <a:solidFill>
                  <a:schemeClr val="tx1"/>
                </a:solidFill>
                <a:effectLst/>
                <a:latin typeface="+mn-lt"/>
                <a:ea typeface="+mn-ea"/>
                <a:cs typeface="+mn-cs"/>
              </a:rPr>
              <a:t>monitoring and enforcing conditionality is very expensive and creates administrative burden</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67</a:t>
            </a:fld>
            <a:endParaRPr lang="en-ZA"/>
          </a:p>
        </p:txBody>
      </p:sp>
    </p:spTree>
    <p:extLst>
      <p:ext uri="{BB962C8B-B14F-4D97-AF65-F5344CB8AC3E}">
        <p14:creationId xmlns:p14="http://schemas.microsoft.com/office/powerpoint/2010/main" val="2035423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recent research is increasingly showing that conditionality can be effectively  achieved in other ways.. Not just ‘explicit’ conditionality of CCTs!</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Conditioning on access</a:t>
            </a:r>
            <a:r>
              <a:rPr lang="en-GB" sz="1200" kern="1200" dirty="0">
                <a:solidFill>
                  <a:schemeClr val="tx1"/>
                </a:solidFill>
                <a:effectLst/>
                <a:latin typeface="+mn-lt"/>
                <a:ea typeface="+mn-ea"/>
                <a:cs typeface="+mn-cs"/>
              </a:rPr>
              <a:t>: beneficiaries of cash transfer programmes are explicitly targeted based on a defined set of socioeconomic characteristics aimed at filtering out non-poor households. These explicit eligibility criteria tend to target a set of beneficiaries who have particular needs and therefore display similar patterns in the use of their transfers.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Implicit conditioning</a:t>
            </a:r>
            <a:r>
              <a:rPr lang="en-GB" sz="1200" kern="1200" dirty="0">
                <a:solidFill>
                  <a:schemeClr val="tx1"/>
                </a:solidFill>
                <a:effectLst/>
                <a:latin typeface="+mn-lt"/>
                <a:ea typeface="+mn-ea"/>
                <a:cs typeface="+mn-cs"/>
              </a:rPr>
              <a:t>: intrinsic characteristics of the programme design (e.g. the nature of the transfer, its delivery mechanisms, etc.) may also act as a conditioning mechanism. The decision to deliver transfers via electronic cards, for instance, may increase a household’s propensity to save – while delivering money through schools has been shown to affect schooling impacts.</a:t>
            </a:r>
            <a:r>
              <a:rPr lang="en-GB" sz="1200" kern="1200" baseline="0" dirty="0">
                <a:solidFill>
                  <a:schemeClr val="tx1"/>
                </a:solidFill>
                <a:effectLst/>
                <a:latin typeface="+mn-lt"/>
                <a:ea typeface="+mn-ea"/>
                <a:cs typeface="+mn-cs"/>
              </a:rPr>
              <a:t> Also ‘labelling effect’: </a:t>
            </a:r>
            <a:r>
              <a:rPr lang="en-GB" sz="1200" kern="1200" baseline="0" dirty="0" err="1">
                <a:solidFill>
                  <a:schemeClr val="tx1"/>
                </a:solidFill>
                <a:effectLst/>
                <a:latin typeface="+mn-lt"/>
                <a:ea typeface="+mn-ea"/>
                <a:cs typeface="+mn-cs"/>
              </a:rPr>
              <a:t>eg</a:t>
            </a:r>
            <a:r>
              <a:rPr lang="en-GB" sz="1200" kern="1200" baseline="0" dirty="0">
                <a:solidFill>
                  <a:schemeClr val="tx1"/>
                </a:solidFill>
                <a:effectLst/>
                <a:latin typeface="+mn-lt"/>
                <a:ea typeface="+mn-ea"/>
                <a:cs typeface="+mn-cs"/>
              </a:rPr>
              <a:t> Child Grant Programme signals use for children even if not conditioned: had big impact in Lesotho on spending decisions!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Indirect conditioning: </a:t>
            </a:r>
            <a:r>
              <a:rPr lang="en-GB" sz="1200" kern="1200" dirty="0">
                <a:solidFill>
                  <a:schemeClr val="tx1"/>
                </a:solidFill>
                <a:effectLst/>
                <a:latin typeface="+mn-lt"/>
                <a:ea typeface="+mn-ea"/>
                <a:cs typeface="+mn-cs"/>
              </a:rPr>
              <a:t>the use of cash transfers can be further conditioned by complementary policy actions that are implemented in conjunction with the transfer. This happens, for example, when beneficiaries are involved in training/education sessions where they are provided with information on the ‘best’ use of the transfers..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68</a:t>
            </a:fld>
            <a:endParaRPr lang="en-ZA"/>
          </a:p>
        </p:txBody>
      </p:sp>
    </p:spTree>
    <p:extLst>
      <p:ext uri="{BB962C8B-B14F-4D97-AF65-F5344CB8AC3E}">
        <p14:creationId xmlns:p14="http://schemas.microsoft.com/office/powerpoint/2010/main" val="12850154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What does this mean for a country choosing whether conditionality may be useful in their context?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Understanding what form of conditionality may work best.. Given</a:t>
            </a:r>
            <a:r>
              <a:rPr lang="en-GB" b="1" baseline="0" dirty="0"/>
              <a:t> their situation</a:t>
            </a:r>
            <a:r>
              <a:rPr lang="en-GB" baseline="0" dirty="0"/>
              <a:t>- </a:t>
            </a:r>
            <a:r>
              <a:rPr lang="en-GB" sz="1200" dirty="0"/>
              <a:t>considering: e</a:t>
            </a:r>
            <a:r>
              <a:rPr lang="en-US" sz="1200" dirty="0" err="1"/>
              <a:t>xisting</a:t>
            </a:r>
            <a:r>
              <a:rPr lang="en-US" sz="1200" dirty="0"/>
              <a:t> supply of services and capacity for scale-up, poverty levels, implementation infrastructure and monitoring costs, beneficiaries’ compliance burden and political feasibility… In</a:t>
            </a:r>
            <a:r>
              <a:rPr lang="en-US" sz="1200" baseline="0" dirty="0"/>
              <a:t> Sub-Saharan Africa conditionality may be less appropriate! For example a key precondition is </a:t>
            </a:r>
            <a:r>
              <a:rPr lang="en-GB" sz="1200" kern="1200" dirty="0">
                <a:solidFill>
                  <a:schemeClr val="tx1"/>
                </a:solidFill>
                <a:effectLst/>
                <a:latin typeface="+mn-lt"/>
                <a:ea typeface="+mn-ea"/>
                <a:cs typeface="+mn-cs"/>
              </a:rPr>
              <a:t>ensuring conditionality goes hand in hand with adequate and quality provision of services… so as not to have a programme conditional on attendance in a school that is too far away or offering low quality education..</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Understanding that</a:t>
            </a:r>
            <a:r>
              <a:rPr lang="en-US" sz="1200" baseline="0" dirty="0"/>
              <a:t> </a:t>
            </a:r>
            <a:r>
              <a:rPr lang="en-US" sz="1200" b="1" baseline="0" dirty="0"/>
              <a:t>if explicit conditionality is not monitored and enforced it is ineffective </a:t>
            </a:r>
            <a:r>
              <a:rPr lang="en-US" sz="1200" baseline="0" dirty="0"/>
              <a:t>– in fact it could create perverse incentives.</a:t>
            </a:r>
            <a:r>
              <a:rPr lang="en-US" sz="1200" dirty="0"/>
              <a:t>  Yet that monitoring/enforcing requires a lot of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r>
              <a:rPr lang="en-GB" sz="1200" kern="1200" dirty="0">
                <a:solidFill>
                  <a:schemeClr val="tx1"/>
                </a:solidFill>
                <a:effectLst/>
                <a:latin typeface="+mn-lt"/>
                <a:ea typeface="+mn-ea"/>
                <a:cs typeface="+mn-cs"/>
              </a:rPr>
              <a:t>What does monitoring and enforcing explicit conditionality involve? What is best practice in this regard (see also Samson et al, 2010)?</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Creating </a:t>
            </a:r>
            <a:r>
              <a:rPr lang="en-GB" sz="1200" b="1" kern="1200" dirty="0">
                <a:solidFill>
                  <a:schemeClr val="tx1"/>
                </a:solidFill>
                <a:effectLst/>
                <a:latin typeface="+mn-lt"/>
                <a:ea typeface="+mn-ea"/>
                <a:cs typeface="+mn-cs"/>
              </a:rPr>
              <a:t>institutional agreements</a:t>
            </a:r>
            <a:r>
              <a:rPr lang="en-GB" sz="1200" kern="1200" dirty="0">
                <a:solidFill>
                  <a:schemeClr val="tx1"/>
                </a:solidFill>
                <a:effectLst/>
                <a:latin typeface="+mn-lt"/>
                <a:ea typeface="+mn-ea"/>
                <a:cs typeface="+mn-cs"/>
              </a:rPr>
              <a:t> (MoUs, </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 and maintaining </a:t>
            </a:r>
            <a:r>
              <a:rPr lang="en-GB" sz="1200" b="1" kern="1200" dirty="0">
                <a:solidFill>
                  <a:schemeClr val="tx1"/>
                </a:solidFill>
                <a:effectLst/>
                <a:latin typeface="+mn-lt"/>
                <a:ea typeface="+mn-ea"/>
                <a:cs typeface="+mn-cs"/>
              </a:rPr>
              <a:t>ongoing coordination</a:t>
            </a:r>
            <a:r>
              <a:rPr lang="en-GB" sz="1200" kern="1200" dirty="0">
                <a:solidFill>
                  <a:schemeClr val="tx1"/>
                </a:solidFill>
                <a:effectLst/>
                <a:latin typeface="+mn-lt"/>
                <a:ea typeface="+mn-ea"/>
                <a:cs typeface="+mn-cs"/>
              </a:rPr>
              <a:t> with key stakeholders involved in the monitoring process – most often schools and health centres/hospitals/</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 through their respective line Ministries </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Training a cadre of staff at local level</a:t>
            </a:r>
            <a:r>
              <a:rPr lang="en-GB" sz="1200" kern="1200" dirty="0">
                <a:solidFill>
                  <a:schemeClr val="tx1"/>
                </a:solidFill>
                <a:effectLst/>
                <a:latin typeface="+mn-lt"/>
                <a:ea typeface="+mn-ea"/>
                <a:cs typeface="+mn-cs"/>
              </a:rPr>
              <a:t> to proactively monitor the enforcement of </a:t>
            </a:r>
            <a:r>
              <a:rPr lang="en-GB" sz="1200" kern="1200" dirty="0" err="1">
                <a:solidFill>
                  <a:schemeClr val="tx1"/>
                </a:solidFill>
                <a:effectLst/>
                <a:latin typeface="+mn-lt"/>
                <a:ea typeface="+mn-ea"/>
                <a:cs typeface="+mn-cs"/>
              </a:rPr>
              <a:t>conditionalities</a:t>
            </a:r>
            <a:r>
              <a:rPr lang="en-GB" sz="1200" kern="1200" dirty="0">
                <a:solidFill>
                  <a:schemeClr val="tx1"/>
                </a:solidFill>
                <a:effectLst/>
                <a:latin typeface="+mn-lt"/>
                <a:ea typeface="+mn-ea"/>
                <a:cs typeface="+mn-cs"/>
              </a:rPr>
              <a:t> (see also Section 6 on Case Management), provide warning and offer intermediation services and support to non-compliant beneficiaries. Rigidly imposed </a:t>
            </a:r>
            <a:r>
              <a:rPr lang="en-GB" sz="1200" kern="1200" dirty="0" err="1">
                <a:solidFill>
                  <a:schemeClr val="tx1"/>
                </a:solidFill>
                <a:effectLst/>
                <a:latin typeface="+mn-lt"/>
                <a:ea typeface="+mn-ea"/>
                <a:cs typeface="+mn-cs"/>
              </a:rPr>
              <a:t>conditionalities</a:t>
            </a:r>
            <a:r>
              <a:rPr lang="en-GB" sz="1200" kern="1200" dirty="0">
                <a:solidFill>
                  <a:schemeClr val="tx1"/>
                </a:solidFill>
                <a:effectLst/>
                <a:latin typeface="+mn-lt"/>
                <a:ea typeface="+mn-ea"/>
                <a:cs typeface="+mn-cs"/>
              </a:rPr>
              <a:t> are more likely to exclude the poorest most vulnerable. For example, automatic cuts in benefits implemented without adequate warning and direct intervention can compound shocks that may have led to the failure to comply. Moreover, in the absence of effective and appropriate controls, the incentive effects of </a:t>
            </a:r>
            <a:r>
              <a:rPr lang="en-GB" sz="1200" kern="1200" dirty="0" err="1">
                <a:solidFill>
                  <a:schemeClr val="tx1"/>
                </a:solidFill>
                <a:effectLst/>
                <a:latin typeface="+mn-lt"/>
                <a:ea typeface="+mn-ea"/>
                <a:cs typeface="+mn-cs"/>
              </a:rPr>
              <a:t>conditionalities</a:t>
            </a:r>
            <a:r>
              <a:rPr lang="en-GB" sz="1200" kern="1200" dirty="0">
                <a:solidFill>
                  <a:schemeClr val="tx1"/>
                </a:solidFill>
                <a:effectLst/>
                <a:latin typeface="+mn-lt"/>
                <a:ea typeface="+mn-ea"/>
                <a:cs typeface="+mn-cs"/>
              </a:rPr>
              <a:t> may encourage parents or guardians to send ill children to school or to otherwise make decisions that, in the absence of the cash transfer, would have negative consequences for the child, the household and the community.</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Ensuring cost-effective mechanisms</a:t>
            </a:r>
            <a:r>
              <a:rPr lang="en-GB" sz="1200" kern="1200" dirty="0">
                <a:solidFill>
                  <a:schemeClr val="tx1"/>
                </a:solidFill>
                <a:effectLst/>
                <a:latin typeface="+mn-lt"/>
                <a:ea typeface="+mn-ea"/>
                <a:cs typeface="+mn-cs"/>
              </a:rPr>
              <a:t> for compliance verification. The simplest </a:t>
            </a:r>
            <a:r>
              <a:rPr lang="en-GB" sz="1200" kern="1200" dirty="0" err="1">
                <a:solidFill>
                  <a:schemeClr val="tx1"/>
                </a:solidFill>
                <a:effectLst/>
                <a:latin typeface="+mn-lt"/>
                <a:ea typeface="+mn-ea"/>
                <a:cs typeface="+mn-cs"/>
              </a:rPr>
              <a:t>conditionalities</a:t>
            </a:r>
            <a:r>
              <a:rPr lang="en-GB" sz="1200" kern="1200" dirty="0">
                <a:solidFill>
                  <a:schemeClr val="tx1"/>
                </a:solidFill>
                <a:effectLst/>
                <a:latin typeface="+mn-lt"/>
                <a:ea typeface="+mn-ea"/>
                <a:cs typeface="+mn-cs"/>
              </a:rPr>
              <a:t> to monitor involve discrete choices, such as school enrolment. However, more effective </a:t>
            </a:r>
            <a:r>
              <a:rPr lang="en-GB" sz="1200" kern="1200" dirty="0" err="1">
                <a:solidFill>
                  <a:schemeClr val="tx1"/>
                </a:solidFill>
                <a:effectLst/>
                <a:latin typeface="+mn-lt"/>
                <a:ea typeface="+mn-ea"/>
                <a:cs typeface="+mn-cs"/>
              </a:rPr>
              <a:t>conditionalities</a:t>
            </a:r>
            <a:r>
              <a:rPr lang="en-GB" sz="1200" kern="1200" dirty="0">
                <a:solidFill>
                  <a:schemeClr val="tx1"/>
                </a:solidFill>
                <a:effectLst/>
                <a:latin typeface="+mn-lt"/>
                <a:ea typeface="+mn-ea"/>
                <a:cs typeface="+mn-cs"/>
              </a:rPr>
              <a:t> from a policy perspective require monitoring of continuous decisions over time, such as school attendance. Expecting schools to provide such data can be complex in low capacity settings, and this has been tackled by providing additional funding for schools. Where the supporting infrastructure exists and data is already collected, instant monitoring can be made possible by integrating programme MISs (or national MISS) with existing education/health MISs (see Module xxx</a:t>
            </a:r>
            <a:r>
              <a:rPr lang="en-ZA"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Developing a clear strategy for enforcing penalties</a:t>
            </a:r>
            <a:r>
              <a:rPr lang="en-GB" sz="1200" kern="1200" dirty="0">
                <a:solidFill>
                  <a:schemeClr val="tx1"/>
                </a:solidFill>
                <a:effectLst/>
                <a:latin typeface="+mn-lt"/>
                <a:ea typeface="+mn-ea"/>
                <a:cs typeface="+mn-cs"/>
              </a:rPr>
              <a:t> which is widely communicated and understood by beneficiaries.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69</a:t>
            </a:fld>
            <a:endParaRPr lang="en-ZA"/>
          </a:p>
        </p:txBody>
      </p:sp>
    </p:spTree>
    <p:extLst>
      <p:ext uri="{BB962C8B-B14F-4D97-AF65-F5344CB8AC3E}">
        <p14:creationId xmlns:p14="http://schemas.microsoft.com/office/powerpoint/2010/main" val="7115532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To get delegates to think through the demand and supply side barriers that inhibit any complaints and appeals system from working, even where it has been set up (which it often isn’t!). Especially, we often forget ‘demand-side’ barriers.. such as beneficiaries being too embarrassed to complain. Delegates should understand there are ways we can design systems to overcome these common challenges.</a:t>
            </a:r>
            <a:r>
              <a:rPr lang="en-ZA" dirty="0">
                <a:effectLst/>
              </a:rPr>
              <a:t> </a:t>
            </a:r>
          </a:p>
          <a:p>
            <a:endParaRPr lang="en-ZA" i="1" dirty="0">
              <a:effectLst/>
            </a:endParaRPr>
          </a:p>
          <a:p>
            <a:r>
              <a:rPr lang="en-ZA" i="1" dirty="0">
                <a:effectLst/>
              </a:rPr>
              <a:t>IMPORTANT NOTE to facilitator: this exercise can be replaced by an identical one on graduation if that is considered more relevant. READ section on graduation and discuss how/what is feasible in country</a:t>
            </a:r>
            <a:endParaRPr lang="en-US" i="1" dirty="0"/>
          </a:p>
        </p:txBody>
      </p:sp>
      <p:sp>
        <p:nvSpPr>
          <p:cNvPr id="4" name="Slide Number Placeholder 3"/>
          <p:cNvSpPr>
            <a:spLocks noGrp="1"/>
          </p:cNvSpPr>
          <p:nvPr>
            <p:ph type="sldNum" sz="quarter" idx="10"/>
          </p:nvPr>
        </p:nvSpPr>
        <p:spPr/>
        <p:txBody>
          <a:bodyPr/>
          <a:lstStyle/>
          <a:p>
            <a:fld id="{A802E42B-4540-4CA0-B5CC-7A6A1B09DC25}" type="slidenum">
              <a:rPr lang="en-ZA" smtClean="0"/>
              <a:t>70</a:t>
            </a:fld>
            <a:endParaRPr lang="en-ZA"/>
          </a:p>
        </p:txBody>
      </p:sp>
    </p:spTree>
    <p:extLst>
      <p:ext uri="{BB962C8B-B14F-4D97-AF65-F5344CB8AC3E}">
        <p14:creationId xmlns:p14="http://schemas.microsoft.com/office/powerpoint/2010/main" val="21245793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Activity Guide and Facilitator guide</a:t>
            </a:r>
          </a:p>
        </p:txBody>
      </p:sp>
      <p:sp>
        <p:nvSpPr>
          <p:cNvPr id="4" name="Slide Number Placeholder 3"/>
          <p:cNvSpPr>
            <a:spLocks noGrp="1"/>
          </p:cNvSpPr>
          <p:nvPr>
            <p:ph type="sldNum" sz="quarter" idx="10"/>
          </p:nvPr>
        </p:nvSpPr>
        <p:spPr/>
        <p:txBody>
          <a:bodyPr/>
          <a:lstStyle/>
          <a:p>
            <a:fld id="{A802E42B-4540-4CA0-B5CC-7A6A1B09DC25}" type="slidenum">
              <a:rPr lang="en-ZA" smtClean="0"/>
              <a:t>71</a:t>
            </a:fld>
            <a:endParaRPr lang="en-ZA"/>
          </a:p>
        </p:txBody>
      </p:sp>
    </p:spTree>
    <p:extLst>
      <p:ext uri="{BB962C8B-B14F-4D97-AF65-F5344CB8AC3E}">
        <p14:creationId xmlns:p14="http://schemas.microsoft.com/office/powerpoint/2010/main" val="340714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why</a:t>
            </a:r>
            <a:r>
              <a:rPr lang="en-US" baseline="0" dirty="0"/>
              <a:t> the word targeting is problematic.. Military association.</a:t>
            </a:r>
          </a:p>
          <a:p>
            <a:endParaRPr lang="en-US" dirty="0"/>
          </a:p>
          <a:p>
            <a:r>
              <a:rPr lang="en-US" dirty="0"/>
              <a:t>Also,</a:t>
            </a:r>
            <a:r>
              <a:rPr lang="en-US" baseline="0" dirty="0"/>
              <a:t> w</a:t>
            </a:r>
            <a:r>
              <a:rPr lang="en-US" dirty="0"/>
              <a:t>e often talk about ‘targeting’ as if it were one compact activity, but actually</a:t>
            </a:r>
            <a:r>
              <a:rPr lang="en-US" baseline="0" dirty="0"/>
              <a:t> it can be broken down into four key stages. </a:t>
            </a:r>
          </a:p>
          <a:p>
            <a:endParaRPr lang="en-US" baseline="0" dirty="0"/>
          </a:p>
          <a:p>
            <a:r>
              <a:rPr lang="en-US" dirty="0"/>
              <a:t>Discuss the four stages as outlined here.. </a:t>
            </a:r>
          </a:p>
          <a:p>
            <a:endParaRPr lang="en-US" dirty="0"/>
          </a:p>
          <a:p>
            <a:r>
              <a:rPr lang="en-US" dirty="0"/>
              <a:t>And stress two way relationship between policy and fiscal choice:</a:t>
            </a:r>
            <a:r>
              <a:rPr lang="en-US" baseline="0" dirty="0"/>
              <a:t> they go hand in hand</a:t>
            </a:r>
          </a:p>
          <a:p>
            <a:endParaRPr lang="en-US" baseline="0" dirty="0"/>
          </a:p>
          <a:p>
            <a:r>
              <a:rPr lang="en-US" baseline="0" dirty="0"/>
              <a:t>We will be discussing these four stages in turn, </a:t>
            </a:r>
            <a:endParaRPr lang="en-US" dirty="0"/>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8</a:t>
            </a:fld>
            <a:endParaRPr lang="en-US"/>
          </a:p>
        </p:txBody>
      </p:sp>
    </p:spTree>
    <p:extLst>
      <p:ext uri="{BB962C8B-B14F-4D97-AF65-F5344CB8AC3E}">
        <p14:creationId xmlns:p14="http://schemas.microsoft.com/office/powerpoint/2010/main" val="19282208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To conclude.. Lets remember this all happens at programme level</a:t>
            </a:r>
          </a:p>
        </p:txBody>
      </p:sp>
      <p:sp>
        <p:nvSpPr>
          <p:cNvPr id="4" name="Slide Number Placeholder 3"/>
          <p:cNvSpPr>
            <a:spLocks noGrp="1"/>
          </p:cNvSpPr>
          <p:nvPr>
            <p:ph type="sldNum" sz="quarter" idx="10"/>
          </p:nvPr>
        </p:nvSpPr>
        <p:spPr/>
        <p:txBody>
          <a:bodyPr/>
          <a:lstStyle/>
          <a:p>
            <a:fld id="{A802E42B-4540-4CA0-B5CC-7A6A1B09DC25}" type="slidenum">
              <a:rPr lang="en-ZA" smtClean="0"/>
              <a:t>72</a:t>
            </a:fld>
            <a:endParaRPr lang="en-ZA"/>
          </a:p>
        </p:txBody>
      </p:sp>
    </p:spTree>
    <p:extLst>
      <p:ext uri="{BB962C8B-B14F-4D97-AF65-F5344CB8AC3E}">
        <p14:creationId xmlns:p14="http://schemas.microsoft.com/office/powerpoint/2010/main" val="37956362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a:t>Yet there </a:t>
            </a:r>
            <a:r>
              <a:rPr lang="en-GB" baseline="0" dirty="0"/>
              <a:t>may be synergies – and COST SAVING -  in administering some of these functions commonly across different programmes! For example, a country could decide to create a common complaints and appeal procedure for all of its programmes (e.g. a national hotline and trained staff and mobile units at local level that work across programmes).</a:t>
            </a:r>
          </a:p>
        </p:txBody>
      </p:sp>
      <p:sp>
        <p:nvSpPr>
          <p:cNvPr id="4" name="Slide Number Placeholder 3"/>
          <p:cNvSpPr>
            <a:spLocks noGrp="1"/>
          </p:cNvSpPr>
          <p:nvPr>
            <p:ph type="sldNum" sz="quarter" idx="10"/>
          </p:nvPr>
        </p:nvSpPr>
        <p:spPr/>
        <p:txBody>
          <a:bodyPr/>
          <a:lstStyle/>
          <a:p>
            <a:fld id="{A802E42B-4540-4CA0-B5CC-7A6A1B09DC25}" type="slidenum">
              <a:rPr lang="en-ZA" smtClean="0"/>
              <a:t>73</a:t>
            </a:fld>
            <a:endParaRPr lang="en-ZA"/>
          </a:p>
        </p:txBody>
      </p:sp>
    </p:spTree>
    <p:extLst>
      <p:ext uri="{BB962C8B-B14F-4D97-AF65-F5344CB8AC3E}">
        <p14:creationId xmlns:p14="http://schemas.microsoft.com/office/powerpoint/2010/main" val="25578707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participants to</a:t>
            </a:r>
            <a:r>
              <a:rPr lang="en-US" baseline="0" dirty="0"/>
              <a:t> gather in their scenario groups and introduce task on next slide to them</a:t>
            </a:r>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74</a:t>
            </a:fld>
            <a:endParaRPr lang="en-ZA"/>
          </a:p>
        </p:txBody>
      </p:sp>
    </p:spTree>
    <p:extLst>
      <p:ext uri="{BB962C8B-B14F-4D97-AF65-F5344CB8AC3E}">
        <p14:creationId xmlns:p14="http://schemas.microsoft.com/office/powerpoint/2010/main" val="6613879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75</a:t>
            </a:fld>
            <a:endParaRPr lang="en-ZA"/>
          </a:p>
        </p:txBody>
      </p:sp>
    </p:spTree>
    <p:extLst>
      <p:ext uri="{BB962C8B-B14F-4D97-AF65-F5344CB8AC3E}">
        <p14:creationId xmlns:p14="http://schemas.microsoft.com/office/powerpoint/2010/main" val="38725482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Invite</a:t>
            </a:r>
            <a:r>
              <a:rPr lang="en-US" baseline="0" dirty="0"/>
              <a:t> participants to contribute their major AHA moments, resulting in SP learning take-</a:t>
            </a:r>
            <a:r>
              <a:rPr lang="en-US" baseline="0" dirty="0" err="1"/>
              <a:t>aways</a:t>
            </a:r>
            <a:r>
              <a:rPr lang="en-US" baseline="0" dirty="0"/>
              <a:t>, insights and mind shifts on the topic of Administration </a:t>
            </a:r>
            <a:r>
              <a:rPr lang="mr-IN" baseline="0" dirty="0"/>
              <a:t>–</a:t>
            </a:r>
            <a:r>
              <a:rPr lang="en-US" baseline="0" dirty="0"/>
              <a:t> create one flip chart with the title Administration to record all the contributions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Use the following three questions to elicit participant contributions:</a:t>
            </a:r>
          </a:p>
          <a:p>
            <a:pPr lvl="0"/>
            <a:r>
              <a:rPr lang="en-ZA" sz="1200" kern="1200" dirty="0">
                <a:solidFill>
                  <a:schemeClr val="tx1"/>
                </a:solidFill>
                <a:effectLst/>
                <a:latin typeface="+mn-lt"/>
                <a:ea typeface="+mn-ea"/>
                <a:cs typeface="+mn-cs"/>
              </a:rPr>
              <a:t>What do you know now that you did not know before?</a:t>
            </a:r>
            <a:endParaRPr lang="en-GB" sz="1200" kern="1200" dirty="0">
              <a:solidFill>
                <a:schemeClr val="tx1"/>
              </a:solidFill>
              <a:effectLst/>
              <a:latin typeface="+mn-lt"/>
              <a:ea typeface="+mn-ea"/>
              <a:cs typeface="+mn-cs"/>
            </a:endParaRPr>
          </a:p>
          <a:p>
            <a:pPr lvl="0"/>
            <a:r>
              <a:rPr lang="en-ZA" sz="1200" kern="1200" dirty="0">
                <a:solidFill>
                  <a:schemeClr val="tx1"/>
                </a:solidFill>
                <a:effectLst/>
                <a:latin typeface="+mn-lt"/>
                <a:ea typeface="+mn-ea"/>
                <a:cs typeface="+mn-cs"/>
              </a:rPr>
              <a:t>What shift in your thinking did you experience?</a:t>
            </a:r>
            <a:endParaRPr lang="en-GB" sz="1200" kern="1200" dirty="0">
              <a:solidFill>
                <a:schemeClr val="tx1"/>
              </a:solidFill>
              <a:effectLst/>
              <a:latin typeface="+mn-lt"/>
              <a:ea typeface="+mn-ea"/>
              <a:cs typeface="+mn-cs"/>
            </a:endParaRPr>
          </a:p>
          <a:p>
            <a:pPr lvl="0"/>
            <a:r>
              <a:rPr lang="en-ZA" sz="1200" kern="1200" dirty="0">
                <a:solidFill>
                  <a:schemeClr val="tx1"/>
                </a:solidFill>
                <a:effectLst/>
                <a:latin typeface="+mn-lt"/>
                <a:ea typeface="+mn-ea"/>
                <a:cs typeface="+mn-cs"/>
              </a:rPr>
              <a:t>What would you do differently now?</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9138ACA-736A-4C43-86F9-1D47B24AC60C}" type="slidenum">
              <a:rPr lang="en-ZA" smtClean="0"/>
              <a:t>76</a:t>
            </a:fld>
            <a:endParaRPr lang="en-ZA"/>
          </a:p>
        </p:txBody>
      </p:sp>
    </p:spTree>
    <p:extLst>
      <p:ext uri="{BB962C8B-B14F-4D97-AF65-F5344CB8AC3E}">
        <p14:creationId xmlns:p14="http://schemas.microsoft.com/office/powerpoint/2010/main" val="3023216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Assign overnight reading in</a:t>
            </a:r>
            <a:r>
              <a:rPr lang="en-ZA" baseline="0" dirty="0"/>
              <a:t> preparation for Day 3</a:t>
            </a:r>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77</a:t>
            </a:fld>
            <a:endParaRPr lang="en-ZA"/>
          </a:p>
        </p:txBody>
      </p:sp>
    </p:spTree>
    <p:extLst>
      <p:ext uri="{BB962C8B-B14F-4D97-AF65-F5344CB8AC3E}">
        <p14:creationId xmlns:p14="http://schemas.microsoft.com/office/powerpoint/2010/main" val="3023216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Step 1, Policy Choice</a:t>
            </a:r>
          </a:p>
          <a:p>
            <a:r>
              <a:rPr lang="en-GB" sz="1200" kern="1200" dirty="0">
                <a:solidFill>
                  <a:schemeClr val="tx1"/>
                </a:solidFill>
                <a:effectLst/>
                <a:latin typeface="+mn-lt"/>
                <a:ea typeface="+mn-ea"/>
                <a:cs typeface="+mn-cs"/>
              </a:rPr>
              <a:t>Governments always make policy choices on which categories of the population to prioritise for all types of public services, not just social transfers. However, when deciding their policy approach to social transfers, governments tend to make choices between two approaches. They either decide to direct their social transfers to the category of the population regarded as “poor”; or, they follow a more complex policy direction by designing their social transfer systems to address challenges and risks faced by individuals across their lifecycle. The former can be referred to as a “Poor Relief” approach while the latter can be categorised as a “Lifecycle” approach.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Discuss differences between the two, based on base doc info. And info on slide. Also stress that many call lifecycle approaches ‘universal’ though they are not entirely: they do not redistribute to 100% of population but to specific categories e.g. all over 65s in a universal social pension</a:t>
            </a:r>
          </a:p>
          <a:p>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Poor relief</a:t>
            </a:r>
            <a:r>
              <a:rPr lang="en-GB" sz="1200" kern="1200" baseline="0" dirty="0">
                <a:solidFill>
                  <a:schemeClr val="tx1"/>
                </a:solidFill>
                <a:effectLst/>
                <a:latin typeface="+mn-lt"/>
                <a:ea typeface="+mn-ea"/>
                <a:cs typeface="+mn-cs"/>
              </a:rPr>
              <a:t>: </a:t>
            </a:r>
            <a:r>
              <a:rPr lang="en-US" sz="1200" dirty="0" err="1">
                <a:solidFill>
                  <a:srgbClr val="000000"/>
                </a:solidFill>
                <a:latin typeface="Avenir Book"/>
                <a:cs typeface="Avenir Book"/>
              </a:rPr>
              <a:t>E.g</a:t>
            </a:r>
            <a:r>
              <a:rPr lang="en-US" sz="1200" dirty="0">
                <a:solidFill>
                  <a:srgbClr val="000000"/>
                </a:solidFill>
                <a:latin typeface="Avenir Book"/>
                <a:cs typeface="Avenir Book"/>
              </a:rPr>
              <a:t> several in the region…. And elsewhere Philippine’s </a:t>
            </a:r>
            <a:r>
              <a:rPr lang="en-US" sz="1200" dirty="0" err="1">
                <a:solidFill>
                  <a:srgbClr val="000000"/>
                </a:solidFill>
                <a:latin typeface="Avenir Book"/>
                <a:cs typeface="Avenir Book"/>
              </a:rPr>
              <a:t>Pantawid</a:t>
            </a:r>
            <a:r>
              <a:rPr lang="en-US" sz="1200" dirty="0">
                <a:solidFill>
                  <a:srgbClr val="000000"/>
                </a:solidFill>
                <a:latin typeface="Avenir Book"/>
                <a:cs typeface="Avenir Book"/>
              </a:rPr>
              <a:t> </a:t>
            </a:r>
            <a:r>
              <a:rPr lang="en-US" sz="1200" dirty="0" err="1">
                <a:solidFill>
                  <a:srgbClr val="000000"/>
                </a:solidFill>
                <a:latin typeface="Avenir Book"/>
                <a:cs typeface="Avenir Book"/>
              </a:rPr>
              <a:t>Pamilyang</a:t>
            </a:r>
            <a:r>
              <a:rPr lang="en-US" sz="1200" dirty="0">
                <a:solidFill>
                  <a:srgbClr val="000000"/>
                </a:solidFill>
                <a:latin typeface="Avenir Book"/>
                <a:cs typeface="Avenir Book"/>
              </a:rPr>
              <a:t> Pilipino Program (PPPP) scheme, Pakistan’s Benazir Income Support </a:t>
            </a:r>
            <a:r>
              <a:rPr lang="en-US" sz="1200" dirty="0" err="1">
                <a:solidFill>
                  <a:srgbClr val="000000"/>
                </a:solidFill>
                <a:latin typeface="Avenir Book"/>
                <a:cs typeface="Avenir Book"/>
              </a:rPr>
              <a:t>Programme</a:t>
            </a:r>
            <a:r>
              <a:rPr lang="en-US" sz="1200" dirty="0">
                <a:solidFill>
                  <a:srgbClr val="000000"/>
                </a:solidFill>
                <a:latin typeface="Avenir Book"/>
                <a:cs typeface="Avenir Book"/>
              </a:rPr>
              <a:t> (BISP), Mexico’s </a:t>
            </a:r>
            <a:r>
              <a:rPr lang="en-US" sz="1200" dirty="0" err="1">
                <a:solidFill>
                  <a:srgbClr val="000000"/>
                </a:solidFill>
                <a:latin typeface="Avenir Book"/>
                <a:cs typeface="Avenir Book"/>
              </a:rPr>
              <a:t>Oportunidades</a:t>
            </a:r>
            <a:r>
              <a:rPr lang="en-US" sz="1200" dirty="0">
                <a:solidFill>
                  <a:srgbClr val="000000"/>
                </a:solidFill>
                <a:latin typeface="Avenir Book"/>
                <a:cs typeface="Avenir Book"/>
              </a:rPr>
              <a:t> </a:t>
            </a:r>
            <a:r>
              <a:rPr lang="en-US" sz="1200" dirty="0" err="1">
                <a:solidFill>
                  <a:srgbClr val="000000"/>
                </a:solidFill>
                <a:latin typeface="Avenir Book"/>
                <a:cs typeface="Avenir Book"/>
              </a:rPr>
              <a:t>programme</a:t>
            </a:r>
            <a:r>
              <a:rPr lang="en-US" sz="1200" dirty="0">
                <a:solidFill>
                  <a:srgbClr val="000000"/>
                </a:solidFill>
                <a:latin typeface="Avenir Book"/>
                <a:cs typeface="Avenir Book"/>
              </a:rPr>
              <a:t> and Indonesia’s Program </a:t>
            </a:r>
            <a:r>
              <a:rPr lang="en-US" sz="1200" dirty="0" err="1">
                <a:solidFill>
                  <a:srgbClr val="000000"/>
                </a:solidFill>
                <a:latin typeface="Avenir Book"/>
                <a:cs typeface="Avenir Book"/>
              </a:rPr>
              <a:t>Keluarga</a:t>
            </a:r>
            <a:r>
              <a:rPr lang="en-US" sz="1200" dirty="0">
                <a:solidFill>
                  <a:srgbClr val="000000"/>
                </a:solidFill>
                <a:latin typeface="Avenir Book"/>
                <a:cs typeface="Avenir Book"/>
              </a:rPr>
              <a:t> </a:t>
            </a:r>
            <a:r>
              <a:rPr lang="en-US" sz="1200" dirty="0" err="1">
                <a:solidFill>
                  <a:srgbClr val="000000"/>
                </a:solidFill>
                <a:latin typeface="Avenir Book"/>
                <a:cs typeface="Avenir Book"/>
              </a:rPr>
              <a:t>Harapan</a:t>
            </a:r>
            <a:r>
              <a:rPr lang="en-US" sz="1200" dirty="0">
                <a:solidFill>
                  <a:srgbClr val="000000"/>
                </a:solidFill>
                <a:latin typeface="Avenir Book"/>
                <a:cs typeface="Avenir Book"/>
              </a:rPr>
              <a:t> (PKH)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venir Book"/>
                <a:cs typeface="Avenir Book"/>
              </a:rPr>
              <a:t>Lifecycle</a:t>
            </a:r>
            <a:r>
              <a:rPr lang="en-US" sz="1200" dirty="0">
                <a:solidFill>
                  <a:srgbClr val="000000"/>
                </a:solidFill>
                <a:latin typeface="Avenir Book"/>
                <a:cs typeface="Avenir Book"/>
              </a:rPr>
              <a:t>: E.g. South Africa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Avenir Book"/>
              <a:cs typeface="Avenir Book"/>
            </a:endParaRPr>
          </a:p>
          <a:p>
            <a:endParaRPr lang="en-US" baseline="0" dirty="0"/>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9</a:t>
            </a:fld>
            <a:endParaRPr lang="en-US"/>
          </a:p>
        </p:txBody>
      </p:sp>
    </p:spTree>
    <p:extLst>
      <p:ext uri="{BB962C8B-B14F-4D97-AF65-F5344CB8AC3E}">
        <p14:creationId xmlns:p14="http://schemas.microsoft.com/office/powerpoint/2010/main" val="44819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them of yesterday’s slide…</a:t>
            </a:r>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10</a:t>
            </a:fld>
            <a:endParaRPr lang="en-US"/>
          </a:p>
        </p:txBody>
      </p:sp>
    </p:spTree>
    <p:extLst>
      <p:ext uri="{BB962C8B-B14F-4D97-AF65-F5344CB8AC3E}">
        <p14:creationId xmlns:p14="http://schemas.microsoft.com/office/powerpoint/2010/main" val="3136029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st and Picture/Chart">
    <p:spTree>
      <p:nvGrpSpPr>
        <p:cNvPr id="1" name=""/>
        <p:cNvGrpSpPr/>
        <p:nvPr/>
      </p:nvGrpSpPr>
      <p:grpSpPr>
        <a:xfrm>
          <a:off x="0" y="0"/>
          <a:ext cx="0" cy="0"/>
          <a:chOff x="0" y="0"/>
          <a:chExt cx="0" cy="0"/>
        </a:xfrm>
      </p:grpSpPr>
      <p:sp>
        <p:nvSpPr>
          <p:cNvPr id="2" name="Title 1"/>
          <p:cNvSpPr>
            <a:spLocks noGrp="1"/>
          </p:cNvSpPr>
          <p:nvPr>
            <p:ph type="title"/>
          </p:nvPr>
        </p:nvSpPr>
        <p:spPr>
          <a:xfrm>
            <a:off x="307738" y="404813"/>
            <a:ext cx="8368718" cy="758952"/>
          </a:xfrm>
        </p:spPr>
        <p:txBody>
          <a:bodyPr/>
          <a:lstStyle/>
          <a:p>
            <a:r>
              <a:rPr lang="en-US"/>
              <a:t>Click to edit Master title style</a:t>
            </a:r>
            <a:endParaRPr lang="en-GB" dirty="0"/>
          </a:p>
        </p:txBody>
      </p:sp>
      <p:sp>
        <p:nvSpPr>
          <p:cNvPr id="6" name="Text Placeholder 4"/>
          <p:cNvSpPr>
            <a:spLocks noGrp="1"/>
          </p:cNvSpPr>
          <p:nvPr>
            <p:ph type="body" sz="quarter" idx="12"/>
          </p:nvPr>
        </p:nvSpPr>
        <p:spPr>
          <a:xfrm>
            <a:off x="324173" y="1484785"/>
            <a:ext cx="4103811" cy="4752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11"/>
          <p:cNvSpPr>
            <a:spLocks noGrp="1"/>
          </p:cNvSpPr>
          <p:nvPr>
            <p:ph sz="half" idx="2"/>
          </p:nvPr>
        </p:nvSpPr>
        <p:spPr>
          <a:xfrm>
            <a:off x="4572000" y="1484784"/>
            <a:ext cx="4104000" cy="4752528"/>
          </a:xfrm>
        </p:spPr>
        <p:txBody>
          <a:bodyPr>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a:solidFill>
                  <a:srgbClr val="00005E"/>
                </a:solidFill>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a:solidFill>
                  <a:schemeClr val="bg1"/>
                </a:solidFill>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a:solidFill>
                  <a:schemeClr val="bg1"/>
                </a:solidFill>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a:solidFill>
                  <a:schemeClr val="bg1"/>
                </a:solidFill>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a:solidFill>
                  <a:schemeClr val="bg1"/>
                </a:solidFill>
              </a:defRPr>
            </a:lvl5pPr>
          </a:lstStyle>
          <a:p>
            <a:pPr marL="274320" marR="0" lvl="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Click to edit Master text styles</a:t>
            </a:r>
          </a:p>
          <a:p>
            <a:pPr marL="274320" marR="0" lvl="1"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Second level</a:t>
            </a:r>
          </a:p>
          <a:p>
            <a:pPr marL="274320" marR="0" lvl="2"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Third level</a:t>
            </a:r>
          </a:p>
          <a:p>
            <a:pPr marL="274320" marR="0" lvl="3"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Fourth level</a:t>
            </a:r>
          </a:p>
          <a:p>
            <a:pPr marL="274320" marR="0" lvl="4"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Fifth level</a:t>
            </a:r>
            <a:endParaRPr kumimoji="0" lang="en-GB" sz="1800" b="0" i="0" u="none" strike="noStrike" kern="1200" cap="none" spc="0" normalizeH="0" baseline="0" noProof="0" dirty="0">
              <a:ln>
                <a:noFill/>
              </a:ln>
              <a:solidFill>
                <a:srgbClr val="00005E"/>
              </a:solidFill>
              <a:effectLst/>
              <a:uLnTx/>
              <a:uFillTx/>
              <a:latin typeface="Arial" pitchFamily="34" charset="0"/>
              <a:ea typeface="+mn-ea"/>
              <a:cs typeface="Arial" pitchFamily="34" charset="0"/>
            </a:endParaRPr>
          </a:p>
        </p:txBody>
      </p:sp>
      <p:sp>
        <p:nvSpPr>
          <p:cNvPr id="5" name="Line 6"/>
          <p:cNvSpPr>
            <a:spLocks noChangeShapeType="1"/>
          </p:cNvSpPr>
          <p:nvPr userDrawn="1"/>
        </p:nvSpPr>
        <p:spPr bwMode="auto">
          <a:xfrm>
            <a:off x="323851" y="6309320"/>
            <a:ext cx="8496622" cy="0"/>
          </a:xfrm>
          <a:prstGeom prst="line">
            <a:avLst/>
          </a:prstGeom>
          <a:noFill/>
          <a:ln w="12700">
            <a:solidFill>
              <a:srgbClr val="00005E"/>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11" name="Date Placeholder 3"/>
          <p:cNvSpPr>
            <a:spLocks noGrp="1"/>
          </p:cNvSpPr>
          <p:nvPr>
            <p:ph type="dt" sz="half" idx="13"/>
          </p:nvPr>
        </p:nvSpPr>
        <p:spPr>
          <a:xfrm>
            <a:off x="457200" y="6356351"/>
            <a:ext cx="2133600" cy="241002"/>
          </a:xfrm>
          <a:prstGeom prst="rect">
            <a:avLst/>
          </a:prstGeom>
        </p:spPr>
        <p:txBody>
          <a:bodyPr/>
          <a:lstStyle>
            <a:lvl1pPr>
              <a:defRPr sz="1000">
                <a:solidFill>
                  <a:srgbClr val="0B1F51"/>
                </a:solidFill>
                <a:latin typeface="Arial" pitchFamily="34" charset="0"/>
                <a:cs typeface="Arial" pitchFamily="34" charset="0"/>
              </a:defRPr>
            </a:lvl1pPr>
          </a:lstStyle>
          <a:p>
            <a:r>
              <a:rPr lang="en-US" dirty="0"/>
              <a:t>DD Month YYYY</a:t>
            </a:r>
            <a:endParaRPr lang="en-GB" dirty="0"/>
          </a:p>
        </p:txBody>
      </p:sp>
      <p:sp>
        <p:nvSpPr>
          <p:cNvPr id="12" name="Footer Placeholder 4"/>
          <p:cNvSpPr>
            <a:spLocks noGrp="1"/>
          </p:cNvSpPr>
          <p:nvPr>
            <p:ph type="ftr" sz="quarter" idx="3"/>
          </p:nvPr>
        </p:nvSpPr>
        <p:spPr>
          <a:xfrm>
            <a:off x="3124200" y="6356351"/>
            <a:ext cx="2895600" cy="241002"/>
          </a:xfrm>
          <a:prstGeom prst="rect">
            <a:avLst/>
          </a:prstGeom>
        </p:spPr>
        <p:txBody>
          <a:bodyPr/>
          <a:lstStyle>
            <a:lvl1pPr algn="l">
              <a:defRPr sz="1000">
                <a:solidFill>
                  <a:srgbClr val="0B1F51"/>
                </a:solidFill>
                <a:latin typeface="Arial" pitchFamily="34" charset="0"/>
                <a:cs typeface="Arial" pitchFamily="34" charset="0"/>
              </a:defRPr>
            </a:lvl1pPr>
          </a:lstStyle>
          <a:p>
            <a:pPr algn="ctr"/>
            <a:r>
              <a:rPr lang="en-GB" dirty="0">
                <a:latin typeface="Arial" charset="0"/>
                <a:cs typeface="Arial" charset="0"/>
                <a:sym typeface="Arial" charset="0"/>
              </a:rPr>
              <a:t>© 2015 Oxford Policy Management Ltd</a:t>
            </a:r>
          </a:p>
        </p:txBody>
      </p:sp>
      <p:sp>
        <p:nvSpPr>
          <p:cNvPr id="13" name="Slide Number Placeholder 5"/>
          <p:cNvSpPr>
            <a:spLocks noGrp="1"/>
          </p:cNvSpPr>
          <p:nvPr>
            <p:ph type="sldNum" sz="quarter" idx="4"/>
          </p:nvPr>
        </p:nvSpPr>
        <p:spPr>
          <a:xfrm>
            <a:off x="6553200" y="6356351"/>
            <a:ext cx="2133600" cy="241002"/>
          </a:xfrm>
          <a:prstGeom prst="rect">
            <a:avLst/>
          </a:prstGeom>
        </p:spPr>
        <p:txBody>
          <a:bodyPr/>
          <a:lstStyle>
            <a:lvl1pPr algn="r">
              <a:defRPr sz="1000">
                <a:solidFill>
                  <a:srgbClr val="0B1F51"/>
                </a:solidFill>
                <a:latin typeface="Arial" pitchFamily="34" charset="0"/>
                <a:cs typeface="Arial" pitchFamily="34" charset="0"/>
              </a:defRPr>
            </a:lvl1pPr>
          </a:lstStyle>
          <a:p>
            <a:fld id="{C7D21672-89B5-484A-831D-06775DE06882}" type="slidenum">
              <a:rPr lang="en-GB" smtClean="0"/>
              <a:pPr/>
              <a:t>‹#›</a:t>
            </a:fld>
            <a:endParaRPr lang="en-GB" dirty="0"/>
          </a:p>
        </p:txBody>
      </p:sp>
    </p:spTree>
    <p:extLst>
      <p:ext uri="{BB962C8B-B14F-4D97-AF65-F5344CB8AC3E}">
        <p14:creationId xmlns:p14="http://schemas.microsoft.com/office/powerpoint/2010/main" val="22960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3.emf"/><Relationship Id="rId7"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jpe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jpeg"/><Relationship Id="rId2" Type="http://schemas.openxmlformats.org/officeDocument/2006/relationships/notesSlide" Target="../notesSlides/notesSlide44.xml"/><Relationship Id="rId16"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jpe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hyperlink" Target="https://ispatools.org/payment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s://ispatools.org/payments/" TargetMode="Externa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jpeg"/><Relationship Id="rId7" Type="http://schemas.openxmlformats.org/officeDocument/2006/relationships/diagramColors" Target="../diagrams/colors3.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37649" y="228600"/>
            <a:ext cx="9106351" cy="1200329"/>
          </a:xfrm>
          <a:prstGeom prst="rect">
            <a:avLst/>
          </a:prstGeom>
          <a:solidFill>
            <a:schemeClr val="accent5">
              <a:lumMod val="50000"/>
            </a:schemeClr>
          </a:solidFill>
        </p:spPr>
        <p:txBody>
          <a:bodyPr wrap="square" rtlCol="0">
            <a:spAutoFit/>
          </a:bodyPr>
          <a:lstStyle/>
          <a:p>
            <a:pPr algn="ctr"/>
            <a:r>
              <a:rPr lang="en-ZA" sz="2400" b="1" dirty="0">
                <a:solidFill>
                  <a:schemeClr val="bg1"/>
                </a:solidFill>
                <a:latin typeface="Avenir LT Std 35 Light" pitchFamily="34" charset="0"/>
              </a:rPr>
              <a:t>LEADERSHIP &amp; TRANSFORMATION CURRICULUM:</a:t>
            </a:r>
          </a:p>
          <a:p>
            <a:pPr algn="ctr"/>
            <a:r>
              <a:rPr lang="en-ZA" sz="2400" b="1" dirty="0">
                <a:solidFill>
                  <a:schemeClr val="bg1"/>
                </a:solidFill>
                <a:latin typeface="Avenir LT Std 35 Light" pitchFamily="34" charset="0"/>
              </a:rPr>
              <a:t>BUILDING &amp; MANAGING SOCIAL PROTECTION FLOORS IN AFRICA</a:t>
            </a:r>
          </a:p>
        </p:txBody>
      </p:sp>
      <p:sp>
        <p:nvSpPr>
          <p:cNvPr id="6" name="TextBox 5"/>
          <p:cNvSpPr txBox="1"/>
          <p:nvPr/>
        </p:nvSpPr>
        <p:spPr>
          <a:xfrm>
            <a:off x="0" y="5486400"/>
            <a:ext cx="9144000" cy="1077218"/>
          </a:xfrm>
          <a:prstGeom prst="rect">
            <a:avLst/>
          </a:prstGeom>
          <a:solidFill>
            <a:schemeClr val="accent5">
              <a:lumMod val="50000"/>
            </a:schemeClr>
          </a:solidFill>
        </p:spPr>
        <p:txBody>
          <a:bodyPr wrap="square" rtlCol="0">
            <a:spAutoFit/>
          </a:bodyPr>
          <a:lstStyle/>
          <a:p>
            <a:pPr algn="ctr"/>
            <a:r>
              <a:rPr lang="en-ZA" sz="3200" b="1" dirty="0">
                <a:solidFill>
                  <a:schemeClr val="bg1"/>
                </a:solidFill>
                <a:latin typeface="Avenir LT Std 35 Light" pitchFamily="34" charset="0"/>
              </a:rPr>
              <a:t>DAY 2</a:t>
            </a:r>
          </a:p>
          <a:p>
            <a:pPr algn="ctr"/>
            <a:r>
              <a:rPr lang="en-ZA" sz="3200" b="1" dirty="0">
                <a:solidFill>
                  <a:schemeClr val="bg1"/>
                </a:solidFill>
                <a:latin typeface="Avenir LT Std 35 Light" pitchFamily="34" charset="0"/>
              </a:rPr>
              <a:t>Selection &amp; Identification  /   Administration </a:t>
            </a:r>
          </a:p>
        </p:txBody>
      </p:sp>
      <p:sp>
        <p:nvSpPr>
          <p:cNvPr id="2" name="Rectangle 1"/>
          <p:cNvSpPr/>
          <p:nvPr/>
        </p:nvSpPr>
        <p:spPr>
          <a:xfrm>
            <a:off x="2801471" y="1653988"/>
            <a:ext cx="3429000" cy="373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048897" y="1817594"/>
            <a:ext cx="2971800" cy="3473824"/>
          </a:xfrm>
          <a:prstGeom prst="rect">
            <a:avLst/>
          </a:prstGeom>
          <a:noFill/>
          <a:ln>
            <a:solidFill>
              <a:schemeClr val="bg1"/>
            </a:solidFill>
          </a:ln>
        </p:spPr>
      </p:pic>
    </p:spTree>
    <p:extLst>
      <p:ext uri="{BB962C8B-B14F-4D97-AF65-F5344CB8AC3E}">
        <p14:creationId xmlns:p14="http://schemas.microsoft.com/office/powerpoint/2010/main" val="3027860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rot="17663867">
            <a:off x="3250278" y="2038565"/>
            <a:ext cx="2827354" cy="3180772"/>
          </a:xfrm>
          <a:prstGeom prst="rect">
            <a:avLst/>
          </a:prstGeom>
        </p:spPr>
      </p:pic>
      <p:sp>
        <p:nvSpPr>
          <p:cNvPr id="7" name="Title 6"/>
          <p:cNvSpPr>
            <a:spLocks noGrp="1"/>
          </p:cNvSpPr>
          <p:nvPr>
            <p:ph type="title"/>
          </p:nvPr>
        </p:nvSpPr>
        <p:spPr>
          <a:xfrm>
            <a:off x="228600" y="152400"/>
            <a:ext cx="8229600" cy="487362"/>
          </a:xfrm>
        </p:spPr>
        <p:txBody>
          <a:bodyPr>
            <a:noAutofit/>
          </a:bodyPr>
          <a:lstStyle/>
          <a:p>
            <a:pPr algn="l"/>
            <a:r>
              <a:rPr lang="en-US" sz="3000" dirty="0">
                <a:latin typeface="Avenir Book"/>
                <a:cs typeface="Avenir Book"/>
              </a:rPr>
              <a:t>Lifecycle risks addressed…</a:t>
            </a:r>
          </a:p>
        </p:txBody>
      </p:sp>
      <p:sp>
        <p:nvSpPr>
          <p:cNvPr id="2" name="Oval 1"/>
          <p:cNvSpPr/>
          <p:nvPr/>
        </p:nvSpPr>
        <p:spPr>
          <a:xfrm>
            <a:off x="3962400" y="9144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6400800" y="25146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791200" y="47244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209800" y="47244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524000" y="2514600"/>
            <a:ext cx="17526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295400" y="685800"/>
            <a:ext cx="2438400" cy="14478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57200" y="2514600"/>
            <a:ext cx="1524000" cy="14478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4296356"/>
            <a:ext cx="1828800" cy="2180643"/>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248400" y="685800"/>
            <a:ext cx="2265769" cy="14478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315200" y="4648200"/>
            <a:ext cx="1447800" cy="15240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371600" y="838200"/>
            <a:ext cx="2286000" cy="1169551"/>
          </a:xfrm>
          <a:prstGeom prst="rect">
            <a:avLst/>
          </a:prstGeom>
        </p:spPr>
        <p:txBody>
          <a:bodyPr wrap="square">
            <a:spAutoFit/>
          </a:bodyPr>
          <a:lstStyle/>
          <a:p>
            <a:r>
              <a:rPr lang="en-ZA" sz="1000" dirty="0">
                <a:solidFill>
                  <a:schemeClr val="bg1"/>
                </a:solidFill>
                <a:latin typeface="Avenir LT Std 35 Light" pitchFamily="34" charset="0"/>
              </a:rPr>
              <a:t>• Stunting</a:t>
            </a:r>
          </a:p>
          <a:p>
            <a:r>
              <a:rPr lang="en-ZA" sz="1000" dirty="0">
                <a:solidFill>
                  <a:schemeClr val="bg1"/>
                </a:solidFill>
                <a:latin typeface="Avenir LT Std 35 Light" pitchFamily="34" charset="0"/>
              </a:rPr>
              <a:t>• Cognitive development reduced</a:t>
            </a:r>
          </a:p>
          <a:p>
            <a:r>
              <a:rPr lang="en-ZA" sz="1000" dirty="0">
                <a:solidFill>
                  <a:schemeClr val="bg1"/>
                </a:solidFill>
                <a:latin typeface="Avenir LT Std 35 Light" pitchFamily="34" charset="0"/>
              </a:rPr>
              <a:t>• Miss out on immunization</a:t>
            </a:r>
          </a:p>
          <a:p>
            <a:r>
              <a:rPr lang="en-ZA" sz="1000" dirty="0">
                <a:solidFill>
                  <a:schemeClr val="bg1"/>
                </a:solidFill>
                <a:latin typeface="Avenir LT Std 35 Light" pitchFamily="34" charset="0"/>
              </a:rPr>
              <a:t>• No access to ante-natal and </a:t>
            </a:r>
          </a:p>
          <a:p>
            <a:r>
              <a:rPr lang="en-ZA" sz="1000" dirty="0">
                <a:solidFill>
                  <a:schemeClr val="bg1"/>
                </a:solidFill>
                <a:latin typeface="Avenir LT Std 35 Light" pitchFamily="34" charset="0"/>
              </a:rPr>
              <a:t>   post-natal care</a:t>
            </a:r>
          </a:p>
          <a:p>
            <a:r>
              <a:rPr lang="en-ZA" sz="1000" dirty="0">
                <a:solidFill>
                  <a:schemeClr val="bg1"/>
                </a:solidFill>
                <a:latin typeface="Avenir LT Std 35 Light" pitchFamily="34" charset="0"/>
              </a:rPr>
              <a:t>• Loss of parental care from </a:t>
            </a:r>
          </a:p>
          <a:p>
            <a:r>
              <a:rPr lang="en-ZA" sz="1000" dirty="0">
                <a:solidFill>
                  <a:schemeClr val="bg1"/>
                </a:solidFill>
                <a:latin typeface="Avenir LT Std 35 Light" pitchFamily="34" charset="0"/>
              </a:rPr>
              <a:t>   bereavement or migration</a:t>
            </a:r>
          </a:p>
        </p:txBody>
      </p:sp>
      <p:sp>
        <p:nvSpPr>
          <p:cNvPr id="16" name="Right Arrow 15"/>
          <p:cNvSpPr/>
          <p:nvPr/>
        </p:nvSpPr>
        <p:spPr>
          <a:xfrm>
            <a:off x="3657600" y="12954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114800" y="1295400"/>
            <a:ext cx="1600200" cy="523220"/>
          </a:xfrm>
          <a:prstGeom prst="rect">
            <a:avLst/>
          </a:prstGeom>
        </p:spPr>
        <p:txBody>
          <a:bodyPr wrap="square">
            <a:spAutoFit/>
          </a:bodyPr>
          <a:lstStyle/>
          <a:p>
            <a:pPr algn="ctr"/>
            <a:r>
              <a:rPr lang="en-ZA" sz="1400" b="1" dirty="0">
                <a:solidFill>
                  <a:schemeClr val="tx1">
                    <a:lumMod val="95000"/>
                    <a:lumOff val="5000"/>
                  </a:schemeClr>
                </a:solidFill>
                <a:latin typeface="Avenir Medium"/>
                <a:cs typeface="Avenir Medium"/>
              </a:rPr>
              <a:t>EARLY CHILDHOOD</a:t>
            </a:r>
          </a:p>
        </p:txBody>
      </p:sp>
      <p:sp>
        <p:nvSpPr>
          <p:cNvPr id="18" name="Rectangle 17"/>
          <p:cNvSpPr/>
          <p:nvPr/>
        </p:nvSpPr>
        <p:spPr>
          <a:xfrm>
            <a:off x="6400800" y="914400"/>
            <a:ext cx="2057400" cy="861774"/>
          </a:xfrm>
          <a:prstGeom prst="rect">
            <a:avLst/>
          </a:prstGeom>
        </p:spPr>
        <p:txBody>
          <a:bodyPr wrap="square">
            <a:spAutoFit/>
          </a:bodyPr>
          <a:lstStyle/>
          <a:p>
            <a:r>
              <a:rPr lang="en-ZA" sz="1000" dirty="0">
                <a:solidFill>
                  <a:schemeClr val="bg1"/>
                </a:solidFill>
                <a:latin typeface="Avenir LT Std 35 Light" pitchFamily="34" charset="0"/>
              </a:rPr>
              <a:t>• Child labour</a:t>
            </a:r>
          </a:p>
          <a:p>
            <a:r>
              <a:rPr lang="en-ZA" sz="1000" dirty="0">
                <a:solidFill>
                  <a:schemeClr val="bg1"/>
                </a:solidFill>
                <a:latin typeface="Avenir LT Std 35 Light" pitchFamily="34" charset="0"/>
              </a:rPr>
              <a:t>• No access to school</a:t>
            </a:r>
          </a:p>
          <a:p>
            <a:r>
              <a:rPr lang="en-ZA" sz="1000" dirty="0">
                <a:solidFill>
                  <a:schemeClr val="bg1"/>
                </a:solidFill>
                <a:latin typeface="Avenir LT Std 35 Light" pitchFamily="34" charset="0"/>
              </a:rPr>
              <a:t>• Malnutrition</a:t>
            </a:r>
          </a:p>
          <a:p>
            <a:r>
              <a:rPr lang="en-ZA" sz="1000" dirty="0">
                <a:solidFill>
                  <a:schemeClr val="bg1"/>
                </a:solidFill>
                <a:latin typeface="Avenir LT Std 35 Light" pitchFamily="34" charset="0"/>
              </a:rPr>
              <a:t>• Loss of parental care from</a:t>
            </a:r>
          </a:p>
          <a:p>
            <a:r>
              <a:rPr lang="en-ZA" sz="1000" dirty="0">
                <a:solidFill>
                  <a:schemeClr val="bg1"/>
                </a:solidFill>
                <a:latin typeface="Avenir LT Std 35 Light" pitchFamily="34" charset="0"/>
              </a:rPr>
              <a:t>   bereavement or migration</a:t>
            </a:r>
          </a:p>
        </p:txBody>
      </p:sp>
      <p:sp>
        <p:nvSpPr>
          <p:cNvPr id="19" name="Right Arrow 18"/>
          <p:cNvSpPr/>
          <p:nvPr/>
        </p:nvSpPr>
        <p:spPr>
          <a:xfrm rot="5400000">
            <a:off x="7162800" y="20574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553200" y="2895600"/>
            <a:ext cx="1600200" cy="523220"/>
          </a:xfrm>
          <a:prstGeom prst="rect">
            <a:avLst/>
          </a:prstGeom>
        </p:spPr>
        <p:txBody>
          <a:bodyPr wrap="square">
            <a:spAutoFit/>
          </a:bodyPr>
          <a:lstStyle/>
          <a:p>
            <a:pPr algn="ctr"/>
            <a:r>
              <a:rPr lang="en-ZA" sz="1400" b="1" dirty="0">
                <a:solidFill>
                  <a:schemeClr val="tx1">
                    <a:lumMod val="95000"/>
                    <a:lumOff val="5000"/>
                  </a:schemeClr>
                </a:solidFill>
                <a:latin typeface="Avenir Medium"/>
                <a:cs typeface="Avenir Medium"/>
              </a:rPr>
              <a:t>SCHOOL </a:t>
            </a:r>
          </a:p>
          <a:p>
            <a:pPr algn="ctr"/>
            <a:r>
              <a:rPr lang="en-ZA" sz="1400" b="1" dirty="0">
                <a:solidFill>
                  <a:schemeClr val="tx1">
                    <a:lumMod val="95000"/>
                    <a:lumOff val="5000"/>
                  </a:schemeClr>
                </a:solidFill>
                <a:latin typeface="Avenir Medium"/>
                <a:cs typeface="Avenir Medium"/>
              </a:rPr>
              <a:t>AGE</a:t>
            </a:r>
          </a:p>
        </p:txBody>
      </p:sp>
      <p:sp>
        <p:nvSpPr>
          <p:cNvPr id="23" name="Rectangle 22"/>
          <p:cNvSpPr/>
          <p:nvPr/>
        </p:nvSpPr>
        <p:spPr>
          <a:xfrm>
            <a:off x="7391400" y="4841319"/>
            <a:ext cx="1447800" cy="1015663"/>
          </a:xfrm>
          <a:prstGeom prst="rect">
            <a:avLst/>
          </a:prstGeom>
        </p:spPr>
        <p:txBody>
          <a:bodyPr wrap="square">
            <a:spAutoFit/>
          </a:bodyPr>
          <a:lstStyle/>
          <a:p>
            <a:r>
              <a:rPr lang="en-ZA" sz="1000" dirty="0">
                <a:solidFill>
                  <a:schemeClr val="bg1"/>
                </a:solidFill>
                <a:latin typeface="Avenir LT Std 35 Light" pitchFamily="34" charset="0"/>
              </a:rPr>
              <a:t>• Inadequate skills</a:t>
            </a:r>
          </a:p>
          <a:p>
            <a:r>
              <a:rPr lang="en-ZA" sz="1000" dirty="0">
                <a:solidFill>
                  <a:schemeClr val="bg1"/>
                </a:solidFill>
                <a:latin typeface="Avenir LT Std 35 Light" pitchFamily="34" charset="0"/>
              </a:rPr>
              <a:t>• Unemployment</a:t>
            </a:r>
          </a:p>
          <a:p>
            <a:r>
              <a:rPr lang="en-ZA" sz="1000" dirty="0">
                <a:solidFill>
                  <a:schemeClr val="bg1"/>
                </a:solidFill>
                <a:latin typeface="Avenir LT Std 35 Light" pitchFamily="34" charset="0"/>
              </a:rPr>
              <a:t>• Inability to access </a:t>
            </a:r>
          </a:p>
          <a:p>
            <a:r>
              <a:rPr lang="en-ZA" sz="1000" dirty="0">
                <a:solidFill>
                  <a:schemeClr val="bg1"/>
                </a:solidFill>
                <a:latin typeface="Avenir LT Std 35 Light" pitchFamily="34" charset="0"/>
              </a:rPr>
              <a:t>   training</a:t>
            </a:r>
          </a:p>
          <a:p>
            <a:r>
              <a:rPr lang="en-ZA" sz="1000" dirty="0">
                <a:solidFill>
                  <a:schemeClr val="bg1"/>
                </a:solidFill>
                <a:latin typeface="Avenir LT Std 35 Light" pitchFamily="34" charset="0"/>
              </a:rPr>
              <a:t>•  Alienation</a:t>
            </a:r>
          </a:p>
          <a:p>
            <a:r>
              <a:rPr lang="en-ZA" sz="1000" dirty="0">
                <a:solidFill>
                  <a:schemeClr val="bg1"/>
                </a:solidFill>
                <a:latin typeface="Avenir LT Std 35 Light" pitchFamily="34" charset="0"/>
              </a:rPr>
              <a:t>• Early motherhood</a:t>
            </a:r>
          </a:p>
        </p:txBody>
      </p:sp>
      <p:sp>
        <p:nvSpPr>
          <p:cNvPr id="25" name="Left Arrow 24"/>
          <p:cNvSpPr/>
          <p:nvPr/>
        </p:nvSpPr>
        <p:spPr>
          <a:xfrm>
            <a:off x="7010400" y="5181600"/>
            <a:ext cx="381000" cy="381000"/>
          </a:xfrm>
          <a:prstGeom prst="lef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791200" y="5181600"/>
            <a:ext cx="1752600" cy="307777"/>
          </a:xfrm>
          <a:prstGeom prst="rect">
            <a:avLst/>
          </a:prstGeom>
        </p:spPr>
        <p:txBody>
          <a:bodyPr wrap="square">
            <a:spAutoFit/>
          </a:bodyPr>
          <a:lstStyle/>
          <a:p>
            <a:pPr algn="ctr"/>
            <a:r>
              <a:rPr lang="en-ZA" sz="1400" b="1" dirty="0">
                <a:solidFill>
                  <a:schemeClr val="tx1">
                    <a:lumMod val="95000"/>
                    <a:lumOff val="5000"/>
                  </a:schemeClr>
                </a:solidFill>
                <a:latin typeface="Avenir Medium"/>
                <a:cs typeface="Avenir Medium"/>
              </a:rPr>
              <a:t>YOUTH</a:t>
            </a:r>
          </a:p>
        </p:txBody>
      </p:sp>
      <p:sp>
        <p:nvSpPr>
          <p:cNvPr id="27" name="Rectangle 26"/>
          <p:cNvSpPr/>
          <p:nvPr/>
        </p:nvSpPr>
        <p:spPr>
          <a:xfrm>
            <a:off x="2209800" y="5257800"/>
            <a:ext cx="1905000" cy="307777"/>
          </a:xfrm>
          <a:prstGeom prst="rect">
            <a:avLst/>
          </a:prstGeom>
        </p:spPr>
        <p:txBody>
          <a:bodyPr wrap="square">
            <a:spAutoFit/>
          </a:bodyPr>
          <a:lstStyle/>
          <a:p>
            <a:pPr algn="ctr"/>
            <a:r>
              <a:rPr lang="en-ZA" sz="1400" b="1" dirty="0">
                <a:solidFill>
                  <a:schemeClr val="tx1">
                    <a:lumMod val="95000"/>
                    <a:lumOff val="5000"/>
                  </a:schemeClr>
                </a:solidFill>
                <a:latin typeface="Avenir Medium"/>
                <a:cs typeface="Avenir Medium"/>
              </a:rPr>
              <a:t>WORKING AGE</a:t>
            </a:r>
          </a:p>
        </p:txBody>
      </p:sp>
      <p:sp>
        <p:nvSpPr>
          <p:cNvPr id="28" name="Rectangle 27"/>
          <p:cNvSpPr/>
          <p:nvPr/>
        </p:nvSpPr>
        <p:spPr>
          <a:xfrm>
            <a:off x="1524000" y="2895600"/>
            <a:ext cx="1905000" cy="523220"/>
          </a:xfrm>
          <a:prstGeom prst="rect">
            <a:avLst/>
          </a:prstGeom>
        </p:spPr>
        <p:txBody>
          <a:bodyPr wrap="square">
            <a:spAutoFit/>
          </a:bodyPr>
          <a:lstStyle/>
          <a:p>
            <a:pPr algn="ctr"/>
            <a:r>
              <a:rPr lang="en-ZA" sz="1400" b="1" dirty="0">
                <a:solidFill>
                  <a:schemeClr val="tx1">
                    <a:lumMod val="95000"/>
                    <a:lumOff val="5000"/>
                  </a:schemeClr>
                </a:solidFill>
                <a:latin typeface="Avenir Medium"/>
                <a:cs typeface="Avenir Medium"/>
              </a:rPr>
              <a:t>OLD </a:t>
            </a:r>
          </a:p>
          <a:p>
            <a:pPr algn="ctr"/>
            <a:r>
              <a:rPr lang="en-ZA" sz="1400" b="1" dirty="0">
                <a:solidFill>
                  <a:schemeClr val="tx1">
                    <a:lumMod val="95000"/>
                    <a:lumOff val="5000"/>
                  </a:schemeClr>
                </a:solidFill>
                <a:latin typeface="Avenir Medium"/>
                <a:cs typeface="Avenir Medium"/>
              </a:rPr>
              <a:t>AGE</a:t>
            </a:r>
          </a:p>
        </p:txBody>
      </p:sp>
      <p:sp>
        <p:nvSpPr>
          <p:cNvPr id="29" name="Rectangle 28"/>
          <p:cNvSpPr/>
          <p:nvPr/>
        </p:nvSpPr>
        <p:spPr>
          <a:xfrm>
            <a:off x="486107" y="4463296"/>
            <a:ext cx="1447800" cy="1785104"/>
          </a:xfrm>
          <a:prstGeom prst="rect">
            <a:avLst/>
          </a:prstGeom>
        </p:spPr>
        <p:txBody>
          <a:bodyPr wrap="square">
            <a:spAutoFit/>
          </a:bodyPr>
          <a:lstStyle/>
          <a:p>
            <a:r>
              <a:rPr lang="en-ZA" sz="1000" dirty="0">
                <a:solidFill>
                  <a:schemeClr val="bg1"/>
                </a:solidFill>
                <a:latin typeface="Avenir LT Std 35 Light" pitchFamily="34" charset="0"/>
              </a:rPr>
              <a:t>• Unemployment &amp;</a:t>
            </a:r>
          </a:p>
          <a:p>
            <a:r>
              <a:rPr lang="en-ZA" sz="1000" dirty="0">
                <a:solidFill>
                  <a:schemeClr val="bg1"/>
                </a:solidFill>
                <a:latin typeface="Avenir LT Std 35 Light" pitchFamily="34" charset="0"/>
              </a:rPr>
              <a:t>   underemployment</a:t>
            </a:r>
          </a:p>
          <a:p>
            <a:r>
              <a:rPr lang="en-ZA" sz="1000" dirty="0">
                <a:solidFill>
                  <a:schemeClr val="bg1"/>
                </a:solidFill>
                <a:latin typeface="Avenir LT Std 35 Light" pitchFamily="34" charset="0"/>
              </a:rPr>
              <a:t>• Inadequate wages</a:t>
            </a:r>
          </a:p>
          <a:p>
            <a:r>
              <a:rPr lang="en-ZA" sz="1000" dirty="0">
                <a:solidFill>
                  <a:schemeClr val="bg1"/>
                </a:solidFill>
                <a:latin typeface="Avenir LT Std 35 Light" pitchFamily="34" charset="0"/>
              </a:rPr>
              <a:t>• Debt</a:t>
            </a:r>
          </a:p>
          <a:p>
            <a:r>
              <a:rPr lang="en-ZA" sz="1000" dirty="0">
                <a:solidFill>
                  <a:schemeClr val="bg1"/>
                </a:solidFill>
                <a:latin typeface="Avenir LT Std 35 Light" pitchFamily="34" charset="0"/>
              </a:rPr>
              <a:t>• Need to care for</a:t>
            </a:r>
          </a:p>
          <a:p>
            <a:r>
              <a:rPr lang="en-ZA" sz="1000" dirty="0">
                <a:solidFill>
                  <a:schemeClr val="bg1"/>
                </a:solidFill>
                <a:latin typeface="Avenir LT Std 35 Light" pitchFamily="34" charset="0"/>
              </a:rPr>
              <a:t>   children &amp; parents</a:t>
            </a:r>
          </a:p>
          <a:p>
            <a:r>
              <a:rPr lang="en-ZA" sz="1000" dirty="0">
                <a:solidFill>
                  <a:schemeClr val="bg1"/>
                </a:solidFill>
                <a:latin typeface="Avenir LT Std 35 Light" pitchFamily="34" charset="0"/>
              </a:rPr>
              <a:t>• No child care</a:t>
            </a:r>
          </a:p>
          <a:p>
            <a:r>
              <a:rPr lang="en-ZA" sz="1000" dirty="0">
                <a:solidFill>
                  <a:schemeClr val="bg1"/>
                </a:solidFill>
                <a:latin typeface="Avenir LT Std 35 Light" pitchFamily="34" charset="0"/>
              </a:rPr>
              <a:t>• Gender  </a:t>
            </a:r>
          </a:p>
          <a:p>
            <a:r>
              <a:rPr lang="en-ZA" sz="1000" dirty="0">
                <a:solidFill>
                  <a:schemeClr val="bg1"/>
                </a:solidFill>
                <a:latin typeface="Avenir LT Std 35 Light" pitchFamily="34" charset="0"/>
              </a:rPr>
              <a:t>   discrimination</a:t>
            </a:r>
          </a:p>
          <a:p>
            <a:r>
              <a:rPr lang="en-ZA" sz="1000" dirty="0">
                <a:solidFill>
                  <a:schemeClr val="bg1"/>
                </a:solidFill>
                <a:latin typeface="Avenir LT Std 35 Light" pitchFamily="34" charset="0"/>
              </a:rPr>
              <a:t>• Domestic violence</a:t>
            </a:r>
          </a:p>
          <a:p>
            <a:r>
              <a:rPr lang="en-ZA" sz="1000" dirty="0">
                <a:solidFill>
                  <a:schemeClr val="bg1"/>
                </a:solidFill>
                <a:latin typeface="Avenir LT Std 35 Light" pitchFamily="34" charset="0"/>
              </a:rPr>
              <a:t>• Dowry payments</a:t>
            </a:r>
          </a:p>
        </p:txBody>
      </p:sp>
      <p:sp>
        <p:nvSpPr>
          <p:cNvPr id="30" name="Right Arrow 29"/>
          <p:cNvSpPr/>
          <p:nvPr/>
        </p:nvSpPr>
        <p:spPr>
          <a:xfrm>
            <a:off x="1828800" y="32766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p:cNvSpPr/>
          <p:nvPr/>
        </p:nvSpPr>
        <p:spPr>
          <a:xfrm>
            <a:off x="2209800" y="54864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91360" y="2667000"/>
            <a:ext cx="1295400" cy="1015663"/>
          </a:xfrm>
          <a:prstGeom prst="rect">
            <a:avLst/>
          </a:prstGeom>
        </p:spPr>
        <p:txBody>
          <a:bodyPr wrap="square">
            <a:spAutoFit/>
          </a:bodyPr>
          <a:lstStyle/>
          <a:p>
            <a:r>
              <a:rPr lang="en-ZA" sz="1000" dirty="0">
                <a:solidFill>
                  <a:schemeClr val="bg1"/>
                </a:solidFill>
                <a:latin typeface="Avenir LT Std 35 Light" pitchFamily="34" charset="0"/>
              </a:rPr>
              <a:t>• Increasing frailty</a:t>
            </a:r>
          </a:p>
          <a:p>
            <a:r>
              <a:rPr lang="en-ZA" sz="1000" dirty="0">
                <a:solidFill>
                  <a:schemeClr val="bg1"/>
                </a:solidFill>
                <a:latin typeface="Avenir LT Std 35 Light" pitchFamily="34" charset="0"/>
              </a:rPr>
              <a:t>• Inability to work</a:t>
            </a:r>
          </a:p>
          <a:p>
            <a:r>
              <a:rPr lang="en-ZA" sz="1000" dirty="0">
                <a:solidFill>
                  <a:schemeClr val="bg1"/>
                </a:solidFill>
                <a:latin typeface="Avenir LT Std 35 Light" pitchFamily="34" charset="0"/>
              </a:rPr>
              <a:t>• No care from </a:t>
            </a:r>
          </a:p>
          <a:p>
            <a:r>
              <a:rPr lang="en-ZA" sz="1000" dirty="0">
                <a:solidFill>
                  <a:schemeClr val="bg1"/>
                </a:solidFill>
                <a:latin typeface="Avenir LT Std 35 Light" pitchFamily="34" charset="0"/>
              </a:rPr>
              <a:t>   family</a:t>
            </a:r>
          </a:p>
          <a:p>
            <a:r>
              <a:rPr lang="en-ZA" sz="1000" dirty="0">
                <a:solidFill>
                  <a:schemeClr val="bg1"/>
                </a:solidFill>
                <a:latin typeface="Avenir LT Std 35 Light" pitchFamily="34" charset="0"/>
              </a:rPr>
              <a:t>• Discrimination in</a:t>
            </a:r>
          </a:p>
          <a:p>
            <a:r>
              <a:rPr lang="en-ZA" sz="1000" dirty="0">
                <a:solidFill>
                  <a:schemeClr val="bg1"/>
                </a:solidFill>
                <a:latin typeface="Avenir LT Std 35 Light" pitchFamily="34" charset="0"/>
              </a:rPr>
              <a:t>   labour force</a:t>
            </a:r>
          </a:p>
        </p:txBody>
      </p:sp>
      <p:sp>
        <p:nvSpPr>
          <p:cNvPr id="35" name="Oval 34"/>
          <p:cNvSpPr/>
          <p:nvPr/>
        </p:nvSpPr>
        <p:spPr>
          <a:xfrm>
            <a:off x="4038600" y="3124200"/>
            <a:ext cx="1524000" cy="1371600"/>
          </a:xfrm>
          <a:prstGeom prst="ellipse">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038600" y="3502570"/>
            <a:ext cx="1600200" cy="738664"/>
          </a:xfrm>
          <a:prstGeom prst="rect">
            <a:avLst/>
          </a:prstGeom>
        </p:spPr>
        <p:txBody>
          <a:bodyPr wrap="square">
            <a:spAutoFit/>
          </a:bodyPr>
          <a:lstStyle/>
          <a:p>
            <a:pPr algn="ctr"/>
            <a:r>
              <a:rPr lang="en-ZA" sz="1400" b="1" dirty="0">
                <a:solidFill>
                  <a:schemeClr val="bg1"/>
                </a:solidFill>
                <a:latin typeface="Avenir Medium"/>
                <a:cs typeface="Avenir Medium"/>
              </a:rPr>
              <a:t>COVARIATE </a:t>
            </a:r>
          </a:p>
          <a:p>
            <a:pPr algn="ctr"/>
            <a:r>
              <a:rPr lang="en-ZA" sz="1400" b="1" dirty="0">
                <a:solidFill>
                  <a:schemeClr val="bg1"/>
                </a:solidFill>
                <a:latin typeface="Avenir Medium"/>
                <a:cs typeface="Avenir Medium"/>
              </a:rPr>
              <a:t>&amp; HEALTH SHOCKS</a:t>
            </a:r>
          </a:p>
        </p:txBody>
      </p:sp>
      <p:sp>
        <p:nvSpPr>
          <p:cNvPr id="37" name="Up Arrow 36"/>
          <p:cNvSpPr/>
          <p:nvPr/>
        </p:nvSpPr>
        <p:spPr>
          <a:xfrm>
            <a:off x="4572000" y="2362200"/>
            <a:ext cx="457200" cy="914400"/>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Up Arrow 37"/>
          <p:cNvSpPr/>
          <p:nvPr/>
        </p:nvSpPr>
        <p:spPr>
          <a:xfrm rot="4256047">
            <a:off x="5657339" y="3000243"/>
            <a:ext cx="457200" cy="1009932"/>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Up Arrow 38"/>
          <p:cNvSpPr/>
          <p:nvPr/>
        </p:nvSpPr>
        <p:spPr>
          <a:xfrm rot="8185091">
            <a:off x="5485503" y="4049509"/>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Up Arrow 39"/>
          <p:cNvSpPr/>
          <p:nvPr/>
        </p:nvSpPr>
        <p:spPr>
          <a:xfrm rot="13073009">
            <a:off x="3783838" y="4066814"/>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Up Arrow 40"/>
          <p:cNvSpPr/>
          <p:nvPr/>
        </p:nvSpPr>
        <p:spPr>
          <a:xfrm rot="16988842">
            <a:off x="3389668" y="3011844"/>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Pentagon 41"/>
          <p:cNvSpPr/>
          <p:nvPr/>
        </p:nvSpPr>
        <p:spPr>
          <a:xfrm rot="6630099">
            <a:off x="6815079" y="4089682"/>
            <a:ext cx="695441"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Pentagon 42"/>
          <p:cNvSpPr/>
          <p:nvPr/>
        </p:nvSpPr>
        <p:spPr>
          <a:xfrm rot="10800000">
            <a:off x="4419600" y="5574373"/>
            <a:ext cx="702346"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Pentagon 43"/>
          <p:cNvSpPr/>
          <p:nvPr/>
        </p:nvSpPr>
        <p:spPr>
          <a:xfrm rot="14298192">
            <a:off x="2254648" y="4067019"/>
            <a:ext cx="702346"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Pentagon 44"/>
          <p:cNvSpPr/>
          <p:nvPr/>
        </p:nvSpPr>
        <p:spPr>
          <a:xfrm rot="2264087">
            <a:off x="5946089" y="1991729"/>
            <a:ext cx="702346" cy="497171"/>
          </a:xfrm>
          <a:prstGeom prst="homePlate">
            <a:avLst>
              <a:gd name="adj" fmla="val 48099"/>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038600" y="5100935"/>
            <a:ext cx="1752600" cy="461665"/>
          </a:xfrm>
          <a:prstGeom prst="rect">
            <a:avLst/>
          </a:prstGeom>
        </p:spPr>
        <p:txBody>
          <a:bodyPr wrap="square">
            <a:spAutoFit/>
          </a:bodyPr>
          <a:lstStyle/>
          <a:p>
            <a:pPr algn="ctr"/>
            <a:r>
              <a:rPr lang="en-ZA" sz="1200" b="1" dirty="0">
                <a:solidFill>
                  <a:schemeClr val="tx1">
                    <a:lumMod val="95000"/>
                    <a:lumOff val="5000"/>
                  </a:schemeClr>
                </a:solidFill>
                <a:latin typeface="Avenir Medium"/>
                <a:cs typeface="Avenir Medium"/>
              </a:rPr>
              <a:t>DISABILITY &amp; CHRONIC ILLNESS</a:t>
            </a:r>
          </a:p>
        </p:txBody>
      </p:sp>
    </p:spTree>
    <p:extLst>
      <p:ext uri="{BB962C8B-B14F-4D97-AF65-F5344CB8AC3E}">
        <p14:creationId xmlns:p14="http://schemas.microsoft.com/office/powerpoint/2010/main" val="2716948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rot="17663867">
            <a:off x="3250278" y="2038565"/>
            <a:ext cx="2827354" cy="3180772"/>
          </a:xfrm>
          <a:prstGeom prst="rect">
            <a:avLst/>
          </a:prstGeom>
        </p:spPr>
      </p:pic>
      <p:sp>
        <p:nvSpPr>
          <p:cNvPr id="2" name="Oval 1"/>
          <p:cNvSpPr/>
          <p:nvPr/>
        </p:nvSpPr>
        <p:spPr>
          <a:xfrm>
            <a:off x="3962400" y="9144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6400800" y="25146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791200" y="47244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209800" y="47244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524000" y="2514600"/>
            <a:ext cx="17526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295400" y="685800"/>
            <a:ext cx="2438400" cy="14478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152400" y="2583425"/>
            <a:ext cx="1828800" cy="14478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4911988"/>
            <a:ext cx="1828800" cy="1494844"/>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248400" y="685800"/>
            <a:ext cx="2265769" cy="14478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315200" y="4648200"/>
            <a:ext cx="1447800" cy="15240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371600" y="838200"/>
            <a:ext cx="2286000" cy="1015663"/>
          </a:xfrm>
          <a:prstGeom prst="rect">
            <a:avLst/>
          </a:prstGeom>
        </p:spPr>
        <p:txBody>
          <a:bodyPr wrap="square">
            <a:spAutoFit/>
          </a:bodyPr>
          <a:lstStyle/>
          <a:p>
            <a:r>
              <a:rPr lang="en-ZA" sz="1200" b="1" dirty="0">
                <a:solidFill>
                  <a:schemeClr val="bg1"/>
                </a:solidFill>
                <a:latin typeface="Avenir LT Std 35 Light" pitchFamily="34" charset="0"/>
              </a:rPr>
              <a:t>Child benefits</a:t>
            </a:r>
          </a:p>
          <a:p>
            <a:r>
              <a:rPr lang="en-ZA" sz="1200" dirty="0">
                <a:solidFill>
                  <a:schemeClr val="bg1"/>
                </a:solidFill>
                <a:latin typeface="Avenir LT Std 35 Light" pitchFamily="34" charset="0"/>
              </a:rPr>
              <a:t>• Child Support Grant</a:t>
            </a:r>
          </a:p>
          <a:p>
            <a:r>
              <a:rPr lang="en-ZA" sz="1200" dirty="0">
                <a:solidFill>
                  <a:schemeClr val="bg1"/>
                </a:solidFill>
                <a:latin typeface="Avenir LT Std 35 Light" pitchFamily="34" charset="0"/>
              </a:rPr>
              <a:t>• Foster Child Grant</a:t>
            </a:r>
          </a:p>
          <a:p>
            <a:r>
              <a:rPr lang="en-ZA" sz="1200" dirty="0">
                <a:solidFill>
                  <a:schemeClr val="bg1"/>
                </a:solidFill>
                <a:latin typeface="Avenir LT Std 35 Light" pitchFamily="34" charset="0"/>
              </a:rPr>
              <a:t>• Care Dependency Grant </a:t>
            </a:r>
          </a:p>
          <a:p>
            <a:r>
              <a:rPr lang="en-ZA" sz="1200" dirty="0">
                <a:solidFill>
                  <a:schemeClr val="bg1"/>
                </a:solidFill>
                <a:latin typeface="Avenir LT Std 35 Light" pitchFamily="34" charset="0"/>
              </a:rPr>
              <a:t>   (disability)</a:t>
            </a:r>
          </a:p>
        </p:txBody>
      </p:sp>
      <p:sp>
        <p:nvSpPr>
          <p:cNvPr id="16" name="Right Arrow 15"/>
          <p:cNvSpPr/>
          <p:nvPr/>
        </p:nvSpPr>
        <p:spPr>
          <a:xfrm>
            <a:off x="3657600" y="12954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114800" y="1295400"/>
            <a:ext cx="1600200" cy="523220"/>
          </a:xfrm>
          <a:prstGeom prst="rect">
            <a:avLst/>
          </a:prstGeom>
        </p:spPr>
        <p:txBody>
          <a:bodyPr wrap="square">
            <a:spAutoFit/>
          </a:bodyPr>
          <a:lstStyle/>
          <a:p>
            <a:pPr algn="ctr"/>
            <a:r>
              <a:rPr lang="en-ZA" sz="1400" b="1" dirty="0">
                <a:solidFill>
                  <a:schemeClr val="tx1">
                    <a:lumMod val="95000"/>
                    <a:lumOff val="5000"/>
                  </a:schemeClr>
                </a:solidFill>
                <a:latin typeface="Avenir Medium"/>
                <a:cs typeface="Avenir Medium"/>
              </a:rPr>
              <a:t>EARLY CHILDHOOD</a:t>
            </a:r>
          </a:p>
        </p:txBody>
      </p:sp>
      <p:sp>
        <p:nvSpPr>
          <p:cNvPr id="19" name="Right Arrow 18"/>
          <p:cNvSpPr/>
          <p:nvPr/>
        </p:nvSpPr>
        <p:spPr>
          <a:xfrm rot="5400000">
            <a:off x="7162800" y="20574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553200" y="2895600"/>
            <a:ext cx="1600200" cy="523220"/>
          </a:xfrm>
          <a:prstGeom prst="rect">
            <a:avLst/>
          </a:prstGeom>
        </p:spPr>
        <p:txBody>
          <a:bodyPr wrap="square">
            <a:spAutoFit/>
          </a:bodyPr>
          <a:lstStyle/>
          <a:p>
            <a:pPr algn="ctr"/>
            <a:r>
              <a:rPr lang="en-ZA" sz="1400" b="1" dirty="0">
                <a:solidFill>
                  <a:schemeClr val="tx1">
                    <a:lumMod val="95000"/>
                    <a:lumOff val="5000"/>
                  </a:schemeClr>
                </a:solidFill>
                <a:latin typeface="Avenir Medium"/>
                <a:cs typeface="Avenir Medium"/>
              </a:rPr>
              <a:t>SCHOOL </a:t>
            </a:r>
          </a:p>
          <a:p>
            <a:pPr algn="ctr"/>
            <a:r>
              <a:rPr lang="en-ZA" sz="1400" b="1" dirty="0">
                <a:solidFill>
                  <a:schemeClr val="tx1">
                    <a:lumMod val="95000"/>
                    <a:lumOff val="5000"/>
                  </a:schemeClr>
                </a:solidFill>
                <a:latin typeface="Avenir Medium"/>
                <a:cs typeface="Avenir Medium"/>
              </a:rPr>
              <a:t>AGE</a:t>
            </a:r>
          </a:p>
        </p:txBody>
      </p:sp>
      <p:sp>
        <p:nvSpPr>
          <p:cNvPr id="23" name="Rectangle 22"/>
          <p:cNvSpPr/>
          <p:nvPr/>
        </p:nvSpPr>
        <p:spPr>
          <a:xfrm>
            <a:off x="7391400" y="4841319"/>
            <a:ext cx="1447800" cy="1200329"/>
          </a:xfrm>
          <a:prstGeom prst="rect">
            <a:avLst/>
          </a:prstGeom>
        </p:spPr>
        <p:txBody>
          <a:bodyPr wrap="square">
            <a:spAutoFit/>
          </a:bodyPr>
          <a:lstStyle/>
          <a:p>
            <a:r>
              <a:rPr lang="en-ZA" sz="1200" b="1" dirty="0">
                <a:solidFill>
                  <a:schemeClr val="bg1"/>
                </a:solidFill>
                <a:latin typeface="Avenir LT Std 35 Light" pitchFamily="34" charset="0"/>
              </a:rPr>
              <a:t>Disability </a:t>
            </a:r>
          </a:p>
          <a:p>
            <a:r>
              <a:rPr lang="en-ZA" sz="1200" dirty="0">
                <a:solidFill>
                  <a:schemeClr val="bg1"/>
                </a:solidFill>
                <a:latin typeface="Avenir LT Std 35 Light" pitchFamily="34" charset="0"/>
              </a:rPr>
              <a:t>• Disability Grant </a:t>
            </a:r>
          </a:p>
          <a:p>
            <a:endParaRPr lang="en-ZA" sz="1200" b="1" dirty="0">
              <a:solidFill>
                <a:schemeClr val="bg1"/>
              </a:solidFill>
              <a:latin typeface="Avenir LT Std 35 Light" pitchFamily="34" charset="0"/>
            </a:endParaRPr>
          </a:p>
          <a:p>
            <a:r>
              <a:rPr lang="en-ZA" sz="1200" b="1" dirty="0">
                <a:solidFill>
                  <a:schemeClr val="bg1"/>
                </a:solidFill>
                <a:latin typeface="Avenir LT Std 35 Light" pitchFamily="34" charset="0"/>
              </a:rPr>
              <a:t>Unemployment</a:t>
            </a:r>
          </a:p>
          <a:p>
            <a:r>
              <a:rPr lang="en-ZA" sz="1200" dirty="0">
                <a:solidFill>
                  <a:schemeClr val="bg1"/>
                </a:solidFill>
                <a:latin typeface="Avenir LT Std 35 Light" pitchFamily="34" charset="0"/>
              </a:rPr>
              <a:t>• Small workfare programs</a:t>
            </a:r>
          </a:p>
        </p:txBody>
      </p:sp>
      <p:sp>
        <p:nvSpPr>
          <p:cNvPr id="25" name="Left Arrow 24"/>
          <p:cNvSpPr/>
          <p:nvPr/>
        </p:nvSpPr>
        <p:spPr>
          <a:xfrm>
            <a:off x="7010400" y="5181600"/>
            <a:ext cx="381000" cy="381000"/>
          </a:xfrm>
          <a:prstGeom prst="lef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791200" y="5181600"/>
            <a:ext cx="1752600" cy="307777"/>
          </a:xfrm>
          <a:prstGeom prst="rect">
            <a:avLst/>
          </a:prstGeom>
        </p:spPr>
        <p:txBody>
          <a:bodyPr wrap="square">
            <a:spAutoFit/>
          </a:bodyPr>
          <a:lstStyle/>
          <a:p>
            <a:pPr algn="ctr"/>
            <a:r>
              <a:rPr lang="en-ZA" sz="1400" b="1" dirty="0">
                <a:solidFill>
                  <a:schemeClr val="tx1">
                    <a:lumMod val="95000"/>
                    <a:lumOff val="5000"/>
                  </a:schemeClr>
                </a:solidFill>
                <a:latin typeface="Avenir Medium"/>
                <a:cs typeface="Avenir Medium"/>
              </a:rPr>
              <a:t>YOUTH</a:t>
            </a:r>
          </a:p>
        </p:txBody>
      </p:sp>
      <p:sp>
        <p:nvSpPr>
          <p:cNvPr id="27" name="Rectangle 26"/>
          <p:cNvSpPr/>
          <p:nvPr/>
        </p:nvSpPr>
        <p:spPr>
          <a:xfrm>
            <a:off x="2209800" y="5257800"/>
            <a:ext cx="1905000" cy="307777"/>
          </a:xfrm>
          <a:prstGeom prst="rect">
            <a:avLst/>
          </a:prstGeom>
        </p:spPr>
        <p:txBody>
          <a:bodyPr wrap="square">
            <a:spAutoFit/>
          </a:bodyPr>
          <a:lstStyle/>
          <a:p>
            <a:pPr algn="ctr"/>
            <a:r>
              <a:rPr lang="en-ZA" sz="1400" b="1" dirty="0">
                <a:solidFill>
                  <a:schemeClr val="tx1">
                    <a:lumMod val="95000"/>
                    <a:lumOff val="5000"/>
                  </a:schemeClr>
                </a:solidFill>
                <a:latin typeface="Avenir Medium"/>
                <a:cs typeface="Avenir Medium"/>
              </a:rPr>
              <a:t>WORKING AGE</a:t>
            </a:r>
          </a:p>
        </p:txBody>
      </p:sp>
      <p:sp>
        <p:nvSpPr>
          <p:cNvPr id="28" name="Rectangle 27"/>
          <p:cNvSpPr/>
          <p:nvPr/>
        </p:nvSpPr>
        <p:spPr>
          <a:xfrm>
            <a:off x="1524000" y="2895600"/>
            <a:ext cx="1905000" cy="523220"/>
          </a:xfrm>
          <a:prstGeom prst="rect">
            <a:avLst/>
          </a:prstGeom>
        </p:spPr>
        <p:txBody>
          <a:bodyPr wrap="square">
            <a:spAutoFit/>
          </a:bodyPr>
          <a:lstStyle/>
          <a:p>
            <a:pPr algn="ctr"/>
            <a:r>
              <a:rPr lang="en-ZA" sz="1400" b="1" dirty="0">
                <a:solidFill>
                  <a:schemeClr val="tx1">
                    <a:lumMod val="95000"/>
                    <a:lumOff val="5000"/>
                  </a:schemeClr>
                </a:solidFill>
                <a:latin typeface="Avenir Medium"/>
                <a:cs typeface="Avenir Medium"/>
              </a:rPr>
              <a:t>OLD </a:t>
            </a:r>
          </a:p>
          <a:p>
            <a:pPr algn="ctr"/>
            <a:r>
              <a:rPr lang="en-ZA" sz="1400" b="1" dirty="0">
                <a:solidFill>
                  <a:schemeClr val="tx1">
                    <a:lumMod val="95000"/>
                    <a:lumOff val="5000"/>
                  </a:schemeClr>
                </a:solidFill>
                <a:latin typeface="Avenir Medium"/>
                <a:cs typeface="Avenir Medium"/>
              </a:rPr>
              <a:t>AGE</a:t>
            </a:r>
          </a:p>
        </p:txBody>
      </p:sp>
      <p:sp>
        <p:nvSpPr>
          <p:cNvPr id="29" name="Rectangle 28"/>
          <p:cNvSpPr/>
          <p:nvPr/>
        </p:nvSpPr>
        <p:spPr>
          <a:xfrm>
            <a:off x="486107" y="5078927"/>
            <a:ext cx="1571292" cy="1200329"/>
          </a:xfrm>
          <a:prstGeom prst="rect">
            <a:avLst/>
          </a:prstGeom>
        </p:spPr>
        <p:txBody>
          <a:bodyPr wrap="square">
            <a:spAutoFit/>
          </a:bodyPr>
          <a:lstStyle/>
          <a:p>
            <a:r>
              <a:rPr lang="en-ZA" sz="1200" b="1" dirty="0">
                <a:solidFill>
                  <a:schemeClr val="bg1"/>
                </a:solidFill>
                <a:latin typeface="Avenir LT Std 35 Light" pitchFamily="34" charset="0"/>
              </a:rPr>
              <a:t>Disability </a:t>
            </a:r>
          </a:p>
          <a:p>
            <a:r>
              <a:rPr lang="en-ZA" sz="1200" dirty="0">
                <a:solidFill>
                  <a:schemeClr val="bg1"/>
                </a:solidFill>
                <a:latin typeface="Avenir LT Std 35 Light" pitchFamily="34" charset="0"/>
              </a:rPr>
              <a:t>• Disability Grant </a:t>
            </a:r>
          </a:p>
          <a:p>
            <a:r>
              <a:rPr lang="en-ZA" sz="1200" dirty="0">
                <a:solidFill>
                  <a:schemeClr val="bg1"/>
                </a:solidFill>
                <a:latin typeface="Avenir LT Std 35 Light" pitchFamily="34" charset="0"/>
              </a:rPr>
              <a:t>• Grant in Aid</a:t>
            </a:r>
          </a:p>
          <a:p>
            <a:r>
              <a:rPr lang="en-ZA" sz="1200" b="1" dirty="0">
                <a:solidFill>
                  <a:schemeClr val="bg1"/>
                </a:solidFill>
                <a:latin typeface="Avenir LT Std 35 Light" pitchFamily="34" charset="0"/>
              </a:rPr>
              <a:t>Unemployment</a:t>
            </a:r>
          </a:p>
          <a:p>
            <a:r>
              <a:rPr lang="en-ZA" sz="1200" dirty="0">
                <a:solidFill>
                  <a:schemeClr val="bg1"/>
                </a:solidFill>
                <a:latin typeface="Avenir LT Std 35 Light" pitchFamily="34" charset="0"/>
              </a:rPr>
              <a:t>•Small workfare programs</a:t>
            </a:r>
          </a:p>
        </p:txBody>
      </p:sp>
      <p:sp>
        <p:nvSpPr>
          <p:cNvPr id="30" name="Right Arrow 29"/>
          <p:cNvSpPr/>
          <p:nvPr/>
        </p:nvSpPr>
        <p:spPr>
          <a:xfrm>
            <a:off x="1828800" y="32766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p:cNvSpPr/>
          <p:nvPr/>
        </p:nvSpPr>
        <p:spPr>
          <a:xfrm>
            <a:off x="2209800" y="54864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52816" y="2826353"/>
            <a:ext cx="1704169" cy="1015663"/>
          </a:xfrm>
          <a:prstGeom prst="rect">
            <a:avLst/>
          </a:prstGeom>
        </p:spPr>
        <p:txBody>
          <a:bodyPr wrap="square">
            <a:spAutoFit/>
          </a:bodyPr>
          <a:lstStyle/>
          <a:p>
            <a:r>
              <a:rPr lang="en-ZA" sz="1200" b="1" dirty="0">
                <a:solidFill>
                  <a:schemeClr val="bg1"/>
                </a:solidFill>
                <a:latin typeface="Avenir LT Std 35 Light" pitchFamily="34" charset="0"/>
              </a:rPr>
              <a:t>Pensions</a:t>
            </a:r>
          </a:p>
          <a:p>
            <a:r>
              <a:rPr lang="en-ZA" sz="1200" b="1" dirty="0">
                <a:solidFill>
                  <a:schemeClr val="bg1"/>
                </a:solidFill>
                <a:latin typeface="Avenir LT Std 35 Light" pitchFamily="34" charset="0"/>
              </a:rPr>
              <a:t>• </a:t>
            </a:r>
            <a:r>
              <a:rPr lang="en-ZA" sz="1200" dirty="0">
                <a:solidFill>
                  <a:schemeClr val="bg1"/>
                </a:solidFill>
                <a:latin typeface="Avenir LT Std 35 Light" pitchFamily="34" charset="0"/>
              </a:rPr>
              <a:t>Grant for older</a:t>
            </a:r>
          </a:p>
          <a:p>
            <a:r>
              <a:rPr lang="en-ZA" sz="1200" dirty="0">
                <a:solidFill>
                  <a:schemeClr val="bg1"/>
                </a:solidFill>
                <a:latin typeface="Avenir LT Std 35 Light" pitchFamily="34" charset="0"/>
              </a:rPr>
              <a:t>   persons</a:t>
            </a:r>
          </a:p>
          <a:p>
            <a:r>
              <a:rPr lang="en-ZA" sz="1200" dirty="0">
                <a:solidFill>
                  <a:schemeClr val="bg1"/>
                </a:solidFill>
                <a:latin typeface="Avenir LT Std 35 Light" pitchFamily="34" charset="0"/>
              </a:rPr>
              <a:t>• War Veterans Grant</a:t>
            </a:r>
          </a:p>
          <a:p>
            <a:r>
              <a:rPr lang="en-ZA" sz="1200" dirty="0">
                <a:solidFill>
                  <a:schemeClr val="bg1"/>
                </a:solidFill>
                <a:latin typeface="Avenir LT Std 35 Light" pitchFamily="34" charset="0"/>
              </a:rPr>
              <a:t>• Grant in Aid</a:t>
            </a:r>
          </a:p>
        </p:txBody>
      </p:sp>
      <p:sp>
        <p:nvSpPr>
          <p:cNvPr id="35" name="Oval 34"/>
          <p:cNvSpPr/>
          <p:nvPr/>
        </p:nvSpPr>
        <p:spPr>
          <a:xfrm>
            <a:off x="4038600" y="3124200"/>
            <a:ext cx="1524000" cy="1371600"/>
          </a:xfrm>
          <a:prstGeom prst="ellipse">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038600" y="3502570"/>
            <a:ext cx="1600200" cy="738664"/>
          </a:xfrm>
          <a:prstGeom prst="rect">
            <a:avLst/>
          </a:prstGeom>
        </p:spPr>
        <p:txBody>
          <a:bodyPr wrap="square">
            <a:spAutoFit/>
          </a:bodyPr>
          <a:lstStyle/>
          <a:p>
            <a:pPr algn="ctr"/>
            <a:r>
              <a:rPr lang="en-ZA" sz="1400" b="1" dirty="0">
                <a:solidFill>
                  <a:schemeClr val="bg1"/>
                </a:solidFill>
                <a:latin typeface="Avenir Medium"/>
                <a:cs typeface="Avenir Medium"/>
              </a:rPr>
              <a:t>COVARIATE </a:t>
            </a:r>
          </a:p>
          <a:p>
            <a:pPr algn="ctr"/>
            <a:r>
              <a:rPr lang="en-ZA" sz="1400" b="1" dirty="0">
                <a:solidFill>
                  <a:schemeClr val="bg1"/>
                </a:solidFill>
                <a:latin typeface="Avenir Medium"/>
                <a:cs typeface="Avenir Medium"/>
              </a:rPr>
              <a:t>&amp; HEALTH SHOCKS</a:t>
            </a:r>
          </a:p>
        </p:txBody>
      </p:sp>
      <p:sp>
        <p:nvSpPr>
          <p:cNvPr id="37" name="Up Arrow 36"/>
          <p:cNvSpPr/>
          <p:nvPr/>
        </p:nvSpPr>
        <p:spPr>
          <a:xfrm>
            <a:off x="4572000" y="2362200"/>
            <a:ext cx="457200" cy="914400"/>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Up Arrow 37"/>
          <p:cNvSpPr/>
          <p:nvPr/>
        </p:nvSpPr>
        <p:spPr>
          <a:xfrm rot="4256047">
            <a:off x="5657339" y="3000243"/>
            <a:ext cx="457200" cy="1009932"/>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Up Arrow 38"/>
          <p:cNvSpPr/>
          <p:nvPr/>
        </p:nvSpPr>
        <p:spPr>
          <a:xfrm rot="8185091">
            <a:off x="5485503" y="4049509"/>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Up Arrow 39"/>
          <p:cNvSpPr/>
          <p:nvPr/>
        </p:nvSpPr>
        <p:spPr>
          <a:xfrm rot="13073009">
            <a:off x="3783838" y="4066814"/>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Up Arrow 40"/>
          <p:cNvSpPr/>
          <p:nvPr/>
        </p:nvSpPr>
        <p:spPr>
          <a:xfrm rot="16988842">
            <a:off x="3389668" y="3011844"/>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Pentagon 41"/>
          <p:cNvSpPr/>
          <p:nvPr/>
        </p:nvSpPr>
        <p:spPr>
          <a:xfrm rot="6630099">
            <a:off x="6815079" y="4089682"/>
            <a:ext cx="695441"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Pentagon 42"/>
          <p:cNvSpPr/>
          <p:nvPr/>
        </p:nvSpPr>
        <p:spPr>
          <a:xfrm rot="10800000">
            <a:off x="4419600" y="5574373"/>
            <a:ext cx="702346"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Pentagon 43"/>
          <p:cNvSpPr/>
          <p:nvPr/>
        </p:nvSpPr>
        <p:spPr>
          <a:xfrm rot="14298192">
            <a:off x="2254648" y="4067019"/>
            <a:ext cx="702346"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Pentagon 44"/>
          <p:cNvSpPr/>
          <p:nvPr/>
        </p:nvSpPr>
        <p:spPr>
          <a:xfrm rot="2264087">
            <a:off x="5946089" y="1991729"/>
            <a:ext cx="702346" cy="497171"/>
          </a:xfrm>
          <a:prstGeom prst="homePlate">
            <a:avLst>
              <a:gd name="adj" fmla="val 48099"/>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038600" y="5100935"/>
            <a:ext cx="1752600" cy="461665"/>
          </a:xfrm>
          <a:prstGeom prst="rect">
            <a:avLst/>
          </a:prstGeom>
        </p:spPr>
        <p:txBody>
          <a:bodyPr wrap="square">
            <a:spAutoFit/>
          </a:bodyPr>
          <a:lstStyle/>
          <a:p>
            <a:pPr algn="ctr"/>
            <a:r>
              <a:rPr lang="en-ZA" sz="1200" b="1" dirty="0">
                <a:solidFill>
                  <a:schemeClr val="tx1">
                    <a:lumMod val="95000"/>
                    <a:lumOff val="5000"/>
                  </a:schemeClr>
                </a:solidFill>
                <a:latin typeface="Avenir Medium"/>
                <a:cs typeface="Avenir Medium"/>
              </a:rPr>
              <a:t>DISABILITY &amp; CHRONIC ILLNESS</a:t>
            </a:r>
          </a:p>
        </p:txBody>
      </p:sp>
      <p:sp>
        <p:nvSpPr>
          <p:cNvPr id="47" name="TextBox 46"/>
          <p:cNvSpPr txBox="1"/>
          <p:nvPr/>
        </p:nvSpPr>
        <p:spPr>
          <a:xfrm>
            <a:off x="2438400" y="25000"/>
            <a:ext cx="4783169" cy="523220"/>
          </a:xfrm>
          <a:prstGeom prst="rect">
            <a:avLst/>
          </a:prstGeom>
          <a:noFill/>
        </p:spPr>
        <p:txBody>
          <a:bodyPr wrap="none" rtlCol="0">
            <a:spAutoFit/>
          </a:bodyPr>
          <a:lstStyle/>
          <a:p>
            <a:r>
              <a:rPr lang="en-US" sz="2800" b="1" dirty="0">
                <a:latin typeface="Avenir Book"/>
                <a:cs typeface="Avenir Book"/>
              </a:rPr>
              <a:t>Example from South Africa</a:t>
            </a:r>
          </a:p>
        </p:txBody>
      </p:sp>
      <p:sp>
        <p:nvSpPr>
          <p:cNvPr id="49" name="Rectangle 48"/>
          <p:cNvSpPr/>
          <p:nvPr/>
        </p:nvSpPr>
        <p:spPr>
          <a:xfrm>
            <a:off x="6497298" y="899297"/>
            <a:ext cx="2139324" cy="1015663"/>
          </a:xfrm>
          <a:prstGeom prst="rect">
            <a:avLst/>
          </a:prstGeom>
        </p:spPr>
        <p:txBody>
          <a:bodyPr wrap="square">
            <a:spAutoFit/>
          </a:bodyPr>
          <a:lstStyle/>
          <a:p>
            <a:r>
              <a:rPr lang="en-ZA" sz="1200" b="1" dirty="0">
                <a:solidFill>
                  <a:schemeClr val="bg1"/>
                </a:solidFill>
                <a:latin typeface="Avenir LT Std 35 Light" pitchFamily="34" charset="0"/>
              </a:rPr>
              <a:t>Child benefits</a:t>
            </a:r>
          </a:p>
          <a:p>
            <a:r>
              <a:rPr lang="en-ZA" sz="1200" dirty="0">
                <a:solidFill>
                  <a:schemeClr val="bg1"/>
                </a:solidFill>
                <a:latin typeface="Avenir LT Std 35 Light" pitchFamily="34" charset="0"/>
              </a:rPr>
              <a:t>• Child Support Grant</a:t>
            </a:r>
          </a:p>
          <a:p>
            <a:r>
              <a:rPr lang="en-ZA" sz="1200" dirty="0">
                <a:solidFill>
                  <a:schemeClr val="bg1"/>
                </a:solidFill>
                <a:latin typeface="Avenir LT Std 35 Light" pitchFamily="34" charset="0"/>
              </a:rPr>
              <a:t>• Foster Child Grant</a:t>
            </a:r>
          </a:p>
          <a:p>
            <a:r>
              <a:rPr lang="en-ZA" sz="1200" dirty="0">
                <a:solidFill>
                  <a:schemeClr val="bg1"/>
                </a:solidFill>
                <a:latin typeface="Avenir LT Std 35 Light" pitchFamily="34" charset="0"/>
              </a:rPr>
              <a:t>• Care Dependency </a:t>
            </a:r>
          </a:p>
          <a:p>
            <a:r>
              <a:rPr lang="en-ZA" sz="1200" dirty="0">
                <a:solidFill>
                  <a:schemeClr val="bg1"/>
                </a:solidFill>
                <a:latin typeface="Avenir LT Std 35 Light" pitchFamily="34" charset="0"/>
              </a:rPr>
              <a:t>   Grant </a:t>
            </a:r>
          </a:p>
        </p:txBody>
      </p:sp>
    </p:spTree>
    <p:extLst>
      <p:ext uri="{BB962C8B-B14F-4D97-AF65-F5344CB8AC3E}">
        <p14:creationId xmlns:p14="http://schemas.microsoft.com/office/powerpoint/2010/main" val="2898213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3066" y="1960707"/>
            <a:ext cx="1225441" cy="1254156"/>
          </a:xfrm>
          <a:prstGeom prst="rect">
            <a:avLst/>
          </a:prstGeom>
        </p:spPr>
      </p:pic>
      <p:pic>
        <p:nvPicPr>
          <p:cNvPr id="95" name="Picture 9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5620" y="1985513"/>
            <a:ext cx="1039367" cy="1219479"/>
          </a:xfrm>
          <a:prstGeom prst="rect">
            <a:avLst/>
          </a:prstGeom>
        </p:spPr>
      </p:pic>
      <p:pic>
        <p:nvPicPr>
          <p:cNvPr id="93" name="Picture 9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6015" y="1940621"/>
            <a:ext cx="977268" cy="1264371"/>
          </a:xfrm>
          <a:prstGeom prst="rect">
            <a:avLst/>
          </a:prstGeom>
        </p:spPr>
      </p:pic>
      <p:pic>
        <p:nvPicPr>
          <p:cNvPr id="89" name="Picture 8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13667" y="1975221"/>
            <a:ext cx="1095476" cy="1239642"/>
          </a:xfrm>
          <a:prstGeom prst="rect">
            <a:avLst/>
          </a:prstGeom>
        </p:spPr>
      </p:pic>
      <p:pic>
        <p:nvPicPr>
          <p:cNvPr id="82" name="Picture 8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47258" y="1992735"/>
            <a:ext cx="967543" cy="1236642"/>
          </a:xfrm>
          <a:prstGeom prst="rect">
            <a:avLst/>
          </a:prstGeom>
        </p:spPr>
      </p:pic>
      <p:sp>
        <p:nvSpPr>
          <p:cNvPr id="98" name="Rectangle 97"/>
          <p:cNvSpPr/>
          <p:nvPr/>
        </p:nvSpPr>
        <p:spPr>
          <a:xfrm>
            <a:off x="624048" y="1436830"/>
            <a:ext cx="7760939" cy="561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dirty="0">
              <a:solidFill>
                <a:srgbClr val="FFC000"/>
              </a:solidFill>
            </a:endParaRPr>
          </a:p>
        </p:txBody>
      </p:sp>
      <p:sp>
        <p:nvSpPr>
          <p:cNvPr id="102" name="Rectangle 101"/>
          <p:cNvSpPr/>
          <p:nvPr/>
        </p:nvSpPr>
        <p:spPr>
          <a:xfrm>
            <a:off x="4000500" y="1675236"/>
            <a:ext cx="1199220" cy="299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t>Youth</a:t>
            </a:r>
            <a:endParaRPr lang="en-US" sz="1500" b="1" dirty="0"/>
          </a:p>
        </p:txBody>
      </p:sp>
      <p:sp>
        <p:nvSpPr>
          <p:cNvPr id="44" name="Rounded Rectangle 43"/>
          <p:cNvSpPr/>
          <p:nvPr/>
        </p:nvSpPr>
        <p:spPr>
          <a:xfrm>
            <a:off x="843395" y="3257469"/>
            <a:ext cx="4127500" cy="20613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Cash Transfers (UCT or CCT)</a:t>
            </a:r>
          </a:p>
        </p:txBody>
      </p:sp>
      <p:sp>
        <p:nvSpPr>
          <p:cNvPr id="46" name="Rounded Rectangle 45"/>
          <p:cNvSpPr/>
          <p:nvPr/>
        </p:nvSpPr>
        <p:spPr>
          <a:xfrm>
            <a:off x="5154895" y="3553479"/>
            <a:ext cx="964242" cy="4026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In-Work Benefits</a:t>
            </a:r>
          </a:p>
        </p:txBody>
      </p:sp>
      <p:sp>
        <p:nvSpPr>
          <p:cNvPr id="47" name="Rounded Rectangle 46"/>
          <p:cNvSpPr/>
          <p:nvPr/>
        </p:nvSpPr>
        <p:spPr>
          <a:xfrm>
            <a:off x="7429500" y="3247863"/>
            <a:ext cx="865576" cy="35418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Social Pensions</a:t>
            </a:r>
          </a:p>
        </p:txBody>
      </p:sp>
      <p:sp>
        <p:nvSpPr>
          <p:cNvPr id="48" name="Rounded Rectangle 47"/>
          <p:cNvSpPr/>
          <p:nvPr/>
        </p:nvSpPr>
        <p:spPr>
          <a:xfrm>
            <a:off x="5154895" y="3984710"/>
            <a:ext cx="964242" cy="36573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err="1"/>
              <a:t>Unempl</a:t>
            </a:r>
            <a:r>
              <a:rPr lang="en-US" sz="1167" dirty="0"/>
              <a:t>. </a:t>
            </a:r>
          </a:p>
          <a:p>
            <a:pPr algn="ctr"/>
            <a:r>
              <a:rPr lang="en-US" sz="1167" dirty="0"/>
              <a:t>Assistance</a:t>
            </a:r>
          </a:p>
        </p:txBody>
      </p:sp>
      <p:sp>
        <p:nvSpPr>
          <p:cNvPr id="49" name="Rounded Rectangle 48"/>
          <p:cNvSpPr/>
          <p:nvPr/>
        </p:nvSpPr>
        <p:spPr>
          <a:xfrm>
            <a:off x="2106066" y="3499221"/>
            <a:ext cx="1830935" cy="254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Birth, Child Allowances</a:t>
            </a:r>
          </a:p>
        </p:txBody>
      </p:sp>
      <p:sp>
        <p:nvSpPr>
          <p:cNvPr id="51" name="Rounded Rectangle 50"/>
          <p:cNvSpPr/>
          <p:nvPr/>
        </p:nvSpPr>
        <p:spPr>
          <a:xfrm>
            <a:off x="4024108" y="3493596"/>
            <a:ext cx="964243" cy="25392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50" dirty="0"/>
              <a:t>Scholarships</a:t>
            </a:r>
          </a:p>
        </p:txBody>
      </p:sp>
      <p:sp>
        <p:nvSpPr>
          <p:cNvPr id="60" name="Rounded Rectangle 59"/>
          <p:cNvSpPr/>
          <p:nvPr/>
        </p:nvSpPr>
        <p:spPr>
          <a:xfrm>
            <a:off x="5143500" y="4401882"/>
            <a:ext cx="964242" cy="39865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err="1">
                <a:solidFill>
                  <a:schemeClr val="bg1"/>
                </a:solidFill>
              </a:rPr>
              <a:t>Unempl</a:t>
            </a:r>
            <a:r>
              <a:rPr lang="en-US" sz="1167" dirty="0">
                <a:solidFill>
                  <a:schemeClr val="bg1"/>
                </a:solidFill>
              </a:rPr>
              <a:t>. </a:t>
            </a:r>
          </a:p>
          <a:p>
            <a:pPr algn="ctr"/>
            <a:r>
              <a:rPr lang="en-US" sz="1167" dirty="0">
                <a:solidFill>
                  <a:schemeClr val="bg1"/>
                </a:solidFill>
              </a:rPr>
              <a:t>Insurance</a:t>
            </a:r>
          </a:p>
        </p:txBody>
      </p:sp>
      <p:sp>
        <p:nvSpPr>
          <p:cNvPr id="61" name="Rounded Rectangle 60"/>
          <p:cNvSpPr/>
          <p:nvPr/>
        </p:nvSpPr>
        <p:spPr>
          <a:xfrm>
            <a:off x="6270469" y="3245221"/>
            <a:ext cx="940818" cy="37346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Disability Assistance</a:t>
            </a:r>
          </a:p>
        </p:txBody>
      </p:sp>
      <p:sp>
        <p:nvSpPr>
          <p:cNvPr id="62" name="Rounded Rectangle 61"/>
          <p:cNvSpPr/>
          <p:nvPr/>
        </p:nvSpPr>
        <p:spPr>
          <a:xfrm>
            <a:off x="6267754" y="4112928"/>
            <a:ext cx="940818" cy="43924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Disability Insurance</a:t>
            </a:r>
          </a:p>
        </p:txBody>
      </p:sp>
      <p:sp>
        <p:nvSpPr>
          <p:cNvPr id="63" name="Rounded Rectangle 62"/>
          <p:cNvSpPr/>
          <p:nvPr/>
        </p:nvSpPr>
        <p:spPr>
          <a:xfrm>
            <a:off x="865143" y="3539349"/>
            <a:ext cx="1102529" cy="48518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Food Stamps/ vouchers</a:t>
            </a:r>
          </a:p>
        </p:txBody>
      </p:sp>
      <p:sp>
        <p:nvSpPr>
          <p:cNvPr id="64" name="Rounded Rectangle 63"/>
          <p:cNvSpPr/>
          <p:nvPr/>
        </p:nvSpPr>
        <p:spPr>
          <a:xfrm>
            <a:off x="2105630" y="4343166"/>
            <a:ext cx="1094315" cy="42605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Nutrition Supplements</a:t>
            </a:r>
          </a:p>
        </p:txBody>
      </p:sp>
      <p:sp>
        <p:nvSpPr>
          <p:cNvPr id="65" name="Rounded Rectangle 64"/>
          <p:cNvSpPr/>
          <p:nvPr/>
        </p:nvSpPr>
        <p:spPr>
          <a:xfrm>
            <a:off x="2147258" y="3816722"/>
            <a:ext cx="952500" cy="45665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Maternity</a:t>
            </a:r>
          </a:p>
          <a:p>
            <a:pPr algn="ctr"/>
            <a:r>
              <a:rPr lang="en-US" sz="1167" dirty="0">
                <a:solidFill>
                  <a:schemeClr val="bg1"/>
                </a:solidFill>
              </a:rPr>
              <a:t>Benefits</a:t>
            </a:r>
          </a:p>
        </p:txBody>
      </p:sp>
      <p:sp>
        <p:nvSpPr>
          <p:cNvPr id="66" name="Rounded Rectangle 65"/>
          <p:cNvSpPr/>
          <p:nvPr/>
        </p:nvSpPr>
        <p:spPr>
          <a:xfrm>
            <a:off x="7357190" y="4107103"/>
            <a:ext cx="940818" cy="44450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00" dirty="0">
                <a:solidFill>
                  <a:schemeClr val="bg1"/>
                </a:solidFill>
              </a:rPr>
              <a:t>Survivor &amp; Death Benefits</a:t>
            </a:r>
          </a:p>
        </p:txBody>
      </p:sp>
      <p:sp>
        <p:nvSpPr>
          <p:cNvPr id="67" name="Rounded Rectangle 66"/>
          <p:cNvSpPr/>
          <p:nvPr/>
        </p:nvSpPr>
        <p:spPr>
          <a:xfrm>
            <a:off x="5155182" y="4846996"/>
            <a:ext cx="1284851" cy="26224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50" dirty="0">
                <a:solidFill>
                  <a:schemeClr val="bg1"/>
                </a:solidFill>
              </a:rPr>
              <a:t>Sickness &amp; Injury </a:t>
            </a:r>
          </a:p>
        </p:txBody>
      </p:sp>
      <p:sp>
        <p:nvSpPr>
          <p:cNvPr id="68" name="Rounded Rectangle 67"/>
          <p:cNvSpPr/>
          <p:nvPr/>
        </p:nvSpPr>
        <p:spPr>
          <a:xfrm>
            <a:off x="3309280" y="3816722"/>
            <a:ext cx="1682888" cy="46731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School Feeding, Supplies, Transport</a:t>
            </a:r>
          </a:p>
        </p:txBody>
      </p:sp>
      <p:sp>
        <p:nvSpPr>
          <p:cNvPr id="69" name="Rounded Rectangle 68"/>
          <p:cNvSpPr/>
          <p:nvPr/>
        </p:nvSpPr>
        <p:spPr>
          <a:xfrm>
            <a:off x="6497742" y="4595538"/>
            <a:ext cx="1789665" cy="26682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Food Stamps/vouchers</a:t>
            </a:r>
          </a:p>
        </p:txBody>
      </p:sp>
      <p:sp>
        <p:nvSpPr>
          <p:cNvPr id="70" name="Rounded Rectangle 69"/>
          <p:cNvSpPr/>
          <p:nvPr/>
        </p:nvSpPr>
        <p:spPr>
          <a:xfrm>
            <a:off x="7302501" y="3626222"/>
            <a:ext cx="1043434" cy="44450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50" dirty="0">
                <a:solidFill>
                  <a:schemeClr val="bg1"/>
                </a:solidFill>
              </a:rPr>
              <a:t>Contributory Pensions</a:t>
            </a:r>
          </a:p>
        </p:txBody>
      </p:sp>
      <p:sp>
        <p:nvSpPr>
          <p:cNvPr id="71" name="Rounded Rectangle 70"/>
          <p:cNvSpPr/>
          <p:nvPr/>
        </p:nvSpPr>
        <p:spPr>
          <a:xfrm>
            <a:off x="904855" y="4593982"/>
            <a:ext cx="940848" cy="48518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Utility Subsidies</a:t>
            </a:r>
          </a:p>
        </p:txBody>
      </p:sp>
      <p:sp>
        <p:nvSpPr>
          <p:cNvPr id="72" name="Rounded Rectangle 71"/>
          <p:cNvSpPr/>
          <p:nvPr/>
        </p:nvSpPr>
        <p:spPr>
          <a:xfrm>
            <a:off x="6698037" y="4905015"/>
            <a:ext cx="1248372" cy="20422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50" dirty="0">
                <a:solidFill>
                  <a:schemeClr val="bg1"/>
                </a:solidFill>
              </a:rPr>
              <a:t>Utility Subsidies</a:t>
            </a:r>
          </a:p>
        </p:txBody>
      </p:sp>
      <p:sp>
        <p:nvSpPr>
          <p:cNvPr id="73" name="Rounded Rectangle 72"/>
          <p:cNvSpPr/>
          <p:nvPr/>
        </p:nvSpPr>
        <p:spPr>
          <a:xfrm>
            <a:off x="6269579" y="3689722"/>
            <a:ext cx="940818" cy="36023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50" dirty="0"/>
              <a:t>Care-Giver</a:t>
            </a:r>
          </a:p>
          <a:p>
            <a:pPr algn="ctr"/>
            <a:r>
              <a:rPr lang="en-US" sz="1050" dirty="0"/>
              <a:t>Allowance</a:t>
            </a:r>
          </a:p>
        </p:txBody>
      </p:sp>
      <p:sp>
        <p:nvSpPr>
          <p:cNvPr id="75" name="Rounded Rectangle 74"/>
          <p:cNvSpPr/>
          <p:nvPr/>
        </p:nvSpPr>
        <p:spPr>
          <a:xfrm>
            <a:off x="5080001" y="3229377"/>
            <a:ext cx="1071734" cy="26984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50" dirty="0"/>
              <a:t>Public Works</a:t>
            </a:r>
          </a:p>
        </p:txBody>
      </p:sp>
      <p:sp>
        <p:nvSpPr>
          <p:cNvPr id="77" name="Rounded Rectangle 76"/>
          <p:cNvSpPr/>
          <p:nvPr/>
        </p:nvSpPr>
        <p:spPr>
          <a:xfrm>
            <a:off x="865144" y="4102877"/>
            <a:ext cx="940848" cy="42306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Housing Subsidies</a:t>
            </a:r>
          </a:p>
        </p:txBody>
      </p:sp>
      <p:sp>
        <p:nvSpPr>
          <p:cNvPr id="99" name="Rectangle 98"/>
          <p:cNvSpPr/>
          <p:nvPr/>
        </p:nvSpPr>
        <p:spPr>
          <a:xfrm>
            <a:off x="766548" y="1721222"/>
            <a:ext cx="1467780" cy="264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33" dirty="0"/>
              <a:t>     </a:t>
            </a:r>
            <a:r>
              <a:rPr lang="en-US" sz="1333" b="1" dirty="0"/>
              <a:t>Families</a:t>
            </a:r>
            <a:endParaRPr lang="en-US" sz="1500" b="1" dirty="0"/>
          </a:p>
        </p:txBody>
      </p:sp>
      <p:sp>
        <p:nvSpPr>
          <p:cNvPr id="100" name="Rectangle 99"/>
          <p:cNvSpPr/>
          <p:nvPr/>
        </p:nvSpPr>
        <p:spPr>
          <a:xfrm>
            <a:off x="1841500" y="1530722"/>
            <a:ext cx="1467780" cy="3890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t>Pregnancy</a:t>
            </a:r>
          </a:p>
          <a:p>
            <a:pPr algn="ctr"/>
            <a:r>
              <a:rPr lang="en-US" sz="1333" b="1" dirty="0"/>
              <a:t>&amp; ECD</a:t>
            </a:r>
          </a:p>
        </p:txBody>
      </p:sp>
      <p:sp>
        <p:nvSpPr>
          <p:cNvPr id="101" name="Rectangle 100"/>
          <p:cNvSpPr/>
          <p:nvPr/>
        </p:nvSpPr>
        <p:spPr>
          <a:xfrm>
            <a:off x="3021031" y="1672923"/>
            <a:ext cx="1106471" cy="302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t>Childhood</a:t>
            </a:r>
          </a:p>
        </p:txBody>
      </p:sp>
      <p:sp>
        <p:nvSpPr>
          <p:cNvPr id="103" name="Rectangle 102"/>
          <p:cNvSpPr/>
          <p:nvPr/>
        </p:nvSpPr>
        <p:spPr>
          <a:xfrm>
            <a:off x="5080000" y="1567047"/>
            <a:ext cx="1199220" cy="4081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t>Active-Age</a:t>
            </a:r>
          </a:p>
          <a:p>
            <a:pPr algn="ctr"/>
            <a:r>
              <a:rPr lang="en-US" sz="1333" b="1" dirty="0"/>
              <a:t>Adults</a:t>
            </a:r>
          </a:p>
        </p:txBody>
      </p:sp>
      <p:sp>
        <p:nvSpPr>
          <p:cNvPr id="104" name="Rectangle 103"/>
          <p:cNvSpPr/>
          <p:nvPr/>
        </p:nvSpPr>
        <p:spPr>
          <a:xfrm>
            <a:off x="7289608" y="1667204"/>
            <a:ext cx="1028892" cy="2790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t>    </a:t>
            </a:r>
            <a:r>
              <a:rPr lang="en-US" sz="1333" b="1" dirty="0"/>
              <a:t>Elderly  </a:t>
            </a:r>
            <a:endParaRPr lang="en-US" sz="1500" b="1" dirty="0"/>
          </a:p>
        </p:txBody>
      </p:sp>
      <p:sp>
        <p:nvSpPr>
          <p:cNvPr id="105" name="Rectangle 104"/>
          <p:cNvSpPr/>
          <p:nvPr/>
        </p:nvSpPr>
        <p:spPr>
          <a:xfrm>
            <a:off x="6144025" y="1640635"/>
            <a:ext cx="1199220" cy="299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t>    </a:t>
            </a:r>
            <a:r>
              <a:rPr lang="en-US" sz="1333" b="1" dirty="0"/>
              <a:t>Disabled</a:t>
            </a:r>
            <a:endParaRPr lang="en-US" sz="1500" b="1" dirty="0"/>
          </a:p>
        </p:txBody>
      </p:sp>
      <p:sp>
        <p:nvSpPr>
          <p:cNvPr id="106" name="Slide Number Placeholder 105"/>
          <p:cNvSpPr>
            <a:spLocks noGrp="1"/>
          </p:cNvSpPr>
          <p:nvPr>
            <p:ph type="sldNum" sz="quarter" idx="12"/>
          </p:nvPr>
        </p:nvSpPr>
        <p:spPr/>
        <p:txBody>
          <a:bodyPr/>
          <a:lstStyle/>
          <a:p>
            <a:fld id="{87F16D4F-2240-4014-8E17-2DB6D3B49F60}" type="slidenum">
              <a:rPr lang="en-US" smtClean="0"/>
              <a:t>12</a:t>
            </a:fld>
            <a:endParaRPr lang="en-US"/>
          </a:p>
        </p:txBody>
      </p:sp>
      <p:sp>
        <p:nvSpPr>
          <p:cNvPr id="107" name="Rounded Rectangle 106"/>
          <p:cNvSpPr/>
          <p:nvPr/>
        </p:nvSpPr>
        <p:spPr>
          <a:xfrm>
            <a:off x="842026" y="5688772"/>
            <a:ext cx="1004412" cy="3766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Family Services</a:t>
            </a:r>
          </a:p>
        </p:txBody>
      </p:sp>
      <p:sp>
        <p:nvSpPr>
          <p:cNvPr id="109" name="Rounded Rectangle 108"/>
          <p:cNvSpPr/>
          <p:nvPr/>
        </p:nvSpPr>
        <p:spPr>
          <a:xfrm>
            <a:off x="4682441" y="5678674"/>
            <a:ext cx="2495065" cy="25683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ALMP / Activation Services</a:t>
            </a:r>
          </a:p>
        </p:txBody>
      </p:sp>
      <p:sp>
        <p:nvSpPr>
          <p:cNvPr id="110" name="Rounded Rectangle 109"/>
          <p:cNvSpPr/>
          <p:nvPr/>
        </p:nvSpPr>
        <p:spPr>
          <a:xfrm>
            <a:off x="2142205" y="4839011"/>
            <a:ext cx="2743291" cy="31121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Parenting Services</a:t>
            </a:r>
          </a:p>
        </p:txBody>
      </p:sp>
      <p:sp>
        <p:nvSpPr>
          <p:cNvPr id="111" name="Rounded Rectangle 110"/>
          <p:cNvSpPr/>
          <p:nvPr/>
        </p:nvSpPr>
        <p:spPr>
          <a:xfrm>
            <a:off x="2110387" y="5173034"/>
            <a:ext cx="1004412" cy="43323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ECD &amp; Nutrition</a:t>
            </a:r>
          </a:p>
        </p:txBody>
      </p:sp>
      <p:sp>
        <p:nvSpPr>
          <p:cNvPr id="112" name="Rounded Rectangle 111"/>
          <p:cNvSpPr/>
          <p:nvPr/>
        </p:nvSpPr>
        <p:spPr>
          <a:xfrm>
            <a:off x="2110388" y="5639553"/>
            <a:ext cx="1890113" cy="37411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Child Care Services</a:t>
            </a:r>
          </a:p>
        </p:txBody>
      </p:sp>
      <p:sp>
        <p:nvSpPr>
          <p:cNvPr id="113" name="Rounded Rectangle 112"/>
          <p:cNvSpPr/>
          <p:nvPr/>
        </p:nvSpPr>
        <p:spPr>
          <a:xfrm>
            <a:off x="3770902" y="4324722"/>
            <a:ext cx="1114594" cy="46133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Services for At-Risk Youth</a:t>
            </a:r>
          </a:p>
        </p:txBody>
      </p:sp>
      <p:sp>
        <p:nvSpPr>
          <p:cNvPr id="114" name="Rounded Rectangle 113"/>
          <p:cNvSpPr/>
          <p:nvPr/>
        </p:nvSpPr>
        <p:spPr>
          <a:xfrm>
            <a:off x="1968501" y="6510183"/>
            <a:ext cx="3114184" cy="2910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Child Protective Services</a:t>
            </a:r>
          </a:p>
        </p:txBody>
      </p:sp>
      <p:sp>
        <p:nvSpPr>
          <p:cNvPr id="115" name="Rounded Rectangle 114"/>
          <p:cNvSpPr/>
          <p:nvPr/>
        </p:nvSpPr>
        <p:spPr>
          <a:xfrm>
            <a:off x="6620861" y="6420222"/>
            <a:ext cx="1707730" cy="4001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Social &amp; Long-Term </a:t>
            </a:r>
          </a:p>
          <a:p>
            <a:pPr algn="ctr"/>
            <a:r>
              <a:rPr lang="en-US" sz="1167" dirty="0"/>
              <a:t>Care Services</a:t>
            </a:r>
          </a:p>
        </p:txBody>
      </p:sp>
      <p:sp>
        <p:nvSpPr>
          <p:cNvPr id="116" name="Rounded Rectangle 115"/>
          <p:cNvSpPr/>
          <p:nvPr/>
        </p:nvSpPr>
        <p:spPr>
          <a:xfrm>
            <a:off x="5532814" y="5973377"/>
            <a:ext cx="1762621" cy="35443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Financial &amp; Productive</a:t>
            </a:r>
          </a:p>
          <a:p>
            <a:pPr algn="ctr"/>
            <a:r>
              <a:rPr lang="en-US" sz="1167" dirty="0">
                <a:solidFill>
                  <a:schemeClr val="bg1"/>
                </a:solidFill>
              </a:rPr>
              <a:t> Inclusion Services</a:t>
            </a:r>
          </a:p>
        </p:txBody>
      </p:sp>
      <p:sp>
        <p:nvSpPr>
          <p:cNvPr id="117" name="Rounded Rectangle 116"/>
          <p:cNvSpPr/>
          <p:nvPr/>
        </p:nvSpPr>
        <p:spPr>
          <a:xfrm>
            <a:off x="7343245" y="5387235"/>
            <a:ext cx="944162" cy="5893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Active</a:t>
            </a:r>
            <a:br>
              <a:rPr lang="en-US" sz="1167" dirty="0">
                <a:solidFill>
                  <a:schemeClr val="bg1"/>
                </a:solidFill>
              </a:rPr>
            </a:br>
            <a:r>
              <a:rPr lang="en-US" sz="1167" dirty="0">
                <a:solidFill>
                  <a:schemeClr val="bg1"/>
                </a:solidFill>
              </a:rPr>
              <a:t>Aging Services</a:t>
            </a:r>
          </a:p>
        </p:txBody>
      </p:sp>
      <p:sp>
        <p:nvSpPr>
          <p:cNvPr id="118" name="Rounded Rectangle 117"/>
          <p:cNvSpPr/>
          <p:nvPr/>
        </p:nvSpPr>
        <p:spPr>
          <a:xfrm>
            <a:off x="4164227" y="5363142"/>
            <a:ext cx="3013279" cy="2541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Training &amp; Skills</a:t>
            </a:r>
          </a:p>
        </p:txBody>
      </p:sp>
      <p:sp>
        <p:nvSpPr>
          <p:cNvPr id="119" name="Rounded Rectangle 118"/>
          <p:cNvSpPr/>
          <p:nvPr/>
        </p:nvSpPr>
        <p:spPr>
          <a:xfrm>
            <a:off x="865144" y="6510183"/>
            <a:ext cx="1004412" cy="3236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Disaster</a:t>
            </a:r>
          </a:p>
          <a:p>
            <a:pPr algn="ctr"/>
            <a:r>
              <a:rPr lang="en-US" sz="1167" dirty="0">
                <a:solidFill>
                  <a:schemeClr val="bg1"/>
                </a:solidFill>
              </a:rPr>
              <a:t>Services</a:t>
            </a:r>
          </a:p>
        </p:txBody>
      </p:sp>
      <p:sp>
        <p:nvSpPr>
          <p:cNvPr id="121" name="Rounded Rectangle 120"/>
          <p:cNvSpPr/>
          <p:nvPr/>
        </p:nvSpPr>
        <p:spPr>
          <a:xfrm>
            <a:off x="5154896" y="5138201"/>
            <a:ext cx="2949671" cy="17634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Transport Subsidies</a:t>
            </a:r>
          </a:p>
        </p:txBody>
      </p:sp>
      <p:sp>
        <p:nvSpPr>
          <p:cNvPr id="122" name="Rounded Rectangle 121"/>
          <p:cNvSpPr/>
          <p:nvPr/>
        </p:nvSpPr>
        <p:spPr>
          <a:xfrm>
            <a:off x="897235" y="5147210"/>
            <a:ext cx="924993" cy="44792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Transport Subsidies</a:t>
            </a:r>
          </a:p>
        </p:txBody>
      </p:sp>
      <p:sp>
        <p:nvSpPr>
          <p:cNvPr id="55" name="Rounded Rectangle 54"/>
          <p:cNvSpPr/>
          <p:nvPr/>
        </p:nvSpPr>
        <p:spPr>
          <a:xfrm>
            <a:off x="5155090" y="6483722"/>
            <a:ext cx="1284943" cy="34420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Legal services</a:t>
            </a:r>
          </a:p>
        </p:txBody>
      </p:sp>
      <p:sp>
        <p:nvSpPr>
          <p:cNvPr id="56" name="Rounded Rectangle 55"/>
          <p:cNvSpPr/>
          <p:nvPr/>
        </p:nvSpPr>
        <p:spPr>
          <a:xfrm>
            <a:off x="865144" y="6162177"/>
            <a:ext cx="4659356" cy="28450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Intermediation, Counseling, Psycho-Social Support Services</a:t>
            </a:r>
          </a:p>
        </p:txBody>
      </p:sp>
      <p:sp>
        <p:nvSpPr>
          <p:cNvPr id="59" name="Rectangle 40"/>
          <p:cNvSpPr>
            <a:spLocks noChangeArrowheads="1"/>
          </p:cNvSpPr>
          <p:nvPr/>
        </p:nvSpPr>
        <p:spPr bwMode="auto">
          <a:xfrm flipH="1">
            <a:off x="8488392" y="5928378"/>
            <a:ext cx="851881" cy="83099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Adapted from Lindert</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74" name="Rectangle 73"/>
          <p:cNvSpPr/>
          <p:nvPr/>
        </p:nvSpPr>
        <p:spPr>
          <a:xfrm>
            <a:off x="-15155" y="0"/>
            <a:ext cx="9166412" cy="12954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latin typeface="Avenir Medium"/>
                <a:cs typeface="Avenir Medium"/>
              </a:rPr>
              <a:t>Ensuring policy coherence..</a:t>
            </a:r>
            <a:endParaRPr lang="en-US" sz="2200" dirty="0">
              <a:latin typeface="Avenir Medium"/>
              <a:cs typeface="Avenir Medium"/>
            </a:endParaRPr>
          </a:p>
        </p:txBody>
      </p:sp>
      <p:pic>
        <p:nvPicPr>
          <p:cNvPr id="3" name="Picture 2"/>
          <p:cNvPicPr>
            <a:picLocks noChangeAspect="1"/>
          </p:cNvPicPr>
          <p:nvPr/>
        </p:nvPicPr>
        <p:blipFill rotWithShape="1">
          <a:blip r:embed="rId8"/>
          <a:srcRect t="1895"/>
          <a:stretch/>
        </p:blipFill>
        <p:spPr>
          <a:xfrm>
            <a:off x="624048" y="1983179"/>
            <a:ext cx="1679610" cy="1229498"/>
          </a:xfrm>
          <a:prstGeom prst="rect">
            <a:avLst/>
          </a:prstGeom>
        </p:spPr>
      </p:pic>
      <p:pic>
        <p:nvPicPr>
          <p:cNvPr id="5" name="Picture 4"/>
          <p:cNvPicPr>
            <a:picLocks noChangeAspect="1"/>
          </p:cNvPicPr>
          <p:nvPr/>
        </p:nvPicPr>
        <p:blipFill rotWithShape="1">
          <a:blip r:embed="rId9"/>
          <a:srcRect r="43053" b="633"/>
          <a:stretch/>
        </p:blipFill>
        <p:spPr>
          <a:xfrm>
            <a:off x="3099559" y="1993224"/>
            <a:ext cx="1013366" cy="1236993"/>
          </a:xfrm>
          <a:prstGeom prst="rect">
            <a:avLst/>
          </a:prstGeom>
        </p:spPr>
      </p:pic>
    </p:spTree>
    <p:extLst>
      <p:ext uri="{BB962C8B-B14F-4D97-AF65-F5344CB8AC3E}">
        <p14:creationId xmlns:p14="http://schemas.microsoft.com/office/powerpoint/2010/main" val="8471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8" grpId="0" animBg="1"/>
      <p:bldP spid="49" grpId="0" animBg="1"/>
      <p:bldP spid="51"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5" grpId="0" animBg="1"/>
      <p:bldP spid="77" grpId="0" animBg="1"/>
      <p:bldP spid="107"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1" grpId="0" animBg="1"/>
      <p:bldP spid="122" grpId="0" animBg="1"/>
      <p:bldP spid="55" grpId="0" animBg="1"/>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3066" y="1975221"/>
            <a:ext cx="1225441" cy="1239080"/>
          </a:xfrm>
          <a:prstGeom prst="rect">
            <a:avLst/>
          </a:prstGeom>
        </p:spPr>
      </p:pic>
      <p:pic>
        <p:nvPicPr>
          <p:cNvPr id="95" name="Picture 9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5620" y="2003904"/>
            <a:ext cx="1039367" cy="1209765"/>
          </a:xfrm>
          <a:prstGeom prst="rect">
            <a:avLst/>
          </a:prstGeom>
        </p:spPr>
      </p:pic>
      <p:pic>
        <p:nvPicPr>
          <p:cNvPr id="93" name="Picture 9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2233" y="1972596"/>
            <a:ext cx="977268" cy="1241153"/>
          </a:xfrm>
          <a:prstGeom prst="rect">
            <a:avLst/>
          </a:prstGeom>
        </p:spPr>
      </p:pic>
      <p:pic>
        <p:nvPicPr>
          <p:cNvPr id="89" name="Picture 8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13667" y="2004249"/>
            <a:ext cx="1095476" cy="1206500"/>
          </a:xfrm>
          <a:prstGeom prst="rect">
            <a:avLst/>
          </a:prstGeom>
        </p:spPr>
      </p:pic>
      <p:pic>
        <p:nvPicPr>
          <p:cNvPr id="87" name="Picture 8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04245" y="1995285"/>
            <a:ext cx="1011573" cy="1215465"/>
          </a:xfrm>
          <a:prstGeom prst="rect">
            <a:avLst/>
          </a:prstGeom>
        </p:spPr>
      </p:pic>
      <p:pic>
        <p:nvPicPr>
          <p:cNvPr id="80" name="Picture 7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4267" y="1991980"/>
            <a:ext cx="1588930" cy="1213723"/>
          </a:xfrm>
          <a:prstGeom prst="rect">
            <a:avLst/>
          </a:prstGeom>
        </p:spPr>
      </p:pic>
      <p:pic>
        <p:nvPicPr>
          <p:cNvPr id="82" name="Picture 8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34330" y="2007249"/>
            <a:ext cx="880471" cy="1206500"/>
          </a:xfrm>
          <a:prstGeom prst="rect">
            <a:avLst/>
          </a:prstGeom>
        </p:spPr>
      </p:pic>
      <p:sp>
        <p:nvSpPr>
          <p:cNvPr id="98" name="Rectangle 97"/>
          <p:cNvSpPr/>
          <p:nvPr/>
        </p:nvSpPr>
        <p:spPr>
          <a:xfrm>
            <a:off x="658906" y="1436830"/>
            <a:ext cx="7726081" cy="561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dirty="0">
              <a:solidFill>
                <a:srgbClr val="FFC000"/>
              </a:solidFill>
            </a:endParaRPr>
          </a:p>
        </p:txBody>
      </p:sp>
      <p:sp>
        <p:nvSpPr>
          <p:cNvPr id="102" name="Rectangle 101"/>
          <p:cNvSpPr/>
          <p:nvPr/>
        </p:nvSpPr>
        <p:spPr>
          <a:xfrm>
            <a:off x="4000500" y="1675236"/>
            <a:ext cx="1199220" cy="299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t>Youth</a:t>
            </a:r>
            <a:endParaRPr lang="en-US" sz="1500" b="1" dirty="0"/>
          </a:p>
        </p:txBody>
      </p:sp>
      <p:sp>
        <p:nvSpPr>
          <p:cNvPr id="44" name="Rounded Rectangle 43"/>
          <p:cNvSpPr/>
          <p:nvPr/>
        </p:nvSpPr>
        <p:spPr>
          <a:xfrm>
            <a:off x="843395" y="3388095"/>
            <a:ext cx="4127500" cy="20613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Cash Transfers (UCT or CCT)</a:t>
            </a:r>
          </a:p>
        </p:txBody>
      </p:sp>
      <p:sp>
        <p:nvSpPr>
          <p:cNvPr id="51" name="Rounded Rectangle 50"/>
          <p:cNvSpPr/>
          <p:nvPr/>
        </p:nvSpPr>
        <p:spPr>
          <a:xfrm>
            <a:off x="4052259" y="3629849"/>
            <a:ext cx="964243" cy="25392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50" dirty="0"/>
              <a:t>Scholarships</a:t>
            </a:r>
          </a:p>
        </p:txBody>
      </p:sp>
      <p:sp>
        <p:nvSpPr>
          <p:cNvPr id="60" name="Rounded Rectangle 59"/>
          <p:cNvSpPr/>
          <p:nvPr/>
        </p:nvSpPr>
        <p:spPr>
          <a:xfrm>
            <a:off x="5143500" y="4532508"/>
            <a:ext cx="964242" cy="39865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err="1">
                <a:solidFill>
                  <a:schemeClr val="bg1"/>
                </a:solidFill>
              </a:rPr>
              <a:t>Unempl</a:t>
            </a:r>
            <a:r>
              <a:rPr lang="en-US" sz="1167" dirty="0">
                <a:solidFill>
                  <a:schemeClr val="bg1"/>
                </a:solidFill>
              </a:rPr>
              <a:t>. </a:t>
            </a:r>
          </a:p>
          <a:p>
            <a:pPr algn="ctr"/>
            <a:r>
              <a:rPr lang="en-US" sz="1167" dirty="0">
                <a:solidFill>
                  <a:schemeClr val="bg1"/>
                </a:solidFill>
              </a:rPr>
              <a:t>Insurance</a:t>
            </a:r>
          </a:p>
        </p:txBody>
      </p:sp>
      <p:sp>
        <p:nvSpPr>
          <p:cNvPr id="62" name="Rounded Rectangle 61"/>
          <p:cNvSpPr/>
          <p:nvPr/>
        </p:nvSpPr>
        <p:spPr>
          <a:xfrm>
            <a:off x="6267754" y="4243554"/>
            <a:ext cx="940818" cy="43924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Disability Insurance</a:t>
            </a:r>
          </a:p>
        </p:txBody>
      </p:sp>
      <p:sp>
        <p:nvSpPr>
          <p:cNvPr id="64" name="Rounded Rectangle 63"/>
          <p:cNvSpPr/>
          <p:nvPr/>
        </p:nvSpPr>
        <p:spPr>
          <a:xfrm>
            <a:off x="2105630" y="4473792"/>
            <a:ext cx="1094315" cy="42605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Nutrition Supplements</a:t>
            </a:r>
          </a:p>
        </p:txBody>
      </p:sp>
      <p:sp>
        <p:nvSpPr>
          <p:cNvPr id="65" name="Rounded Rectangle 64"/>
          <p:cNvSpPr/>
          <p:nvPr/>
        </p:nvSpPr>
        <p:spPr>
          <a:xfrm>
            <a:off x="2147258" y="3947348"/>
            <a:ext cx="952500" cy="45665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Maternity</a:t>
            </a:r>
          </a:p>
          <a:p>
            <a:pPr algn="ctr"/>
            <a:r>
              <a:rPr lang="en-US" sz="1167" dirty="0">
                <a:solidFill>
                  <a:schemeClr val="bg1"/>
                </a:solidFill>
              </a:rPr>
              <a:t>Benefits</a:t>
            </a:r>
          </a:p>
        </p:txBody>
      </p:sp>
      <p:sp>
        <p:nvSpPr>
          <p:cNvPr id="67" name="Rounded Rectangle 66"/>
          <p:cNvSpPr/>
          <p:nvPr/>
        </p:nvSpPr>
        <p:spPr>
          <a:xfrm>
            <a:off x="5155182" y="4977622"/>
            <a:ext cx="1284851" cy="26224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50" dirty="0">
                <a:solidFill>
                  <a:schemeClr val="bg1"/>
                </a:solidFill>
              </a:rPr>
              <a:t>Sickness &amp; Injury </a:t>
            </a:r>
          </a:p>
        </p:txBody>
      </p:sp>
      <p:sp>
        <p:nvSpPr>
          <p:cNvPr id="70" name="Rounded Rectangle 69"/>
          <p:cNvSpPr/>
          <p:nvPr/>
        </p:nvSpPr>
        <p:spPr>
          <a:xfrm>
            <a:off x="7302501" y="3756848"/>
            <a:ext cx="1043434" cy="44450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50" dirty="0">
                <a:solidFill>
                  <a:schemeClr val="bg1"/>
                </a:solidFill>
              </a:rPr>
              <a:t>Contributory Pensions</a:t>
            </a:r>
          </a:p>
        </p:txBody>
      </p:sp>
      <p:sp>
        <p:nvSpPr>
          <p:cNvPr id="75" name="Rounded Rectangle 74"/>
          <p:cNvSpPr/>
          <p:nvPr/>
        </p:nvSpPr>
        <p:spPr>
          <a:xfrm>
            <a:off x="5080001" y="3360003"/>
            <a:ext cx="1071734" cy="26984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50" dirty="0"/>
              <a:t>Public Works</a:t>
            </a:r>
          </a:p>
        </p:txBody>
      </p:sp>
      <p:sp>
        <p:nvSpPr>
          <p:cNvPr id="99" name="Rectangle 98"/>
          <p:cNvSpPr/>
          <p:nvPr/>
        </p:nvSpPr>
        <p:spPr>
          <a:xfrm>
            <a:off x="766548" y="1721222"/>
            <a:ext cx="1467780" cy="264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33" dirty="0"/>
              <a:t>     </a:t>
            </a:r>
            <a:r>
              <a:rPr lang="en-US" sz="1333" b="1" dirty="0"/>
              <a:t>Families</a:t>
            </a:r>
            <a:endParaRPr lang="en-US" sz="1500" b="1" dirty="0"/>
          </a:p>
        </p:txBody>
      </p:sp>
      <p:sp>
        <p:nvSpPr>
          <p:cNvPr id="100" name="Rectangle 99"/>
          <p:cNvSpPr/>
          <p:nvPr/>
        </p:nvSpPr>
        <p:spPr>
          <a:xfrm>
            <a:off x="1841500" y="1530722"/>
            <a:ext cx="1467780" cy="3890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t>Pregnancy</a:t>
            </a:r>
          </a:p>
          <a:p>
            <a:pPr algn="ctr"/>
            <a:r>
              <a:rPr lang="en-US" sz="1333" b="1" dirty="0"/>
              <a:t>&amp; ECD</a:t>
            </a:r>
          </a:p>
        </p:txBody>
      </p:sp>
      <p:sp>
        <p:nvSpPr>
          <p:cNvPr id="101" name="Rectangle 100"/>
          <p:cNvSpPr/>
          <p:nvPr/>
        </p:nvSpPr>
        <p:spPr>
          <a:xfrm>
            <a:off x="3021031" y="1672923"/>
            <a:ext cx="1106471" cy="302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t>Childhood</a:t>
            </a:r>
          </a:p>
        </p:txBody>
      </p:sp>
      <p:sp>
        <p:nvSpPr>
          <p:cNvPr id="103" name="Rectangle 102"/>
          <p:cNvSpPr/>
          <p:nvPr/>
        </p:nvSpPr>
        <p:spPr>
          <a:xfrm>
            <a:off x="5080000" y="1567047"/>
            <a:ext cx="1199220" cy="4081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t>Active-Age</a:t>
            </a:r>
          </a:p>
          <a:p>
            <a:pPr algn="ctr"/>
            <a:r>
              <a:rPr lang="en-US" sz="1333" b="1" dirty="0"/>
              <a:t>Adults</a:t>
            </a:r>
          </a:p>
        </p:txBody>
      </p:sp>
      <p:sp>
        <p:nvSpPr>
          <p:cNvPr id="104" name="Rectangle 103"/>
          <p:cNvSpPr/>
          <p:nvPr/>
        </p:nvSpPr>
        <p:spPr>
          <a:xfrm>
            <a:off x="7289608" y="1667204"/>
            <a:ext cx="1028892" cy="2790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t>    </a:t>
            </a:r>
            <a:r>
              <a:rPr lang="en-US" sz="1333" b="1" dirty="0"/>
              <a:t>Elderly  </a:t>
            </a:r>
            <a:endParaRPr lang="en-US" sz="1500" b="1" dirty="0"/>
          </a:p>
        </p:txBody>
      </p:sp>
      <p:sp>
        <p:nvSpPr>
          <p:cNvPr id="105" name="Rectangle 104"/>
          <p:cNvSpPr/>
          <p:nvPr/>
        </p:nvSpPr>
        <p:spPr>
          <a:xfrm>
            <a:off x="6144025" y="1640635"/>
            <a:ext cx="1199220" cy="299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t>    </a:t>
            </a:r>
            <a:r>
              <a:rPr lang="en-US" sz="1333" b="1" dirty="0"/>
              <a:t>Disabled</a:t>
            </a:r>
            <a:endParaRPr lang="en-US" sz="1500" b="1" dirty="0"/>
          </a:p>
        </p:txBody>
      </p:sp>
      <p:sp>
        <p:nvSpPr>
          <p:cNvPr id="106" name="Slide Number Placeholder 105"/>
          <p:cNvSpPr>
            <a:spLocks noGrp="1"/>
          </p:cNvSpPr>
          <p:nvPr>
            <p:ph type="sldNum" sz="quarter" idx="12"/>
          </p:nvPr>
        </p:nvSpPr>
        <p:spPr/>
        <p:txBody>
          <a:bodyPr/>
          <a:lstStyle/>
          <a:p>
            <a:fld id="{87F16D4F-2240-4014-8E17-2DB6D3B49F60}" type="slidenum">
              <a:rPr lang="en-US" smtClean="0"/>
              <a:t>13</a:t>
            </a:fld>
            <a:endParaRPr lang="en-US"/>
          </a:p>
        </p:txBody>
      </p:sp>
      <p:sp>
        <p:nvSpPr>
          <p:cNvPr id="107" name="Rounded Rectangle 106"/>
          <p:cNvSpPr/>
          <p:nvPr/>
        </p:nvSpPr>
        <p:spPr>
          <a:xfrm>
            <a:off x="837088" y="5566953"/>
            <a:ext cx="1004412" cy="3766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Family Services</a:t>
            </a:r>
          </a:p>
        </p:txBody>
      </p:sp>
      <p:sp>
        <p:nvSpPr>
          <p:cNvPr id="114" name="Rounded Rectangle 113"/>
          <p:cNvSpPr/>
          <p:nvPr/>
        </p:nvSpPr>
        <p:spPr>
          <a:xfrm>
            <a:off x="1984900" y="5969278"/>
            <a:ext cx="3114184" cy="2910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t>Child Protective Services</a:t>
            </a:r>
          </a:p>
        </p:txBody>
      </p:sp>
      <p:sp>
        <p:nvSpPr>
          <p:cNvPr id="118" name="Rounded Rectangle 117"/>
          <p:cNvSpPr/>
          <p:nvPr/>
        </p:nvSpPr>
        <p:spPr>
          <a:xfrm>
            <a:off x="4142016" y="5501139"/>
            <a:ext cx="3013279" cy="2541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167" dirty="0">
                <a:solidFill>
                  <a:schemeClr val="bg1"/>
                </a:solidFill>
              </a:rPr>
              <a:t>Training &amp; Skills\</a:t>
            </a:r>
          </a:p>
        </p:txBody>
      </p:sp>
      <p:sp>
        <p:nvSpPr>
          <p:cNvPr id="59" name="Rectangle 40"/>
          <p:cNvSpPr>
            <a:spLocks noChangeArrowheads="1"/>
          </p:cNvSpPr>
          <p:nvPr/>
        </p:nvSpPr>
        <p:spPr bwMode="auto">
          <a:xfrm flipH="1">
            <a:off x="8263090" y="6005232"/>
            <a:ext cx="851881" cy="83099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Adapted from Lindert</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32" name="Rectangle 31"/>
          <p:cNvSpPr/>
          <p:nvPr/>
        </p:nvSpPr>
        <p:spPr>
          <a:xfrm>
            <a:off x="-15155" y="0"/>
            <a:ext cx="9166412" cy="9906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latin typeface="Avenir Medium"/>
                <a:cs typeface="Avenir Medium"/>
              </a:rPr>
              <a:t>..and ensuring there are no gaps..</a:t>
            </a:r>
            <a:endParaRPr lang="en-US" sz="2600" dirty="0">
              <a:latin typeface="Avenir Medium"/>
              <a:cs typeface="Avenir Medium"/>
            </a:endParaRPr>
          </a:p>
        </p:txBody>
      </p:sp>
    </p:spTree>
    <p:extLst>
      <p:ext uri="{BB962C8B-B14F-4D97-AF65-F5344CB8AC3E}">
        <p14:creationId xmlns:p14="http://schemas.microsoft.com/office/powerpoint/2010/main" val="2030368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p:cNvCxnSpPr/>
          <p:nvPr/>
        </p:nvCxnSpPr>
        <p:spPr>
          <a:xfrm flipH="1">
            <a:off x="2545023" y="3533282"/>
            <a:ext cx="1112577" cy="1006580"/>
          </a:xfrm>
          <a:prstGeom prst="straightConnector1">
            <a:avLst/>
          </a:prstGeom>
          <a:ln w="1905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461935" y="3533282"/>
            <a:ext cx="1015065" cy="1006580"/>
          </a:xfrm>
          <a:prstGeom prst="straightConnector1">
            <a:avLst/>
          </a:prstGeom>
          <a:ln w="1905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1195189" y="2620348"/>
            <a:ext cx="7197969" cy="1141534"/>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585" b="1" dirty="0">
                <a:solidFill>
                  <a:srgbClr val="000000"/>
                </a:solidFill>
                <a:latin typeface="Avenir LT Std 35 Light" pitchFamily="34" charset="0"/>
              </a:rPr>
              <a:t>Investment in a program (or set of programs) depends on choice on:</a:t>
            </a:r>
          </a:p>
        </p:txBody>
      </p:sp>
      <p:sp>
        <p:nvSpPr>
          <p:cNvPr id="10" name="Rounded Rectangle 9"/>
          <p:cNvSpPr/>
          <p:nvPr/>
        </p:nvSpPr>
        <p:spPr>
          <a:xfrm>
            <a:off x="832339" y="4601548"/>
            <a:ext cx="3340798" cy="1295400"/>
          </a:xfrm>
          <a:prstGeom prst="round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solidFill>
                  <a:srgbClr val="000000"/>
                </a:solidFill>
                <a:latin typeface="Avenir LT Std 35 Light" pitchFamily="34" charset="0"/>
              </a:rPr>
              <a:t>Coverage</a:t>
            </a:r>
          </a:p>
        </p:txBody>
      </p:sp>
      <p:sp>
        <p:nvSpPr>
          <p:cNvPr id="11" name="Rounded Rectangle 10"/>
          <p:cNvSpPr/>
          <p:nvPr/>
        </p:nvSpPr>
        <p:spPr>
          <a:xfrm>
            <a:off x="5029200" y="4601548"/>
            <a:ext cx="3622431" cy="1295400"/>
          </a:xfrm>
          <a:prstGeom prst="round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solidFill>
                  <a:srgbClr val="000000"/>
                </a:solidFill>
                <a:latin typeface="Avenir LT Std 35 Light" pitchFamily="34" charset="0"/>
              </a:rPr>
              <a:t>Value of the transfer/benefit provided to beneficiaries</a:t>
            </a:r>
          </a:p>
        </p:txBody>
      </p:sp>
      <p:pic>
        <p:nvPicPr>
          <p:cNvPr id="8" name="Picture 7"/>
          <p:cNvPicPr>
            <a:picLocks noChangeAspect="1"/>
          </p:cNvPicPr>
          <p:nvPr/>
        </p:nvPicPr>
        <p:blipFill>
          <a:blip r:embed="rId3"/>
          <a:stretch>
            <a:fillRect/>
          </a:stretch>
        </p:blipFill>
        <p:spPr>
          <a:xfrm>
            <a:off x="2819400" y="979342"/>
            <a:ext cx="3465814" cy="1289660"/>
          </a:xfrm>
          <a:prstGeom prst="rect">
            <a:avLst/>
          </a:prstGeom>
        </p:spPr>
      </p:pic>
      <p:sp>
        <p:nvSpPr>
          <p:cNvPr id="13" name="Oval 12"/>
          <p:cNvSpPr/>
          <p:nvPr/>
        </p:nvSpPr>
        <p:spPr>
          <a:xfrm>
            <a:off x="3657600" y="824700"/>
            <a:ext cx="990600" cy="15493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MIS POWERPOINT_3DAY content2.jpg"/>
          <p:cNvPicPr>
            <a:picLocks noChangeAspect="1"/>
          </p:cNvPicPr>
          <p:nvPr/>
        </p:nvPicPr>
        <p:blipFill rotWithShape="1">
          <a:blip r:embed="rId4" cstate="print">
            <a:extLst>
              <a:ext uri="{28A0092B-C50C-407E-A947-70E740481C1C}">
                <a14:useLocalDpi xmlns:a14="http://schemas.microsoft.com/office/drawing/2010/main" val="0"/>
              </a:ext>
            </a:extLst>
          </a:blip>
          <a:srcRect t="82417" b="1990"/>
          <a:stretch/>
        </p:blipFill>
        <p:spPr>
          <a:xfrm>
            <a:off x="0" y="5896948"/>
            <a:ext cx="9144000" cy="996176"/>
          </a:xfrm>
          <a:prstGeom prst="rect">
            <a:avLst/>
          </a:prstGeom>
        </p:spPr>
      </p:pic>
      <p:sp>
        <p:nvSpPr>
          <p:cNvPr id="16" name="Rectangle 15"/>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0" y="-58594"/>
            <a:ext cx="9144000" cy="11372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solidFill>
                  <a:schemeClr val="bg1"/>
                </a:solidFill>
                <a:latin typeface="Avenir Medium"/>
                <a:ea typeface="ＭＳ Ｐゴシック" charset="0"/>
                <a:cs typeface="Avenir Medium"/>
              </a:rPr>
              <a:t>Step </a:t>
            </a:r>
            <a:r>
              <a:rPr lang="en-US" sz="2600">
                <a:solidFill>
                  <a:schemeClr val="bg1"/>
                </a:solidFill>
                <a:latin typeface="Avenir Medium"/>
                <a:ea typeface="ＭＳ Ｐゴシック" charset="0"/>
                <a:cs typeface="Avenir Medium"/>
              </a:rPr>
              <a:t>2 – Fiscal Choice</a:t>
            </a:r>
            <a:endParaRPr lang="en-US" sz="2600" dirty="0">
              <a:solidFill>
                <a:schemeClr val="bg1"/>
              </a:solidFill>
              <a:latin typeface="Avenir Medium"/>
              <a:ea typeface="ＭＳ Ｐゴシック" charset="0"/>
              <a:cs typeface="Avenir Medium"/>
            </a:endParaRPr>
          </a:p>
        </p:txBody>
      </p:sp>
    </p:spTree>
    <p:extLst>
      <p:ext uri="{BB962C8B-B14F-4D97-AF65-F5344CB8AC3E}">
        <p14:creationId xmlns:p14="http://schemas.microsoft.com/office/powerpoint/2010/main" val="2876631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graphicFrame>
        <p:nvGraphicFramePr>
          <p:cNvPr id="12" name="Content Placeholder 8"/>
          <p:cNvGraphicFramePr>
            <a:graphicFrameLocks noGrp="1"/>
          </p:cNvGraphicFramePr>
          <p:nvPr>
            <p:ph idx="1"/>
            <p:extLst>
              <p:ext uri="{D42A27DB-BD31-4B8C-83A1-F6EECF244321}">
                <p14:modId xmlns:p14="http://schemas.microsoft.com/office/powerpoint/2010/main" val="1193911965"/>
              </p:ext>
            </p:extLst>
          </p:nvPr>
        </p:nvGraphicFramePr>
        <p:xfrm>
          <a:off x="-228600" y="685800"/>
          <a:ext cx="9372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a:blip r:embed="rId9"/>
          <a:stretch>
            <a:fillRect/>
          </a:stretch>
        </p:blipFill>
        <p:spPr>
          <a:xfrm>
            <a:off x="7444726" y="76200"/>
            <a:ext cx="1521474" cy="990600"/>
          </a:xfrm>
          <a:prstGeom prst="rect">
            <a:avLst/>
          </a:prstGeom>
        </p:spPr>
      </p:pic>
      <p:pic>
        <p:nvPicPr>
          <p:cNvPr id="8" name="Picture 7"/>
          <p:cNvPicPr>
            <a:picLocks noChangeAspect="1"/>
          </p:cNvPicPr>
          <p:nvPr/>
        </p:nvPicPr>
        <p:blipFill>
          <a:blip r:embed="rId9"/>
          <a:stretch>
            <a:fillRect/>
          </a:stretch>
        </p:blipFill>
        <p:spPr>
          <a:xfrm>
            <a:off x="1600200" y="4900371"/>
            <a:ext cx="1556292" cy="1013269"/>
          </a:xfrm>
          <a:prstGeom prst="rect">
            <a:avLst/>
          </a:prstGeom>
        </p:spPr>
      </p:pic>
    </p:spTree>
    <p:extLst>
      <p:ext uri="{BB962C8B-B14F-4D97-AF65-F5344CB8AC3E}">
        <p14:creationId xmlns:p14="http://schemas.microsoft.com/office/powerpoint/2010/main" val="4036725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58514755"/>
              </p:ext>
            </p:extLst>
          </p:nvPr>
        </p:nvGraphicFramePr>
        <p:xfrm>
          <a:off x="228600" y="185058"/>
          <a:ext cx="8686801" cy="5486400"/>
        </p:xfrm>
        <a:graphic>
          <a:graphicData uri="http://schemas.openxmlformats.org/drawingml/2006/table">
            <a:tbl>
              <a:tblPr firstRow="1" firstCol="1" bandRow="1">
                <a:tableStyleId>{5C22544A-7EE6-4342-B048-85BDC9FD1C3A}</a:tableStyleId>
              </a:tblPr>
              <a:tblGrid>
                <a:gridCol w="2429360">
                  <a:extLst>
                    <a:ext uri="{9D8B030D-6E8A-4147-A177-3AD203B41FA5}">
                      <a16:colId xmlns:a16="http://schemas.microsoft.com/office/drawing/2014/main" val="20000"/>
                    </a:ext>
                  </a:extLst>
                </a:gridCol>
                <a:gridCol w="3239146">
                  <a:extLst>
                    <a:ext uri="{9D8B030D-6E8A-4147-A177-3AD203B41FA5}">
                      <a16:colId xmlns:a16="http://schemas.microsoft.com/office/drawing/2014/main" val="20001"/>
                    </a:ext>
                  </a:extLst>
                </a:gridCol>
                <a:gridCol w="3018295">
                  <a:extLst>
                    <a:ext uri="{9D8B030D-6E8A-4147-A177-3AD203B41FA5}">
                      <a16:colId xmlns:a16="http://schemas.microsoft.com/office/drawing/2014/main" val="20002"/>
                    </a:ext>
                  </a:extLst>
                </a:gridCol>
              </a:tblGrid>
              <a:tr h="965035">
                <a:tc>
                  <a:txBody>
                    <a:bodyPr/>
                    <a:lstStyle/>
                    <a:p>
                      <a:pPr algn="ctr">
                        <a:spcAft>
                          <a:spcPts val="0"/>
                        </a:spcAft>
                      </a:pPr>
                      <a:r>
                        <a:rPr lang="en-GB" sz="1800" dirty="0">
                          <a:effectLst/>
                        </a:rPr>
                        <a:t> </a:t>
                      </a:r>
                      <a:endParaRPr lang="en-GB" sz="1800" dirty="0">
                        <a:effectLst/>
                        <a:latin typeface="Calibri" panose="020F0502020204030204"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pPr algn="ctr">
                        <a:spcAft>
                          <a:spcPts val="0"/>
                        </a:spcAft>
                      </a:pPr>
                      <a:r>
                        <a:rPr lang="en-GB" sz="2000" dirty="0">
                          <a:effectLst/>
                          <a:latin typeface="Avenir LT Std 35 Light" pitchFamily="34" charset="0"/>
                        </a:rPr>
                        <a:t>Considerations in favour of Economic (poverty) Targeting</a:t>
                      </a:r>
                      <a:endParaRPr lang="en-GB" sz="2000" dirty="0">
                        <a:effectLst/>
                        <a:latin typeface="Avenir LT Std 35 Light" pitchFamily="34" charset="0"/>
                        <a:ea typeface="MS Mincho" panose="02020609040205080304" pitchFamily="49" charset="-128"/>
                        <a:cs typeface="Arial" panose="020B0604020202020204" pitchFamily="34" charset="0"/>
                      </a:endParaRPr>
                    </a:p>
                  </a:txBody>
                  <a:tcPr marL="72000" marR="37716" marT="0" marB="0">
                    <a:solidFill>
                      <a:srgbClr val="006600"/>
                    </a:solidFill>
                  </a:tcPr>
                </a:tc>
                <a:tc>
                  <a:txBody>
                    <a:bodyPr/>
                    <a:lstStyle/>
                    <a:p>
                      <a:pPr algn="ctr">
                        <a:spcAft>
                          <a:spcPts val="0"/>
                        </a:spcAft>
                      </a:pPr>
                      <a:r>
                        <a:rPr lang="en-GB" sz="2000" dirty="0">
                          <a:effectLst/>
                          <a:latin typeface="Avenir LT Std 35 Light" pitchFamily="34" charset="0"/>
                        </a:rPr>
                        <a:t>Considerations in favour of Lifecycle approach and universal coverage</a:t>
                      </a:r>
                      <a:endParaRPr lang="en-GB" sz="2000" dirty="0">
                        <a:effectLst/>
                        <a:latin typeface="Avenir LT Std 35 Light" pitchFamily="34" charset="0"/>
                        <a:ea typeface="MS Mincho" panose="02020609040205080304" pitchFamily="49" charset="-128"/>
                        <a:cs typeface="Arial" panose="020B0604020202020204" pitchFamily="34" charset="0"/>
                      </a:endParaRPr>
                    </a:p>
                  </a:txBody>
                  <a:tcPr marL="72000" marR="37716" marT="0" marB="0">
                    <a:solidFill>
                      <a:srgbClr val="006600"/>
                    </a:solidFill>
                  </a:tcPr>
                </a:tc>
                <a:extLst>
                  <a:ext uri="{0D108BD9-81ED-4DB2-BD59-A6C34878D82A}">
                    <a16:rowId xmlns:a16="http://schemas.microsoft.com/office/drawing/2014/main" val="10000"/>
                  </a:ext>
                </a:extLst>
              </a:tr>
              <a:tr h="659441">
                <a:tc>
                  <a:txBody>
                    <a:bodyPr/>
                    <a:lstStyle/>
                    <a:p>
                      <a:pPr>
                        <a:spcAft>
                          <a:spcPts val="0"/>
                        </a:spcAft>
                      </a:pPr>
                      <a:r>
                        <a:rPr lang="en-GB" sz="1600" dirty="0">
                          <a:effectLst/>
                          <a:latin typeface="Avenir LT Std 35 Light" pitchFamily="34" charset="0"/>
                        </a:rPr>
                        <a:t>Ideo</a:t>
                      </a:r>
                      <a:r>
                        <a:rPr lang="en-GB" sz="1600" i="0" dirty="0">
                          <a:effectLst/>
                          <a:latin typeface="Avenir LT Std 35 Light" pitchFamily="34" charset="0"/>
                        </a:rPr>
                        <a:t>logi</a:t>
                      </a:r>
                      <a:r>
                        <a:rPr lang="en-GB" sz="1600" dirty="0">
                          <a:effectLst/>
                          <a:latin typeface="Avenir LT Std 35 Light" pitchFamily="34" charset="0"/>
                        </a:rPr>
                        <a:t>cal</a:t>
                      </a:r>
                      <a:endParaRPr lang="en-GB" sz="1600" dirty="0">
                        <a:effectLst/>
                        <a:latin typeface="Avenir LT Std 35 Light"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endParaRPr lang="en-GB" sz="2000" dirty="0">
                        <a:latin typeface="Avenir LT Std 35 Light" pitchFamily="34" charset="0"/>
                      </a:endParaRPr>
                    </a:p>
                  </a:txBody>
                  <a:tcPr marL="72000" marR="37716" marT="0" marB="0">
                    <a:solidFill>
                      <a:schemeClr val="accent3">
                        <a:lumMod val="60000"/>
                        <a:lumOff val="40000"/>
                      </a:schemeClr>
                    </a:solidFill>
                  </a:tcPr>
                </a:tc>
                <a:tc>
                  <a:txBody>
                    <a:bodyPr/>
                    <a:lstStyle/>
                    <a:p>
                      <a:endParaRPr lang="en-GB" sz="2000" dirty="0">
                        <a:latin typeface="Avenir LT Std 35 Light" pitchFamily="34" charset="0"/>
                      </a:endParaRPr>
                    </a:p>
                  </a:txBody>
                  <a:tcPr marL="72000" marR="37716" marT="0" marB="0">
                    <a:solidFill>
                      <a:schemeClr val="accent3">
                        <a:lumMod val="60000"/>
                        <a:lumOff val="40000"/>
                      </a:schemeClr>
                    </a:solidFill>
                  </a:tcPr>
                </a:tc>
                <a:extLst>
                  <a:ext uri="{0D108BD9-81ED-4DB2-BD59-A6C34878D82A}">
                    <a16:rowId xmlns:a16="http://schemas.microsoft.com/office/drawing/2014/main" val="10001"/>
                  </a:ext>
                </a:extLst>
              </a:tr>
              <a:tr h="893551">
                <a:tc>
                  <a:txBody>
                    <a:bodyPr/>
                    <a:lstStyle/>
                    <a:p>
                      <a:pPr>
                        <a:spcAft>
                          <a:spcPts val="0"/>
                        </a:spcAft>
                      </a:pPr>
                      <a:r>
                        <a:rPr lang="en-GB" sz="1600" dirty="0">
                          <a:solidFill>
                            <a:schemeClr val="bg1"/>
                          </a:solidFill>
                          <a:effectLst/>
                          <a:latin typeface="Avenir LT Std 35 Light" pitchFamily="34" charset="0"/>
                        </a:rPr>
                        <a:t>Fiscal Constraints and Efficiency</a:t>
                      </a:r>
                      <a:endParaRPr lang="en-GB" sz="1600" dirty="0">
                        <a:solidFill>
                          <a:schemeClr val="bg1"/>
                        </a:solidFill>
                        <a:effectLst/>
                        <a:latin typeface="Avenir LT Std 35 Light"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endParaRPr lang="en-GB" sz="2000" dirty="0">
                        <a:latin typeface="Avenir LT Std 35 Light" pitchFamily="34" charset="0"/>
                      </a:endParaRPr>
                    </a:p>
                  </a:txBody>
                  <a:tcPr marL="72000" marR="37716" marT="0" marB="0">
                    <a:solidFill>
                      <a:schemeClr val="accent3">
                        <a:lumMod val="40000"/>
                        <a:lumOff val="60000"/>
                      </a:schemeClr>
                    </a:solidFill>
                  </a:tcPr>
                </a:tc>
                <a:tc>
                  <a:txBody>
                    <a:bodyPr/>
                    <a:lstStyle/>
                    <a:p>
                      <a:endParaRPr lang="en-GB" sz="2000" dirty="0">
                        <a:latin typeface="Avenir LT Std 35 Light" pitchFamily="34" charset="0"/>
                      </a:endParaRPr>
                    </a:p>
                  </a:txBody>
                  <a:tcPr marL="72000" marR="37716" marT="0" marB="0">
                    <a:solidFill>
                      <a:schemeClr val="accent3">
                        <a:lumMod val="40000"/>
                        <a:lumOff val="60000"/>
                      </a:schemeClr>
                    </a:solidFill>
                  </a:tcPr>
                </a:tc>
                <a:extLst>
                  <a:ext uri="{0D108BD9-81ED-4DB2-BD59-A6C34878D82A}">
                    <a16:rowId xmlns:a16="http://schemas.microsoft.com/office/drawing/2014/main" val="10002"/>
                  </a:ext>
                </a:extLst>
              </a:tr>
              <a:tr h="698756">
                <a:tc>
                  <a:txBody>
                    <a:bodyPr/>
                    <a:lstStyle/>
                    <a:p>
                      <a:pPr>
                        <a:spcAft>
                          <a:spcPts val="0"/>
                        </a:spcAft>
                      </a:pPr>
                      <a:r>
                        <a:rPr lang="en-GB" sz="1600" dirty="0">
                          <a:effectLst/>
                          <a:latin typeface="Avenir LT Std 35 Light" pitchFamily="34" charset="0"/>
                        </a:rPr>
                        <a:t>Political Economy</a:t>
                      </a:r>
                      <a:endParaRPr lang="en-GB" sz="1600" dirty="0">
                        <a:effectLst/>
                        <a:latin typeface="Avenir LT Std 35 Light"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endParaRPr lang="en-GB" sz="2000" dirty="0">
                        <a:latin typeface="Avenir LT Std 35 Light" pitchFamily="34" charset="0"/>
                      </a:endParaRPr>
                    </a:p>
                  </a:txBody>
                  <a:tcPr marL="72000" marR="37716" marT="0" marB="0">
                    <a:solidFill>
                      <a:schemeClr val="accent3">
                        <a:lumMod val="60000"/>
                        <a:lumOff val="40000"/>
                      </a:schemeClr>
                    </a:solidFill>
                  </a:tcPr>
                </a:tc>
                <a:tc>
                  <a:txBody>
                    <a:bodyPr/>
                    <a:lstStyle/>
                    <a:p>
                      <a:endParaRPr lang="en-GB" sz="2000" dirty="0">
                        <a:latin typeface="Avenir LT Std 35 Light" pitchFamily="34" charset="0"/>
                      </a:endParaRPr>
                    </a:p>
                  </a:txBody>
                  <a:tcPr marL="72000" marR="37716" marT="0" marB="0">
                    <a:solidFill>
                      <a:schemeClr val="accent3">
                        <a:lumMod val="60000"/>
                        <a:lumOff val="40000"/>
                      </a:schemeClr>
                    </a:solidFill>
                  </a:tcPr>
                </a:tc>
                <a:extLst>
                  <a:ext uri="{0D108BD9-81ED-4DB2-BD59-A6C34878D82A}">
                    <a16:rowId xmlns:a16="http://schemas.microsoft.com/office/drawing/2014/main" val="10003"/>
                  </a:ext>
                </a:extLst>
              </a:tr>
              <a:tr h="781858">
                <a:tc>
                  <a:txBody>
                    <a:bodyPr/>
                    <a:lstStyle/>
                    <a:p>
                      <a:pPr>
                        <a:spcAft>
                          <a:spcPts val="0"/>
                        </a:spcAft>
                      </a:pPr>
                      <a:r>
                        <a:rPr lang="en-GB" sz="1600" dirty="0">
                          <a:effectLst/>
                          <a:latin typeface="Avenir LT Std 35 Light" pitchFamily="34" charset="0"/>
                        </a:rPr>
                        <a:t>Social Acceptability and Social Cohesion</a:t>
                      </a:r>
                    </a:p>
                  </a:txBody>
                  <a:tcPr marL="72000" marR="37716" marT="46800" marB="0">
                    <a:solidFill>
                      <a:srgbClr val="006600"/>
                    </a:solidFill>
                  </a:tcPr>
                </a:tc>
                <a:tc>
                  <a:txBody>
                    <a:bodyPr/>
                    <a:lstStyle/>
                    <a:p>
                      <a:endParaRPr lang="en-GB" sz="2000" dirty="0">
                        <a:latin typeface="Avenir LT Std 35 Light" pitchFamily="34" charset="0"/>
                      </a:endParaRPr>
                    </a:p>
                  </a:txBody>
                  <a:tcPr marL="72000" marR="37716" marT="0" marB="0">
                    <a:solidFill>
                      <a:schemeClr val="accent3">
                        <a:lumMod val="40000"/>
                        <a:lumOff val="60000"/>
                      </a:schemeClr>
                    </a:solidFill>
                  </a:tcPr>
                </a:tc>
                <a:tc>
                  <a:txBody>
                    <a:bodyPr/>
                    <a:lstStyle/>
                    <a:p>
                      <a:endParaRPr lang="en-GB" sz="2000" dirty="0">
                        <a:latin typeface="Avenir LT Std 35 Light" pitchFamily="34" charset="0"/>
                      </a:endParaRPr>
                    </a:p>
                  </a:txBody>
                  <a:tcPr marL="72000" marR="37716" marT="0" marB="0">
                    <a:solidFill>
                      <a:schemeClr val="accent3">
                        <a:lumMod val="40000"/>
                        <a:lumOff val="60000"/>
                      </a:schemeClr>
                    </a:solidFill>
                  </a:tcPr>
                </a:tc>
                <a:extLst>
                  <a:ext uri="{0D108BD9-81ED-4DB2-BD59-A6C34878D82A}">
                    <a16:rowId xmlns:a16="http://schemas.microsoft.com/office/drawing/2014/main" val="10004"/>
                  </a:ext>
                </a:extLst>
              </a:tr>
              <a:tr h="1040985">
                <a:tc>
                  <a:txBody>
                    <a:bodyPr/>
                    <a:lstStyle/>
                    <a:p>
                      <a:pPr>
                        <a:spcAft>
                          <a:spcPts val="0"/>
                        </a:spcAft>
                      </a:pPr>
                      <a:r>
                        <a:rPr lang="en-GB" sz="1600" dirty="0">
                          <a:effectLst/>
                          <a:latin typeface="Avenir LT Std 35 Light" pitchFamily="34" charset="0"/>
                        </a:rPr>
                        <a:t>Targeting Accuracy and Administrative Costs</a:t>
                      </a:r>
                      <a:endParaRPr lang="en-GB" sz="1600" dirty="0">
                        <a:effectLst/>
                        <a:latin typeface="Avenir LT Std 35 Light"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endParaRPr lang="en-GB" sz="2000" dirty="0">
                        <a:latin typeface="Avenir LT Std 35 Light" pitchFamily="34" charset="0"/>
                      </a:endParaRPr>
                    </a:p>
                  </a:txBody>
                  <a:tcPr marL="72000" marR="37716" marT="0" marB="0">
                    <a:solidFill>
                      <a:schemeClr val="accent3">
                        <a:lumMod val="60000"/>
                        <a:lumOff val="40000"/>
                      </a:schemeClr>
                    </a:solidFill>
                  </a:tcPr>
                </a:tc>
                <a:tc>
                  <a:txBody>
                    <a:bodyPr/>
                    <a:lstStyle/>
                    <a:p>
                      <a:endParaRPr lang="en-GB" sz="2000" dirty="0">
                        <a:latin typeface="Avenir LT Std 35 Light" pitchFamily="34" charset="0"/>
                      </a:endParaRPr>
                    </a:p>
                  </a:txBody>
                  <a:tcPr marL="72000" marR="37716" marT="0" marB="0">
                    <a:solidFill>
                      <a:schemeClr val="accent3">
                        <a:lumMod val="60000"/>
                        <a:lumOff val="40000"/>
                      </a:schemeClr>
                    </a:solidFill>
                  </a:tcPr>
                </a:tc>
                <a:extLst>
                  <a:ext uri="{0D108BD9-81ED-4DB2-BD59-A6C34878D82A}">
                    <a16:rowId xmlns:a16="http://schemas.microsoft.com/office/drawing/2014/main" val="10005"/>
                  </a:ext>
                </a:extLst>
              </a:tr>
              <a:tr h="446774">
                <a:tc>
                  <a:txBody>
                    <a:bodyPr/>
                    <a:lstStyle/>
                    <a:p>
                      <a:pPr>
                        <a:spcAft>
                          <a:spcPts val="0"/>
                        </a:spcAft>
                      </a:pPr>
                      <a:r>
                        <a:rPr lang="en-GB" sz="1600" dirty="0">
                          <a:effectLst/>
                          <a:latin typeface="Avenir LT Std 35 Light" pitchFamily="34" charset="0"/>
                        </a:rPr>
                        <a:t>Perverse Incentives</a:t>
                      </a:r>
                      <a:endParaRPr lang="en-GB" sz="1600" dirty="0">
                        <a:effectLst/>
                        <a:latin typeface="Avenir LT Std 35 Light"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endParaRPr lang="en-GB" sz="2000" dirty="0">
                        <a:latin typeface="Avenir LT Std 35 Light" pitchFamily="34" charset="0"/>
                      </a:endParaRPr>
                    </a:p>
                  </a:txBody>
                  <a:tcPr marL="72000" marR="37716" marT="0" marB="0">
                    <a:solidFill>
                      <a:schemeClr val="accent3">
                        <a:lumMod val="40000"/>
                        <a:lumOff val="60000"/>
                      </a:schemeClr>
                    </a:solidFill>
                  </a:tcPr>
                </a:tc>
                <a:tc>
                  <a:txBody>
                    <a:bodyPr/>
                    <a:lstStyle/>
                    <a:p>
                      <a:endParaRPr lang="en-GB" sz="2000" dirty="0">
                        <a:latin typeface="Avenir LT Std 35 Light" pitchFamily="34" charset="0"/>
                      </a:endParaRPr>
                    </a:p>
                  </a:txBody>
                  <a:tcPr marL="72000" marR="37716" marT="0" marB="0">
                    <a:solidFill>
                      <a:schemeClr val="accent3">
                        <a:lumMod val="40000"/>
                        <a:lumOff val="6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84750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5" name="TextBox 4"/>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6" name="Picture 5" descr="MIS POWERPOINT_3DAY content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pic>
        <p:nvPicPr>
          <p:cNvPr id="7" name="Picture 6" descr="activity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39" y="444219"/>
            <a:ext cx="994261" cy="994261"/>
          </a:xfrm>
          <a:prstGeom prst="rect">
            <a:avLst/>
          </a:prstGeom>
        </p:spPr>
      </p:pic>
      <p:pic>
        <p:nvPicPr>
          <p:cNvPr id="8" name="Picture 7"/>
          <p:cNvPicPr>
            <a:picLocks noChangeAspect="1"/>
          </p:cNvPicPr>
          <p:nvPr/>
        </p:nvPicPr>
        <p:blipFill rotWithShape="1">
          <a:blip r:embed="rId6"/>
          <a:srcRect l="26160" r="26754"/>
          <a:stretch/>
        </p:blipFill>
        <p:spPr>
          <a:xfrm>
            <a:off x="152400" y="1730696"/>
            <a:ext cx="1868843" cy="2081271"/>
          </a:xfrm>
          <a:prstGeom prst="rect">
            <a:avLst/>
          </a:prstGeom>
        </p:spPr>
      </p:pic>
      <p:sp>
        <p:nvSpPr>
          <p:cNvPr id="9" name="Content Placeholder 12"/>
          <p:cNvSpPr txBox="1">
            <a:spLocks/>
          </p:cNvSpPr>
          <p:nvPr/>
        </p:nvSpPr>
        <p:spPr>
          <a:xfrm>
            <a:off x="2021243" y="879140"/>
            <a:ext cx="6239104" cy="124303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GB" sz="3000" dirty="0">
              <a:latin typeface="Avenir LT Std 35 Light" pitchFamily="34" charset="0"/>
            </a:endParaRPr>
          </a:p>
          <a:p>
            <a:pPr marL="0" indent="0">
              <a:buFont typeface="Arial" pitchFamily="34" charset="0"/>
              <a:buNone/>
            </a:pPr>
            <a:r>
              <a:rPr lang="en-GB" sz="3000" dirty="0">
                <a:latin typeface="Avenir LT Std 35 Light" pitchFamily="34" charset="0"/>
              </a:rPr>
              <a:t>Stand on the number on this sliding scale that represents your preference. </a:t>
            </a:r>
          </a:p>
          <a:p>
            <a:pPr marL="0" indent="0">
              <a:buFont typeface="Arial" pitchFamily="34" charset="0"/>
              <a:buNone/>
            </a:pPr>
            <a:endParaRPr lang="en-GB" sz="3000" dirty="0">
              <a:latin typeface="Avenir LT Std 35 Light" pitchFamily="34" charset="0"/>
            </a:endParaRPr>
          </a:p>
          <a:p>
            <a:pPr marL="0" indent="0">
              <a:buFont typeface="Arial" pitchFamily="34" charset="0"/>
              <a:buNone/>
            </a:pPr>
            <a:r>
              <a:rPr lang="en-GB" sz="3000" dirty="0">
                <a:latin typeface="Avenir LT Std 35 Light" pitchFamily="34" charset="0"/>
              </a:rPr>
              <a:t>Why have chosen to stand where you are standing?</a:t>
            </a:r>
            <a:endParaRPr lang="en-ZA" sz="3000" dirty="0">
              <a:latin typeface="Avenir LT Std 35 Light" pitchFamily="34" charset="0"/>
            </a:endParaRPr>
          </a:p>
          <a:p>
            <a:pPr marL="0" indent="0">
              <a:buFont typeface="Arial" pitchFamily="34" charset="0"/>
              <a:buNone/>
            </a:pPr>
            <a:endParaRPr lang="en-US" dirty="0"/>
          </a:p>
        </p:txBody>
      </p:sp>
      <p:sp>
        <p:nvSpPr>
          <p:cNvPr id="10" name="Minus 9"/>
          <p:cNvSpPr/>
          <p:nvPr/>
        </p:nvSpPr>
        <p:spPr>
          <a:xfrm>
            <a:off x="-914401" y="4442554"/>
            <a:ext cx="10888579" cy="1023354"/>
          </a:xfrm>
          <a:prstGeom prst="mathMinus">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1" name="Content Placeholder 12"/>
          <p:cNvSpPr txBox="1">
            <a:spLocks/>
          </p:cNvSpPr>
          <p:nvPr/>
        </p:nvSpPr>
        <p:spPr>
          <a:xfrm>
            <a:off x="0" y="5105156"/>
            <a:ext cx="1828800" cy="7167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b="1" dirty="0">
                <a:solidFill>
                  <a:schemeClr val="accent3">
                    <a:lumMod val="50000"/>
                  </a:schemeClr>
                </a:solidFill>
              </a:rPr>
              <a:t>Economic</a:t>
            </a:r>
            <a:endParaRPr lang="en-ZA" b="1" dirty="0">
              <a:solidFill>
                <a:schemeClr val="accent3">
                  <a:lumMod val="50000"/>
                </a:schemeClr>
              </a:solidFill>
            </a:endParaRPr>
          </a:p>
          <a:p>
            <a:endParaRPr lang="en-US" dirty="0"/>
          </a:p>
        </p:txBody>
      </p:sp>
      <p:sp>
        <p:nvSpPr>
          <p:cNvPr id="12" name="Content Placeholder 12"/>
          <p:cNvSpPr txBox="1">
            <a:spLocks/>
          </p:cNvSpPr>
          <p:nvPr/>
        </p:nvSpPr>
        <p:spPr>
          <a:xfrm>
            <a:off x="7376695" y="5105156"/>
            <a:ext cx="1767305" cy="7167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b="1" dirty="0">
                <a:solidFill>
                  <a:schemeClr val="accent3">
                    <a:lumMod val="50000"/>
                  </a:schemeClr>
                </a:solidFill>
              </a:rPr>
              <a:t>Lifecycle</a:t>
            </a:r>
            <a:endParaRPr lang="en-ZA" b="1" dirty="0">
              <a:solidFill>
                <a:schemeClr val="accent3">
                  <a:lumMod val="50000"/>
                </a:schemeClr>
              </a:solidFill>
            </a:endParaRPr>
          </a:p>
          <a:p>
            <a:endParaRPr lang="en-US" dirty="0"/>
          </a:p>
        </p:txBody>
      </p:sp>
      <p:sp>
        <p:nvSpPr>
          <p:cNvPr id="3" name="TextBox 2">
            <a:extLst>
              <a:ext uri="{FF2B5EF4-FFF2-40B4-BE49-F238E27FC236}">
                <a16:creationId xmlns:a16="http://schemas.microsoft.com/office/drawing/2014/main" id="{82322533-6B15-49F1-8F45-0C12EFDA00DB}"/>
              </a:ext>
            </a:extLst>
          </p:cNvPr>
          <p:cNvSpPr txBox="1"/>
          <p:nvPr/>
        </p:nvSpPr>
        <p:spPr>
          <a:xfrm>
            <a:off x="505326" y="4466618"/>
            <a:ext cx="529390" cy="369332"/>
          </a:xfrm>
          <a:prstGeom prst="rect">
            <a:avLst/>
          </a:prstGeom>
          <a:noFill/>
        </p:spPr>
        <p:txBody>
          <a:bodyPr wrap="square" rtlCol="0">
            <a:spAutoFit/>
          </a:bodyPr>
          <a:lstStyle/>
          <a:p>
            <a:r>
              <a:rPr lang="en-ZA" b="1" dirty="0">
                <a:solidFill>
                  <a:srgbClr val="006633"/>
                </a:solidFill>
              </a:rPr>
              <a:t>1</a:t>
            </a:r>
          </a:p>
        </p:txBody>
      </p:sp>
      <p:sp>
        <p:nvSpPr>
          <p:cNvPr id="15" name="TextBox 14">
            <a:extLst>
              <a:ext uri="{FF2B5EF4-FFF2-40B4-BE49-F238E27FC236}">
                <a16:creationId xmlns:a16="http://schemas.microsoft.com/office/drawing/2014/main" id="{0111DA11-6CBB-4AF5-9A06-47EE44F29B63}"/>
              </a:ext>
            </a:extLst>
          </p:cNvPr>
          <p:cNvSpPr txBox="1"/>
          <p:nvPr/>
        </p:nvSpPr>
        <p:spPr>
          <a:xfrm>
            <a:off x="1413710" y="4479591"/>
            <a:ext cx="529390" cy="369332"/>
          </a:xfrm>
          <a:prstGeom prst="rect">
            <a:avLst/>
          </a:prstGeom>
          <a:noFill/>
        </p:spPr>
        <p:txBody>
          <a:bodyPr wrap="square" rtlCol="0">
            <a:spAutoFit/>
          </a:bodyPr>
          <a:lstStyle/>
          <a:p>
            <a:r>
              <a:rPr lang="en-ZA" b="1" dirty="0">
                <a:solidFill>
                  <a:srgbClr val="006633"/>
                </a:solidFill>
              </a:rPr>
              <a:t>2</a:t>
            </a:r>
          </a:p>
        </p:txBody>
      </p:sp>
      <p:sp>
        <p:nvSpPr>
          <p:cNvPr id="17" name="TextBox 16">
            <a:extLst>
              <a:ext uri="{FF2B5EF4-FFF2-40B4-BE49-F238E27FC236}">
                <a16:creationId xmlns:a16="http://schemas.microsoft.com/office/drawing/2014/main" id="{99B77911-9EDE-4E11-A819-73E124D9F8F0}"/>
              </a:ext>
            </a:extLst>
          </p:cNvPr>
          <p:cNvSpPr txBox="1"/>
          <p:nvPr/>
        </p:nvSpPr>
        <p:spPr>
          <a:xfrm>
            <a:off x="2322094" y="4467559"/>
            <a:ext cx="529390" cy="369332"/>
          </a:xfrm>
          <a:prstGeom prst="rect">
            <a:avLst/>
          </a:prstGeom>
          <a:noFill/>
        </p:spPr>
        <p:txBody>
          <a:bodyPr wrap="square" rtlCol="0">
            <a:spAutoFit/>
          </a:bodyPr>
          <a:lstStyle/>
          <a:p>
            <a:r>
              <a:rPr lang="en-ZA" b="1" dirty="0">
                <a:solidFill>
                  <a:srgbClr val="006633"/>
                </a:solidFill>
              </a:rPr>
              <a:t>3</a:t>
            </a:r>
          </a:p>
        </p:txBody>
      </p:sp>
      <p:sp>
        <p:nvSpPr>
          <p:cNvPr id="19" name="TextBox 18">
            <a:extLst>
              <a:ext uri="{FF2B5EF4-FFF2-40B4-BE49-F238E27FC236}">
                <a16:creationId xmlns:a16="http://schemas.microsoft.com/office/drawing/2014/main" id="{411DB1C3-5CB6-4D33-85D0-AFD32A0ADFBF}"/>
              </a:ext>
            </a:extLst>
          </p:cNvPr>
          <p:cNvSpPr txBox="1"/>
          <p:nvPr/>
        </p:nvSpPr>
        <p:spPr>
          <a:xfrm>
            <a:off x="3291639" y="4464065"/>
            <a:ext cx="529390" cy="369332"/>
          </a:xfrm>
          <a:prstGeom prst="rect">
            <a:avLst/>
          </a:prstGeom>
          <a:noFill/>
        </p:spPr>
        <p:txBody>
          <a:bodyPr wrap="square" rtlCol="0">
            <a:spAutoFit/>
          </a:bodyPr>
          <a:lstStyle/>
          <a:p>
            <a:r>
              <a:rPr lang="en-ZA" b="1" dirty="0">
                <a:solidFill>
                  <a:srgbClr val="006633"/>
                </a:solidFill>
              </a:rPr>
              <a:t>4</a:t>
            </a:r>
          </a:p>
        </p:txBody>
      </p:sp>
      <p:sp>
        <p:nvSpPr>
          <p:cNvPr id="21" name="TextBox 20">
            <a:extLst>
              <a:ext uri="{FF2B5EF4-FFF2-40B4-BE49-F238E27FC236}">
                <a16:creationId xmlns:a16="http://schemas.microsoft.com/office/drawing/2014/main" id="{C242CE95-A2D0-4CA0-A28E-0A4BE334F87C}"/>
              </a:ext>
            </a:extLst>
          </p:cNvPr>
          <p:cNvSpPr txBox="1"/>
          <p:nvPr/>
        </p:nvSpPr>
        <p:spPr>
          <a:xfrm>
            <a:off x="4204864" y="4469581"/>
            <a:ext cx="529390" cy="369332"/>
          </a:xfrm>
          <a:prstGeom prst="rect">
            <a:avLst/>
          </a:prstGeom>
          <a:noFill/>
        </p:spPr>
        <p:txBody>
          <a:bodyPr wrap="square" rtlCol="0">
            <a:spAutoFit/>
          </a:bodyPr>
          <a:lstStyle/>
          <a:p>
            <a:r>
              <a:rPr lang="en-ZA" b="1" dirty="0">
                <a:solidFill>
                  <a:srgbClr val="006633"/>
                </a:solidFill>
              </a:rPr>
              <a:t>5</a:t>
            </a:r>
          </a:p>
        </p:txBody>
      </p:sp>
      <p:sp>
        <p:nvSpPr>
          <p:cNvPr id="23" name="TextBox 22">
            <a:extLst>
              <a:ext uri="{FF2B5EF4-FFF2-40B4-BE49-F238E27FC236}">
                <a16:creationId xmlns:a16="http://schemas.microsoft.com/office/drawing/2014/main" id="{37D1713A-77B8-4AFB-9166-C1858E82DC5A}"/>
              </a:ext>
            </a:extLst>
          </p:cNvPr>
          <p:cNvSpPr txBox="1"/>
          <p:nvPr/>
        </p:nvSpPr>
        <p:spPr>
          <a:xfrm>
            <a:off x="5064292" y="4464063"/>
            <a:ext cx="529390" cy="369332"/>
          </a:xfrm>
          <a:prstGeom prst="rect">
            <a:avLst/>
          </a:prstGeom>
          <a:noFill/>
        </p:spPr>
        <p:txBody>
          <a:bodyPr wrap="square" rtlCol="0">
            <a:spAutoFit/>
          </a:bodyPr>
          <a:lstStyle/>
          <a:p>
            <a:r>
              <a:rPr lang="en-ZA" b="1" dirty="0">
                <a:solidFill>
                  <a:srgbClr val="006633"/>
                </a:solidFill>
              </a:rPr>
              <a:t>6</a:t>
            </a:r>
          </a:p>
        </p:txBody>
      </p:sp>
      <p:sp>
        <p:nvSpPr>
          <p:cNvPr id="25" name="TextBox 24">
            <a:extLst>
              <a:ext uri="{FF2B5EF4-FFF2-40B4-BE49-F238E27FC236}">
                <a16:creationId xmlns:a16="http://schemas.microsoft.com/office/drawing/2014/main" id="{C43CA33E-4034-4618-AE33-2E40F1F4173F}"/>
              </a:ext>
            </a:extLst>
          </p:cNvPr>
          <p:cNvSpPr txBox="1"/>
          <p:nvPr/>
        </p:nvSpPr>
        <p:spPr>
          <a:xfrm>
            <a:off x="5821452" y="4455502"/>
            <a:ext cx="529390" cy="369332"/>
          </a:xfrm>
          <a:prstGeom prst="rect">
            <a:avLst/>
          </a:prstGeom>
          <a:noFill/>
        </p:spPr>
        <p:txBody>
          <a:bodyPr wrap="square" rtlCol="0">
            <a:spAutoFit/>
          </a:bodyPr>
          <a:lstStyle/>
          <a:p>
            <a:r>
              <a:rPr lang="en-ZA" b="1" dirty="0">
                <a:solidFill>
                  <a:srgbClr val="006633"/>
                </a:solidFill>
              </a:rPr>
              <a:t>7</a:t>
            </a:r>
          </a:p>
        </p:txBody>
      </p:sp>
      <p:sp>
        <p:nvSpPr>
          <p:cNvPr id="27" name="TextBox 26">
            <a:extLst>
              <a:ext uri="{FF2B5EF4-FFF2-40B4-BE49-F238E27FC236}">
                <a16:creationId xmlns:a16="http://schemas.microsoft.com/office/drawing/2014/main" id="{3937D174-8B43-44C7-964A-ABF0715F5916}"/>
              </a:ext>
            </a:extLst>
          </p:cNvPr>
          <p:cNvSpPr txBox="1"/>
          <p:nvPr/>
        </p:nvSpPr>
        <p:spPr>
          <a:xfrm>
            <a:off x="6578612" y="4455045"/>
            <a:ext cx="529390" cy="369332"/>
          </a:xfrm>
          <a:prstGeom prst="rect">
            <a:avLst/>
          </a:prstGeom>
          <a:noFill/>
        </p:spPr>
        <p:txBody>
          <a:bodyPr wrap="square" rtlCol="0">
            <a:spAutoFit/>
          </a:bodyPr>
          <a:lstStyle/>
          <a:p>
            <a:r>
              <a:rPr lang="en-ZA" b="1" dirty="0">
                <a:solidFill>
                  <a:srgbClr val="006633"/>
                </a:solidFill>
              </a:rPr>
              <a:t>8</a:t>
            </a:r>
          </a:p>
        </p:txBody>
      </p:sp>
      <p:sp>
        <p:nvSpPr>
          <p:cNvPr id="29" name="TextBox 28">
            <a:extLst>
              <a:ext uri="{FF2B5EF4-FFF2-40B4-BE49-F238E27FC236}">
                <a16:creationId xmlns:a16="http://schemas.microsoft.com/office/drawing/2014/main" id="{15658F92-4725-4CD5-B161-564C9BE9E006}"/>
              </a:ext>
            </a:extLst>
          </p:cNvPr>
          <p:cNvSpPr txBox="1"/>
          <p:nvPr/>
        </p:nvSpPr>
        <p:spPr>
          <a:xfrm>
            <a:off x="7376695" y="4455527"/>
            <a:ext cx="529390" cy="369332"/>
          </a:xfrm>
          <a:prstGeom prst="rect">
            <a:avLst/>
          </a:prstGeom>
          <a:noFill/>
        </p:spPr>
        <p:txBody>
          <a:bodyPr wrap="square" rtlCol="0">
            <a:spAutoFit/>
          </a:bodyPr>
          <a:lstStyle/>
          <a:p>
            <a:r>
              <a:rPr lang="en-ZA" b="1" dirty="0">
                <a:solidFill>
                  <a:srgbClr val="006633"/>
                </a:solidFill>
              </a:rPr>
              <a:t>9</a:t>
            </a:r>
          </a:p>
        </p:txBody>
      </p:sp>
      <p:sp>
        <p:nvSpPr>
          <p:cNvPr id="31" name="TextBox 30">
            <a:extLst>
              <a:ext uri="{FF2B5EF4-FFF2-40B4-BE49-F238E27FC236}">
                <a16:creationId xmlns:a16="http://schemas.microsoft.com/office/drawing/2014/main" id="{6C75E152-9682-431E-8102-4C16871C83FB}"/>
              </a:ext>
            </a:extLst>
          </p:cNvPr>
          <p:cNvSpPr txBox="1"/>
          <p:nvPr/>
        </p:nvSpPr>
        <p:spPr>
          <a:xfrm>
            <a:off x="8117479" y="4440619"/>
            <a:ext cx="529390" cy="369332"/>
          </a:xfrm>
          <a:prstGeom prst="rect">
            <a:avLst/>
          </a:prstGeom>
          <a:noFill/>
        </p:spPr>
        <p:txBody>
          <a:bodyPr wrap="square" rtlCol="0">
            <a:spAutoFit/>
          </a:bodyPr>
          <a:lstStyle/>
          <a:p>
            <a:r>
              <a:rPr lang="en-ZA" b="1" dirty="0">
                <a:solidFill>
                  <a:srgbClr val="006633"/>
                </a:solidFill>
              </a:rPr>
              <a:t>10</a:t>
            </a:r>
          </a:p>
        </p:txBody>
      </p:sp>
    </p:spTree>
    <p:extLst>
      <p:ext uri="{BB962C8B-B14F-4D97-AF65-F5344CB8AC3E}">
        <p14:creationId xmlns:p14="http://schemas.microsoft.com/office/powerpoint/2010/main" val="3924972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47323" y="1371600"/>
            <a:ext cx="4572000" cy="3785652"/>
          </a:xfrm>
          <a:prstGeom prst="rect">
            <a:avLst/>
          </a:prstGeom>
          <a:noFill/>
        </p:spPr>
        <p:txBody>
          <a:bodyPr wrap="square" rtlCol="0">
            <a:spAutoFit/>
          </a:bodyPr>
          <a:lstStyle/>
          <a:p>
            <a:pPr algn="ctr"/>
            <a:r>
              <a:rPr lang="en-US" sz="4000" dirty="0">
                <a:solidFill>
                  <a:schemeClr val="bg1"/>
                </a:solidFill>
                <a:latin typeface="Avenir Book"/>
                <a:cs typeface="Avenir Book"/>
              </a:rPr>
              <a:t>Simulation: Understanding The Complexity Of Selection &amp; Identification</a:t>
            </a:r>
          </a:p>
          <a:p>
            <a:pPr algn="ctr"/>
            <a:endParaRPr lang="en-US" sz="4000" dirty="0">
              <a:solidFill>
                <a:schemeClr val="bg1"/>
              </a:solidFill>
              <a:latin typeface="Avenir Book"/>
              <a:cs typeface="Avenir Book"/>
            </a:endParaRP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211474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9" y="1143000"/>
            <a:ext cx="9012813" cy="1815882"/>
          </a:xfrm>
          <a:prstGeom prst="rect">
            <a:avLst/>
          </a:prstGeom>
          <a:noFill/>
        </p:spPr>
        <p:txBody>
          <a:bodyPr wrap="square" rtlCol="0">
            <a:spAutoFit/>
          </a:bodyPr>
          <a:lstStyle/>
          <a:p>
            <a:pPr algn="ctr"/>
            <a:r>
              <a:rPr lang="en-ZA" sz="2800" dirty="0">
                <a:latin typeface="Avenir Book"/>
                <a:cs typeface="Avenir Book"/>
              </a:rPr>
              <a:t>Decide amongst yourselves how social </a:t>
            </a:r>
          </a:p>
          <a:p>
            <a:pPr algn="ctr"/>
            <a:r>
              <a:rPr lang="en-ZA" sz="2800" dirty="0">
                <a:latin typeface="Avenir Book"/>
                <a:cs typeface="Avenir Book"/>
              </a:rPr>
              <a:t>protection will be allocated amongst you, and who will receive it for what reasons …</a:t>
            </a:r>
          </a:p>
          <a:p>
            <a:pPr algn="ctr"/>
            <a:r>
              <a:rPr lang="en-ZA" sz="2800" dirty="0">
                <a:latin typeface="Avenir Book"/>
                <a:cs typeface="Avenir Book"/>
              </a:rPr>
              <a:t>only 3 of you can receive it! </a:t>
            </a:r>
          </a:p>
        </p:txBody>
      </p:sp>
      <p:pic>
        <p:nvPicPr>
          <p:cNvPr id="3" name="Picture 2" descr="Image result for social protection frameworks - selection and identification"/>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9144000" cy="3733800"/>
          </a:xfrm>
          <a:prstGeom prst="rect">
            <a:avLst/>
          </a:prstGeom>
          <a:noFill/>
          <a:ln>
            <a:noFill/>
          </a:ln>
        </p:spPr>
      </p:pic>
      <p:sp>
        <p:nvSpPr>
          <p:cNvPr id="5" name="Rectangle 4"/>
          <p:cNvSpPr/>
          <p:nvPr/>
        </p:nvSpPr>
        <p:spPr>
          <a:xfrm>
            <a:off x="0" y="0"/>
            <a:ext cx="9144000" cy="1143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4628" y="0"/>
            <a:ext cx="1160585" cy="1160585"/>
          </a:xfrm>
          <a:prstGeom prst="rect">
            <a:avLst/>
          </a:prstGeom>
        </p:spPr>
      </p:pic>
    </p:spTree>
    <p:extLst>
      <p:ext uri="{BB962C8B-B14F-4D97-AF65-F5344CB8AC3E}">
        <p14:creationId xmlns:p14="http://schemas.microsoft.com/office/powerpoint/2010/main" val="1325338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S POWERPOINT_3DAY cov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37515"/>
          </a:xfrm>
          <a:prstGeom prst="rect">
            <a:avLst/>
          </a:prstGeom>
        </p:spPr>
      </p:pic>
      <p:sp>
        <p:nvSpPr>
          <p:cNvPr id="7" name="TextBox 6"/>
          <p:cNvSpPr txBox="1"/>
          <p:nvPr/>
        </p:nvSpPr>
        <p:spPr>
          <a:xfrm>
            <a:off x="4506342" y="2038892"/>
            <a:ext cx="3942893" cy="3170099"/>
          </a:xfrm>
          <a:prstGeom prst="rect">
            <a:avLst/>
          </a:prstGeom>
          <a:noFill/>
        </p:spPr>
        <p:txBody>
          <a:bodyPr wrap="square" rtlCol="0">
            <a:spAutoFit/>
          </a:bodyPr>
          <a:lstStyle/>
          <a:p>
            <a:endParaRPr lang="en-GB" sz="4000" baseline="30000" dirty="0">
              <a:solidFill>
                <a:schemeClr val="bg1"/>
              </a:solidFill>
              <a:latin typeface="Avenir Medium"/>
              <a:cs typeface="Avenir Medium"/>
            </a:endParaRPr>
          </a:p>
          <a:p>
            <a:pPr algn="ctr"/>
            <a:r>
              <a:rPr lang="en-ZA" sz="4000" b="1" baseline="30000" dirty="0">
                <a:solidFill>
                  <a:schemeClr val="bg1"/>
                </a:solidFill>
                <a:latin typeface="Avenir Medium"/>
                <a:cs typeface="Avenir Medium"/>
              </a:rPr>
              <a:t>DAY 2</a:t>
            </a:r>
            <a:r>
              <a:rPr lang="en-ZA" sz="4000" baseline="30000" dirty="0">
                <a:solidFill>
                  <a:schemeClr val="bg1"/>
                </a:solidFill>
                <a:latin typeface="Avenir Medium"/>
                <a:cs typeface="Avenir Medium"/>
              </a:rPr>
              <a:t> </a:t>
            </a:r>
          </a:p>
          <a:p>
            <a:pPr algn="ctr"/>
            <a:r>
              <a:rPr lang="en-ZA" sz="4000" baseline="30000" dirty="0">
                <a:solidFill>
                  <a:schemeClr val="bg1"/>
                </a:solidFill>
                <a:latin typeface="Avenir Medium"/>
                <a:cs typeface="Avenir Medium"/>
              </a:rPr>
              <a:t>Morning Session</a:t>
            </a:r>
          </a:p>
          <a:p>
            <a:pPr algn="ctr"/>
            <a:endParaRPr lang="en-ZA" sz="4000" baseline="30000" dirty="0">
              <a:solidFill>
                <a:schemeClr val="bg1"/>
              </a:solidFill>
              <a:latin typeface="Avenir Medium"/>
              <a:cs typeface="Avenir Medium"/>
            </a:endParaRPr>
          </a:p>
          <a:p>
            <a:pPr algn="ctr"/>
            <a:r>
              <a:rPr lang="en-ZA" sz="4000" baseline="30000" dirty="0">
                <a:solidFill>
                  <a:schemeClr val="bg1"/>
                </a:solidFill>
                <a:latin typeface="Avenir Medium"/>
                <a:cs typeface="Avenir Medium"/>
              </a:rPr>
              <a:t>SP SELECTION &amp; IDENTIFICATION</a:t>
            </a:r>
          </a:p>
          <a:p>
            <a:endParaRPr lang="en-US" sz="4000" dirty="0">
              <a:solidFill>
                <a:schemeClr val="bg1"/>
              </a:solidFill>
              <a:latin typeface="Avenir Medium"/>
              <a:cs typeface="Avenir Medium"/>
            </a:endParaRPr>
          </a:p>
        </p:txBody>
      </p:sp>
    </p:spTree>
    <p:extLst>
      <p:ext uri="{BB962C8B-B14F-4D97-AF65-F5344CB8AC3E}">
        <p14:creationId xmlns:p14="http://schemas.microsoft.com/office/powerpoint/2010/main" val="3293782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social protection framework cartoons"/>
          <p:cNvPicPr/>
          <p:nvPr/>
        </p:nvPicPr>
        <p:blipFill>
          <a:blip r:embed="rId3">
            <a:extLst>
              <a:ext uri="{28A0092B-C50C-407E-A947-70E740481C1C}">
                <a14:useLocalDpi xmlns:a14="http://schemas.microsoft.com/office/drawing/2010/main" val="0"/>
              </a:ext>
            </a:extLst>
          </a:blip>
          <a:srcRect/>
          <a:stretch>
            <a:fillRect/>
          </a:stretch>
        </p:blipFill>
        <p:spPr bwMode="auto">
          <a:xfrm>
            <a:off x="4971906" y="2050375"/>
            <a:ext cx="3754046" cy="3131226"/>
          </a:xfrm>
          <a:prstGeom prst="rect">
            <a:avLst/>
          </a:prstGeom>
          <a:noFill/>
          <a:ln>
            <a:noFill/>
          </a:ln>
        </p:spPr>
      </p:pic>
      <p:sp>
        <p:nvSpPr>
          <p:cNvPr id="5" name="TextBox 4"/>
          <p:cNvSpPr txBox="1"/>
          <p:nvPr/>
        </p:nvSpPr>
        <p:spPr>
          <a:xfrm>
            <a:off x="381000" y="1524000"/>
            <a:ext cx="4648200" cy="4154983"/>
          </a:xfrm>
          <a:prstGeom prst="rect">
            <a:avLst/>
          </a:prstGeom>
          <a:noFill/>
        </p:spPr>
        <p:txBody>
          <a:bodyPr wrap="square" rtlCol="0">
            <a:spAutoFit/>
          </a:bodyPr>
          <a:lstStyle/>
          <a:p>
            <a:pPr marL="571500" lvl="0" indent="-571500">
              <a:buFont typeface="Arial" panose="020B0604020202020204" pitchFamily="34" charset="0"/>
              <a:buChar char="•"/>
            </a:pPr>
            <a:r>
              <a:rPr lang="en-ZA" sz="2400" dirty="0">
                <a:latin typeface="Avenir Book"/>
                <a:cs typeface="Avenir Book"/>
              </a:rPr>
              <a:t>What happened? </a:t>
            </a:r>
          </a:p>
          <a:p>
            <a:pPr lvl="0"/>
            <a:endParaRPr lang="en-ZA" sz="2400" dirty="0">
              <a:latin typeface="Avenir Book"/>
              <a:cs typeface="Avenir Book"/>
            </a:endParaRPr>
          </a:p>
          <a:p>
            <a:pPr marL="571500" lvl="0" indent="-571500">
              <a:buFont typeface="Arial" panose="020B0604020202020204" pitchFamily="34" charset="0"/>
              <a:buChar char="•"/>
            </a:pPr>
            <a:r>
              <a:rPr lang="en-ZA" sz="2400" dirty="0">
                <a:latin typeface="Avenir Book"/>
                <a:cs typeface="Avenir Book"/>
              </a:rPr>
              <a:t>Who received SP? Why?</a:t>
            </a:r>
          </a:p>
          <a:p>
            <a:pPr lvl="0"/>
            <a:endParaRPr lang="en-ZA" sz="2400" dirty="0">
              <a:latin typeface="Avenir Book"/>
              <a:cs typeface="Avenir Book"/>
            </a:endParaRPr>
          </a:p>
          <a:p>
            <a:pPr marL="571500" lvl="0" indent="-571500">
              <a:buFont typeface="Arial" panose="020B0604020202020204" pitchFamily="34" charset="0"/>
              <a:buChar char="•"/>
            </a:pPr>
            <a:r>
              <a:rPr lang="en-ZA" sz="2400" dirty="0">
                <a:latin typeface="Avenir Book"/>
                <a:cs typeface="Avenir Book"/>
              </a:rPr>
              <a:t>How did you feel, and why?</a:t>
            </a:r>
          </a:p>
          <a:p>
            <a:pPr lvl="0"/>
            <a:endParaRPr lang="en-ZA" sz="2400" dirty="0">
              <a:latin typeface="Avenir Book"/>
              <a:cs typeface="Avenir Book"/>
            </a:endParaRPr>
          </a:p>
          <a:p>
            <a:pPr marL="571500" lvl="0" indent="-571500">
              <a:buFont typeface="Arial" panose="020B0604020202020204" pitchFamily="34" charset="0"/>
              <a:buChar char="•"/>
            </a:pPr>
            <a:r>
              <a:rPr lang="en-ZA" sz="2400" dirty="0">
                <a:latin typeface="Avenir Book"/>
                <a:cs typeface="Avenir Book"/>
              </a:rPr>
              <a:t>What valuable lessons can you draw from this?</a:t>
            </a:r>
          </a:p>
          <a:p>
            <a:pPr lvl="0"/>
            <a:endParaRPr lang="en-ZA" sz="2400" dirty="0">
              <a:latin typeface="Avenir Book"/>
              <a:cs typeface="Avenir Book"/>
            </a:endParaRPr>
          </a:p>
          <a:p>
            <a:pPr marL="571500" lvl="0" indent="-571500">
              <a:buFont typeface="Arial" panose="020B0604020202020204" pitchFamily="34" charset="0"/>
              <a:buChar char="•"/>
            </a:pPr>
            <a:r>
              <a:rPr lang="en-ZA" sz="2400" dirty="0">
                <a:latin typeface="Avenir Book"/>
                <a:cs typeface="Avenir Book"/>
              </a:rPr>
              <a:t>Did the groups make similar decisions?</a:t>
            </a:r>
          </a:p>
        </p:txBody>
      </p:sp>
      <p:sp>
        <p:nvSpPr>
          <p:cNvPr id="6" name="Rectangle 5"/>
          <p:cNvSpPr/>
          <p:nvPr/>
        </p:nvSpPr>
        <p:spPr>
          <a:xfrm>
            <a:off x="0" y="0"/>
            <a:ext cx="9144000" cy="6858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734129" y="36286"/>
            <a:ext cx="4114800" cy="584775"/>
          </a:xfrm>
          <a:prstGeom prst="rect">
            <a:avLst/>
          </a:prstGeom>
          <a:noFill/>
        </p:spPr>
        <p:txBody>
          <a:bodyPr wrap="square" rtlCol="0">
            <a:spAutoFit/>
          </a:bodyPr>
          <a:lstStyle/>
          <a:p>
            <a:r>
              <a:rPr lang="en-ZA" sz="3200" dirty="0">
                <a:solidFill>
                  <a:schemeClr val="bg1"/>
                </a:solidFill>
                <a:latin typeface="Avenir LT Std 35 Light" pitchFamily="34" charset="0"/>
              </a:rPr>
              <a:t>Simulation debrief</a:t>
            </a:r>
          </a:p>
        </p:txBody>
      </p:sp>
    </p:spTree>
    <p:extLst>
      <p:ext uri="{BB962C8B-B14F-4D97-AF65-F5344CB8AC3E}">
        <p14:creationId xmlns:p14="http://schemas.microsoft.com/office/powerpoint/2010/main" val="330723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IS POWERPOINT_3DAY divider .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3" y="32856"/>
            <a:ext cx="9246351" cy="6831445"/>
          </a:xfrm>
          <a:prstGeom prst="rect">
            <a:avLst/>
          </a:prstGeom>
        </p:spPr>
      </p:pic>
      <p:sp>
        <p:nvSpPr>
          <p:cNvPr id="11" name="TextBox 10"/>
          <p:cNvSpPr txBox="1"/>
          <p:nvPr/>
        </p:nvSpPr>
        <p:spPr>
          <a:xfrm>
            <a:off x="20158" y="4970113"/>
            <a:ext cx="8768564" cy="1528624"/>
          </a:xfrm>
          <a:prstGeom prst="rect">
            <a:avLst/>
          </a:prstGeom>
          <a:noFill/>
        </p:spPr>
        <p:txBody>
          <a:bodyPr wrap="square" rtlCol="0">
            <a:spAutoFit/>
          </a:bodyPr>
          <a:lstStyle/>
          <a:p>
            <a:pPr algn="ctr"/>
            <a:r>
              <a:rPr lang="en-GB" sz="4000" baseline="30000" dirty="0">
                <a:solidFill>
                  <a:srgbClr val="FFFFFF"/>
                </a:solidFill>
                <a:latin typeface="Avenir Book"/>
                <a:cs typeface="Avenir Medium"/>
              </a:rPr>
              <a:t>SELECTION</a:t>
            </a:r>
            <a:r>
              <a:rPr lang="en-GB" sz="4000" dirty="0">
                <a:solidFill>
                  <a:srgbClr val="FFFFFF"/>
                </a:solidFill>
                <a:latin typeface="Avenir Book"/>
                <a:cs typeface="Avenir Medium"/>
              </a:rPr>
              <a:t> </a:t>
            </a:r>
            <a:r>
              <a:rPr lang="en-GB" sz="4000" baseline="30000" dirty="0">
                <a:solidFill>
                  <a:srgbClr val="FFFFFF"/>
                </a:solidFill>
                <a:latin typeface="Avenir Book"/>
                <a:cs typeface="Avenir Medium"/>
              </a:rPr>
              <a:t>AND IDENTIFICATION (S&amp;I)</a:t>
            </a:r>
          </a:p>
          <a:p>
            <a:pPr algn="ctr"/>
            <a:r>
              <a:rPr lang="en-GB" sz="4000" baseline="30000" dirty="0">
                <a:solidFill>
                  <a:srgbClr val="FFFFFF"/>
                </a:solidFill>
                <a:latin typeface="Avenir Book"/>
                <a:cs typeface="Avenir Medium"/>
              </a:rPr>
              <a:t>Lecture Part 2, Design and Implementation Choice</a:t>
            </a:r>
          </a:p>
          <a:p>
            <a:pPr algn="ctr"/>
            <a:endParaRPr lang="en-US" sz="4000" baseline="30000" dirty="0">
              <a:solidFill>
                <a:srgbClr val="FFFFFF"/>
              </a:solidFill>
              <a:latin typeface="Avenir Book"/>
              <a:cs typeface="Avenir Medium"/>
            </a:endParaRPr>
          </a:p>
        </p:txBody>
      </p:sp>
    </p:spTree>
    <p:extLst>
      <p:ext uri="{BB962C8B-B14F-4D97-AF65-F5344CB8AC3E}">
        <p14:creationId xmlns:p14="http://schemas.microsoft.com/office/powerpoint/2010/main" val="3852836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grpSp>
        <p:nvGrpSpPr>
          <p:cNvPr id="18" name="Group 17"/>
          <p:cNvGrpSpPr/>
          <p:nvPr/>
        </p:nvGrpSpPr>
        <p:grpSpPr>
          <a:xfrm>
            <a:off x="76200" y="1524000"/>
            <a:ext cx="8924544" cy="3768888"/>
            <a:chOff x="76200" y="2216304"/>
            <a:chExt cx="8924544" cy="3768888"/>
          </a:xfrm>
        </p:grpSpPr>
        <p:sp>
          <p:nvSpPr>
            <p:cNvPr id="3" name="TextBox 2"/>
            <p:cNvSpPr txBox="1"/>
            <p:nvPr/>
          </p:nvSpPr>
          <p:spPr>
            <a:xfrm>
              <a:off x="76200" y="2585636"/>
              <a:ext cx="2057400" cy="3139321"/>
            </a:xfrm>
            <a:prstGeom prst="rect">
              <a:avLst/>
            </a:prstGeom>
            <a:solidFill>
              <a:schemeClr val="accent6">
                <a:lumMod val="60000"/>
                <a:lumOff val="40000"/>
              </a:schemeClr>
            </a:solidFill>
          </p:spPr>
          <p:txBody>
            <a:bodyPr wrap="square" rtlCol="0">
              <a:spAutoFit/>
            </a:bodyPr>
            <a:lstStyle/>
            <a:p>
              <a:endParaRPr lang="en-GB" b="1" dirty="0"/>
            </a:p>
            <a:p>
              <a:endParaRPr lang="en-GB" b="1" dirty="0"/>
            </a:p>
            <a:p>
              <a:pPr algn="ctr"/>
              <a:r>
                <a:rPr lang="en-GB" b="1" dirty="0">
                  <a:latin typeface="Avenir Medium"/>
                  <a:cs typeface="Avenir Medium"/>
                </a:rPr>
                <a:t>Governments makes decisions on which categories of population to prioritise..</a:t>
              </a:r>
            </a:p>
            <a:p>
              <a:endParaRPr lang="en-GB" b="1" dirty="0"/>
            </a:p>
            <a:p>
              <a:endParaRPr lang="en-GB" b="1" dirty="0"/>
            </a:p>
            <a:p>
              <a:endParaRPr lang="en-GB" b="1" dirty="0"/>
            </a:p>
          </p:txBody>
        </p:sp>
        <p:sp>
          <p:nvSpPr>
            <p:cNvPr id="6" name="TextBox 5"/>
            <p:cNvSpPr txBox="1"/>
            <p:nvPr/>
          </p:nvSpPr>
          <p:spPr>
            <a:xfrm>
              <a:off x="2362200" y="2568872"/>
              <a:ext cx="2057400" cy="3416320"/>
            </a:xfrm>
            <a:prstGeom prst="rect">
              <a:avLst/>
            </a:prstGeom>
            <a:solidFill>
              <a:schemeClr val="accent4">
                <a:lumMod val="20000"/>
                <a:lumOff val="80000"/>
              </a:schemeClr>
            </a:solidFill>
          </p:spPr>
          <p:txBody>
            <a:bodyPr wrap="square" rtlCol="0">
              <a:spAutoFit/>
            </a:bodyPr>
            <a:lstStyle/>
            <a:p>
              <a:pPr algn="ctr"/>
              <a:r>
                <a:rPr lang="en-GB" b="1" dirty="0">
                  <a:latin typeface="Avenir Medium"/>
                  <a:cs typeface="Avenir Medium"/>
                </a:rPr>
                <a:t>..it will be important to understand what proportion of that category can be covered.. And whether policy choices need refining based on available finances</a:t>
              </a:r>
            </a:p>
          </p:txBody>
        </p:sp>
        <p:sp>
          <p:nvSpPr>
            <p:cNvPr id="8" name="TextBox 7"/>
            <p:cNvSpPr txBox="1"/>
            <p:nvPr/>
          </p:nvSpPr>
          <p:spPr>
            <a:xfrm>
              <a:off x="76200" y="2225448"/>
              <a:ext cx="2057400" cy="369332"/>
            </a:xfrm>
            <a:prstGeom prst="rect">
              <a:avLst/>
            </a:prstGeom>
            <a:solidFill>
              <a:schemeClr val="accent6">
                <a:lumMod val="75000"/>
              </a:schemeClr>
            </a:solidFill>
          </p:spPr>
          <p:txBody>
            <a:bodyPr wrap="square" rtlCol="0">
              <a:spAutoFit/>
            </a:bodyPr>
            <a:lstStyle/>
            <a:p>
              <a:pPr algn="ctr"/>
              <a:r>
                <a:rPr lang="en-GB" b="1" dirty="0">
                  <a:latin typeface="Avenir Medium"/>
                  <a:cs typeface="Avenir Medium"/>
                </a:rPr>
                <a:t>Policy Choice</a:t>
              </a:r>
            </a:p>
          </p:txBody>
        </p:sp>
        <p:sp>
          <p:nvSpPr>
            <p:cNvPr id="10" name="TextBox 9"/>
            <p:cNvSpPr txBox="1"/>
            <p:nvPr/>
          </p:nvSpPr>
          <p:spPr>
            <a:xfrm>
              <a:off x="2362200" y="2216304"/>
              <a:ext cx="2057400" cy="369332"/>
            </a:xfrm>
            <a:prstGeom prst="rect">
              <a:avLst/>
            </a:prstGeom>
            <a:solidFill>
              <a:schemeClr val="accent4">
                <a:lumMod val="60000"/>
                <a:lumOff val="40000"/>
              </a:schemeClr>
            </a:solidFill>
          </p:spPr>
          <p:txBody>
            <a:bodyPr wrap="square" rtlCol="0">
              <a:spAutoFit/>
            </a:bodyPr>
            <a:lstStyle/>
            <a:p>
              <a:pPr algn="ctr"/>
              <a:r>
                <a:rPr lang="en-GB" b="1" dirty="0">
                  <a:latin typeface="Avenir Medium"/>
                  <a:cs typeface="Avenir Medium"/>
                </a:rPr>
                <a:t>Fiscal choice</a:t>
              </a:r>
            </a:p>
          </p:txBody>
        </p:sp>
        <p:sp>
          <p:nvSpPr>
            <p:cNvPr id="11" name="TextBox 10"/>
            <p:cNvSpPr txBox="1"/>
            <p:nvPr/>
          </p:nvSpPr>
          <p:spPr>
            <a:xfrm>
              <a:off x="4657344" y="2585636"/>
              <a:ext cx="2057400" cy="3139321"/>
            </a:xfrm>
            <a:prstGeom prst="rect">
              <a:avLst/>
            </a:prstGeom>
            <a:solidFill>
              <a:schemeClr val="accent5">
                <a:lumMod val="20000"/>
                <a:lumOff val="80000"/>
              </a:schemeClr>
            </a:solidFill>
            <a:ln>
              <a:solidFill>
                <a:schemeClr val="accent1">
                  <a:lumMod val="20000"/>
                  <a:lumOff val="80000"/>
                </a:schemeClr>
              </a:solidFill>
            </a:ln>
          </p:spPr>
          <p:txBody>
            <a:bodyPr wrap="square" rtlCol="0">
              <a:spAutoFit/>
            </a:bodyPr>
            <a:lstStyle/>
            <a:p>
              <a:pPr algn="ctr"/>
              <a:endParaRPr lang="en-GB" b="1" dirty="0"/>
            </a:p>
            <a:p>
              <a:pPr algn="ctr"/>
              <a:r>
                <a:rPr lang="en-GB" b="1" dirty="0">
                  <a:latin typeface="Avenir Medium"/>
                  <a:cs typeface="Avenir Medium"/>
                </a:rPr>
                <a:t>..need to design an appropriate selection methodology that can help identify desired beneficiaries.. And design approach to implementation</a:t>
              </a:r>
            </a:p>
          </p:txBody>
        </p:sp>
        <p:sp>
          <p:nvSpPr>
            <p:cNvPr id="12" name="TextBox 11"/>
            <p:cNvSpPr txBox="1"/>
            <p:nvPr/>
          </p:nvSpPr>
          <p:spPr>
            <a:xfrm>
              <a:off x="4657344" y="2225448"/>
              <a:ext cx="2057400" cy="369332"/>
            </a:xfrm>
            <a:prstGeom prst="rect">
              <a:avLst/>
            </a:prstGeom>
            <a:solidFill>
              <a:schemeClr val="accent1">
                <a:lumMod val="60000"/>
                <a:lumOff val="40000"/>
              </a:schemeClr>
            </a:solidFill>
          </p:spPr>
          <p:txBody>
            <a:bodyPr wrap="square" rtlCol="0">
              <a:spAutoFit/>
            </a:bodyPr>
            <a:lstStyle/>
            <a:p>
              <a:pPr algn="ctr"/>
              <a:r>
                <a:rPr lang="en-GB" b="1" dirty="0">
                  <a:latin typeface="Avenir Medium"/>
                  <a:cs typeface="Avenir Medium"/>
                </a:rPr>
                <a:t>Design Choice</a:t>
              </a:r>
            </a:p>
          </p:txBody>
        </p:sp>
        <p:sp>
          <p:nvSpPr>
            <p:cNvPr id="13" name="TextBox 12"/>
            <p:cNvSpPr txBox="1"/>
            <p:nvPr/>
          </p:nvSpPr>
          <p:spPr>
            <a:xfrm>
              <a:off x="6854952" y="2596973"/>
              <a:ext cx="2145792" cy="3139321"/>
            </a:xfrm>
            <a:prstGeom prst="rect">
              <a:avLst/>
            </a:prstGeom>
            <a:solidFill>
              <a:schemeClr val="accent3">
                <a:lumMod val="20000"/>
                <a:lumOff val="80000"/>
              </a:schemeClr>
            </a:solidFill>
          </p:spPr>
          <p:txBody>
            <a:bodyPr wrap="square" rtlCol="0">
              <a:spAutoFit/>
            </a:bodyPr>
            <a:lstStyle/>
            <a:p>
              <a:pPr algn="ctr"/>
              <a:r>
                <a:rPr lang="en-GB" b="1" dirty="0">
                  <a:latin typeface="Avenir Medium"/>
                  <a:cs typeface="Avenir Medium"/>
                </a:rPr>
                <a:t>..once design is agreed, this methodology needs to be implemented: registration, enrolment.. And strong complaints and appeals</a:t>
              </a:r>
            </a:p>
            <a:p>
              <a:pPr algn="ctr"/>
              <a:endParaRPr lang="en-GB" b="1" dirty="0">
                <a:latin typeface="Avenir Medium"/>
                <a:cs typeface="Avenir Medium"/>
              </a:endParaRPr>
            </a:p>
            <a:p>
              <a:pPr algn="ctr"/>
              <a:endParaRPr lang="en-GB" b="1" dirty="0">
                <a:latin typeface="Avenir Medium"/>
                <a:cs typeface="Avenir Medium"/>
              </a:endParaRPr>
            </a:p>
            <a:p>
              <a:endParaRPr lang="en-GB" b="1" dirty="0"/>
            </a:p>
          </p:txBody>
        </p:sp>
        <p:sp>
          <p:nvSpPr>
            <p:cNvPr id="14" name="TextBox 13"/>
            <p:cNvSpPr txBox="1"/>
            <p:nvPr/>
          </p:nvSpPr>
          <p:spPr>
            <a:xfrm>
              <a:off x="6943344" y="2236786"/>
              <a:ext cx="2057400" cy="369332"/>
            </a:xfrm>
            <a:prstGeom prst="rect">
              <a:avLst/>
            </a:prstGeom>
            <a:solidFill>
              <a:schemeClr val="accent3">
                <a:lumMod val="60000"/>
                <a:lumOff val="40000"/>
              </a:schemeClr>
            </a:solidFill>
          </p:spPr>
          <p:txBody>
            <a:bodyPr wrap="square" rtlCol="0">
              <a:spAutoFit/>
            </a:bodyPr>
            <a:lstStyle/>
            <a:p>
              <a:pPr algn="ctr"/>
              <a:r>
                <a:rPr lang="en-GB" b="1" dirty="0">
                  <a:latin typeface="Avenir Medium"/>
                  <a:cs typeface="Avenir Medium"/>
                </a:rPr>
                <a:t>Implementation</a:t>
              </a:r>
            </a:p>
          </p:txBody>
        </p:sp>
        <p:sp>
          <p:nvSpPr>
            <p:cNvPr id="4" name="Right Arrow 3"/>
            <p:cNvSpPr/>
            <p:nvPr/>
          </p:nvSpPr>
          <p:spPr>
            <a:xfrm>
              <a:off x="2133600" y="3505200"/>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a:off x="4416552" y="3505200"/>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6714744" y="3488807"/>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eft Arrow 4"/>
            <p:cNvSpPr/>
            <p:nvPr/>
          </p:nvSpPr>
          <p:spPr>
            <a:xfrm>
              <a:off x="1981200" y="4267200"/>
              <a:ext cx="381000" cy="415142"/>
            </a:xfrm>
            <a:prstGeom prst="lef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a:off x="-22412" y="458576"/>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457200" y="180285"/>
            <a:ext cx="8229600" cy="1143000"/>
          </a:xfrm>
        </p:spPr>
        <p:txBody>
          <a:bodyPr>
            <a:normAutofit/>
          </a:bodyPr>
          <a:lstStyle/>
          <a:p>
            <a:r>
              <a:rPr lang="en-US" sz="2800" dirty="0">
                <a:solidFill>
                  <a:schemeClr val="bg1"/>
                </a:solidFill>
                <a:latin typeface="Avenir LT Std 35 Light" pitchFamily="34" charset="0"/>
              </a:rPr>
              <a:t>Four stages of the “selection” process</a:t>
            </a:r>
          </a:p>
        </p:txBody>
      </p:sp>
      <p:sp>
        <p:nvSpPr>
          <p:cNvPr id="20" name="Oval 19"/>
          <p:cNvSpPr/>
          <p:nvPr/>
        </p:nvSpPr>
        <p:spPr>
          <a:xfrm>
            <a:off x="4530969" y="1316822"/>
            <a:ext cx="4689231" cy="41695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2826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52400" y="-58594"/>
            <a:ext cx="8991600" cy="11372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solidFill>
                  <a:schemeClr val="bg1"/>
                </a:solidFill>
                <a:latin typeface="Avenir Medium"/>
                <a:ea typeface="ＭＳ Ｐゴシック" charset="0"/>
                <a:cs typeface="Avenir Medium"/>
              </a:rPr>
              <a:t>Step 3 – Design choice</a:t>
            </a:r>
          </a:p>
        </p:txBody>
      </p:sp>
      <p:sp>
        <p:nvSpPr>
          <p:cNvPr id="13" name="Oval 12"/>
          <p:cNvSpPr/>
          <p:nvPr/>
        </p:nvSpPr>
        <p:spPr>
          <a:xfrm>
            <a:off x="4951750" y="822545"/>
            <a:ext cx="691661" cy="10176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381000" y="1371600"/>
            <a:ext cx="4150050" cy="4770537"/>
          </a:xfrm>
          <a:prstGeom prst="rect">
            <a:avLst/>
          </a:prstGeom>
          <a:solidFill>
            <a:schemeClr val="bg1"/>
          </a:solidFill>
        </p:spPr>
        <p:txBody>
          <a:bodyPr wrap="square" rtlCol="0">
            <a:spAutoFit/>
          </a:bodyPr>
          <a:lstStyle/>
          <a:p>
            <a:pPr lvl="0"/>
            <a:r>
              <a:rPr lang="en-GB" sz="2200" dirty="0">
                <a:latin typeface="Avenir Book"/>
                <a:ea typeface="ＭＳ Ｐゴシック" charset="0"/>
                <a:cs typeface="Avenir Book"/>
              </a:rPr>
              <a:t>Reaching the poor is </a:t>
            </a:r>
          </a:p>
          <a:p>
            <a:pPr lvl="0"/>
            <a:r>
              <a:rPr lang="en-GB" sz="2200" dirty="0">
                <a:latin typeface="Avenir Book"/>
                <a:ea typeface="ＭＳ Ｐゴシック" charset="0"/>
                <a:cs typeface="Avenir Book"/>
              </a:rPr>
              <a:t>complex because….</a:t>
            </a:r>
          </a:p>
          <a:p>
            <a:pPr lvl="0"/>
            <a:endParaRPr lang="en-GB" sz="2200" dirty="0">
              <a:latin typeface="Avenir Book"/>
              <a:ea typeface="ＭＳ Ｐゴシック" charset="0"/>
              <a:cs typeface="Avenir Book"/>
            </a:endParaRPr>
          </a:p>
          <a:p>
            <a:pPr marL="457200" lvl="0" indent="-457200">
              <a:buFont typeface="Arial" panose="020B0604020202020204" pitchFamily="34" charset="0"/>
              <a:buChar char="•"/>
            </a:pPr>
            <a:r>
              <a:rPr lang="en-ZA" sz="2200" dirty="0">
                <a:latin typeface="Avenir Book"/>
                <a:cs typeface="Avenir Book"/>
              </a:rPr>
              <a:t>No clear ‘cut-off’ and uniform definition</a:t>
            </a:r>
          </a:p>
          <a:p>
            <a:pPr marL="457200" lvl="0" indent="-457200">
              <a:buFont typeface="Arial" panose="020B0604020202020204" pitchFamily="34" charset="0"/>
              <a:buChar char="•"/>
            </a:pPr>
            <a:r>
              <a:rPr lang="en-ZA" sz="2200" dirty="0">
                <a:latin typeface="Avenir Book"/>
                <a:cs typeface="Avenir Book"/>
              </a:rPr>
              <a:t>Risk: missing middle!</a:t>
            </a:r>
          </a:p>
          <a:p>
            <a:pPr marL="457200" lvl="0" indent="-457200">
              <a:buFont typeface="Arial" panose="020B0604020202020204" pitchFamily="34" charset="0"/>
              <a:buChar char="•"/>
            </a:pPr>
            <a:r>
              <a:rPr lang="en-ZA" sz="2200" dirty="0">
                <a:latin typeface="Avenir Book"/>
                <a:cs typeface="Avenir Book"/>
              </a:rPr>
              <a:t>Constant churning (dynamic concept)</a:t>
            </a:r>
          </a:p>
          <a:p>
            <a:pPr marL="457200" lvl="0" indent="-457200">
              <a:buFont typeface="Arial" panose="020B0604020202020204" pitchFamily="34" charset="0"/>
              <a:buChar char="•"/>
            </a:pPr>
            <a:r>
              <a:rPr lang="en-ZA" sz="2200" dirty="0">
                <a:latin typeface="Avenir Book"/>
                <a:cs typeface="Avenir Book"/>
              </a:rPr>
              <a:t>Multi-dimensional nature of poverty</a:t>
            </a:r>
          </a:p>
          <a:p>
            <a:pPr marL="457200" lvl="0" indent="-457200">
              <a:buFont typeface="Arial" panose="020B0604020202020204" pitchFamily="34" charset="0"/>
              <a:buChar char="•"/>
            </a:pPr>
            <a:endParaRPr lang="en-ZA" sz="2800" dirty="0"/>
          </a:p>
          <a:p>
            <a:pPr marL="457200" lvl="0" indent="-457200">
              <a:buFont typeface="Arial" panose="020B0604020202020204" pitchFamily="34" charset="0"/>
              <a:buChar char="•"/>
            </a:pPr>
            <a:endParaRPr lang="en-ZA" sz="2800" dirty="0"/>
          </a:p>
          <a:p>
            <a:pPr marL="457200" lvl="0" indent="-457200">
              <a:buFont typeface="Arial" panose="020B0604020202020204" pitchFamily="34" charset="0"/>
              <a:buChar char="•"/>
            </a:pPr>
            <a:endParaRPr lang="en-ZA" sz="28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60" y="4889007"/>
            <a:ext cx="3520385"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Wee person diagram.jpg"/>
          <p:cNvPicPr/>
          <p:nvPr/>
        </p:nvPicPr>
        <p:blipFill rotWithShape="1">
          <a:blip r:embed="rId4" cstate="print">
            <a:extLst>
              <a:ext uri="{28A0092B-C50C-407E-A947-70E740481C1C}">
                <a14:useLocalDpi xmlns:a14="http://schemas.microsoft.com/office/drawing/2010/main" val="0"/>
              </a:ext>
            </a:extLst>
          </a:blip>
          <a:srcRect b="10482"/>
          <a:stretch/>
        </p:blipFill>
        <p:spPr bwMode="auto">
          <a:xfrm>
            <a:off x="4740675" y="1930478"/>
            <a:ext cx="4343400" cy="4719019"/>
          </a:xfrm>
          <a:prstGeom prst="rect">
            <a:avLst/>
          </a:prstGeom>
          <a:noFill/>
          <a:ln>
            <a:noFill/>
          </a:ln>
          <a:extLst>
            <a:ext uri="{53640926-AAD7-44D8-BBD7-CCE9431645EC}">
              <a14:shadowObscured xmlns:a14="http://schemas.microsoft.com/office/drawing/2010/main"/>
            </a:ext>
          </a:extLst>
        </p:spPr>
      </p:pic>
      <p:pic>
        <p:nvPicPr>
          <p:cNvPr id="18" name="Picture 17"/>
          <p:cNvPicPr>
            <a:picLocks noChangeAspect="1"/>
          </p:cNvPicPr>
          <p:nvPr/>
        </p:nvPicPr>
        <p:blipFill>
          <a:blip r:embed="rId5"/>
          <a:stretch>
            <a:fillRect/>
          </a:stretch>
        </p:blipFill>
        <p:spPr>
          <a:xfrm>
            <a:off x="4002887" y="947879"/>
            <a:ext cx="2061225" cy="767000"/>
          </a:xfrm>
          <a:prstGeom prst="rect">
            <a:avLst/>
          </a:prstGeom>
        </p:spPr>
      </p:pic>
    </p:spTree>
    <p:extLst>
      <p:ext uri="{BB962C8B-B14F-4D97-AF65-F5344CB8AC3E}">
        <p14:creationId xmlns:p14="http://schemas.microsoft.com/office/powerpoint/2010/main" val="1629542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08951" y="-158768"/>
            <a:ext cx="8991600" cy="11372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solidFill>
                  <a:schemeClr val="bg1"/>
                </a:solidFill>
                <a:latin typeface="Avenir Medium"/>
                <a:ea typeface="ＭＳ Ｐゴシック" charset="0"/>
                <a:cs typeface="Avenir Medium"/>
              </a:rPr>
              <a:t>So how to design a system once policy and fiscal choices are made?</a:t>
            </a:r>
          </a:p>
        </p:txBody>
      </p:sp>
      <p:sp>
        <p:nvSpPr>
          <p:cNvPr id="19" name="TextBox 18"/>
          <p:cNvSpPr txBox="1"/>
          <p:nvPr/>
        </p:nvSpPr>
        <p:spPr>
          <a:xfrm>
            <a:off x="381000" y="1371600"/>
            <a:ext cx="6096000" cy="3724096"/>
          </a:xfrm>
          <a:prstGeom prst="rect">
            <a:avLst/>
          </a:prstGeom>
          <a:solidFill>
            <a:schemeClr val="bg1"/>
          </a:solidFill>
        </p:spPr>
        <p:txBody>
          <a:bodyPr wrap="square" rtlCol="0">
            <a:spAutoFit/>
          </a:bodyPr>
          <a:lstStyle/>
          <a:p>
            <a:pPr marL="342900" indent="-342900">
              <a:spcAft>
                <a:spcPts val="1200"/>
              </a:spcAft>
              <a:buFont typeface="Arial" panose="020B0604020202020204" pitchFamily="34" charset="0"/>
              <a:buChar char="•"/>
            </a:pPr>
            <a:r>
              <a:rPr lang="en-GB" sz="2200" dirty="0">
                <a:latin typeface="Avenir Book"/>
                <a:ea typeface="ＭＳ Ｐゴシック" charset="0"/>
                <a:cs typeface="Avenir Book"/>
              </a:rPr>
              <a:t>..</a:t>
            </a:r>
            <a:r>
              <a:rPr lang="en-GB" sz="2200" b="1" dirty="0">
                <a:latin typeface="Avenir Book"/>
                <a:ea typeface="ＭＳ Ｐゴシック" charset="0"/>
                <a:cs typeface="Avenir Book"/>
              </a:rPr>
              <a:t>Geographical and quotas</a:t>
            </a:r>
          </a:p>
          <a:p>
            <a:pPr marL="342900" lvl="0" indent="-342900">
              <a:spcAft>
                <a:spcPts val="1200"/>
              </a:spcAft>
              <a:buFont typeface="Arial" panose="020B0604020202020204" pitchFamily="34" charset="0"/>
              <a:buChar char="•"/>
            </a:pPr>
            <a:r>
              <a:rPr lang="en-GB" sz="2200" b="1" dirty="0">
                <a:latin typeface="Avenir Book"/>
                <a:ea typeface="ＭＳ Ｐゴシック" charset="0"/>
                <a:cs typeface="Avenir Book"/>
              </a:rPr>
              <a:t>For </a:t>
            </a:r>
            <a:r>
              <a:rPr lang="en-GB" sz="2200" b="1" dirty="0">
                <a:solidFill>
                  <a:srgbClr val="00B050"/>
                </a:solidFill>
                <a:latin typeface="Avenir Book"/>
                <a:ea typeface="ＭＳ Ｐゴシック" charset="0"/>
                <a:cs typeface="Avenir Book"/>
              </a:rPr>
              <a:t>life-cycle approaches</a:t>
            </a:r>
            <a:r>
              <a:rPr lang="en-GB" sz="2200" dirty="0">
                <a:latin typeface="Avenir Book"/>
                <a:ea typeface="ＭＳ Ｐゴシック" charset="0"/>
                <a:cs typeface="Avenir Book"/>
              </a:rPr>
              <a:t>.. Mostly categorical targeting (by age, disability status, life-cycle event, </a:t>
            </a:r>
            <a:r>
              <a:rPr lang="en-GB" sz="2200" dirty="0" err="1">
                <a:latin typeface="Avenir Book"/>
                <a:ea typeface="ＭＳ Ｐゴシック" charset="0"/>
                <a:cs typeface="Avenir Book"/>
              </a:rPr>
              <a:t>etc</a:t>
            </a:r>
            <a:r>
              <a:rPr lang="en-GB" sz="2200" dirty="0">
                <a:latin typeface="Avenir Book"/>
                <a:ea typeface="ＭＳ Ｐゴシック" charset="0"/>
                <a:cs typeface="Avenir Book"/>
              </a:rPr>
              <a:t>)</a:t>
            </a:r>
          </a:p>
          <a:p>
            <a:pPr marL="342900" lvl="0" indent="-342900">
              <a:buFont typeface="Arial" panose="020B0604020202020204" pitchFamily="34" charset="0"/>
              <a:buChar char="•"/>
            </a:pPr>
            <a:r>
              <a:rPr lang="en-GB" sz="2200" b="1" dirty="0">
                <a:latin typeface="Avenir Book"/>
                <a:ea typeface="ＭＳ Ｐゴシック" charset="0"/>
                <a:cs typeface="Avenir Book"/>
              </a:rPr>
              <a:t>For </a:t>
            </a:r>
            <a:r>
              <a:rPr lang="en-GB" sz="2200" b="1" dirty="0">
                <a:solidFill>
                  <a:srgbClr val="00B050"/>
                </a:solidFill>
                <a:latin typeface="Avenir Book"/>
                <a:ea typeface="ＭＳ Ｐゴシック" charset="0"/>
                <a:cs typeface="Avenir Book"/>
              </a:rPr>
              <a:t>poverty targeting</a:t>
            </a:r>
            <a:r>
              <a:rPr lang="en-GB" sz="2200" dirty="0">
                <a:latin typeface="Avenir Book"/>
                <a:ea typeface="ＭＳ Ｐゴシック" charset="0"/>
                <a:cs typeface="Avenir Book"/>
              </a:rPr>
              <a:t>.. Main options are:</a:t>
            </a:r>
          </a:p>
          <a:p>
            <a:pPr marL="800100" lvl="1" indent="-342900">
              <a:buFont typeface="Arial" panose="020B0604020202020204" pitchFamily="34" charset="0"/>
              <a:buChar char="•"/>
            </a:pPr>
            <a:endParaRPr lang="en-ZA" sz="2200" b="1" dirty="0">
              <a:latin typeface="Avenir Book"/>
              <a:cs typeface="Avenir Book"/>
            </a:endParaRPr>
          </a:p>
          <a:p>
            <a:pPr marL="457200" lvl="0" indent="-457200">
              <a:buFont typeface="Arial" panose="020B0604020202020204" pitchFamily="34" charset="0"/>
              <a:buChar char="•"/>
            </a:pPr>
            <a:endParaRPr lang="en-ZA" sz="2800" dirty="0"/>
          </a:p>
          <a:p>
            <a:pPr marL="457200" lvl="0" indent="-457200">
              <a:buFont typeface="Arial" panose="020B0604020202020204" pitchFamily="34" charset="0"/>
              <a:buChar char="•"/>
            </a:pPr>
            <a:endParaRPr lang="en-ZA" sz="2800" dirty="0"/>
          </a:p>
          <a:p>
            <a:pPr marL="457200" lvl="0" indent="-457200">
              <a:buFont typeface="Arial" panose="020B0604020202020204" pitchFamily="34" charset="0"/>
              <a:buChar char="•"/>
            </a:pPr>
            <a:endParaRPr lang="en-ZA" sz="2800" dirty="0"/>
          </a:p>
        </p:txBody>
      </p:sp>
      <p:pic>
        <p:nvPicPr>
          <p:cNvPr id="2" name="Picture 1"/>
          <p:cNvPicPr>
            <a:picLocks noChangeAspect="1"/>
          </p:cNvPicPr>
          <p:nvPr/>
        </p:nvPicPr>
        <p:blipFill>
          <a:blip r:embed="rId3"/>
          <a:stretch>
            <a:fillRect/>
          </a:stretch>
        </p:blipFill>
        <p:spPr>
          <a:xfrm>
            <a:off x="3620360" y="4226599"/>
            <a:ext cx="2514600" cy="1832066"/>
          </a:xfrm>
          <a:prstGeom prst="rect">
            <a:avLst/>
          </a:prstGeom>
        </p:spPr>
      </p:pic>
      <p:sp>
        <p:nvSpPr>
          <p:cNvPr id="3" name="Rectangle 2"/>
          <p:cNvSpPr/>
          <p:nvPr/>
        </p:nvSpPr>
        <p:spPr>
          <a:xfrm>
            <a:off x="381000" y="6181032"/>
            <a:ext cx="2177049" cy="430887"/>
          </a:xfrm>
          <a:prstGeom prst="rect">
            <a:avLst/>
          </a:prstGeom>
        </p:spPr>
        <p:txBody>
          <a:bodyPr wrap="square">
            <a:spAutoFit/>
          </a:bodyPr>
          <a:lstStyle/>
          <a:p>
            <a:pPr lvl="1"/>
            <a:r>
              <a:rPr lang="en-ZA" sz="2200" b="1" dirty="0">
                <a:latin typeface="Avenir Book"/>
                <a:cs typeface="Avenir Book"/>
              </a:rPr>
              <a:t>Means test</a:t>
            </a:r>
          </a:p>
        </p:txBody>
      </p:sp>
      <p:sp>
        <p:nvSpPr>
          <p:cNvPr id="4" name="Rectangle 3"/>
          <p:cNvSpPr/>
          <p:nvPr/>
        </p:nvSpPr>
        <p:spPr>
          <a:xfrm>
            <a:off x="3054236" y="6058692"/>
            <a:ext cx="3429000" cy="769441"/>
          </a:xfrm>
          <a:prstGeom prst="rect">
            <a:avLst/>
          </a:prstGeom>
        </p:spPr>
        <p:txBody>
          <a:bodyPr wrap="square">
            <a:spAutoFit/>
          </a:bodyPr>
          <a:lstStyle/>
          <a:p>
            <a:pPr lvl="1"/>
            <a:r>
              <a:rPr lang="en-ZA" sz="2200" b="1" dirty="0">
                <a:latin typeface="Avenir Book"/>
                <a:cs typeface="Avenir Book"/>
              </a:rPr>
              <a:t>Community based targeting</a:t>
            </a:r>
          </a:p>
        </p:txBody>
      </p:sp>
      <p:sp>
        <p:nvSpPr>
          <p:cNvPr id="5" name="Rectangle 4"/>
          <p:cNvSpPr/>
          <p:nvPr/>
        </p:nvSpPr>
        <p:spPr>
          <a:xfrm>
            <a:off x="6082368" y="6082107"/>
            <a:ext cx="2985113" cy="430887"/>
          </a:xfrm>
          <a:prstGeom prst="rect">
            <a:avLst/>
          </a:prstGeom>
        </p:spPr>
        <p:txBody>
          <a:bodyPr wrap="none">
            <a:spAutoFit/>
          </a:bodyPr>
          <a:lstStyle/>
          <a:p>
            <a:pPr lvl="1"/>
            <a:r>
              <a:rPr lang="en-ZA" sz="2200" b="1" dirty="0">
                <a:latin typeface="Avenir Book"/>
                <a:cs typeface="Avenir Book"/>
              </a:rPr>
              <a:t>Proxy means test</a:t>
            </a:r>
          </a:p>
        </p:txBody>
      </p:sp>
      <p:pic>
        <p:nvPicPr>
          <p:cNvPr id="1026" name="Picture 2" descr="Image result for Cadastro Único for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1784" y="4272740"/>
            <a:ext cx="1872141" cy="1785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6324600" y="1024595"/>
            <a:ext cx="2571750" cy="1733550"/>
          </a:xfrm>
          <a:prstGeom prst="rect">
            <a:avLst/>
          </a:prstGeom>
        </p:spPr>
      </p:pic>
      <p:pic>
        <p:nvPicPr>
          <p:cNvPr id="2050" name="Picture 2" descr="Image result for inc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472" y="4179663"/>
            <a:ext cx="2762250" cy="165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45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08951" y="-158768"/>
            <a:ext cx="8991600" cy="11372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solidFill>
                  <a:schemeClr val="bg1"/>
                </a:solidFill>
                <a:latin typeface="Avenir Medium"/>
                <a:ea typeface="ＭＳ Ｐゴシック" charset="0"/>
                <a:cs typeface="Avenir Medium"/>
              </a:rPr>
              <a:t>Summary of beneficiary selection methodologies</a:t>
            </a:r>
          </a:p>
        </p:txBody>
      </p:sp>
      <p:sp>
        <p:nvSpPr>
          <p:cNvPr id="8" name="Content Placeholder 7">
            <a:extLst>
              <a:ext uri="{FF2B5EF4-FFF2-40B4-BE49-F238E27FC236}">
                <a16:creationId xmlns:a16="http://schemas.microsoft.com/office/drawing/2014/main" id="{6A797EFE-9CF3-4DAA-8C2A-2528F04AAEC3}"/>
              </a:ext>
            </a:extLst>
          </p:cNvPr>
          <p:cNvSpPr>
            <a:spLocks noGrp="1"/>
          </p:cNvSpPr>
          <p:nvPr>
            <p:ph idx="1"/>
          </p:nvPr>
        </p:nvSpPr>
        <p:spPr>
          <a:xfrm>
            <a:off x="457200" y="1137222"/>
            <a:ext cx="8229600" cy="5720778"/>
          </a:xfrm>
        </p:spPr>
        <p:txBody>
          <a:bodyPr>
            <a:normAutofit fontScale="92500"/>
          </a:bodyPr>
          <a:lstStyle/>
          <a:p>
            <a:pPr>
              <a:lnSpc>
                <a:spcPct val="150000"/>
              </a:lnSpc>
            </a:pPr>
            <a:r>
              <a:rPr lang="en-ZA" sz="2400" b="1" dirty="0"/>
              <a:t>Geographic and quotas: </a:t>
            </a:r>
            <a:r>
              <a:rPr lang="en-ZA" sz="2400" dirty="0"/>
              <a:t>Selected based on where beneficiaries live</a:t>
            </a:r>
          </a:p>
          <a:p>
            <a:pPr marL="0" indent="0">
              <a:lnSpc>
                <a:spcPct val="150000"/>
              </a:lnSpc>
              <a:buNone/>
            </a:pPr>
            <a:r>
              <a:rPr lang="en-ZA" sz="2400" b="1" dirty="0">
                <a:solidFill>
                  <a:srgbClr val="C00000"/>
                </a:solidFill>
              </a:rPr>
              <a:t>Life-cycle approach: </a:t>
            </a:r>
          </a:p>
          <a:p>
            <a:pPr>
              <a:lnSpc>
                <a:spcPct val="150000"/>
              </a:lnSpc>
            </a:pPr>
            <a:r>
              <a:rPr lang="en-ZA" sz="2400" b="1" dirty="0"/>
              <a:t>Categorical targeting: </a:t>
            </a:r>
            <a:r>
              <a:rPr lang="en-ZA" sz="2400" dirty="0"/>
              <a:t>Selected based on demographic characteristics (age, sex, disabilities, etc)</a:t>
            </a:r>
            <a:endParaRPr lang="en-ZA" sz="2400" u="sng" dirty="0"/>
          </a:p>
          <a:p>
            <a:pPr marL="0" indent="0">
              <a:lnSpc>
                <a:spcPct val="150000"/>
              </a:lnSpc>
              <a:buNone/>
            </a:pPr>
            <a:r>
              <a:rPr lang="en-ZA" sz="2400" b="1" dirty="0">
                <a:solidFill>
                  <a:srgbClr val="C00000"/>
                </a:solidFill>
              </a:rPr>
              <a:t>Poverty targeting: </a:t>
            </a:r>
          </a:p>
          <a:p>
            <a:pPr>
              <a:lnSpc>
                <a:spcPct val="150000"/>
              </a:lnSpc>
            </a:pPr>
            <a:r>
              <a:rPr lang="en-ZA" sz="2400" b="1" dirty="0"/>
              <a:t>Means testing: </a:t>
            </a:r>
            <a:r>
              <a:rPr lang="en-ZA" sz="2400" dirty="0"/>
              <a:t>Selected based on how much beneficiaries earn</a:t>
            </a:r>
            <a:endParaRPr lang="en-ZA" sz="2400" u="sng" dirty="0"/>
          </a:p>
          <a:p>
            <a:pPr>
              <a:lnSpc>
                <a:spcPct val="150000"/>
              </a:lnSpc>
            </a:pPr>
            <a:r>
              <a:rPr lang="en-ZA" sz="2400" b="1" dirty="0"/>
              <a:t>Proxy means testing: </a:t>
            </a:r>
            <a:r>
              <a:rPr lang="en-ZA" sz="2400" dirty="0"/>
              <a:t>Selected based on what beneficiaries own (assets)</a:t>
            </a:r>
          </a:p>
          <a:p>
            <a:pPr>
              <a:lnSpc>
                <a:spcPct val="150000"/>
              </a:lnSpc>
            </a:pPr>
            <a:r>
              <a:rPr lang="en-ZA" sz="2400" b="1" dirty="0"/>
              <a:t>Community based targeting: </a:t>
            </a:r>
            <a:r>
              <a:rPr lang="en-ZA" sz="2400" dirty="0"/>
              <a:t>The community decides on who should be selected </a:t>
            </a:r>
          </a:p>
          <a:p>
            <a:endParaRPr lang="en-ZA" sz="2400" dirty="0"/>
          </a:p>
        </p:txBody>
      </p:sp>
    </p:spTree>
    <p:extLst>
      <p:ext uri="{BB962C8B-B14F-4D97-AF65-F5344CB8AC3E}">
        <p14:creationId xmlns:p14="http://schemas.microsoft.com/office/powerpoint/2010/main" val="2959846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p:cNvSpPr/>
          <p:nvPr/>
        </p:nvSpPr>
        <p:spPr>
          <a:xfrm>
            <a:off x="152400" y="1295400"/>
            <a:ext cx="9144000" cy="4648200"/>
          </a:xfrm>
          <a:prstGeom prst="ellipse">
            <a:avLst/>
          </a:prstGeom>
          <a:solidFill>
            <a:schemeClr val="accent3">
              <a:lumMod val="60000"/>
              <a:lumOff val="40000"/>
              <a:alpha val="90000"/>
            </a:schemeClr>
          </a:solid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304800" y="1905000"/>
            <a:ext cx="4038600" cy="1229111"/>
          </a:xfrm>
        </p:spPr>
        <p:txBody>
          <a:bodyPr/>
          <a:lstStyle/>
          <a:p>
            <a:pPr marL="0" indent="0" algn="ctr">
              <a:buNone/>
            </a:pPr>
            <a:r>
              <a:rPr lang="en-GB" b="1" dirty="0">
                <a:solidFill>
                  <a:srgbClr val="102A6C"/>
                </a:solidFill>
                <a:latin typeface="Avenir Book"/>
              </a:rPr>
              <a:t>Categorical</a:t>
            </a:r>
          </a:p>
        </p:txBody>
      </p:sp>
      <p:sp>
        <p:nvSpPr>
          <p:cNvPr id="8" name="Oval 7"/>
          <p:cNvSpPr/>
          <p:nvPr/>
        </p:nvSpPr>
        <p:spPr>
          <a:xfrm>
            <a:off x="393569" y="1837183"/>
            <a:ext cx="4039790" cy="2586326"/>
          </a:xfrm>
          <a:prstGeom prst="ellipse">
            <a:avLst/>
          </a:prstGeom>
          <a:noFill/>
          <a:ln w="53975">
            <a:solidFill>
              <a:srgbClr val="102A6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5E"/>
              </a:solidFill>
            </a:endParaRPr>
          </a:p>
        </p:txBody>
      </p:sp>
      <p:sp>
        <p:nvSpPr>
          <p:cNvPr id="10" name="Oval 9"/>
          <p:cNvSpPr/>
          <p:nvPr/>
        </p:nvSpPr>
        <p:spPr>
          <a:xfrm>
            <a:off x="2323246" y="2345020"/>
            <a:ext cx="1939958" cy="682334"/>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800000"/>
                </a:solidFill>
                <a:latin typeface="Avenir Book"/>
                <a:cs typeface="Avenir Book"/>
              </a:rPr>
              <a:t>Geographic</a:t>
            </a:r>
          </a:p>
        </p:txBody>
      </p:sp>
      <p:sp>
        <p:nvSpPr>
          <p:cNvPr id="9" name="Oval 8"/>
          <p:cNvSpPr/>
          <p:nvPr/>
        </p:nvSpPr>
        <p:spPr>
          <a:xfrm>
            <a:off x="597100" y="2402866"/>
            <a:ext cx="1412312" cy="659096"/>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800000"/>
                </a:solidFill>
                <a:latin typeface="Avenir Book"/>
              </a:rPr>
              <a:t>Age</a:t>
            </a:r>
          </a:p>
        </p:txBody>
      </p:sp>
      <p:sp>
        <p:nvSpPr>
          <p:cNvPr id="11" name="Oval 10"/>
          <p:cNvSpPr/>
          <p:nvPr/>
        </p:nvSpPr>
        <p:spPr>
          <a:xfrm>
            <a:off x="1070642" y="2973031"/>
            <a:ext cx="2167411" cy="1334950"/>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600" dirty="0">
                <a:solidFill>
                  <a:srgbClr val="800000"/>
                </a:solidFill>
                <a:latin typeface="Avenir Book"/>
              </a:rPr>
              <a:t>Other demographic criteria</a:t>
            </a:r>
          </a:p>
        </p:txBody>
      </p:sp>
      <p:sp>
        <p:nvSpPr>
          <p:cNvPr id="12" name="Oval 11"/>
          <p:cNvSpPr/>
          <p:nvPr/>
        </p:nvSpPr>
        <p:spPr>
          <a:xfrm>
            <a:off x="4826703" y="1843789"/>
            <a:ext cx="4039790" cy="2586326"/>
          </a:xfrm>
          <a:prstGeom prst="ellipse">
            <a:avLst/>
          </a:prstGeom>
          <a:noFill/>
          <a:ln w="53975">
            <a:solidFill>
              <a:srgbClr val="102A6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5E"/>
              </a:solidFill>
            </a:endParaRPr>
          </a:p>
        </p:txBody>
      </p:sp>
      <p:sp>
        <p:nvSpPr>
          <p:cNvPr id="13" name="Content Placeholder 3"/>
          <p:cNvSpPr txBox="1">
            <a:spLocks/>
          </p:cNvSpPr>
          <p:nvPr/>
        </p:nvSpPr>
        <p:spPr>
          <a:xfrm>
            <a:off x="5029200" y="1981200"/>
            <a:ext cx="3623094" cy="339167"/>
          </a:xfrm>
          <a:prstGeom prst="rect">
            <a:avLst/>
          </a:prstGeom>
        </p:spPr>
        <p:txBody>
          <a:bodyPr vert="horz">
            <a:normAutofit lnSpcReduction="10000"/>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kumimoji="0" sz="1800" kern="1200">
                <a:solidFill>
                  <a:srgbClr val="00005E"/>
                </a:solidFill>
                <a:latin typeface="Arial" pitchFamily="34" charset="0"/>
                <a:ea typeface="+mn-ea"/>
                <a:cs typeface="Arial" pitchFamily="34" charset="0"/>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kumimoji="0" sz="1800" kern="1200">
                <a:solidFill>
                  <a:schemeClr val="bg1"/>
                </a:solidFill>
                <a:latin typeface="Arial" pitchFamily="34" charset="0"/>
                <a:ea typeface="+mn-ea"/>
                <a:cs typeface="Arial" pitchFamily="34" charset="0"/>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kumimoji="0" sz="1800" kern="1200">
                <a:solidFill>
                  <a:schemeClr val="bg1"/>
                </a:solidFill>
                <a:latin typeface="Arial" pitchFamily="34" charset="0"/>
                <a:ea typeface="+mn-ea"/>
                <a:cs typeface="Arial" pitchFamily="34" charset="0"/>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kumimoji="0" sz="1800" kern="1200">
                <a:solidFill>
                  <a:schemeClr val="bg1"/>
                </a:solidFill>
                <a:latin typeface="Arial" pitchFamily="34" charset="0"/>
                <a:ea typeface="+mn-ea"/>
                <a:cs typeface="Arial" pitchFamily="34" charset="0"/>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kumimoji="0" sz="1800" kern="1200">
                <a:solidFill>
                  <a:schemeClr val="bg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GB" b="1" dirty="0">
                <a:solidFill>
                  <a:srgbClr val="102A6C"/>
                </a:solidFill>
                <a:latin typeface="Avenir Book"/>
              </a:rPr>
              <a:t>Economic selection</a:t>
            </a:r>
          </a:p>
        </p:txBody>
      </p:sp>
      <p:sp>
        <p:nvSpPr>
          <p:cNvPr id="14" name="Oval 13"/>
          <p:cNvSpPr/>
          <p:nvPr/>
        </p:nvSpPr>
        <p:spPr>
          <a:xfrm>
            <a:off x="4935296" y="2789051"/>
            <a:ext cx="1342660" cy="900609"/>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600" dirty="0">
                <a:solidFill>
                  <a:srgbClr val="800000"/>
                </a:solidFill>
                <a:latin typeface="Avenir Book"/>
              </a:rPr>
              <a:t>Means test</a:t>
            </a:r>
          </a:p>
        </p:txBody>
      </p:sp>
      <p:sp>
        <p:nvSpPr>
          <p:cNvPr id="15" name="Oval 14"/>
          <p:cNvSpPr/>
          <p:nvPr/>
        </p:nvSpPr>
        <p:spPr>
          <a:xfrm>
            <a:off x="6105079" y="2465593"/>
            <a:ext cx="1680166" cy="871636"/>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600" dirty="0">
                <a:solidFill>
                  <a:srgbClr val="800000"/>
                </a:solidFill>
                <a:latin typeface="Avenir Book"/>
              </a:rPr>
              <a:t>Affluence, pension test</a:t>
            </a:r>
          </a:p>
        </p:txBody>
      </p:sp>
      <p:sp>
        <p:nvSpPr>
          <p:cNvPr id="16" name="Oval 15"/>
          <p:cNvSpPr/>
          <p:nvPr/>
        </p:nvSpPr>
        <p:spPr>
          <a:xfrm>
            <a:off x="6852731" y="3469665"/>
            <a:ext cx="1043977" cy="849980"/>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800000"/>
                </a:solidFill>
                <a:latin typeface="Avenir Book"/>
              </a:rPr>
              <a:t>CBT</a:t>
            </a:r>
          </a:p>
        </p:txBody>
      </p:sp>
      <p:sp>
        <p:nvSpPr>
          <p:cNvPr id="29" name="Content Placeholder 3"/>
          <p:cNvSpPr txBox="1">
            <a:spLocks/>
          </p:cNvSpPr>
          <p:nvPr/>
        </p:nvSpPr>
        <p:spPr>
          <a:xfrm>
            <a:off x="5602531" y="5161073"/>
            <a:ext cx="1705518" cy="422436"/>
          </a:xfrm>
          <a:prstGeom prst="rect">
            <a:avLst/>
          </a:prstGeom>
        </p:spPr>
        <p:txBody>
          <a:bodyPr vert="horz">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kumimoji="0" sz="1800" kern="1200">
                <a:solidFill>
                  <a:srgbClr val="00005E"/>
                </a:solidFill>
                <a:latin typeface="Arial" pitchFamily="34" charset="0"/>
                <a:ea typeface="+mn-ea"/>
                <a:cs typeface="Arial" pitchFamily="34" charset="0"/>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kumimoji="0" sz="1800" kern="1200">
                <a:solidFill>
                  <a:schemeClr val="bg1"/>
                </a:solidFill>
                <a:latin typeface="Arial" pitchFamily="34" charset="0"/>
                <a:ea typeface="+mn-ea"/>
                <a:cs typeface="Arial" pitchFamily="34" charset="0"/>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kumimoji="0" sz="1800" kern="1200">
                <a:solidFill>
                  <a:schemeClr val="bg1"/>
                </a:solidFill>
                <a:latin typeface="Arial" pitchFamily="34" charset="0"/>
                <a:ea typeface="+mn-ea"/>
                <a:cs typeface="Arial" pitchFamily="34" charset="0"/>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kumimoji="0" sz="1800" kern="1200">
                <a:solidFill>
                  <a:schemeClr val="bg1"/>
                </a:solidFill>
                <a:latin typeface="Arial" pitchFamily="34" charset="0"/>
                <a:ea typeface="+mn-ea"/>
                <a:cs typeface="Arial" pitchFamily="34" charset="0"/>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kumimoji="0" sz="1800" kern="1200">
                <a:solidFill>
                  <a:schemeClr val="bg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b="1" dirty="0">
                <a:solidFill>
                  <a:schemeClr val="accent1">
                    <a:lumMod val="75000"/>
                  </a:schemeClr>
                </a:solidFill>
              </a:rPr>
              <a:t>“Targeted”</a:t>
            </a:r>
          </a:p>
        </p:txBody>
      </p:sp>
      <p:pic>
        <p:nvPicPr>
          <p:cNvPr id="30" name="Picture 29"/>
          <p:cNvPicPr>
            <a:picLocks noChangeAspect="1"/>
          </p:cNvPicPr>
          <p:nvPr/>
        </p:nvPicPr>
        <p:blipFill>
          <a:blip r:embed="rId3"/>
          <a:stretch>
            <a:fillRect/>
          </a:stretch>
        </p:blipFill>
        <p:spPr>
          <a:xfrm>
            <a:off x="304800" y="304800"/>
            <a:ext cx="3271486" cy="1217348"/>
          </a:xfrm>
          <a:prstGeom prst="rect">
            <a:avLst/>
          </a:prstGeom>
        </p:spPr>
      </p:pic>
      <p:sp>
        <p:nvSpPr>
          <p:cNvPr id="31" name="Oval 30"/>
          <p:cNvSpPr/>
          <p:nvPr/>
        </p:nvSpPr>
        <p:spPr>
          <a:xfrm>
            <a:off x="1828800" y="152400"/>
            <a:ext cx="1097776" cy="1615198"/>
          </a:xfrm>
          <a:prstGeom prst="ellipse">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7772400" y="2718442"/>
            <a:ext cx="1043977" cy="849980"/>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600" dirty="0">
                <a:solidFill>
                  <a:srgbClr val="800000"/>
                </a:solidFill>
                <a:latin typeface="Avenir Book"/>
              </a:rPr>
              <a:t>PMT</a:t>
            </a:r>
          </a:p>
        </p:txBody>
      </p:sp>
      <p:pic>
        <p:nvPicPr>
          <p:cNvPr id="23" name="Picture 22" descr="MIS POWERPOINT_3DAY content1.jpg"/>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5530354"/>
            <a:ext cx="9144000" cy="1450994"/>
          </a:xfrm>
          <a:prstGeom prst="rect">
            <a:avLst/>
          </a:prstGeom>
        </p:spPr>
      </p:pic>
      <p:sp>
        <p:nvSpPr>
          <p:cNvPr id="3" name="Bent Arrow 2"/>
          <p:cNvSpPr/>
          <p:nvPr/>
        </p:nvSpPr>
        <p:spPr>
          <a:xfrm>
            <a:off x="6277956" y="4471996"/>
            <a:ext cx="354668" cy="689077"/>
          </a:xfrm>
          <a:prstGeom prst="bentArrow">
            <a:avLst>
              <a:gd name="adj1" fmla="val 25000"/>
              <a:gd name="adj2" fmla="val 47857"/>
              <a:gd name="adj3" fmla="val 50000"/>
              <a:gd name="adj4" fmla="val 4375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Content Placeholder 3"/>
          <p:cNvSpPr txBox="1">
            <a:spLocks/>
          </p:cNvSpPr>
          <p:nvPr/>
        </p:nvSpPr>
        <p:spPr>
          <a:xfrm>
            <a:off x="2192547" y="1801908"/>
            <a:ext cx="4648200" cy="1229111"/>
          </a:xfrm>
          <a:prstGeom prst="rect">
            <a:avLst/>
          </a:prstGeom>
        </p:spPr>
        <p:txBody>
          <a:bodyPr vert="horz" lIns="91440" tIns="45720" rIns="91440" bIns="45720" rtlCol="0">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kern="1200">
                <a:solidFill>
                  <a:srgbClr val="00005E"/>
                </a:solidFill>
                <a:latin typeface="+mn-lt"/>
                <a:ea typeface="+mn-ea"/>
                <a:cs typeface="+mn-cs"/>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sz="2800" kern="1200">
                <a:solidFill>
                  <a:schemeClr val="bg1"/>
                </a:solidFill>
                <a:latin typeface="+mn-lt"/>
                <a:ea typeface="+mn-ea"/>
                <a:cs typeface="+mn-cs"/>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sz="2400" kern="1200">
                <a:solidFill>
                  <a:schemeClr val="bg1"/>
                </a:solidFill>
                <a:latin typeface="+mn-lt"/>
                <a:ea typeface="+mn-ea"/>
                <a:cs typeface="+mn-cs"/>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sz="2000" kern="1200">
                <a:solidFill>
                  <a:schemeClr val="bg1"/>
                </a:solidFill>
                <a:latin typeface="+mn-lt"/>
                <a:ea typeface="+mn-ea"/>
                <a:cs typeface="+mn-cs"/>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2"/>
              <a:buNone/>
            </a:pPr>
            <a:r>
              <a:rPr lang="en-GB" b="1" dirty="0">
                <a:solidFill>
                  <a:srgbClr val="006600"/>
                </a:solidFill>
                <a:latin typeface="Avenir Book"/>
              </a:rPr>
              <a:t>HYBRID</a:t>
            </a:r>
          </a:p>
        </p:txBody>
      </p:sp>
    </p:spTree>
    <p:extLst>
      <p:ext uri="{BB962C8B-B14F-4D97-AF65-F5344CB8AC3E}">
        <p14:creationId xmlns:p14="http://schemas.microsoft.com/office/powerpoint/2010/main" val="19540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P spid="8" grpId="0" animBg="1"/>
      <p:bldP spid="10" grpId="0" animBg="1"/>
      <p:bldP spid="9" grpId="0" animBg="1"/>
      <p:bldP spid="11" grpId="0" animBg="1"/>
      <p:bldP spid="12" grpId="0" animBg="1"/>
      <p:bldP spid="13" grpId="0"/>
      <p:bldP spid="14" grpId="0" animBg="1"/>
      <p:bldP spid="15" grpId="0" animBg="1"/>
      <p:bldP spid="16" grpId="0" animBg="1"/>
      <p:bldP spid="29" grpId="0"/>
      <p:bldP spid="35" grpId="0" animBg="1"/>
      <p:bldP spid="3" grpId="0" animBg="1"/>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46600" y="2133600"/>
            <a:ext cx="4572000" cy="1323439"/>
          </a:xfrm>
          <a:prstGeom prst="rect">
            <a:avLst/>
          </a:prstGeom>
          <a:noFill/>
        </p:spPr>
        <p:txBody>
          <a:bodyPr wrap="square" rtlCol="0">
            <a:spAutoFit/>
          </a:bodyPr>
          <a:lstStyle/>
          <a:p>
            <a:pPr algn="ctr"/>
            <a:r>
              <a:rPr lang="en-US" sz="4000" dirty="0">
                <a:solidFill>
                  <a:schemeClr val="bg1"/>
                </a:solidFill>
                <a:latin typeface="Avenir Book"/>
                <a:cs typeface="Avenir Book"/>
              </a:rPr>
              <a:t>PMT </a:t>
            </a:r>
            <a:r>
              <a:rPr lang="en-US" sz="4000" dirty="0" err="1">
                <a:solidFill>
                  <a:schemeClr val="bg1"/>
                </a:solidFill>
                <a:latin typeface="Avenir Book"/>
                <a:cs typeface="Avenir Book"/>
              </a:rPr>
              <a:t>vs</a:t>
            </a:r>
            <a:r>
              <a:rPr lang="en-US" sz="4000" dirty="0">
                <a:solidFill>
                  <a:schemeClr val="bg1"/>
                </a:solidFill>
                <a:latin typeface="Avenir Book"/>
                <a:cs typeface="Avenir Book"/>
              </a:rPr>
              <a:t> CBT </a:t>
            </a:r>
            <a:r>
              <a:rPr lang="en-US" sz="4000" dirty="0" err="1">
                <a:solidFill>
                  <a:schemeClr val="bg1"/>
                </a:solidFill>
                <a:latin typeface="Avenir Book"/>
                <a:cs typeface="Avenir Book"/>
              </a:rPr>
              <a:t>vs</a:t>
            </a:r>
            <a:r>
              <a:rPr lang="en-US" sz="4000" dirty="0">
                <a:solidFill>
                  <a:schemeClr val="bg1"/>
                </a:solidFill>
                <a:latin typeface="Avenir Book"/>
                <a:cs typeface="Avenir Book"/>
              </a:rPr>
              <a:t> Categorical </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467434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695577" y="1908717"/>
            <a:ext cx="3312368" cy="1229111"/>
          </a:xfrm>
        </p:spPr>
        <p:txBody>
          <a:bodyPr/>
          <a:lstStyle/>
          <a:p>
            <a:pPr marL="0" indent="0">
              <a:buNone/>
            </a:pPr>
            <a:r>
              <a:rPr lang="en-GB" dirty="0">
                <a:solidFill>
                  <a:srgbClr val="102A6C"/>
                </a:solidFill>
                <a:latin typeface="Avenir Heavy"/>
                <a:cs typeface="Avenir Heavy"/>
              </a:rPr>
              <a:t>Categorical</a:t>
            </a:r>
          </a:p>
        </p:txBody>
      </p:sp>
      <p:sp>
        <p:nvSpPr>
          <p:cNvPr id="7" name="Slide Number Placeholder 6"/>
          <p:cNvSpPr>
            <a:spLocks noGrp="1"/>
          </p:cNvSpPr>
          <p:nvPr>
            <p:ph type="sldNum" sz="quarter" idx="4"/>
          </p:nvPr>
        </p:nvSpPr>
        <p:spPr/>
        <p:txBody>
          <a:bodyPr/>
          <a:lstStyle/>
          <a:p>
            <a:fld id="{C7D21672-89B5-484A-831D-06775DE06882}" type="slidenum">
              <a:rPr lang="en-GB" smtClean="0"/>
              <a:pPr/>
              <a:t>28</a:t>
            </a:fld>
            <a:endParaRPr lang="en-GB" dirty="0"/>
          </a:p>
        </p:txBody>
      </p:sp>
      <p:sp>
        <p:nvSpPr>
          <p:cNvPr id="8" name="Oval 7"/>
          <p:cNvSpPr/>
          <p:nvPr/>
        </p:nvSpPr>
        <p:spPr>
          <a:xfrm>
            <a:off x="393569" y="1674268"/>
            <a:ext cx="4039790" cy="2586326"/>
          </a:xfrm>
          <a:prstGeom prst="ellipse">
            <a:avLst/>
          </a:prstGeom>
          <a:noFill/>
          <a:ln w="53975">
            <a:solidFill>
              <a:srgbClr val="102A6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5E"/>
              </a:solidFill>
            </a:endParaRPr>
          </a:p>
        </p:txBody>
      </p:sp>
      <p:sp>
        <p:nvSpPr>
          <p:cNvPr id="9" name="Oval 8"/>
          <p:cNvSpPr/>
          <p:nvPr/>
        </p:nvSpPr>
        <p:spPr>
          <a:xfrm>
            <a:off x="598444" y="2316425"/>
            <a:ext cx="1412312" cy="1023385"/>
          </a:xfrm>
          <a:prstGeom prst="ellipse">
            <a:avLst/>
          </a:prstGeom>
          <a:noFill/>
          <a:ln w="53975">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6600"/>
                </a:solidFill>
                <a:latin typeface="Avenir Roman"/>
                <a:cs typeface="Avenir Roman"/>
              </a:rPr>
              <a:t>Age</a:t>
            </a:r>
          </a:p>
        </p:txBody>
      </p:sp>
      <p:sp>
        <p:nvSpPr>
          <p:cNvPr id="10" name="Oval 9"/>
          <p:cNvSpPr/>
          <p:nvPr/>
        </p:nvSpPr>
        <p:spPr>
          <a:xfrm>
            <a:off x="2195736" y="2550874"/>
            <a:ext cx="1995264" cy="1023385"/>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800000"/>
                </a:solidFill>
                <a:latin typeface="Avenir Medium"/>
                <a:cs typeface="Avenir Medium"/>
              </a:rPr>
              <a:t>Geographic</a:t>
            </a:r>
          </a:p>
        </p:txBody>
      </p:sp>
      <p:sp>
        <p:nvSpPr>
          <p:cNvPr id="11" name="Oval 10"/>
          <p:cNvSpPr/>
          <p:nvPr/>
        </p:nvSpPr>
        <p:spPr>
          <a:xfrm>
            <a:off x="1337789" y="3435190"/>
            <a:ext cx="1362003" cy="546777"/>
          </a:xfrm>
          <a:prstGeom prst="ellipse">
            <a:avLst/>
          </a:prstGeom>
          <a:noFill/>
          <a:ln w="53975">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6600"/>
                </a:solidFill>
              </a:rPr>
              <a:t>Other..</a:t>
            </a:r>
          </a:p>
        </p:txBody>
      </p:sp>
      <p:sp>
        <p:nvSpPr>
          <p:cNvPr id="12" name="Oval 11"/>
          <p:cNvSpPr/>
          <p:nvPr/>
        </p:nvSpPr>
        <p:spPr>
          <a:xfrm>
            <a:off x="4826703" y="1680874"/>
            <a:ext cx="4039790" cy="2586326"/>
          </a:xfrm>
          <a:prstGeom prst="ellipse">
            <a:avLst/>
          </a:prstGeom>
          <a:noFill/>
          <a:ln w="53975">
            <a:solidFill>
              <a:srgbClr val="102A6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5E"/>
              </a:solidFill>
            </a:endParaRPr>
          </a:p>
        </p:txBody>
      </p:sp>
      <p:sp>
        <p:nvSpPr>
          <p:cNvPr id="13" name="Content Placeholder 3"/>
          <p:cNvSpPr txBox="1">
            <a:spLocks/>
          </p:cNvSpPr>
          <p:nvPr/>
        </p:nvSpPr>
        <p:spPr>
          <a:xfrm>
            <a:off x="5063706" y="1898810"/>
            <a:ext cx="3623094" cy="1229111"/>
          </a:xfrm>
          <a:prstGeom prst="rect">
            <a:avLst/>
          </a:prstGeom>
        </p:spPr>
        <p:txBody>
          <a:bodyPr vert="horz">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kumimoji="0" sz="1800" kern="1200">
                <a:solidFill>
                  <a:srgbClr val="00005E"/>
                </a:solidFill>
                <a:latin typeface="Arial" pitchFamily="34" charset="0"/>
                <a:ea typeface="+mn-ea"/>
                <a:cs typeface="Arial" pitchFamily="34" charset="0"/>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kumimoji="0" sz="1800" kern="1200">
                <a:solidFill>
                  <a:schemeClr val="bg1"/>
                </a:solidFill>
                <a:latin typeface="Arial" pitchFamily="34" charset="0"/>
                <a:ea typeface="+mn-ea"/>
                <a:cs typeface="Arial" pitchFamily="34" charset="0"/>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kumimoji="0" sz="1800" kern="1200">
                <a:solidFill>
                  <a:schemeClr val="bg1"/>
                </a:solidFill>
                <a:latin typeface="Arial" pitchFamily="34" charset="0"/>
                <a:ea typeface="+mn-ea"/>
                <a:cs typeface="Arial" pitchFamily="34" charset="0"/>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kumimoji="0" sz="1800" kern="1200">
                <a:solidFill>
                  <a:schemeClr val="bg1"/>
                </a:solidFill>
                <a:latin typeface="Arial" pitchFamily="34" charset="0"/>
                <a:ea typeface="+mn-ea"/>
                <a:cs typeface="Arial" pitchFamily="34" charset="0"/>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kumimoji="0" sz="1800" kern="1200">
                <a:solidFill>
                  <a:schemeClr val="bg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GB" b="1" dirty="0">
                <a:solidFill>
                  <a:srgbClr val="102A6C"/>
                </a:solidFill>
                <a:latin typeface="Avenir Heavy"/>
                <a:cs typeface="Avenir Heavy"/>
              </a:rPr>
              <a:t>Economic selection</a:t>
            </a:r>
          </a:p>
        </p:txBody>
      </p:sp>
      <p:sp>
        <p:nvSpPr>
          <p:cNvPr id="14" name="Oval 13"/>
          <p:cNvSpPr/>
          <p:nvPr/>
        </p:nvSpPr>
        <p:spPr>
          <a:xfrm>
            <a:off x="4935296" y="2626136"/>
            <a:ext cx="1342660" cy="900609"/>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800000"/>
                </a:solidFill>
                <a:latin typeface="Avenir Medium"/>
              </a:rPr>
              <a:t>Means test</a:t>
            </a:r>
          </a:p>
        </p:txBody>
      </p:sp>
      <p:sp>
        <p:nvSpPr>
          <p:cNvPr id="15" name="Oval 14"/>
          <p:cNvSpPr/>
          <p:nvPr/>
        </p:nvSpPr>
        <p:spPr>
          <a:xfrm>
            <a:off x="6105079" y="2302678"/>
            <a:ext cx="1680166" cy="871636"/>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a:solidFill>
                  <a:srgbClr val="800000"/>
                </a:solidFill>
                <a:latin typeface="Avenir Medium"/>
                <a:cs typeface="Avenir Medium"/>
              </a:rPr>
              <a:t>Affluence, pension test</a:t>
            </a:r>
          </a:p>
        </p:txBody>
      </p:sp>
      <p:sp>
        <p:nvSpPr>
          <p:cNvPr id="16" name="Oval 15"/>
          <p:cNvSpPr/>
          <p:nvPr/>
        </p:nvSpPr>
        <p:spPr>
          <a:xfrm>
            <a:off x="6852731" y="3306750"/>
            <a:ext cx="1043977" cy="849980"/>
          </a:xfrm>
          <a:prstGeom prst="ellipse">
            <a:avLst/>
          </a:prstGeom>
          <a:noFill/>
          <a:ln w="53975">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6600"/>
                </a:solidFill>
                <a:latin typeface="Avenir Medium"/>
                <a:cs typeface="Avenir Medium"/>
              </a:rPr>
              <a:t>CBT</a:t>
            </a:r>
          </a:p>
        </p:txBody>
      </p:sp>
      <p:pic>
        <p:nvPicPr>
          <p:cNvPr id="30" name="Picture 29"/>
          <p:cNvPicPr>
            <a:picLocks noChangeAspect="1"/>
          </p:cNvPicPr>
          <p:nvPr/>
        </p:nvPicPr>
        <p:blipFill>
          <a:blip r:embed="rId3"/>
          <a:stretch>
            <a:fillRect/>
          </a:stretch>
        </p:blipFill>
        <p:spPr>
          <a:xfrm>
            <a:off x="152400" y="381000"/>
            <a:ext cx="2910672" cy="1083086"/>
          </a:xfrm>
          <a:prstGeom prst="rect">
            <a:avLst/>
          </a:prstGeom>
        </p:spPr>
      </p:pic>
      <p:sp>
        <p:nvSpPr>
          <p:cNvPr id="31" name="Oval 30"/>
          <p:cNvSpPr/>
          <p:nvPr/>
        </p:nvSpPr>
        <p:spPr>
          <a:xfrm>
            <a:off x="1600200" y="152400"/>
            <a:ext cx="824300" cy="1447800"/>
          </a:xfrm>
          <a:prstGeom prst="ellipse">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7772400" y="2555527"/>
            <a:ext cx="1043977" cy="849980"/>
          </a:xfrm>
          <a:prstGeom prst="ellipse">
            <a:avLst/>
          </a:prstGeom>
          <a:noFill/>
          <a:ln w="53975">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8000"/>
                </a:solidFill>
                <a:latin typeface="Avenir Medium"/>
                <a:cs typeface="Avenir Medium"/>
              </a:rPr>
              <a:t>PMT</a:t>
            </a:r>
          </a:p>
        </p:txBody>
      </p:sp>
      <p:sp>
        <p:nvSpPr>
          <p:cNvPr id="23" name="Title 1"/>
          <p:cNvSpPr txBox="1">
            <a:spLocks/>
          </p:cNvSpPr>
          <p:nvPr/>
        </p:nvSpPr>
        <p:spPr>
          <a:xfrm>
            <a:off x="3276600" y="304800"/>
            <a:ext cx="5667200" cy="99022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latin typeface="Avenir Book"/>
                <a:cs typeface="Avenir Book"/>
              </a:rPr>
              <a:t>Activity: Divide into three groups, </a:t>
            </a:r>
          </a:p>
          <a:p>
            <a:r>
              <a:rPr lang="en-GB" sz="2000" dirty="0">
                <a:latin typeface="Avenir Book"/>
                <a:cs typeface="Avenir Book"/>
              </a:rPr>
              <a:t>according to interest!</a:t>
            </a:r>
          </a:p>
        </p:txBody>
      </p:sp>
      <p:cxnSp>
        <p:nvCxnSpPr>
          <p:cNvPr id="24" name="Straight Arrow Connector 23"/>
          <p:cNvCxnSpPr/>
          <p:nvPr/>
        </p:nvCxnSpPr>
        <p:spPr>
          <a:xfrm>
            <a:off x="5791200" y="1219200"/>
            <a:ext cx="2431455" cy="1588549"/>
          </a:xfrm>
          <a:prstGeom prst="straightConnector1">
            <a:avLst/>
          </a:prstGeom>
          <a:ln w="57150">
            <a:solidFill>
              <a:srgbClr val="EFD10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791200" y="1219200"/>
            <a:ext cx="1468239" cy="2371242"/>
          </a:xfrm>
          <a:prstGeom prst="straightConnector1">
            <a:avLst/>
          </a:prstGeom>
          <a:ln w="57150">
            <a:solidFill>
              <a:srgbClr val="EFD10D"/>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852388" y="1219200"/>
            <a:ext cx="4015012" cy="2087550"/>
          </a:xfrm>
          <a:prstGeom prst="straightConnector1">
            <a:avLst/>
          </a:prstGeom>
          <a:ln w="57150">
            <a:solidFill>
              <a:srgbClr val="EFD10D"/>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553200" y="5181600"/>
            <a:ext cx="2210463" cy="5970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r>
              <a:rPr lang="en-GB" sz="1600" dirty="0">
                <a:latin typeface="Avenir Book"/>
                <a:cs typeface="Avenir Book"/>
              </a:rPr>
              <a:t>See pages 13-14 of summary doc on S&amp;I</a:t>
            </a:r>
          </a:p>
        </p:txBody>
      </p:sp>
      <p:pic>
        <p:nvPicPr>
          <p:cNvPr id="25" name="Picture 24"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638800"/>
            <a:ext cx="1016790" cy="1016788"/>
          </a:xfrm>
          <a:prstGeom prst="rect">
            <a:avLst/>
          </a:prstGeom>
        </p:spPr>
      </p:pic>
    </p:spTree>
    <p:extLst>
      <p:ext uri="{BB962C8B-B14F-4D97-AF65-F5344CB8AC3E}">
        <p14:creationId xmlns:p14="http://schemas.microsoft.com/office/powerpoint/2010/main" val="3651590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C7D21672-89B5-484A-831D-06775DE06882}" type="slidenum">
              <a:rPr lang="en-GB" smtClean="0"/>
              <a:pPr/>
              <a:t>29</a:t>
            </a:fld>
            <a:endParaRPr lang="en-GB" dirty="0"/>
          </a:p>
        </p:txBody>
      </p:sp>
      <p:pic>
        <p:nvPicPr>
          <p:cNvPr id="4" name="Picture 3"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5" name="Rectangle 4"/>
          <p:cNvSpPr/>
          <p:nvPr/>
        </p:nvSpPr>
        <p:spPr>
          <a:xfrm>
            <a:off x="0" y="344139"/>
            <a:ext cx="9144000" cy="492443"/>
          </a:xfrm>
          <a:prstGeom prst="rect">
            <a:avLst/>
          </a:prstGeom>
        </p:spPr>
        <p:txBody>
          <a:bodyPr wrap="square">
            <a:spAutoFit/>
          </a:bodyPr>
          <a:lstStyle/>
          <a:p>
            <a:pPr algn="ctr"/>
            <a:r>
              <a:rPr lang="en-ZA" sz="2600" b="1" dirty="0">
                <a:solidFill>
                  <a:schemeClr val="bg1"/>
                </a:solidFill>
                <a:latin typeface="Avenir Medium"/>
                <a:cs typeface="Avenir Medium"/>
              </a:rPr>
              <a:t>Activity: PMT, CBT and Categorical…</a:t>
            </a:r>
          </a:p>
        </p:txBody>
      </p:sp>
      <p:graphicFrame>
        <p:nvGraphicFramePr>
          <p:cNvPr id="24" name="Content Placeholder 23"/>
          <p:cNvGraphicFramePr>
            <a:graphicFrameLocks noGrp="1"/>
          </p:cNvGraphicFramePr>
          <p:nvPr>
            <p:ph sz="half" idx="2"/>
            <p:extLst>
              <p:ext uri="{D42A27DB-BD31-4B8C-83A1-F6EECF244321}">
                <p14:modId xmlns:p14="http://schemas.microsoft.com/office/powerpoint/2010/main" val="2871130054"/>
              </p:ext>
            </p:extLst>
          </p:nvPr>
        </p:nvGraphicFramePr>
        <p:xfrm>
          <a:off x="0" y="1244024"/>
          <a:ext cx="9144000" cy="5613975"/>
        </p:xfrm>
        <a:graphic>
          <a:graphicData uri="http://schemas.openxmlformats.org/drawingml/2006/table">
            <a:tbl>
              <a:tblPr firstRow="1" bandRow="1">
                <a:tableStyleId>{5C22544A-7EE6-4342-B048-85BDC9FD1C3A}</a:tableStyleId>
              </a:tblPr>
              <a:tblGrid>
                <a:gridCol w="2907144">
                  <a:extLst>
                    <a:ext uri="{9D8B030D-6E8A-4147-A177-3AD203B41FA5}">
                      <a16:colId xmlns:a16="http://schemas.microsoft.com/office/drawing/2014/main" val="20000"/>
                    </a:ext>
                  </a:extLst>
                </a:gridCol>
                <a:gridCol w="2958818">
                  <a:extLst>
                    <a:ext uri="{9D8B030D-6E8A-4147-A177-3AD203B41FA5}">
                      <a16:colId xmlns:a16="http://schemas.microsoft.com/office/drawing/2014/main" val="20001"/>
                    </a:ext>
                  </a:extLst>
                </a:gridCol>
                <a:gridCol w="3278038">
                  <a:extLst>
                    <a:ext uri="{9D8B030D-6E8A-4147-A177-3AD203B41FA5}">
                      <a16:colId xmlns:a16="http://schemas.microsoft.com/office/drawing/2014/main" val="20002"/>
                    </a:ext>
                  </a:extLst>
                </a:gridCol>
              </a:tblGrid>
              <a:tr h="956300">
                <a:tc>
                  <a:txBody>
                    <a:bodyPr/>
                    <a:lstStyle/>
                    <a:p>
                      <a:pPr algn="ctr">
                        <a:lnSpc>
                          <a:spcPct val="115000"/>
                        </a:lnSpc>
                        <a:spcAft>
                          <a:spcPts val="0"/>
                        </a:spcAft>
                        <a:tabLst>
                          <a:tab pos="1166813" algn="l"/>
                        </a:tabLst>
                      </a:pPr>
                      <a:r>
                        <a:rPr lang="en-GB" sz="2800" dirty="0">
                          <a:effectLst/>
                          <a:latin typeface="Avenir Medium"/>
                          <a:cs typeface="Avenir Medium"/>
                        </a:rPr>
                        <a:t>Strengths</a:t>
                      </a:r>
                      <a:endParaRPr lang="en-GB" sz="2800" dirty="0">
                        <a:effectLst/>
                        <a:latin typeface="Avenir Medium"/>
                        <a:ea typeface="Calibri" panose="020F0502020204030204" pitchFamily="34" charset="0"/>
                        <a:cs typeface="Avenir Medium"/>
                      </a:endParaRPr>
                    </a:p>
                  </a:txBody>
                  <a:tcPr marL="62334" marR="62334" marT="31167" marB="31167">
                    <a:solidFill>
                      <a:srgbClr val="006600"/>
                    </a:solidFill>
                  </a:tcPr>
                </a:tc>
                <a:tc>
                  <a:txBody>
                    <a:bodyPr/>
                    <a:lstStyle/>
                    <a:p>
                      <a:pPr algn="ctr">
                        <a:lnSpc>
                          <a:spcPct val="115000"/>
                        </a:lnSpc>
                        <a:spcAft>
                          <a:spcPts val="0"/>
                        </a:spcAft>
                      </a:pPr>
                      <a:r>
                        <a:rPr lang="en-GB" sz="2800" dirty="0">
                          <a:effectLst/>
                          <a:latin typeface="Avenir Medium"/>
                          <a:cs typeface="Avenir Medium"/>
                        </a:rPr>
                        <a:t>Weaknesses</a:t>
                      </a:r>
                      <a:endParaRPr lang="en-GB" sz="2800" dirty="0">
                        <a:effectLst/>
                        <a:latin typeface="Avenir Medium"/>
                        <a:ea typeface="Calibri" panose="020F0502020204030204" pitchFamily="34" charset="0"/>
                        <a:cs typeface="Avenir Medium"/>
                      </a:endParaRPr>
                    </a:p>
                  </a:txBody>
                  <a:tcPr marL="62334" marR="62334" marT="31167" marB="31167">
                    <a:solidFill>
                      <a:srgbClr val="006600"/>
                    </a:solidFill>
                  </a:tcPr>
                </a:tc>
                <a:tc>
                  <a:txBody>
                    <a:bodyPr/>
                    <a:lstStyle/>
                    <a:p>
                      <a:pPr marL="52705" algn="ctr">
                        <a:lnSpc>
                          <a:spcPct val="90000"/>
                        </a:lnSpc>
                        <a:spcAft>
                          <a:spcPts val="0"/>
                        </a:spcAft>
                      </a:pPr>
                      <a:r>
                        <a:rPr lang="en-GB" sz="2800" dirty="0">
                          <a:effectLst/>
                          <a:latin typeface="Avenir Medium"/>
                          <a:cs typeface="Avenir Medium"/>
                        </a:rPr>
                        <a:t>Where it may </a:t>
                      </a:r>
                    </a:p>
                    <a:p>
                      <a:pPr marL="52705" algn="ctr">
                        <a:lnSpc>
                          <a:spcPct val="90000"/>
                        </a:lnSpc>
                        <a:spcAft>
                          <a:spcPts val="0"/>
                        </a:spcAft>
                      </a:pPr>
                      <a:r>
                        <a:rPr lang="en-GB" sz="2800" dirty="0">
                          <a:effectLst/>
                          <a:latin typeface="Avenir Medium"/>
                          <a:cs typeface="Avenir Medium"/>
                        </a:rPr>
                        <a:t>work best</a:t>
                      </a:r>
                      <a:endParaRPr lang="en-GB" sz="2800" dirty="0">
                        <a:effectLst/>
                        <a:latin typeface="Avenir Medium"/>
                        <a:ea typeface="Calibri" panose="020F0502020204030204" pitchFamily="34" charset="0"/>
                        <a:cs typeface="Avenir Medium"/>
                      </a:endParaRPr>
                    </a:p>
                  </a:txBody>
                  <a:tcPr marL="0" marR="0" marT="46800" marB="0">
                    <a:solidFill>
                      <a:srgbClr val="006600"/>
                    </a:solidFill>
                  </a:tcPr>
                </a:tc>
                <a:extLst>
                  <a:ext uri="{0D108BD9-81ED-4DB2-BD59-A6C34878D82A}">
                    <a16:rowId xmlns:a16="http://schemas.microsoft.com/office/drawing/2014/main" val="10000"/>
                  </a:ext>
                </a:extLst>
              </a:tr>
              <a:tr h="4657675">
                <a:tc>
                  <a:txBody>
                    <a:bodyPr/>
                    <a:lstStyle/>
                    <a:p>
                      <a:pPr marL="342900" lvl="0" indent="-342900">
                        <a:lnSpc>
                          <a:spcPct val="115000"/>
                        </a:lnSpc>
                        <a:spcAft>
                          <a:spcPts val="0"/>
                        </a:spcAft>
                        <a:buFont typeface="Arial" panose="020B0604020202020204" pitchFamily="34" charset="0"/>
                        <a:buChar char="•"/>
                        <a:tabLst>
                          <a:tab pos="73660" algn="l"/>
                        </a:tabLst>
                      </a:pP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2334" marR="62334" marT="31167" marB="31167">
                    <a:solidFill>
                      <a:schemeClr val="accent3">
                        <a:lumMod val="60000"/>
                        <a:lumOff val="40000"/>
                      </a:schemeClr>
                    </a:solidFill>
                  </a:tcPr>
                </a:tc>
                <a:tc>
                  <a:txBody>
                    <a:bodyPr/>
                    <a:lstStyle/>
                    <a:p>
                      <a:pPr marL="342900" lvl="0" indent="-342900">
                        <a:lnSpc>
                          <a:spcPct val="115000"/>
                        </a:lnSpc>
                        <a:spcAft>
                          <a:spcPts val="0"/>
                        </a:spcAft>
                        <a:buFont typeface="Arial" panose="020B0604020202020204" pitchFamily="34" charset="0"/>
                        <a:buChar char="•"/>
                        <a:tabLst>
                          <a:tab pos="73660" algn="l"/>
                        </a:tabLst>
                      </a:pP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2334" marR="62334" marT="31167" marB="31167">
                    <a:solidFill>
                      <a:schemeClr val="accent3">
                        <a:lumMod val="60000"/>
                        <a:lumOff val="40000"/>
                      </a:schemeClr>
                    </a:solidFill>
                  </a:tcPr>
                </a:tc>
                <a:tc>
                  <a:txBody>
                    <a:bodyPr/>
                    <a:lstStyle/>
                    <a:p>
                      <a:pPr marL="342900" lvl="0" indent="-342900">
                        <a:lnSpc>
                          <a:spcPct val="115000"/>
                        </a:lnSpc>
                        <a:spcAft>
                          <a:spcPts val="0"/>
                        </a:spcAft>
                        <a:buFont typeface="Arial" panose="020B0604020202020204" pitchFamily="34" charset="0"/>
                        <a:buChar char="•"/>
                        <a:tabLst>
                          <a:tab pos="-90170" algn="l"/>
                        </a:tabLst>
                      </a:pPr>
                      <a:endParaRPr lang="en-GB"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42079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99030" y="2126664"/>
            <a:ext cx="4572000" cy="1692771"/>
          </a:xfrm>
          <a:prstGeom prst="rect">
            <a:avLst/>
          </a:prstGeom>
          <a:noFill/>
        </p:spPr>
        <p:txBody>
          <a:bodyPr wrap="square" rtlCol="0">
            <a:spAutoFit/>
          </a:bodyPr>
          <a:lstStyle/>
          <a:p>
            <a:pPr algn="ctr"/>
            <a:r>
              <a:rPr lang="en-US" sz="3200" dirty="0">
                <a:solidFill>
                  <a:schemeClr val="bg1"/>
                </a:solidFill>
                <a:latin typeface="Avenir Book"/>
                <a:cs typeface="Avenir Book"/>
              </a:rPr>
              <a:t>Leadership &amp; Transformation Journey C</a:t>
            </a:r>
            <a:r>
              <a:rPr lang="en-US" sz="3600" dirty="0">
                <a:solidFill>
                  <a:schemeClr val="bg1"/>
                </a:solidFill>
                <a:latin typeface="Avenir Book"/>
                <a:cs typeface="Avenir Book"/>
              </a:rPr>
              <a:t>heck-in</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36637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C7D21672-89B5-484A-831D-06775DE06882}" type="slidenum">
              <a:rPr lang="en-GB" smtClean="0"/>
              <a:pPr/>
              <a:t>30</a:t>
            </a:fld>
            <a:endParaRPr lang="en-GB" dirty="0"/>
          </a:p>
        </p:txBody>
      </p:sp>
      <p:graphicFrame>
        <p:nvGraphicFramePr>
          <p:cNvPr id="24" name="Content Placeholder 23"/>
          <p:cNvGraphicFramePr>
            <a:graphicFrameLocks noGrp="1"/>
          </p:cNvGraphicFramePr>
          <p:nvPr>
            <p:ph sz="half" idx="2"/>
            <p:extLst>
              <p:ext uri="{D42A27DB-BD31-4B8C-83A1-F6EECF244321}">
                <p14:modId xmlns:p14="http://schemas.microsoft.com/office/powerpoint/2010/main" val="3299457988"/>
              </p:ext>
            </p:extLst>
          </p:nvPr>
        </p:nvGraphicFramePr>
        <p:xfrm>
          <a:off x="228600" y="457200"/>
          <a:ext cx="8023823" cy="5715000"/>
        </p:xfrm>
        <a:graphic>
          <a:graphicData uri="http://schemas.openxmlformats.org/drawingml/2006/table">
            <a:tbl>
              <a:tblPr firstRow="1" bandRow="1">
                <a:tableStyleId>{5C22544A-7EE6-4342-B048-85BDC9FD1C3A}</a:tableStyleId>
              </a:tblPr>
              <a:tblGrid>
                <a:gridCol w="1892411">
                  <a:extLst>
                    <a:ext uri="{9D8B030D-6E8A-4147-A177-3AD203B41FA5}">
                      <a16:colId xmlns:a16="http://schemas.microsoft.com/office/drawing/2014/main" val="20000"/>
                    </a:ext>
                  </a:extLst>
                </a:gridCol>
                <a:gridCol w="3441143">
                  <a:extLst>
                    <a:ext uri="{9D8B030D-6E8A-4147-A177-3AD203B41FA5}">
                      <a16:colId xmlns:a16="http://schemas.microsoft.com/office/drawing/2014/main" val="20001"/>
                    </a:ext>
                  </a:extLst>
                </a:gridCol>
                <a:gridCol w="2690269">
                  <a:extLst>
                    <a:ext uri="{9D8B030D-6E8A-4147-A177-3AD203B41FA5}">
                      <a16:colId xmlns:a16="http://schemas.microsoft.com/office/drawing/2014/main" val="20002"/>
                    </a:ext>
                  </a:extLst>
                </a:gridCol>
              </a:tblGrid>
              <a:tr h="671638">
                <a:tc>
                  <a:txBody>
                    <a:bodyPr/>
                    <a:lstStyle/>
                    <a:p>
                      <a:pPr algn="just">
                        <a:lnSpc>
                          <a:spcPct val="115000"/>
                        </a:lnSpc>
                        <a:spcAft>
                          <a:spcPts val="0"/>
                        </a:spcAft>
                        <a:tabLst>
                          <a:tab pos="1166813" algn="l"/>
                        </a:tabLst>
                      </a:pPr>
                      <a:r>
                        <a:rPr lang="en-GB" sz="1700" dirty="0">
                          <a:effectLst/>
                          <a:latin typeface="Avenir Medium"/>
                          <a:cs typeface="Avenir Medium"/>
                        </a:rPr>
                        <a:t>Strengths</a:t>
                      </a:r>
                      <a:endParaRPr lang="en-GB" sz="1700" dirty="0">
                        <a:effectLst/>
                        <a:latin typeface="Avenir Medium"/>
                        <a:ea typeface="Calibri" panose="020F0502020204030204" pitchFamily="34" charset="0"/>
                        <a:cs typeface="Avenir Medium"/>
                      </a:endParaRPr>
                    </a:p>
                  </a:txBody>
                  <a:tcPr marL="72000" marR="62334" marT="140400" marB="31167">
                    <a:solidFill>
                      <a:srgbClr val="006600"/>
                    </a:solidFill>
                  </a:tcPr>
                </a:tc>
                <a:tc>
                  <a:txBody>
                    <a:bodyPr/>
                    <a:lstStyle/>
                    <a:p>
                      <a:pPr algn="just">
                        <a:lnSpc>
                          <a:spcPct val="115000"/>
                        </a:lnSpc>
                        <a:spcAft>
                          <a:spcPts val="0"/>
                        </a:spcAft>
                      </a:pPr>
                      <a:r>
                        <a:rPr lang="en-GB" sz="1700" dirty="0">
                          <a:effectLst/>
                          <a:latin typeface="Avenir Medium"/>
                          <a:cs typeface="Avenir Medium"/>
                        </a:rPr>
                        <a:t>Weaknesses</a:t>
                      </a:r>
                      <a:endParaRPr lang="en-GB" sz="1700" dirty="0">
                        <a:effectLst/>
                        <a:latin typeface="Avenir Medium"/>
                        <a:ea typeface="Calibri" panose="020F0502020204030204" pitchFamily="34" charset="0"/>
                        <a:cs typeface="Avenir Medium"/>
                      </a:endParaRPr>
                    </a:p>
                  </a:txBody>
                  <a:tcPr marL="72000" marR="62334" marT="140400" marB="31167">
                    <a:solidFill>
                      <a:srgbClr val="006600"/>
                    </a:solidFill>
                  </a:tcPr>
                </a:tc>
                <a:tc>
                  <a:txBody>
                    <a:bodyPr/>
                    <a:lstStyle/>
                    <a:p>
                      <a:pPr marL="52705">
                        <a:lnSpc>
                          <a:spcPct val="115000"/>
                        </a:lnSpc>
                        <a:spcAft>
                          <a:spcPts val="0"/>
                        </a:spcAft>
                      </a:pPr>
                      <a:r>
                        <a:rPr lang="en-GB" sz="1700" dirty="0">
                          <a:effectLst/>
                          <a:latin typeface="Avenir Medium"/>
                          <a:cs typeface="Avenir Medium"/>
                        </a:rPr>
                        <a:t>Where it may work best</a:t>
                      </a:r>
                      <a:endParaRPr lang="en-GB" sz="1700" dirty="0">
                        <a:effectLst/>
                        <a:latin typeface="Avenir Medium"/>
                        <a:ea typeface="Calibri" panose="020F0502020204030204" pitchFamily="34" charset="0"/>
                        <a:cs typeface="Avenir Medium"/>
                      </a:endParaRPr>
                    </a:p>
                  </a:txBody>
                  <a:tcPr marL="72000" marR="0" marT="140400" marB="0">
                    <a:solidFill>
                      <a:srgbClr val="006600"/>
                    </a:solidFill>
                  </a:tcPr>
                </a:tc>
                <a:extLst>
                  <a:ext uri="{0D108BD9-81ED-4DB2-BD59-A6C34878D82A}">
                    <a16:rowId xmlns:a16="http://schemas.microsoft.com/office/drawing/2014/main" val="10000"/>
                  </a:ext>
                </a:extLst>
              </a:tr>
              <a:tr h="5043362">
                <a:tc>
                  <a:txBody>
                    <a:bodyPr/>
                    <a:lstStyle/>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Theoretical superior precision in identifying the poor as defined (e.g. often consumption poor)</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‘Verifiable and objective approach’</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In some contexts it can give an extra control over budget </a:t>
                      </a:r>
                      <a:endParaRPr lang="en-GB" sz="1400" b="0" i="0" dirty="0">
                        <a:effectLst/>
                        <a:latin typeface="Avenir Book"/>
                        <a:ea typeface="Calibri" panose="020F0502020204030204" pitchFamily="34" charset="0"/>
                        <a:cs typeface="Avenir Book"/>
                      </a:endParaRPr>
                    </a:p>
                  </a:txBody>
                  <a:tcPr marL="72000" marR="72000" marT="93600" marB="31167">
                    <a:solidFill>
                      <a:schemeClr val="accent3">
                        <a:lumMod val="60000"/>
                        <a:lumOff val="40000"/>
                      </a:schemeClr>
                    </a:solidFill>
                  </a:tcPr>
                </a:tc>
                <a:tc>
                  <a:txBody>
                    <a:bodyPr/>
                    <a:lstStyle/>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Often not understood/ accepted by community</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Could lower accountability to citizen if not over-ridable</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Different definition of poverty than community</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Relatively large data requirements and administrative costs (and data quality essential)</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Standard PMT nation-wide may not reflect local poverty context</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May bias against certain groups (e.g. elderly with more assets accumulated over time)</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Can ‘reward’ dishonesty and requires monitoring</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Requires updating as circumstances change</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Predictive power not that good</a:t>
                      </a:r>
                      <a:endParaRPr lang="en-GB" sz="1400" b="0" i="0" dirty="0">
                        <a:effectLst/>
                        <a:latin typeface="Avenir Book"/>
                        <a:ea typeface="Calibri" panose="020F0502020204030204" pitchFamily="34" charset="0"/>
                        <a:cs typeface="Avenir Book"/>
                      </a:endParaRPr>
                    </a:p>
                  </a:txBody>
                  <a:tcPr marL="72000" marR="72000" marT="93600" marB="31167">
                    <a:solidFill>
                      <a:schemeClr val="accent3">
                        <a:lumMod val="60000"/>
                        <a:lumOff val="40000"/>
                      </a:schemeClr>
                    </a:solidFill>
                  </a:tcPr>
                </a:tc>
                <a:tc>
                  <a:txBody>
                    <a:bodyPr/>
                    <a:lstStyle/>
                    <a:p>
                      <a:pPr marL="285750" lvl="0" indent="-285750">
                        <a:lnSpc>
                          <a:spcPct val="115000"/>
                        </a:lnSpc>
                        <a:spcAft>
                          <a:spcPts val="0"/>
                        </a:spcAft>
                        <a:buFont typeface="Arial"/>
                        <a:buChar char="•"/>
                        <a:tabLst>
                          <a:tab pos="-90170" algn="l"/>
                        </a:tabLst>
                      </a:pPr>
                      <a:r>
                        <a:rPr lang="en-GB" sz="1400" b="0" i="0" dirty="0">
                          <a:effectLst/>
                          <a:latin typeface="Avenir Book"/>
                          <a:cs typeface="Avenir Book"/>
                        </a:rPr>
                        <a:t>limited poverty alleviation budget (helps to address trade-off between the number of beneficiaries covered by the intervention and the level of transfers) </a:t>
                      </a:r>
                    </a:p>
                    <a:p>
                      <a:pPr marL="285750" lvl="0" indent="-285750">
                        <a:lnSpc>
                          <a:spcPct val="115000"/>
                        </a:lnSpc>
                        <a:spcAft>
                          <a:spcPts val="0"/>
                        </a:spcAft>
                        <a:buFont typeface="Arial"/>
                        <a:buChar char="•"/>
                        <a:tabLst>
                          <a:tab pos="-90170" algn="l"/>
                        </a:tabLst>
                      </a:pPr>
                      <a:r>
                        <a:rPr lang="en-GB" sz="1400" b="0" i="0" dirty="0">
                          <a:effectLst/>
                          <a:latin typeface="Avenir Book"/>
                          <a:cs typeface="Avenir Book"/>
                        </a:rPr>
                        <a:t>higher capacity for implementation: presence of continuous/regular household survey, administrative capacity</a:t>
                      </a:r>
                    </a:p>
                    <a:p>
                      <a:pPr marL="285750" lvl="0" indent="-285750">
                        <a:lnSpc>
                          <a:spcPct val="115000"/>
                        </a:lnSpc>
                        <a:spcAft>
                          <a:spcPts val="0"/>
                        </a:spcAft>
                        <a:buFont typeface="Arial"/>
                        <a:buChar char="•"/>
                        <a:tabLst>
                          <a:tab pos="-90170" algn="l"/>
                        </a:tabLst>
                      </a:pPr>
                      <a:r>
                        <a:rPr lang="en-GB" sz="1400" b="0" i="0" dirty="0">
                          <a:effectLst/>
                          <a:latin typeface="Avenir Book"/>
                          <a:cs typeface="Avenir Book"/>
                        </a:rPr>
                        <a:t>Poverty and vulnerability profile: chronic poverty (problematic if ‘all poor’)</a:t>
                      </a:r>
                    </a:p>
                    <a:p>
                      <a:pPr marL="285750" lvl="0" indent="-285750">
                        <a:lnSpc>
                          <a:spcPct val="115000"/>
                        </a:lnSpc>
                        <a:spcAft>
                          <a:spcPts val="0"/>
                        </a:spcAft>
                        <a:buFont typeface="Arial"/>
                        <a:buChar char="•"/>
                        <a:tabLst>
                          <a:tab pos="-90170" algn="l"/>
                        </a:tabLst>
                      </a:pPr>
                      <a:r>
                        <a:rPr lang="en-GB" sz="1400" b="0" i="0" dirty="0">
                          <a:effectLst/>
                          <a:latin typeface="Avenir Book"/>
                          <a:cs typeface="Avenir Book"/>
                        </a:rPr>
                        <a:t>Where policy objective is poverty alleviation: tool to use after pro </a:t>
                      </a:r>
                      <a:r>
                        <a:rPr lang="en-GB" sz="1400" b="0" i="0" dirty="0" err="1">
                          <a:effectLst/>
                          <a:latin typeface="Avenir Book"/>
                          <a:cs typeface="Avenir Book"/>
                        </a:rPr>
                        <a:t>tection</a:t>
                      </a:r>
                      <a:r>
                        <a:rPr lang="en-GB" sz="1400" b="0" i="0" dirty="0">
                          <a:effectLst/>
                          <a:latin typeface="Avenir Book"/>
                          <a:cs typeface="Avenir Book"/>
                        </a:rPr>
                        <a:t> floor</a:t>
                      </a:r>
                      <a:endParaRPr lang="en-GB" sz="1400" b="0" i="0" dirty="0">
                        <a:effectLst/>
                        <a:latin typeface="Avenir Book"/>
                        <a:ea typeface="Calibri" panose="020F0502020204030204" pitchFamily="34" charset="0"/>
                        <a:cs typeface="Avenir Book"/>
                      </a:endParaRPr>
                    </a:p>
                  </a:txBody>
                  <a:tcPr marL="72000" marR="72000" marT="93600" marB="0">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
        <p:nvSpPr>
          <p:cNvPr id="15" name="Oval 14"/>
          <p:cNvSpPr/>
          <p:nvPr/>
        </p:nvSpPr>
        <p:spPr>
          <a:xfrm>
            <a:off x="8077200" y="152400"/>
            <a:ext cx="914400" cy="849980"/>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800000"/>
                </a:solidFill>
                <a:latin typeface="Avenir Medium"/>
                <a:cs typeface="Avenir Medium"/>
              </a:rPr>
              <a:t>PMT</a:t>
            </a:r>
          </a:p>
        </p:txBody>
      </p:sp>
    </p:spTree>
    <p:extLst>
      <p:ext uri="{BB962C8B-B14F-4D97-AF65-F5344CB8AC3E}">
        <p14:creationId xmlns:p14="http://schemas.microsoft.com/office/powerpoint/2010/main" val="1276481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C7D21672-89B5-484A-831D-06775DE06882}" type="slidenum">
              <a:rPr lang="en-GB" smtClean="0"/>
              <a:pPr/>
              <a:t>31</a:t>
            </a:fld>
            <a:endParaRPr lang="en-GB" dirty="0"/>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3817276666"/>
              </p:ext>
            </p:extLst>
          </p:nvPr>
        </p:nvGraphicFramePr>
        <p:xfrm>
          <a:off x="304800" y="304800"/>
          <a:ext cx="8382000" cy="5896421"/>
        </p:xfrm>
        <a:graphic>
          <a:graphicData uri="http://schemas.openxmlformats.org/drawingml/2006/table">
            <a:tbl>
              <a:tblPr firstRow="1" bandRow="1">
                <a:tableStyleId>{5C22544A-7EE6-4342-B048-85BDC9FD1C3A}</a:tableStyleId>
              </a:tblPr>
              <a:tblGrid>
                <a:gridCol w="2214113">
                  <a:extLst>
                    <a:ext uri="{9D8B030D-6E8A-4147-A177-3AD203B41FA5}">
                      <a16:colId xmlns:a16="http://schemas.microsoft.com/office/drawing/2014/main" val="20000"/>
                    </a:ext>
                  </a:extLst>
                </a:gridCol>
                <a:gridCol w="4032850">
                  <a:extLst>
                    <a:ext uri="{9D8B030D-6E8A-4147-A177-3AD203B41FA5}">
                      <a16:colId xmlns:a16="http://schemas.microsoft.com/office/drawing/2014/main" val="20001"/>
                    </a:ext>
                  </a:extLst>
                </a:gridCol>
                <a:gridCol w="2135037">
                  <a:extLst>
                    <a:ext uri="{9D8B030D-6E8A-4147-A177-3AD203B41FA5}">
                      <a16:colId xmlns:a16="http://schemas.microsoft.com/office/drawing/2014/main" val="20002"/>
                    </a:ext>
                  </a:extLst>
                </a:gridCol>
              </a:tblGrid>
              <a:tr h="838200">
                <a:tc>
                  <a:txBody>
                    <a:bodyPr/>
                    <a:lstStyle/>
                    <a:p>
                      <a:pPr algn="just">
                        <a:lnSpc>
                          <a:spcPct val="115000"/>
                        </a:lnSpc>
                        <a:spcAft>
                          <a:spcPts val="0"/>
                        </a:spcAft>
                      </a:pPr>
                      <a:r>
                        <a:rPr lang="en-GB" sz="1700" dirty="0">
                          <a:effectLst/>
                          <a:latin typeface="Avenir Medium"/>
                          <a:cs typeface="Avenir Medium"/>
                        </a:rPr>
                        <a:t>Strengths</a:t>
                      </a:r>
                      <a:endParaRPr lang="en-GB" sz="1700" dirty="0">
                        <a:effectLst/>
                        <a:latin typeface="Avenir Medium"/>
                        <a:ea typeface="Calibri" panose="020F0502020204030204" pitchFamily="34" charset="0"/>
                        <a:cs typeface="Avenir Medium"/>
                      </a:endParaRPr>
                    </a:p>
                  </a:txBody>
                  <a:tcPr marL="108000" marR="62334" marT="93600" marB="31167">
                    <a:solidFill>
                      <a:srgbClr val="006600"/>
                    </a:solidFill>
                  </a:tcPr>
                </a:tc>
                <a:tc>
                  <a:txBody>
                    <a:bodyPr/>
                    <a:lstStyle/>
                    <a:p>
                      <a:pPr algn="just">
                        <a:lnSpc>
                          <a:spcPct val="115000"/>
                        </a:lnSpc>
                        <a:spcAft>
                          <a:spcPts val="0"/>
                        </a:spcAft>
                      </a:pPr>
                      <a:r>
                        <a:rPr lang="en-GB" sz="1700" dirty="0">
                          <a:effectLst/>
                          <a:latin typeface="Avenir Medium"/>
                          <a:cs typeface="Avenir Medium"/>
                        </a:rPr>
                        <a:t>Weaknesses</a:t>
                      </a:r>
                      <a:endParaRPr lang="en-GB" sz="1700" dirty="0">
                        <a:effectLst/>
                        <a:latin typeface="Avenir Medium"/>
                        <a:ea typeface="Calibri" panose="020F0502020204030204" pitchFamily="34" charset="0"/>
                        <a:cs typeface="Avenir Medium"/>
                      </a:endParaRPr>
                    </a:p>
                  </a:txBody>
                  <a:tcPr marL="108000" marR="62334" marT="93600" marB="31167">
                    <a:solidFill>
                      <a:srgbClr val="006600"/>
                    </a:solidFill>
                  </a:tcPr>
                </a:tc>
                <a:tc>
                  <a:txBody>
                    <a:bodyPr/>
                    <a:lstStyle/>
                    <a:p>
                      <a:pPr marL="52705">
                        <a:lnSpc>
                          <a:spcPct val="115000"/>
                        </a:lnSpc>
                        <a:spcAft>
                          <a:spcPts val="0"/>
                        </a:spcAft>
                      </a:pPr>
                      <a:r>
                        <a:rPr lang="en-GB" sz="1700" dirty="0">
                          <a:effectLst/>
                          <a:latin typeface="Avenir Medium"/>
                          <a:cs typeface="Avenir Medium"/>
                        </a:rPr>
                        <a:t>Where it may work best</a:t>
                      </a:r>
                      <a:endParaRPr lang="en-GB" sz="1700" dirty="0">
                        <a:effectLst/>
                        <a:latin typeface="Avenir Medium"/>
                        <a:ea typeface="Calibri" panose="020F0502020204030204" pitchFamily="34" charset="0"/>
                        <a:cs typeface="Avenir Medium"/>
                      </a:endParaRPr>
                    </a:p>
                  </a:txBody>
                  <a:tcPr marL="108000" marR="0" marT="93600" marB="0">
                    <a:solidFill>
                      <a:srgbClr val="006600"/>
                    </a:solidFill>
                  </a:tcPr>
                </a:tc>
                <a:extLst>
                  <a:ext uri="{0D108BD9-81ED-4DB2-BD59-A6C34878D82A}">
                    <a16:rowId xmlns:a16="http://schemas.microsoft.com/office/drawing/2014/main" val="10000"/>
                  </a:ext>
                </a:extLst>
              </a:tr>
              <a:tr h="5058221">
                <a:tc>
                  <a:txBody>
                    <a:bodyPr/>
                    <a:lstStyle/>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Community members are more likely to understand the real situation of each member/ reflect their understanding of poverty</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Lower administrative costs</a:t>
                      </a:r>
                      <a:endParaRPr lang="en-GB" sz="1400" b="0" i="0" dirty="0">
                        <a:effectLst/>
                        <a:latin typeface="Avenir Book"/>
                        <a:ea typeface="Calibri" panose="020F0502020204030204" pitchFamily="34" charset="0"/>
                        <a:cs typeface="Avenir Book"/>
                      </a:endParaRPr>
                    </a:p>
                  </a:txBody>
                  <a:tcPr marL="72000" marR="62334" marT="93600" marB="31167">
                    <a:solidFill>
                      <a:schemeClr val="accent3">
                        <a:lumMod val="60000"/>
                        <a:lumOff val="40000"/>
                      </a:schemeClr>
                    </a:solidFill>
                  </a:tcPr>
                </a:tc>
                <a:tc>
                  <a:txBody>
                    <a:bodyPr/>
                    <a:lstStyle/>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Risk of inter-community disparities</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Can require arbitrary quotas</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Can require extensive facilitation to be perceived as ‘fair’ by community members: independent and transparent process.</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Risks: social exclusion/ power relations/ elite capture/’unknown’ community members</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Potential hidden costs on administration (delicate trade-off between voluntary and paid support by community leaders)</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Potentially complex re-registration process</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Potentially complex process for redress/grievance and accountability</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Difficult in urban areas</a:t>
                      </a:r>
                      <a:endParaRPr lang="en-GB" sz="1400" b="0" i="0" dirty="0">
                        <a:effectLst/>
                        <a:latin typeface="Avenir Book"/>
                        <a:ea typeface="Calibri" panose="020F0502020204030204" pitchFamily="34" charset="0"/>
                        <a:cs typeface="Avenir Book"/>
                      </a:endParaRPr>
                    </a:p>
                  </a:txBody>
                  <a:tcPr marL="72000" marR="62334" marT="93600" marB="31167">
                    <a:solidFill>
                      <a:schemeClr val="accent3">
                        <a:lumMod val="60000"/>
                        <a:lumOff val="40000"/>
                      </a:schemeClr>
                    </a:solidFill>
                  </a:tcPr>
                </a:tc>
                <a:tc>
                  <a:txBody>
                    <a:bodyPr/>
                    <a:lstStyle/>
                    <a:p>
                      <a:pPr marL="342900" lvl="0" indent="-342900">
                        <a:lnSpc>
                          <a:spcPct val="115000"/>
                        </a:lnSpc>
                        <a:spcAft>
                          <a:spcPts val="0"/>
                        </a:spcAft>
                        <a:buFont typeface="Arial" panose="020B0604020202020204" pitchFamily="34" charset="0"/>
                        <a:buChar char="•"/>
                        <a:tabLst>
                          <a:tab pos="-90170" algn="l"/>
                        </a:tabLst>
                      </a:pPr>
                      <a:r>
                        <a:rPr lang="en-GB" sz="1400" b="0" i="0" dirty="0">
                          <a:effectLst/>
                          <a:latin typeface="Avenir Book"/>
                          <a:cs typeface="Avenir Book"/>
                        </a:rPr>
                        <a:t>Low formal administration presence</a:t>
                      </a:r>
                    </a:p>
                    <a:p>
                      <a:pPr marL="342900" lvl="0" indent="-342900">
                        <a:lnSpc>
                          <a:spcPct val="115000"/>
                        </a:lnSpc>
                        <a:spcAft>
                          <a:spcPts val="0"/>
                        </a:spcAft>
                        <a:buFont typeface="Arial" panose="020B0604020202020204" pitchFamily="34" charset="0"/>
                        <a:buChar char="•"/>
                        <a:tabLst>
                          <a:tab pos="-90170" algn="l"/>
                        </a:tabLst>
                      </a:pPr>
                      <a:r>
                        <a:rPr lang="en-GB" sz="1400" b="0" i="0" dirty="0">
                          <a:effectLst/>
                          <a:latin typeface="Avenir Book"/>
                          <a:cs typeface="Avenir Book"/>
                        </a:rPr>
                        <a:t>Existing informal structures</a:t>
                      </a:r>
                    </a:p>
                    <a:p>
                      <a:pPr marL="342900" lvl="0" indent="-342900">
                        <a:lnSpc>
                          <a:spcPct val="115000"/>
                        </a:lnSpc>
                        <a:spcAft>
                          <a:spcPts val="0"/>
                        </a:spcAft>
                        <a:buFont typeface="Arial" panose="020B0604020202020204" pitchFamily="34" charset="0"/>
                        <a:buChar char="•"/>
                        <a:tabLst>
                          <a:tab pos="-90170" algn="l"/>
                        </a:tabLst>
                      </a:pPr>
                      <a:r>
                        <a:rPr lang="en-GB" sz="1400" b="0" i="0" dirty="0">
                          <a:effectLst/>
                          <a:latin typeface="Avenir Book"/>
                          <a:cs typeface="Avenir Book"/>
                        </a:rPr>
                        <a:t>Relatively socially uniform and ‘knitted’ community</a:t>
                      </a:r>
                    </a:p>
                    <a:p>
                      <a:pPr marL="457200">
                        <a:lnSpc>
                          <a:spcPct val="115000"/>
                        </a:lnSpc>
                        <a:spcAft>
                          <a:spcPts val="0"/>
                        </a:spcAft>
                      </a:pPr>
                      <a:r>
                        <a:rPr lang="en-GB" sz="1400" b="0" i="0" dirty="0">
                          <a:effectLst/>
                          <a:latin typeface="Avenir Book"/>
                          <a:cs typeface="Avenir Book"/>
                        </a:rPr>
                        <a:t> </a:t>
                      </a:r>
                      <a:endParaRPr lang="en-GB" sz="1400" b="0" i="0" dirty="0">
                        <a:effectLst/>
                        <a:latin typeface="Avenir Book"/>
                        <a:ea typeface="Calibri" panose="020F0502020204030204" pitchFamily="34" charset="0"/>
                        <a:cs typeface="Avenir Book"/>
                      </a:endParaRPr>
                    </a:p>
                  </a:txBody>
                  <a:tcPr marL="72000" marR="0" marT="93600" marB="0">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
        <p:nvSpPr>
          <p:cNvPr id="15" name="Oval 14"/>
          <p:cNvSpPr/>
          <p:nvPr/>
        </p:nvSpPr>
        <p:spPr>
          <a:xfrm>
            <a:off x="8001000" y="4953000"/>
            <a:ext cx="838200" cy="826420"/>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800000"/>
                </a:solidFill>
                <a:latin typeface="Avenir Medium"/>
                <a:cs typeface="Avenir Medium"/>
              </a:rPr>
              <a:t>CBT</a:t>
            </a:r>
          </a:p>
        </p:txBody>
      </p:sp>
    </p:spTree>
    <p:extLst>
      <p:ext uri="{BB962C8B-B14F-4D97-AF65-F5344CB8AC3E}">
        <p14:creationId xmlns:p14="http://schemas.microsoft.com/office/powerpoint/2010/main" val="1989153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C7D21672-89B5-484A-831D-06775DE06882}" type="slidenum">
              <a:rPr lang="en-GB" smtClean="0"/>
              <a:pPr/>
              <a:t>32</a:t>
            </a:fld>
            <a:endParaRPr lang="en-GB" dirty="0"/>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277820685"/>
              </p:ext>
            </p:extLst>
          </p:nvPr>
        </p:nvGraphicFramePr>
        <p:xfrm>
          <a:off x="685800" y="304800"/>
          <a:ext cx="7848601" cy="5830418"/>
        </p:xfrm>
        <a:graphic>
          <a:graphicData uri="http://schemas.openxmlformats.org/drawingml/2006/table">
            <a:tbl>
              <a:tblPr firstRow="1" bandRow="1">
                <a:tableStyleId>{5C22544A-7EE6-4342-B048-85BDC9FD1C3A}</a:tableStyleId>
              </a:tblPr>
              <a:tblGrid>
                <a:gridCol w="2887692">
                  <a:extLst>
                    <a:ext uri="{9D8B030D-6E8A-4147-A177-3AD203B41FA5}">
                      <a16:colId xmlns:a16="http://schemas.microsoft.com/office/drawing/2014/main" val="20000"/>
                    </a:ext>
                  </a:extLst>
                </a:gridCol>
                <a:gridCol w="2961737">
                  <a:extLst>
                    <a:ext uri="{9D8B030D-6E8A-4147-A177-3AD203B41FA5}">
                      <a16:colId xmlns:a16="http://schemas.microsoft.com/office/drawing/2014/main" val="20001"/>
                    </a:ext>
                  </a:extLst>
                </a:gridCol>
                <a:gridCol w="1999172">
                  <a:extLst>
                    <a:ext uri="{9D8B030D-6E8A-4147-A177-3AD203B41FA5}">
                      <a16:colId xmlns:a16="http://schemas.microsoft.com/office/drawing/2014/main" val="20002"/>
                    </a:ext>
                  </a:extLst>
                </a:gridCol>
              </a:tblGrid>
              <a:tr h="762000">
                <a:tc>
                  <a:txBody>
                    <a:bodyPr/>
                    <a:lstStyle/>
                    <a:p>
                      <a:pPr algn="just">
                        <a:lnSpc>
                          <a:spcPct val="115000"/>
                        </a:lnSpc>
                        <a:spcAft>
                          <a:spcPts val="0"/>
                        </a:spcAft>
                      </a:pPr>
                      <a:r>
                        <a:rPr lang="en-GB" sz="1700" dirty="0">
                          <a:effectLst/>
                          <a:latin typeface="Avenir Medium"/>
                          <a:cs typeface="Avenir Medium"/>
                        </a:rPr>
                        <a:t>Strengths</a:t>
                      </a:r>
                      <a:endParaRPr lang="en-GB" sz="1700" dirty="0">
                        <a:effectLst/>
                        <a:latin typeface="Avenir Medium"/>
                        <a:ea typeface="Calibri" panose="020F0502020204030204" pitchFamily="34" charset="0"/>
                        <a:cs typeface="Avenir Medium"/>
                      </a:endParaRPr>
                    </a:p>
                  </a:txBody>
                  <a:tcPr marL="108000" marR="72000" marT="46800" marB="31167">
                    <a:solidFill>
                      <a:srgbClr val="006600"/>
                    </a:solidFill>
                  </a:tcPr>
                </a:tc>
                <a:tc>
                  <a:txBody>
                    <a:bodyPr/>
                    <a:lstStyle/>
                    <a:p>
                      <a:pPr algn="just">
                        <a:lnSpc>
                          <a:spcPct val="115000"/>
                        </a:lnSpc>
                        <a:spcAft>
                          <a:spcPts val="0"/>
                        </a:spcAft>
                      </a:pPr>
                      <a:r>
                        <a:rPr lang="en-GB" sz="1700" dirty="0">
                          <a:effectLst/>
                          <a:latin typeface="Avenir Medium"/>
                          <a:cs typeface="Avenir Medium"/>
                        </a:rPr>
                        <a:t>Weaknesses</a:t>
                      </a:r>
                      <a:endParaRPr lang="en-GB" sz="1700" dirty="0">
                        <a:effectLst/>
                        <a:latin typeface="Avenir Medium"/>
                        <a:ea typeface="Calibri" panose="020F0502020204030204" pitchFamily="34" charset="0"/>
                        <a:cs typeface="Avenir Medium"/>
                      </a:endParaRPr>
                    </a:p>
                  </a:txBody>
                  <a:tcPr marL="108000" marR="72000" marT="46800" marB="31167">
                    <a:solidFill>
                      <a:srgbClr val="006600"/>
                    </a:solidFill>
                  </a:tcPr>
                </a:tc>
                <a:tc>
                  <a:txBody>
                    <a:bodyPr/>
                    <a:lstStyle/>
                    <a:p>
                      <a:pPr marL="52705">
                        <a:lnSpc>
                          <a:spcPct val="115000"/>
                        </a:lnSpc>
                        <a:spcAft>
                          <a:spcPts val="0"/>
                        </a:spcAft>
                      </a:pPr>
                      <a:r>
                        <a:rPr lang="en-GB" sz="1700" dirty="0">
                          <a:effectLst/>
                          <a:latin typeface="Avenir Medium"/>
                          <a:cs typeface="Avenir Medium"/>
                        </a:rPr>
                        <a:t>Where it may work best</a:t>
                      </a:r>
                      <a:endParaRPr lang="en-GB" sz="1700" dirty="0">
                        <a:effectLst/>
                        <a:latin typeface="Avenir Medium"/>
                        <a:ea typeface="Calibri" panose="020F0502020204030204" pitchFamily="34" charset="0"/>
                        <a:cs typeface="Avenir Medium"/>
                      </a:endParaRPr>
                    </a:p>
                  </a:txBody>
                  <a:tcPr marL="108000" marR="72000" marT="46800" marB="0">
                    <a:solidFill>
                      <a:srgbClr val="006600"/>
                    </a:solidFill>
                  </a:tcPr>
                </a:tc>
                <a:extLst>
                  <a:ext uri="{0D108BD9-81ED-4DB2-BD59-A6C34878D82A}">
                    <a16:rowId xmlns:a16="http://schemas.microsoft.com/office/drawing/2014/main" val="10000"/>
                  </a:ext>
                </a:extLst>
              </a:tr>
              <a:tr h="5068418">
                <a:tc>
                  <a:txBody>
                    <a:bodyPr/>
                    <a:lstStyle/>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Easy</a:t>
                      </a:r>
                      <a:r>
                        <a:rPr lang="en-GB" sz="1400" b="0" i="0" baseline="0" dirty="0">
                          <a:effectLst/>
                          <a:latin typeface="Avenir Book"/>
                          <a:cs typeface="Avenir Book"/>
                        </a:rPr>
                        <a:t> to implement (</a:t>
                      </a:r>
                      <a:r>
                        <a:rPr lang="en-GB" sz="1400" b="0" i="0" baseline="0" dirty="0" err="1">
                          <a:effectLst/>
                          <a:latin typeface="Avenir Book"/>
                          <a:cs typeface="Avenir Book"/>
                        </a:rPr>
                        <a:t>e.g</a:t>
                      </a:r>
                      <a:r>
                        <a:rPr lang="en-GB" sz="1400" b="0" i="0" baseline="0" dirty="0">
                          <a:effectLst/>
                          <a:latin typeface="Avenir Book"/>
                          <a:cs typeface="Avenir Book"/>
                        </a:rPr>
                        <a:t> low data requirements)</a:t>
                      </a:r>
                      <a:endParaRPr lang="en-GB" sz="1400" b="0" i="0" dirty="0">
                        <a:effectLst/>
                        <a:latin typeface="Avenir Book"/>
                        <a:cs typeface="Avenir Book"/>
                      </a:endParaRP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Lower administrative costs</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cs typeface="Avenir Book"/>
                        </a:rPr>
                        <a:t>Lower risk of people ‘playing the</a:t>
                      </a:r>
                      <a:r>
                        <a:rPr lang="en-GB" sz="1400" b="0" i="0" baseline="0" dirty="0">
                          <a:effectLst/>
                          <a:latin typeface="Avenir Book"/>
                          <a:cs typeface="Avenir Book"/>
                        </a:rPr>
                        <a:t> system’</a:t>
                      </a:r>
                    </a:p>
                    <a:p>
                      <a:pPr marL="342900" lvl="0" indent="-342900">
                        <a:lnSpc>
                          <a:spcPct val="115000"/>
                        </a:lnSpc>
                        <a:spcAft>
                          <a:spcPts val="0"/>
                        </a:spcAft>
                        <a:buFont typeface="Arial" panose="020B0604020202020204" pitchFamily="34" charset="0"/>
                        <a:buChar char="•"/>
                        <a:tabLst>
                          <a:tab pos="73660" algn="l"/>
                        </a:tabLst>
                      </a:pPr>
                      <a:r>
                        <a:rPr lang="en-GB" sz="1400" b="0" i="0" baseline="0" dirty="0">
                          <a:effectLst/>
                          <a:latin typeface="Avenir Book"/>
                          <a:cs typeface="Avenir Book"/>
                        </a:rPr>
                        <a:t>Entitlement (clear, understood)</a:t>
                      </a:r>
                    </a:p>
                    <a:p>
                      <a:pPr marL="342900" lvl="0" indent="-342900">
                        <a:lnSpc>
                          <a:spcPct val="115000"/>
                        </a:lnSpc>
                        <a:spcAft>
                          <a:spcPts val="0"/>
                        </a:spcAft>
                        <a:buFont typeface="Arial" panose="020B0604020202020204" pitchFamily="34" charset="0"/>
                        <a:buChar char="•"/>
                        <a:tabLst>
                          <a:tab pos="73660" algn="l"/>
                        </a:tabLst>
                      </a:pPr>
                      <a:r>
                        <a:rPr lang="en-GB" sz="1400" b="0" i="0" baseline="0" dirty="0">
                          <a:effectLst/>
                          <a:latin typeface="Avenir Book"/>
                          <a:cs typeface="Avenir Book"/>
                        </a:rPr>
                        <a:t>…</a:t>
                      </a:r>
                    </a:p>
                    <a:p>
                      <a:pPr marL="342900" lvl="0" indent="-342900">
                        <a:lnSpc>
                          <a:spcPct val="115000"/>
                        </a:lnSpc>
                        <a:spcAft>
                          <a:spcPts val="0"/>
                        </a:spcAft>
                        <a:buFont typeface="Arial" panose="020B0604020202020204" pitchFamily="34" charset="0"/>
                        <a:buChar char="•"/>
                        <a:tabLst>
                          <a:tab pos="73660" algn="l"/>
                        </a:tabLst>
                      </a:pPr>
                      <a:endParaRPr lang="en-GB" sz="1400" b="0" i="0" dirty="0">
                        <a:effectLst/>
                        <a:latin typeface="Avenir Book"/>
                        <a:cs typeface="Avenir Book"/>
                      </a:endParaRPr>
                    </a:p>
                    <a:p>
                      <a:pPr marL="342900" lvl="0" indent="-342900">
                        <a:lnSpc>
                          <a:spcPct val="115000"/>
                        </a:lnSpc>
                        <a:spcAft>
                          <a:spcPts val="0"/>
                        </a:spcAft>
                        <a:buFont typeface="Arial" panose="020B0604020202020204" pitchFamily="34" charset="0"/>
                        <a:buChar char="•"/>
                        <a:tabLst>
                          <a:tab pos="73660" algn="l"/>
                        </a:tabLst>
                      </a:pPr>
                      <a:endParaRPr lang="en-GB" sz="1400" b="0" i="0" dirty="0">
                        <a:effectLst/>
                        <a:latin typeface="Avenir Book"/>
                        <a:ea typeface="Calibri" panose="020F0502020204030204" pitchFamily="34" charset="0"/>
                        <a:cs typeface="Avenir Book"/>
                      </a:endParaRPr>
                    </a:p>
                  </a:txBody>
                  <a:tcPr marL="108000" marR="108000" marT="93600" marB="31167">
                    <a:solidFill>
                      <a:schemeClr val="accent3">
                        <a:lumMod val="60000"/>
                        <a:lumOff val="40000"/>
                      </a:schemeClr>
                    </a:solidFill>
                  </a:tcPr>
                </a:tc>
                <a:tc>
                  <a:txBody>
                    <a:bodyPr/>
                    <a:lstStyle/>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ea typeface="Calibri" panose="020F0502020204030204" pitchFamily="34" charset="0"/>
                          <a:cs typeface="Avenir Book"/>
                        </a:rPr>
                        <a:t>Will include people who are not ‘poorest of the poor’</a:t>
                      </a: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ea typeface="Calibri" panose="020F0502020204030204" pitchFamily="34" charset="0"/>
                          <a:cs typeface="Avenir Book"/>
                        </a:rPr>
                        <a:t>May cost too much if coverage</a:t>
                      </a:r>
                      <a:r>
                        <a:rPr lang="en-GB" sz="1400" b="0" i="0" baseline="0" dirty="0">
                          <a:effectLst/>
                          <a:latin typeface="Avenir Book"/>
                          <a:ea typeface="Calibri" panose="020F0502020204030204" pitchFamily="34" charset="0"/>
                          <a:cs typeface="Avenir Book"/>
                        </a:rPr>
                        <a:t> is high</a:t>
                      </a:r>
                      <a:endParaRPr lang="en-GB" sz="1400" b="0" i="0" dirty="0">
                        <a:effectLst/>
                        <a:latin typeface="Avenir Book"/>
                        <a:ea typeface="Calibri" panose="020F0502020204030204" pitchFamily="34" charset="0"/>
                        <a:cs typeface="Avenir Book"/>
                      </a:endParaRPr>
                    </a:p>
                    <a:p>
                      <a:pPr marL="342900" lvl="0" indent="-342900">
                        <a:lnSpc>
                          <a:spcPct val="115000"/>
                        </a:lnSpc>
                        <a:spcAft>
                          <a:spcPts val="0"/>
                        </a:spcAft>
                        <a:buFont typeface="Arial" panose="020B0604020202020204" pitchFamily="34" charset="0"/>
                        <a:buChar char="•"/>
                        <a:tabLst>
                          <a:tab pos="73660" algn="l"/>
                        </a:tabLst>
                      </a:pPr>
                      <a:r>
                        <a:rPr lang="en-GB" sz="1400" b="0" i="0" dirty="0">
                          <a:effectLst/>
                          <a:latin typeface="Avenir Book"/>
                          <a:ea typeface="Calibri" panose="020F0502020204030204" pitchFamily="34" charset="0"/>
                          <a:cs typeface="Avenir Book"/>
                        </a:rPr>
                        <a:t>…</a:t>
                      </a:r>
                    </a:p>
                    <a:p>
                      <a:pPr marL="342900" lvl="0" indent="-342900">
                        <a:lnSpc>
                          <a:spcPct val="115000"/>
                        </a:lnSpc>
                        <a:spcAft>
                          <a:spcPts val="0"/>
                        </a:spcAft>
                        <a:buFont typeface="Arial" panose="020B0604020202020204" pitchFamily="34" charset="0"/>
                        <a:buChar char="•"/>
                        <a:tabLst>
                          <a:tab pos="73660" algn="l"/>
                        </a:tabLst>
                      </a:pPr>
                      <a:endParaRPr lang="en-GB" sz="1400" b="0" i="0" dirty="0">
                        <a:effectLst/>
                        <a:latin typeface="Avenir Book"/>
                        <a:ea typeface="Calibri" panose="020F0502020204030204" pitchFamily="34" charset="0"/>
                        <a:cs typeface="Avenir Book"/>
                      </a:endParaRPr>
                    </a:p>
                  </a:txBody>
                  <a:tcPr marL="108000" marR="108000" marT="93600" marB="31167">
                    <a:solidFill>
                      <a:schemeClr val="accent3">
                        <a:lumMod val="60000"/>
                        <a:lumOff val="40000"/>
                      </a:schemeClr>
                    </a:solidFill>
                  </a:tcPr>
                </a:tc>
                <a:tc>
                  <a:txBody>
                    <a:bodyPr/>
                    <a:lstStyle/>
                    <a:p>
                      <a:pPr marL="342900" lvl="0" indent="-342900">
                        <a:lnSpc>
                          <a:spcPct val="115000"/>
                        </a:lnSpc>
                        <a:spcAft>
                          <a:spcPts val="0"/>
                        </a:spcAft>
                        <a:buFont typeface="Arial" panose="020B0604020202020204" pitchFamily="34" charset="0"/>
                        <a:buChar char="•"/>
                        <a:tabLst>
                          <a:tab pos="-90170" algn="l"/>
                        </a:tabLst>
                      </a:pPr>
                      <a:r>
                        <a:rPr lang="en-GB" sz="1400" b="0" i="0" dirty="0">
                          <a:effectLst/>
                          <a:latin typeface="Avenir Book"/>
                          <a:cs typeface="Avenir Book"/>
                        </a:rPr>
                        <a:t>Strong political will</a:t>
                      </a:r>
                      <a:r>
                        <a:rPr lang="en-GB" sz="1400" b="0" i="0" baseline="0" dirty="0">
                          <a:effectLst/>
                          <a:latin typeface="Avenir Book"/>
                          <a:cs typeface="Avenir Book"/>
                        </a:rPr>
                        <a:t> and commitment</a:t>
                      </a:r>
                      <a:endParaRPr lang="en-GB" sz="1400" b="0" i="0" dirty="0">
                        <a:effectLst/>
                        <a:latin typeface="Avenir Book"/>
                        <a:cs typeface="Avenir Book"/>
                      </a:endParaRPr>
                    </a:p>
                    <a:p>
                      <a:pPr marL="457200">
                        <a:lnSpc>
                          <a:spcPct val="115000"/>
                        </a:lnSpc>
                        <a:spcAft>
                          <a:spcPts val="0"/>
                        </a:spcAft>
                      </a:pPr>
                      <a:r>
                        <a:rPr lang="en-GB" sz="1400" b="0" i="0" dirty="0">
                          <a:effectLst/>
                          <a:latin typeface="Avenir Book"/>
                          <a:cs typeface="Avenir Book"/>
                        </a:rPr>
                        <a:t> </a:t>
                      </a:r>
                      <a:endParaRPr lang="en-GB" sz="1400" b="0" i="0" dirty="0">
                        <a:effectLst/>
                        <a:latin typeface="Avenir Book"/>
                        <a:ea typeface="Calibri" panose="020F0502020204030204" pitchFamily="34" charset="0"/>
                        <a:cs typeface="Avenir Book"/>
                      </a:endParaRPr>
                    </a:p>
                  </a:txBody>
                  <a:tcPr marL="108000" marR="108000" marT="93600" marB="0">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
        <p:nvSpPr>
          <p:cNvPr id="15" name="Oval 14"/>
          <p:cNvSpPr/>
          <p:nvPr/>
        </p:nvSpPr>
        <p:spPr>
          <a:xfrm>
            <a:off x="7315200" y="2286000"/>
            <a:ext cx="1752600" cy="762000"/>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800000"/>
                </a:solidFill>
                <a:latin typeface="Avenir Medium"/>
              </a:rPr>
              <a:t>categorical</a:t>
            </a:r>
          </a:p>
        </p:txBody>
      </p:sp>
    </p:spTree>
    <p:extLst>
      <p:ext uri="{BB962C8B-B14F-4D97-AF65-F5344CB8AC3E}">
        <p14:creationId xmlns:p14="http://schemas.microsoft.com/office/powerpoint/2010/main" val="1423558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27"/>
          <p:cNvSpPr>
            <a:spLocks noChangeArrowheads="1"/>
          </p:cNvSpPr>
          <p:nvPr/>
        </p:nvSpPr>
        <p:spPr bwMode="auto">
          <a:xfrm>
            <a:off x="-498192" y="-32158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09297" y="6463037"/>
            <a:ext cx="45446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Adapted from Lindert et al (2016)</a:t>
            </a:r>
            <a:r>
              <a:rPr kumimoji="0" lang="en-US" altLang="en-US" sz="12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and Barrett and Kidd (2015)</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grpSp>
        <p:nvGrpSpPr>
          <p:cNvPr id="3" name="Group 2"/>
          <p:cNvGrpSpPr/>
          <p:nvPr/>
        </p:nvGrpSpPr>
        <p:grpSpPr>
          <a:xfrm>
            <a:off x="484362" y="1143000"/>
            <a:ext cx="5459238" cy="4542437"/>
            <a:chOff x="484363" y="2495976"/>
            <a:chExt cx="4255186" cy="3189461"/>
          </a:xfrm>
        </p:grpSpPr>
        <p:grpSp>
          <p:nvGrpSpPr>
            <p:cNvPr id="16" name="Group 15"/>
            <p:cNvGrpSpPr/>
            <p:nvPr/>
          </p:nvGrpSpPr>
          <p:grpSpPr>
            <a:xfrm>
              <a:off x="484363" y="2884725"/>
              <a:ext cx="4255186" cy="2800712"/>
              <a:chOff x="82549" y="884535"/>
              <a:chExt cx="2984065" cy="1571529"/>
            </a:xfrm>
          </p:grpSpPr>
          <p:grpSp>
            <p:nvGrpSpPr>
              <p:cNvPr id="18" name="Group 17"/>
              <p:cNvGrpSpPr/>
              <p:nvPr/>
            </p:nvGrpSpPr>
            <p:grpSpPr>
              <a:xfrm>
                <a:off x="82549" y="884535"/>
                <a:ext cx="2984065" cy="1275001"/>
                <a:chOff x="762169" y="885093"/>
                <a:chExt cx="2984446" cy="127580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62169" y="885093"/>
                  <a:ext cx="2984446" cy="1275805"/>
                  <a:chOff x="762169" y="885093"/>
                  <a:chExt cx="2984446" cy="127580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a:effectLst/>
                        <a:latin typeface="Calibri" panose="020F0502020204030204" pitchFamily="34" charset="0"/>
                        <a:ea typeface="MS Mincho" panose="02020609040205080304" pitchFamily="49" charset="-128"/>
                        <a:cs typeface="Times New Roman" panose="02020603050405020304" pitchFamily="18" charset="0"/>
                      </a:rPr>
                      <a:t>Identification and registration</a:t>
                    </a:r>
                    <a:endParaRPr lang="en-GB" sz="160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dirty="0">
                        <a:effectLst/>
                        <a:latin typeface="Calibri" panose="020F0502020204030204" pitchFamily="34" charset="0"/>
                        <a:ea typeface="MS Mincho" panose="02020609040205080304" pitchFamily="49" charset="-128"/>
                        <a:cs typeface="Times New Roman" panose="02020603050405020304" pitchFamily="18" charset="0"/>
                      </a:rPr>
                      <a:t>Eligibility determination</a:t>
                    </a:r>
                    <a:endParaRPr lang="en-GB" sz="16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dirty="0">
                        <a:effectLst/>
                        <a:latin typeface="Calibri" panose="020F0502020204030204" pitchFamily="34" charset="0"/>
                        <a:ea typeface="MS Mincho" panose="02020609040205080304" pitchFamily="49" charset="-128"/>
                        <a:cs typeface="Times New Roman" panose="02020603050405020304" pitchFamily="18" charset="0"/>
                      </a:rPr>
                      <a:t>Enrolment</a:t>
                    </a:r>
                    <a:endParaRPr lang="en-GB" sz="16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9" name="Rectangle 28"/>
                  <p:cNvSpPr/>
                  <p:nvPr/>
                </p:nvSpPr>
                <p:spPr>
                  <a:xfrm>
                    <a:off x="762169" y="1879893"/>
                    <a:ext cx="2984446" cy="281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a:effectLst/>
                        <a:latin typeface="Calibri" panose="020F0502020204030204" pitchFamily="34" charset="0"/>
                        <a:ea typeface="MS Mincho" panose="02020609040205080304" pitchFamily="49" charset="-128"/>
                        <a:cs typeface="Times New Roman" panose="02020603050405020304" pitchFamily="18" charset="0"/>
                      </a:rPr>
                      <a:t>Complaints and appeals</a:t>
                    </a:r>
                    <a:endParaRPr lang="en-GB" sz="1600">
                      <a:effectLst/>
                      <a:latin typeface="Calibri" panose="020F0502020204030204" pitchFamily="34" charset="0"/>
                      <a:ea typeface="MS Mincho" panose="02020609040205080304" pitchFamily="49" charset="-128"/>
                      <a:cs typeface="Times New Roman" panose="02020603050405020304" pitchFamily="18" charset="0"/>
                    </a:endParaRPr>
                  </a:p>
                </p:txBody>
              </p:sp>
            </p:grpSp>
          </p:grpSp>
          <p:sp>
            <p:nvSpPr>
              <p:cNvPr id="19" name="Rectangle 18"/>
              <p:cNvSpPr/>
              <p:nvPr/>
            </p:nvSpPr>
            <p:spPr>
              <a:xfrm>
                <a:off x="88899" y="2197061"/>
                <a:ext cx="2977714" cy="25900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a:effectLst/>
                    <a:latin typeface="Calibri" panose="020F0502020204030204" pitchFamily="34" charset="0"/>
                    <a:ea typeface="MS Mincho" panose="02020609040205080304" pitchFamily="49" charset="-128"/>
                    <a:cs typeface="Times New Roman" panose="02020603050405020304" pitchFamily="18" charset="0"/>
                  </a:rPr>
                  <a:t>Outreach and communications</a:t>
                </a:r>
                <a:endParaRPr lang="en-GB" sz="160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39" name="Rectangle 38"/>
            <p:cNvSpPr/>
            <p:nvPr/>
          </p:nvSpPr>
          <p:spPr>
            <a:xfrm>
              <a:off x="1396678" y="2495976"/>
              <a:ext cx="907723" cy="321874"/>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en-GB"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pic>
        <p:nvPicPr>
          <p:cNvPr id="41" name="Picture 40"/>
          <p:cNvPicPr>
            <a:picLocks noChangeAspect="1"/>
          </p:cNvPicPr>
          <p:nvPr/>
        </p:nvPicPr>
        <p:blipFill>
          <a:blip r:embed="rId3"/>
          <a:stretch>
            <a:fillRect/>
          </a:stretch>
        </p:blipFill>
        <p:spPr>
          <a:xfrm>
            <a:off x="6542337" y="842076"/>
            <a:ext cx="2061225" cy="767000"/>
          </a:xfrm>
          <a:prstGeom prst="rect">
            <a:avLst/>
          </a:prstGeom>
        </p:spPr>
      </p:pic>
      <p:sp>
        <p:nvSpPr>
          <p:cNvPr id="42" name="Oval 41"/>
          <p:cNvSpPr/>
          <p:nvPr/>
        </p:nvSpPr>
        <p:spPr>
          <a:xfrm>
            <a:off x="8001000" y="746110"/>
            <a:ext cx="762000" cy="10176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ontent Placeholder 3"/>
          <p:cNvSpPr>
            <a:spLocks noGrp="1"/>
          </p:cNvSpPr>
          <p:nvPr>
            <p:ph sz="half" idx="2"/>
          </p:nvPr>
        </p:nvSpPr>
        <p:spPr>
          <a:xfrm>
            <a:off x="6517107" y="1889448"/>
            <a:ext cx="2589089" cy="4968552"/>
          </a:xfrm>
        </p:spPr>
        <p:txBody>
          <a:bodyPr>
            <a:noAutofit/>
          </a:bodyPr>
          <a:lstStyle/>
          <a:p>
            <a:r>
              <a:rPr lang="en-GB" sz="2000" dirty="0">
                <a:solidFill>
                  <a:schemeClr val="tx1"/>
                </a:solidFill>
                <a:latin typeface="Avenir Book"/>
                <a:cs typeface="Avenir Book"/>
              </a:rPr>
              <a:t>Labour intensive processes!</a:t>
            </a:r>
          </a:p>
          <a:p>
            <a:endParaRPr lang="en-GB" sz="2000" dirty="0">
              <a:solidFill>
                <a:schemeClr val="tx1"/>
              </a:solidFill>
              <a:latin typeface="Avenir Book"/>
              <a:cs typeface="Avenir Book"/>
            </a:endParaRPr>
          </a:p>
          <a:p>
            <a:r>
              <a:rPr lang="en-GB" sz="2000" dirty="0">
                <a:solidFill>
                  <a:schemeClr val="tx1"/>
                </a:solidFill>
                <a:latin typeface="Avenir Book"/>
                <a:cs typeface="Avenir Book"/>
              </a:rPr>
              <a:t>High risk of excluding poorest and most vulnerable as these face greatest barriers to access…</a:t>
            </a:r>
          </a:p>
        </p:txBody>
      </p:sp>
      <p:sp>
        <p:nvSpPr>
          <p:cNvPr id="40" name="Rectangle 39"/>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758952"/>
          </a:xfrm>
        </p:spPr>
        <p:txBody>
          <a:bodyPr>
            <a:normAutofit fontScale="90000"/>
          </a:bodyPr>
          <a:lstStyle/>
          <a:p>
            <a:r>
              <a:rPr lang="en-GB" sz="2900" dirty="0">
                <a:solidFill>
                  <a:schemeClr val="bg1"/>
                </a:solidFill>
                <a:latin typeface="Avenir Medium"/>
                <a:cs typeface="Avenir Medium"/>
              </a:rPr>
              <a:t>Step 4 - Implementation</a:t>
            </a:r>
            <a:r>
              <a:rPr lang="en-GB" dirty="0">
                <a:solidFill>
                  <a:schemeClr val="bg1"/>
                </a:solidFill>
                <a:latin typeface="Avenir LT Std 35 Light" pitchFamily="34" charset="0"/>
              </a:rPr>
              <a:t>…</a:t>
            </a:r>
          </a:p>
        </p:txBody>
      </p:sp>
    </p:spTree>
    <p:extLst>
      <p:ext uri="{BB962C8B-B14F-4D97-AF65-F5344CB8AC3E}">
        <p14:creationId xmlns:p14="http://schemas.microsoft.com/office/powerpoint/2010/main" val="3143997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7"/>
          <p:cNvSpPr>
            <a:spLocks noChangeArrowheads="1"/>
          </p:cNvSpPr>
          <p:nvPr/>
        </p:nvSpPr>
        <p:spPr bwMode="auto">
          <a:xfrm>
            <a:off x="-498192" y="-32158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5" name="Content Placeholder 3"/>
          <p:cNvSpPr>
            <a:spLocks noGrp="1"/>
          </p:cNvSpPr>
          <p:nvPr>
            <p:ph sz="half" idx="2"/>
          </p:nvPr>
        </p:nvSpPr>
        <p:spPr>
          <a:xfrm>
            <a:off x="234195" y="2703503"/>
            <a:ext cx="4879447" cy="3429000"/>
          </a:xfrm>
        </p:spPr>
        <p:txBody>
          <a:bodyPr>
            <a:normAutofit/>
          </a:bodyPr>
          <a:lstStyle/>
          <a:p>
            <a:pPr marL="274320" lvl="1" indent="0">
              <a:buNone/>
            </a:pPr>
            <a:r>
              <a:rPr lang="en-GB" sz="3200" dirty="0">
                <a:solidFill>
                  <a:schemeClr val="tx1"/>
                </a:solidFill>
                <a:latin typeface="Avenir Book"/>
                <a:cs typeface="Avenir Book"/>
              </a:rPr>
              <a:t>data collection</a:t>
            </a:r>
          </a:p>
        </p:txBody>
      </p:sp>
      <p:pic>
        <p:nvPicPr>
          <p:cNvPr id="6" name="Picture 5"/>
          <p:cNvPicPr>
            <a:picLocks noChangeAspect="1"/>
          </p:cNvPicPr>
          <p:nvPr/>
        </p:nvPicPr>
        <p:blipFill>
          <a:blip r:embed="rId3"/>
          <a:stretch>
            <a:fillRect/>
          </a:stretch>
        </p:blipFill>
        <p:spPr>
          <a:xfrm>
            <a:off x="1295400" y="1389583"/>
            <a:ext cx="931264" cy="1399441"/>
          </a:xfrm>
          <a:prstGeom prst="rect">
            <a:avLst/>
          </a:prstGeom>
        </p:spPr>
      </p:pic>
      <p:pic>
        <p:nvPicPr>
          <p:cNvPr id="1028" name="Picture 4" descr="https://encrypted-tbn2.gstatic.com/images?q=tbn:ANd9GcQK1ORvk7KcNIC7OxuLzCiKk6Bc3ksMX1NNKb0OSXOi3P4WTli7wcUVwu3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764" y="1515265"/>
            <a:ext cx="927271" cy="927272"/>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5274065" y="3948556"/>
            <a:ext cx="3353463" cy="9367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0" y="108892"/>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What are the main pitfalls at this stage, leading to exclusion?</a:t>
            </a:r>
          </a:p>
        </p:txBody>
      </p:sp>
      <p:pic>
        <p:nvPicPr>
          <p:cNvPr id="16" name="Picture 15" descr="MIS POWERPOINT_3DAY content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pic>
        <p:nvPicPr>
          <p:cNvPr id="3" name="Picture 2"/>
          <p:cNvPicPr>
            <a:picLocks noChangeAspect="1"/>
          </p:cNvPicPr>
          <p:nvPr/>
        </p:nvPicPr>
        <p:blipFill>
          <a:blip r:embed="rId6"/>
          <a:stretch>
            <a:fillRect/>
          </a:stretch>
        </p:blipFill>
        <p:spPr>
          <a:xfrm>
            <a:off x="4599709" y="1242475"/>
            <a:ext cx="1872117" cy="1402281"/>
          </a:xfrm>
          <a:prstGeom prst="rect">
            <a:avLst/>
          </a:prstGeom>
        </p:spPr>
      </p:pic>
      <p:pic>
        <p:nvPicPr>
          <p:cNvPr id="5" name="Picture 4"/>
          <p:cNvPicPr>
            <a:picLocks noChangeAspect="1"/>
          </p:cNvPicPr>
          <p:nvPr/>
        </p:nvPicPr>
        <p:blipFill>
          <a:blip r:embed="rId7"/>
          <a:stretch>
            <a:fillRect/>
          </a:stretch>
        </p:blipFill>
        <p:spPr>
          <a:xfrm>
            <a:off x="934962" y="4028635"/>
            <a:ext cx="2129836" cy="987469"/>
          </a:xfrm>
          <a:prstGeom prst="rect">
            <a:avLst/>
          </a:prstGeom>
        </p:spPr>
      </p:pic>
      <p:pic>
        <p:nvPicPr>
          <p:cNvPr id="3078" name="Picture 6" descr="Image result for complai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8319" y="3958676"/>
            <a:ext cx="3571875" cy="1276350"/>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3"/>
          <p:cNvSpPr txBox="1">
            <a:spLocks/>
          </p:cNvSpPr>
          <p:nvPr/>
        </p:nvSpPr>
        <p:spPr>
          <a:xfrm>
            <a:off x="3766361" y="2569653"/>
            <a:ext cx="4879447" cy="1197956"/>
          </a:xfrm>
          <a:prstGeom prst="rect">
            <a:avLst/>
          </a:prstGeom>
        </p:spPr>
        <p:txBody>
          <a:bodyPr vert="horz" lIns="91440" tIns="45720" rIns="91440" bIns="45720" rtlCol="0">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kern="1200">
                <a:solidFill>
                  <a:srgbClr val="00005E"/>
                </a:solidFill>
                <a:latin typeface="+mn-lt"/>
                <a:ea typeface="+mn-ea"/>
                <a:cs typeface="+mn-cs"/>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sz="2800" kern="1200">
                <a:solidFill>
                  <a:schemeClr val="bg1"/>
                </a:solidFill>
                <a:latin typeface="+mn-lt"/>
                <a:ea typeface="+mn-ea"/>
                <a:cs typeface="+mn-cs"/>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sz="2400" kern="1200">
                <a:solidFill>
                  <a:schemeClr val="bg1"/>
                </a:solidFill>
                <a:latin typeface="+mn-lt"/>
                <a:ea typeface="+mn-ea"/>
                <a:cs typeface="+mn-cs"/>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sz="2000" kern="1200">
                <a:solidFill>
                  <a:schemeClr val="bg1"/>
                </a:solidFill>
                <a:latin typeface="+mn-lt"/>
                <a:ea typeface="+mn-ea"/>
                <a:cs typeface="+mn-cs"/>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1" indent="0">
              <a:buNone/>
            </a:pPr>
            <a:r>
              <a:rPr lang="en-GB" sz="3200" dirty="0">
                <a:solidFill>
                  <a:schemeClr val="tx1"/>
                </a:solidFill>
                <a:latin typeface="Avenir Book"/>
                <a:cs typeface="Avenir Book"/>
              </a:rPr>
              <a:t>requirements (e.g. ID, proof disability, </a:t>
            </a:r>
            <a:r>
              <a:rPr lang="en-GB" sz="3200" dirty="0" err="1">
                <a:solidFill>
                  <a:schemeClr val="tx1"/>
                </a:solidFill>
                <a:latin typeface="Avenir Book"/>
                <a:cs typeface="Avenir Book"/>
              </a:rPr>
              <a:t>etc</a:t>
            </a:r>
            <a:r>
              <a:rPr lang="en-GB" sz="3200" dirty="0">
                <a:solidFill>
                  <a:schemeClr val="tx1"/>
                </a:solidFill>
                <a:latin typeface="Avenir Book"/>
                <a:cs typeface="Avenir Book"/>
              </a:rPr>
              <a:t>)</a:t>
            </a:r>
          </a:p>
        </p:txBody>
      </p:sp>
      <p:sp>
        <p:nvSpPr>
          <p:cNvPr id="17" name="Content Placeholder 3"/>
          <p:cNvSpPr txBox="1">
            <a:spLocks/>
          </p:cNvSpPr>
          <p:nvPr/>
        </p:nvSpPr>
        <p:spPr>
          <a:xfrm>
            <a:off x="94554" y="4470886"/>
            <a:ext cx="4879447" cy="1550842"/>
          </a:xfrm>
          <a:prstGeom prst="rect">
            <a:avLst/>
          </a:prstGeom>
        </p:spPr>
        <p:txBody>
          <a:bodyPr vert="horz" lIns="91440" tIns="45720" rIns="91440" bIns="45720" rtlCol="0">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kern="1200">
                <a:solidFill>
                  <a:srgbClr val="00005E"/>
                </a:solidFill>
                <a:latin typeface="+mn-lt"/>
                <a:ea typeface="+mn-ea"/>
                <a:cs typeface="+mn-cs"/>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sz="2800" kern="1200">
                <a:solidFill>
                  <a:schemeClr val="bg1"/>
                </a:solidFill>
                <a:latin typeface="+mn-lt"/>
                <a:ea typeface="+mn-ea"/>
                <a:cs typeface="+mn-cs"/>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sz="2400" kern="1200">
                <a:solidFill>
                  <a:schemeClr val="bg1"/>
                </a:solidFill>
                <a:latin typeface="+mn-lt"/>
                <a:ea typeface="+mn-ea"/>
                <a:cs typeface="+mn-cs"/>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sz="2000" kern="1200">
                <a:solidFill>
                  <a:schemeClr val="bg1"/>
                </a:solidFill>
                <a:latin typeface="+mn-lt"/>
                <a:ea typeface="+mn-ea"/>
                <a:cs typeface="+mn-cs"/>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1" indent="0">
              <a:buNone/>
            </a:pPr>
            <a:endParaRPr lang="en-GB" sz="3200" dirty="0">
              <a:solidFill>
                <a:schemeClr val="tx1"/>
              </a:solidFill>
              <a:latin typeface="Avenir Book"/>
              <a:cs typeface="Avenir Book"/>
            </a:endParaRPr>
          </a:p>
          <a:p>
            <a:pPr marL="274320" lvl="1" indent="0">
              <a:buNone/>
            </a:pPr>
            <a:r>
              <a:rPr lang="en-GB" sz="3200" dirty="0">
                <a:solidFill>
                  <a:schemeClr val="tx1"/>
                </a:solidFill>
                <a:latin typeface="Avenir Book"/>
                <a:cs typeface="Avenir Book"/>
              </a:rPr>
              <a:t>communications</a:t>
            </a:r>
          </a:p>
        </p:txBody>
      </p:sp>
      <p:sp>
        <p:nvSpPr>
          <p:cNvPr id="18" name="Content Placeholder 3"/>
          <p:cNvSpPr txBox="1">
            <a:spLocks/>
          </p:cNvSpPr>
          <p:nvPr/>
        </p:nvSpPr>
        <p:spPr>
          <a:xfrm>
            <a:off x="4467128" y="4625202"/>
            <a:ext cx="4879447" cy="1643062"/>
          </a:xfrm>
          <a:prstGeom prst="rect">
            <a:avLst/>
          </a:prstGeom>
        </p:spPr>
        <p:txBody>
          <a:bodyPr vert="horz" lIns="91440" tIns="45720" rIns="91440" bIns="45720" rtlCol="0">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kern="1200">
                <a:solidFill>
                  <a:srgbClr val="00005E"/>
                </a:solidFill>
                <a:latin typeface="+mn-lt"/>
                <a:ea typeface="+mn-ea"/>
                <a:cs typeface="+mn-cs"/>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sz="2800" kern="1200">
                <a:solidFill>
                  <a:schemeClr val="bg1"/>
                </a:solidFill>
                <a:latin typeface="+mn-lt"/>
                <a:ea typeface="+mn-ea"/>
                <a:cs typeface="+mn-cs"/>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sz="2400" kern="1200">
                <a:solidFill>
                  <a:schemeClr val="bg1"/>
                </a:solidFill>
                <a:latin typeface="+mn-lt"/>
                <a:ea typeface="+mn-ea"/>
                <a:cs typeface="+mn-cs"/>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sz="2000" kern="1200">
                <a:solidFill>
                  <a:schemeClr val="bg1"/>
                </a:solidFill>
                <a:latin typeface="+mn-lt"/>
                <a:ea typeface="+mn-ea"/>
                <a:cs typeface="+mn-cs"/>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1" indent="0">
              <a:buNone/>
            </a:pPr>
            <a:endParaRPr lang="en-GB" sz="3200" dirty="0">
              <a:solidFill>
                <a:schemeClr val="tx1"/>
              </a:solidFill>
              <a:latin typeface="Avenir Book"/>
              <a:cs typeface="Avenir Book"/>
            </a:endParaRPr>
          </a:p>
          <a:p>
            <a:pPr marL="274320" lvl="1" indent="0">
              <a:buNone/>
            </a:pPr>
            <a:r>
              <a:rPr lang="en-GB" sz="3200" dirty="0">
                <a:solidFill>
                  <a:schemeClr val="tx1"/>
                </a:solidFill>
                <a:latin typeface="Avenir Book"/>
                <a:cs typeface="Avenir Book"/>
              </a:rPr>
              <a:t>complaints/ appeals</a:t>
            </a:r>
          </a:p>
        </p:txBody>
      </p:sp>
    </p:spTree>
    <p:extLst>
      <p:ext uri="{BB962C8B-B14F-4D97-AF65-F5344CB8AC3E}">
        <p14:creationId xmlns:p14="http://schemas.microsoft.com/office/powerpoint/2010/main" val="179837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9615" y="2649667"/>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US" sz="2000" dirty="0">
                <a:solidFill>
                  <a:schemeClr val="tx1">
                    <a:lumMod val="65000"/>
                    <a:lumOff val="35000"/>
                  </a:schemeClr>
                </a:solidFill>
                <a:latin typeface="Avenir Book"/>
                <a:ea typeface="MS Mincho" panose="02020609040205080304" pitchFamily="49" charset="-128"/>
                <a:cs typeface="Avenir Book"/>
              </a:rPr>
              <a:t>Under-coverage</a:t>
            </a:r>
          </a:p>
        </p:txBody>
      </p:sp>
      <p:sp>
        <p:nvSpPr>
          <p:cNvPr id="5" name="Rounded Rectangle 4"/>
          <p:cNvSpPr/>
          <p:nvPr/>
        </p:nvSpPr>
        <p:spPr>
          <a:xfrm>
            <a:off x="3463951" y="2649667"/>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US" altLang="en-US" sz="2000" dirty="0">
                <a:solidFill>
                  <a:schemeClr val="tx1">
                    <a:lumMod val="65000"/>
                    <a:lumOff val="35000"/>
                  </a:schemeClr>
                </a:solidFill>
                <a:latin typeface="Avenir Book"/>
                <a:ea typeface="MS Mincho" panose="02020609040205080304" pitchFamily="49" charset="-128"/>
                <a:cs typeface="Avenir Book"/>
              </a:rPr>
              <a:t>“Targeting” design</a:t>
            </a:r>
          </a:p>
        </p:txBody>
      </p:sp>
      <p:sp>
        <p:nvSpPr>
          <p:cNvPr id="6" name="Rounded Rectangle 5"/>
          <p:cNvSpPr/>
          <p:nvPr/>
        </p:nvSpPr>
        <p:spPr>
          <a:xfrm>
            <a:off x="2459238" y="1143000"/>
            <a:ext cx="4384430" cy="844062"/>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US" sz="2000" b="1" dirty="0">
                <a:latin typeface="Avenir LT Std 35 Light" pitchFamily="34" charset="0"/>
                <a:ea typeface="MS Mincho" panose="02020609040205080304" pitchFamily="49" charset="-128"/>
                <a:cs typeface="Times New Roman" panose="02020603050405020304" pitchFamily="18" charset="0"/>
              </a:rPr>
              <a:t>Exclusion in a program is a result of:</a:t>
            </a:r>
          </a:p>
        </p:txBody>
      </p:sp>
      <p:cxnSp>
        <p:nvCxnSpPr>
          <p:cNvPr id="8" name="Straight Arrow Connector 7"/>
          <p:cNvCxnSpPr>
            <a:cxnSpLocks noChangeShapeType="1"/>
          </p:cNvCxnSpPr>
          <p:nvPr/>
        </p:nvCxnSpPr>
        <p:spPr bwMode="auto">
          <a:xfrm>
            <a:off x="4651453" y="2032574"/>
            <a:ext cx="0" cy="616926"/>
          </a:xfrm>
          <a:prstGeom prst="straightConnector1">
            <a:avLst/>
          </a:prstGeom>
          <a:noFill/>
          <a:ln w="9525">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p:cNvCxnSpPr>
            <a:cxnSpLocks noChangeShapeType="1"/>
          </p:cNvCxnSpPr>
          <p:nvPr/>
        </p:nvCxnSpPr>
        <p:spPr bwMode="auto">
          <a:xfrm flipH="1">
            <a:off x="1628364" y="2032574"/>
            <a:ext cx="3023089" cy="616926"/>
          </a:xfrm>
          <a:prstGeom prst="straightConnector1">
            <a:avLst/>
          </a:prstGeom>
          <a:noFill/>
          <a:ln w="6350">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a:off x="1618107" y="3958089"/>
            <a:ext cx="0" cy="442546"/>
          </a:xfrm>
          <a:prstGeom prst="straightConnector1">
            <a:avLst/>
          </a:prstGeom>
          <a:noFill/>
          <a:ln w="6350">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2" name="Rounded Rectangle 31"/>
          <p:cNvSpPr/>
          <p:nvPr/>
        </p:nvSpPr>
        <p:spPr>
          <a:xfrm>
            <a:off x="439615" y="4377859"/>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US" sz="2000" dirty="0">
                <a:solidFill>
                  <a:schemeClr val="tx1">
                    <a:lumMod val="65000"/>
                    <a:lumOff val="35000"/>
                  </a:schemeClr>
                </a:solidFill>
                <a:latin typeface="Avenir Book"/>
                <a:ea typeface="MS Mincho" panose="02020609040205080304" pitchFamily="49" charset="-128"/>
                <a:cs typeface="Avenir Book"/>
              </a:rPr>
              <a:t>Political economy and budgets</a:t>
            </a:r>
          </a:p>
        </p:txBody>
      </p:sp>
      <p:sp>
        <p:nvSpPr>
          <p:cNvPr id="34" name="Rounded Rectangle 33"/>
          <p:cNvSpPr/>
          <p:nvPr/>
        </p:nvSpPr>
        <p:spPr>
          <a:xfrm>
            <a:off x="3463951" y="4377859"/>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US" sz="2000" dirty="0">
                <a:solidFill>
                  <a:schemeClr val="tx1">
                    <a:lumMod val="65000"/>
                    <a:lumOff val="35000"/>
                  </a:schemeClr>
                </a:solidFill>
                <a:latin typeface="Avenir Book"/>
                <a:ea typeface="MS Mincho" panose="02020609040205080304" pitchFamily="49" charset="-128"/>
                <a:cs typeface="Avenir Book"/>
              </a:rPr>
              <a:t>Mechanisms and quotas</a:t>
            </a:r>
          </a:p>
        </p:txBody>
      </p:sp>
      <p:sp>
        <p:nvSpPr>
          <p:cNvPr id="12" name="Rounded Rectangle 11"/>
          <p:cNvSpPr/>
          <p:nvPr/>
        </p:nvSpPr>
        <p:spPr>
          <a:xfrm>
            <a:off x="6488287" y="2649667"/>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US" altLang="en-US" sz="2000" dirty="0">
                <a:solidFill>
                  <a:schemeClr val="tx1">
                    <a:lumMod val="65000"/>
                    <a:lumOff val="35000"/>
                  </a:schemeClr>
                </a:solidFill>
                <a:latin typeface="Avenir Book"/>
                <a:ea typeface="MS Mincho" panose="02020609040205080304" pitchFamily="49" charset="-128"/>
                <a:cs typeface="Avenir Book"/>
              </a:rPr>
              <a:t>“Targeting”</a:t>
            </a:r>
          </a:p>
          <a:p>
            <a:pPr algn="ctr">
              <a:spcAft>
                <a:spcPts val="1200"/>
              </a:spcAft>
            </a:pPr>
            <a:r>
              <a:rPr lang="en-US" altLang="en-US" sz="2000" dirty="0">
                <a:solidFill>
                  <a:schemeClr val="tx1">
                    <a:lumMod val="65000"/>
                    <a:lumOff val="35000"/>
                  </a:schemeClr>
                </a:solidFill>
                <a:latin typeface="Avenir Book"/>
                <a:ea typeface="MS Mincho" panose="02020609040205080304" pitchFamily="49" charset="-128"/>
                <a:cs typeface="Avenir Book"/>
              </a:rPr>
              <a:t>implementation</a:t>
            </a:r>
          </a:p>
        </p:txBody>
      </p:sp>
      <p:sp>
        <p:nvSpPr>
          <p:cNvPr id="14" name="Rounded Rectangle 13"/>
          <p:cNvSpPr/>
          <p:nvPr/>
        </p:nvSpPr>
        <p:spPr>
          <a:xfrm>
            <a:off x="6488287" y="4377859"/>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US" sz="2000" dirty="0">
                <a:solidFill>
                  <a:schemeClr val="tx1">
                    <a:lumMod val="65000"/>
                    <a:lumOff val="35000"/>
                  </a:schemeClr>
                </a:solidFill>
                <a:latin typeface="Avenir Book"/>
                <a:ea typeface="MS Mincho" panose="02020609040205080304" pitchFamily="49" charset="-128"/>
                <a:cs typeface="Avenir Book"/>
              </a:rPr>
              <a:t>Effectiveness and robustness </a:t>
            </a:r>
          </a:p>
        </p:txBody>
      </p:sp>
      <p:cxnSp>
        <p:nvCxnSpPr>
          <p:cNvPr id="24" name="Straight Arrow Connector 23"/>
          <p:cNvCxnSpPr>
            <a:cxnSpLocks noChangeShapeType="1"/>
          </p:cNvCxnSpPr>
          <p:nvPr/>
        </p:nvCxnSpPr>
        <p:spPr bwMode="auto">
          <a:xfrm>
            <a:off x="4651453" y="3958089"/>
            <a:ext cx="0" cy="442546"/>
          </a:xfrm>
          <a:prstGeom prst="straightConnector1">
            <a:avLst/>
          </a:prstGeom>
          <a:noFill/>
          <a:ln w="9525">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Arrow Connector 24"/>
          <p:cNvCxnSpPr>
            <a:cxnSpLocks noChangeShapeType="1"/>
          </p:cNvCxnSpPr>
          <p:nvPr/>
        </p:nvCxnSpPr>
        <p:spPr bwMode="auto">
          <a:xfrm>
            <a:off x="7610064" y="3958089"/>
            <a:ext cx="0" cy="442546"/>
          </a:xfrm>
          <a:prstGeom prst="straightConnector1">
            <a:avLst/>
          </a:prstGeom>
          <a:noFill/>
          <a:ln w="9525">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Arrow Connector 25"/>
          <p:cNvCxnSpPr>
            <a:cxnSpLocks noChangeShapeType="1"/>
          </p:cNvCxnSpPr>
          <p:nvPr/>
        </p:nvCxnSpPr>
        <p:spPr bwMode="auto">
          <a:xfrm>
            <a:off x="4651453" y="2032574"/>
            <a:ext cx="3024554" cy="616926"/>
          </a:xfrm>
          <a:prstGeom prst="straightConnector1">
            <a:avLst/>
          </a:prstGeom>
          <a:noFill/>
          <a:ln w="9525">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6" name="Picture 15" descr="MIS POWERPOINT_3DAY content1.jpg"/>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5412868"/>
            <a:ext cx="9144000" cy="1450994"/>
          </a:xfrm>
          <a:prstGeom prst="rect">
            <a:avLst/>
          </a:prstGeom>
        </p:spPr>
      </p:pic>
      <p:sp>
        <p:nvSpPr>
          <p:cNvPr id="17" name="Rectangle 16"/>
          <p:cNvSpPr/>
          <p:nvPr/>
        </p:nvSpPr>
        <p:spPr>
          <a:xfrm>
            <a:off x="-22411" y="0"/>
            <a:ext cx="9166412" cy="910695"/>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988845" y="104155"/>
            <a:ext cx="7143899" cy="7589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venir Medium"/>
                <a:cs typeface="Avenir Medium"/>
              </a:rPr>
              <a:t>To summarise… Causes of exclusion</a:t>
            </a:r>
          </a:p>
        </p:txBody>
      </p:sp>
    </p:spTree>
    <p:extLst>
      <p:ext uri="{BB962C8B-B14F-4D97-AF65-F5344CB8AC3E}">
        <p14:creationId xmlns:p14="http://schemas.microsoft.com/office/powerpoint/2010/main" val="2784428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1740877"/>
            <a:ext cx="4876800" cy="4202723"/>
          </a:xfrm>
        </p:spPr>
        <p:txBody>
          <a:bodyPr>
            <a:normAutofit fontScale="62500" lnSpcReduction="20000"/>
          </a:bodyPr>
          <a:lstStyle/>
          <a:p>
            <a:pPr>
              <a:lnSpc>
                <a:spcPct val="170000"/>
              </a:lnSpc>
              <a:buFont typeface="Arial"/>
              <a:buChar char="•"/>
              <a:defRPr/>
            </a:pPr>
            <a:r>
              <a:rPr lang="en-GB" altLang="en-US" dirty="0">
                <a:latin typeface="Avenir LT Std 35 Light" pitchFamily="34" charset="0"/>
                <a:ea typeface="ＭＳ Ｐゴシック" pitchFamily="-109" charset="-128"/>
              </a:rPr>
              <a:t>Increase the resources available and expand coverage</a:t>
            </a:r>
          </a:p>
          <a:p>
            <a:pPr>
              <a:lnSpc>
                <a:spcPct val="170000"/>
              </a:lnSpc>
              <a:buFont typeface="Arial"/>
              <a:buChar char="•"/>
              <a:defRPr/>
            </a:pPr>
            <a:r>
              <a:rPr lang="en-GB" altLang="en-US" dirty="0">
                <a:latin typeface="Avenir LT Std 35 Light" pitchFamily="34" charset="0"/>
                <a:ea typeface="ＭＳ Ｐゴシック" pitchFamily="-109" charset="-128"/>
              </a:rPr>
              <a:t>Think of coverage across programmes</a:t>
            </a:r>
          </a:p>
          <a:p>
            <a:pPr>
              <a:lnSpc>
                <a:spcPct val="170000"/>
              </a:lnSpc>
              <a:buFont typeface="Arial"/>
              <a:buChar char="•"/>
              <a:defRPr/>
            </a:pPr>
            <a:r>
              <a:rPr lang="en-GB" altLang="en-US" dirty="0">
                <a:latin typeface="Avenir LT Std 35 Light" pitchFamily="34" charset="0"/>
                <a:ea typeface="ＭＳ Ｐゴシック" pitchFamily="-109" charset="-128"/>
              </a:rPr>
              <a:t>Institute effective grievance procedures</a:t>
            </a:r>
          </a:p>
          <a:p>
            <a:pPr>
              <a:lnSpc>
                <a:spcPct val="170000"/>
              </a:lnSpc>
              <a:buFont typeface="Arial"/>
              <a:buChar char="•"/>
              <a:defRPr/>
            </a:pPr>
            <a:r>
              <a:rPr lang="en-GB" altLang="en-US" dirty="0">
                <a:latin typeface="Avenir LT Std 35 Light" pitchFamily="34" charset="0"/>
                <a:ea typeface="ＭＳ Ｐゴシック" pitchFamily="-109" charset="-128"/>
              </a:rPr>
              <a:t>Ensure regular recertification</a:t>
            </a:r>
          </a:p>
          <a:p>
            <a:pPr>
              <a:lnSpc>
                <a:spcPct val="170000"/>
              </a:lnSpc>
              <a:buFont typeface="Arial"/>
              <a:buChar char="•"/>
              <a:defRPr/>
            </a:pPr>
            <a:r>
              <a:rPr lang="en-GB" altLang="en-US" dirty="0">
                <a:latin typeface="Avenir LT Std 35 Light" pitchFamily="34" charset="0"/>
                <a:ea typeface="ＭＳ Ｐゴシック" pitchFamily="-109" charset="-128"/>
              </a:rPr>
              <a:t>Monitor targeting to improve implementation</a:t>
            </a:r>
          </a:p>
          <a:p>
            <a:pPr marL="0" indent="0">
              <a:buNone/>
              <a:defRPr/>
            </a:pPr>
            <a:endParaRPr lang="en-GB" altLang="en-US" dirty="0">
              <a:latin typeface="Avenir LT Std 35 Light" pitchFamily="34" charset="0"/>
              <a:ea typeface="ＭＳ Ｐゴシック" pitchFamily="-109" charset="-128"/>
            </a:endParaRPr>
          </a:p>
        </p:txBody>
      </p:sp>
      <p:pic>
        <p:nvPicPr>
          <p:cNvPr id="4" name="Picture 3"/>
          <p:cNvPicPr>
            <a:picLocks noChangeAspect="1"/>
          </p:cNvPicPr>
          <p:nvPr/>
        </p:nvPicPr>
        <p:blipFill>
          <a:blip r:embed="rId3"/>
          <a:stretch>
            <a:fillRect/>
          </a:stretch>
        </p:blipFill>
        <p:spPr>
          <a:xfrm>
            <a:off x="1502955" y="1465484"/>
            <a:ext cx="871903" cy="944562"/>
          </a:xfrm>
          <a:prstGeom prst="rect">
            <a:avLst/>
          </a:prstGeom>
        </p:spPr>
      </p:pic>
      <p:pic>
        <p:nvPicPr>
          <p:cNvPr id="8196" name="Picture 4" descr="Image result for empty pockets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17638"/>
            <a:ext cx="801102" cy="11972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commun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552" y="2662737"/>
            <a:ext cx="2502277" cy="89176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technolo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08" y="3865306"/>
            <a:ext cx="998894" cy="998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1522448" y="3915345"/>
            <a:ext cx="1368750" cy="910841"/>
          </a:xfrm>
          <a:prstGeom prst="rect">
            <a:avLst/>
          </a:prstGeom>
        </p:spPr>
      </p:pic>
      <p:pic>
        <p:nvPicPr>
          <p:cNvPr id="8206" name="Picture 14" descr="Image result for capacity peo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5144731"/>
            <a:ext cx="1764326" cy="10098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411" y="269238"/>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680449" y="188751"/>
            <a:ext cx="6256957"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So what is the way forward?</a:t>
            </a:r>
          </a:p>
        </p:txBody>
      </p:sp>
    </p:spTree>
    <p:extLst>
      <p:ext uri="{BB962C8B-B14F-4D97-AF65-F5344CB8AC3E}">
        <p14:creationId xmlns:p14="http://schemas.microsoft.com/office/powerpoint/2010/main" val="234104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2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72000" y="2209800"/>
            <a:ext cx="4572000" cy="707886"/>
          </a:xfrm>
          <a:prstGeom prst="rect">
            <a:avLst/>
          </a:prstGeom>
          <a:noFill/>
        </p:spPr>
        <p:txBody>
          <a:bodyPr wrap="square" rtlCol="0">
            <a:spAutoFit/>
          </a:bodyPr>
          <a:lstStyle/>
          <a:p>
            <a:pPr algn="ctr"/>
            <a:r>
              <a:rPr lang="en-US" sz="4000" dirty="0">
                <a:solidFill>
                  <a:schemeClr val="bg1"/>
                </a:solidFill>
                <a:latin typeface="Avenir Book"/>
                <a:cs typeface="Avenir Book"/>
              </a:rPr>
              <a:t>Scenario Work: S&amp;I</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1928437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3" name="Rectangle 2"/>
          <p:cNvSpPr/>
          <p:nvPr/>
        </p:nvSpPr>
        <p:spPr>
          <a:xfrm>
            <a:off x="609600" y="1447800"/>
            <a:ext cx="8403768" cy="3970317"/>
          </a:xfrm>
          <a:prstGeom prst="rect">
            <a:avLst/>
          </a:prstGeom>
        </p:spPr>
        <p:txBody>
          <a:bodyPr wrap="square">
            <a:spAutoFit/>
          </a:bodyPr>
          <a:lstStyle/>
          <a:p>
            <a:r>
              <a:rPr lang="en-ZA" sz="2200" dirty="0">
                <a:latin typeface="Avenir Book"/>
                <a:cs typeface="Avenir Book"/>
              </a:rPr>
              <a:t>Draw knowledge from 2 sources: </a:t>
            </a:r>
          </a:p>
          <a:p>
            <a:pPr marL="457200" indent="-457200">
              <a:buFont typeface="Arial" panose="020B0604020202020204" pitchFamily="34" charset="0"/>
              <a:buChar char="•"/>
            </a:pPr>
            <a:r>
              <a:rPr lang="en-ZA" sz="2200" dirty="0">
                <a:latin typeface="Avenir Book"/>
                <a:cs typeface="Avenir Book"/>
              </a:rPr>
              <a:t>Your overnight reading on S&amp;I</a:t>
            </a:r>
          </a:p>
          <a:p>
            <a:pPr marL="457200" indent="-457200">
              <a:spcAft>
                <a:spcPts val="1200"/>
              </a:spcAft>
              <a:buFont typeface="Arial" panose="020B0604020202020204" pitchFamily="34" charset="0"/>
              <a:buChar char="•"/>
            </a:pPr>
            <a:r>
              <a:rPr lang="en-ZA" sz="2200" dirty="0">
                <a:latin typeface="Avenir Book"/>
                <a:cs typeface="Avenir Book"/>
              </a:rPr>
              <a:t>the notes you made during the mini-lectures</a:t>
            </a:r>
          </a:p>
          <a:p>
            <a:r>
              <a:rPr lang="en-ZA" sz="2200" dirty="0">
                <a:latin typeface="Avenir Book"/>
                <a:cs typeface="Avenir Book"/>
              </a:rPr>
              <a:t>Your task (15 min): closely analyse the S&amp;I approach used in your scenario (strengths, weaknesses?)</a:t>
            </a:r>
          </a:p>
          <a:p>
            <a:endParaRPr lang="en-ZA" sz="2200" dirty="0">
              <a:latin typeface="Avenir Book"/>
              <a:cs typeface="Avenir Book"/>
            </a:endParaRPr>
          </a:p>
          <a:p>
            <a:r>
              <a:rPr lang="en-ZA" sz="2200" dirty="0">
                <a:latin typeface="Avenir Book"/>
                <a:cs typeface="Avenir Book"/>
              </a:rPr>
              <a:t>Think about:</a:t>
            </a:r>
          </a:p>
          <a:p>
            <a:pPr marL="285750" indent="-285750">
              <a:buFont typeface="Arial" panose="020B0604020202020204" pitchFamily="34" charset="0"/>
              <a:buChar char="•"/>
            </a:pPr>
            <a:r>
              <a:rPr lang="en-ZA" sz="2200" dirty="0">
                <a:latin typeface="Avenir Book"/>
                <a:cs typeface="Avenir Book"/>
              </a:rPr>
              <a:t>Is coverage of all those in need guaranteed?</a:t>
            </a:r>
          </a:p>
          <a:p>
            <a:pPr marL="285750" indent="-285750">
              <a:buFont typeface="Arial" panose="020B0604020202020204" pitchFamily="34" charset="0"/>
              <a:buChar char="•"/>
            </a:pPr>
            <a:r>
              <a:rPr lang="en-ZA" sz="2200" dirty="0">
                <a:latin typeface="Avenir Book"/>
                <a:cs typeface="Avenir Book"/>
              </a:rPr>
              <a:t>What about those at risk?</a:t>
            </a:r>
          </a:p>
          <a:p>
            <a:pPr marL="285750" indent="-285750">
              <a:buFont typeface="Arial" panose="020B0604020202020204" pitchFamily="34" charset="0"/>
              <a:buChar char="•"/>
            </a:pPr>
            <a:r>
              <a:rPr lang="en-ZA" sz="2200" dirty="0">
                <a:latin typeface="Avenir Book"/>
                <a:cs typeface="Avenir Book"/>
              </a:rPr>
              <a:t>Are there dangers of exclusion and inclusion? How?</a:t>
            </a:r>
          </a:p>
          <a:p>
            <a:pPr marL="285750" indent="-285750">
              <a:buFont typeface="Arial" panose="020B0604020202020204" pitchFamily="34" charset="0"/>
              <a:buChar char="•"/>
            </a:pPr>
            <a:r>
              <a:rPr lang="en-ZA" sz="2200" dirty="0">
                <a:latin typeface="Avenir Book"/>
                <a:cs typeface="Avenir Book"/>
              </a:rPr>
              <a:t>How does this situation relate to the one in your country?</a:t>
            </a:r>
          </a:p>
        </p:txBody>
      </p:sp>
      <p:sp>
        <p:nvSpPr>
          <p:cNvPr id="5" name="Rectangle 4"/>
          <p:cNvSpPr/>
          <p:nvPr/>
        </p:nvSpPr>
        <p:spPr>
          <a:xfrm>
            <a:off x="0" y="5410200"/>
            <a:ext cx="9143999" cy="461665"/>
          </a:xfrm>
          <a:prstGeom prst="rect">
            <a:avLst/>
          </a:prstGeom>
        </p:spPr>
        <p:txBody>
          <a:bodyPr wrap="square">
            <a:spAutoFit/>
          </a:bodyPr>
          <a:lstStyle/>
          <a:p>
            <a:pPr algn="ctr"/>
            <a:r>
              <a:rPr lang="en-ZA" sz="2400" dirty="0">
                <a:solidFill>
                  <a:schemeClr val="tx1">
                    <a:lumMod val="95000"/>
                    <a:lumOff val="5000"/>
                  </a:schemeClr>
                </a:solidFill>
                <a:latin typeface="Avenir Book"/>
                <a:cs typeface="Avenir Book"/>
              </a:rPr>
              <a:t>Appoint a spokesperson</a:t>
            </a:r>
          </a:p>
        </p:txBody>
      </p:sp>
      <p:sp>
        <p:nvSpPr>
          <p:cNvPr id="7" name="Rectangle 6"/>
          <p:cNvSpPr/>
          <p:nvPr/>
        </p:nvSpPr>
        <p:spPr>
          <a:xfrm>
            <a:off x="-51440" y="22860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432315" y="169852"/>
            <a:ext cx="6256957"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venir LT Std 35 Light" pitchFamily="34" charset="0"/>
              </a:rPr>
              <a:t>Activity: </a:t>
            </a:r>
            <a:r>
              <a:rPr lang="en-GB" sz="3200" dirty="0" err="1">
                <a:solidFill>
                  <a:schemeClr val="bg1"/>
                </a:solidFill>
                <a:latin typeface="Avenir LT Std 35 Light" pitchFamily="34" charset="0"/>
              </a:rPr>
              <a:t>S&amp;I</a:t>
            </a:r>
            <a:r>
              <a:rPr lang="en-GB" sz="3200" dirty="0">
                <a:solidFill>
                  <a:schemeClr val="bg1"/>
                </a:solidFill>
                <a:latin typeface="Avenir LT Std 35 Light" pitchFamily="34" charset="0"/>
              </a:rPr>
              <a:t> Scenario work</a:t>
            </a:r>
          </a:p>
        </p:txBody>
      </p:sp>
      <p:pic>
        <p:nvPicPr>
          <p:cNvPr id="6" name="Picture 5"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0"/>
            <a:ext cx="1389185" cy="1389185"/>
          </a:xfrm>
          <a:prstGeom prst="rect">
            <a:avLst/>
          </a:prstGeom>
        </p:spPr>
      </p:pic>
    </p:spTree>
    <p:extLst>
      <p:ext uri="{BB962C8B-B14F-4D97-AF65-F5344CB8AC3E}">
        <p14:creationId xmlns:p14="http://schemas.microsoft.com/office/powerpoint/2010/main" val="3268418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en-ZA" dirty="0"/>
              <a:t>Analogy for full integration </a:t>
            </a:r>
          </a:p>
        </p:txBody>
      </p:sp>
      <p:sp>
        <p:nvSpPr>
          <p:cNvPr id="6" name="Rectangle 5"/>
          <p:cNvSpPr/>
          <p:nvPr/>
        </p:nvSpPr>
        <p:spPr>
          <a:xfrm>
            <a:off x="0" y="0"/>
            <a:ext cx="9144000" cy="6858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 name="TextBox 3"/>
          <p:cNvSpPr txBox="1"/>
          <p:nvPr/>
        </p:nvSpPr>
        <p:spPr>
          <a:xfrm>
            <a:off x="609600" y="609600"/>
            <a:ext cx="7772400" cy="523220"/>
          </a:xfrm>
          <a:prstGeom prst="rect">
            <a:avLst/>
          </a:prstGeom>
          <a:noFill/>
        </p:spPr>
        <p:txBody>
          <a:bodyPr wrap="square" rtlCol="0">
            <a:spAutoFit/>
          </a:bodyPr>
          <a:lstStyle/>
          <a:p>
            <a:pPr algn="ctr"/>
            <a:r>
              <a:rPr lang="en-ZA" sz="2800" dirty="0">
                <a:solidFill>
                  <a:schemeClr val="bg1"/>
                </a:solidFill>
                <a:latin typeface="Avenir LT Std 35 Light" pitchFamily="34" charset="0"/>
              </a:rPr>
              <a:t>Key take outs for Selection &amp; Identification </a:t>
            </a:r>
          </a:p>
        </p:txBody>
      </p:sp>
      <p:pic>
        <p:nvPicPr>
          <p:cNvPr id="7" name="Picture 6"/>
          <p:cNvPicPr>
            <a:picLocks noChangeAspect="1"/>
          </p:cNvPicPr>
          <p:nvPr/>
        </p:nvPicPr>
        <p:blipFill>
          <a:blip r:embed="rId3"/>
          <a:stretch>
            <a:fillRect/>
          </a:stretch>
        </p:blipFill>
        <p:spPr>
          <a:xfrm>
            <a:off x="546898" y="1633210"/>
            <a:ext cx="3480188" cy="4724400"/>
          </a:xfrm>
          <a:prstGeom prst="rect">
            <a:avLst/>
          </a:prstGeom>
        </p:spPr>
      </p:pic>
      <p:sp>
        <p:nvSpPr>
          <p:cNvPr id="3" name="TextBox 2"/>
          <p:cNvSpPr txBox="1"/>
          <p:nvPr/>
        </p:nvSpPr>
        <p:spPr>
          <a:xfrm>
            <a:off x="4712804" y="2002642"/>
            <a:ext cx="4457700" cy="4031873"/>
          </a:xfrm>
          <a:prstGeom prst="rect">
            <a:avLst/>
          </a:prstGeom>
          <a:noFill/>
        </p:spPr>
        <p:txBody>
          <a:bodyPr wrap="square" rtlCol="0">
            <a:spAutoFit/>
          </a:bodyPr>
          <a:lstStyle/>
          <a:p>
            <a:r>
              <a:rPr lang="en-US" sz="3200" dirty="0">
                <a:solidFill>
                  <a:schemeClr val="bg1"/>
                </a:solidFill>
              </a:rPr>
              <a:t>What do you know now that you did not know before?</a:t>
            </a:r>
          </a:p>
          <a:p>
            <a:r>
              <a:rPr lang="en-US" sz="3200" dirty="0">
                <a:solidFill>
                  <a:schemeClr val="bg1"/>
                </a:solidFill>
              </a:rPr>
              <a:t>What shift in your thinking did you experience?</a:t>
            </a:r>
          </a:p>
          <a:p>
            <a:r>
              <a:rPr lang="en-US" sz="3200" dirty="0">
                <a:solidFill>
                  <a:schemeClr val="bg1"/>
                </a:solidFill>
              </a:rPr>
              <a:t>What would you do differently now?</a:t>
            </a:r>
          </a:p>
        </p:txBody>
      </p:sp>
    </p:spTree>
    <p:extLst>
      <p:ext uri="{BB962C8B-B14F-4D97-AF65-F5344CB8AC3E}">
        <p14:creationId xmlns:p14="http://schemas.microsoft.com/office/powerpoint/2010/main" val="1777624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6" name="Content Placeholder 2"/>
          <p:cNvSpPr txBox="1">
            <a:spLocks/>
          </p:cNvSpPr>
          <p:nvPr/>
        </p:nvSpPr>
        <p:spPr>
          <a:xfrm>
            <a:off x="260603" y="990600"/>
            <a:ext cx="8578598" cy="278966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ZA" sz="2800" dirty="0">
                <a:latin typeface="Avenir LT Std 35 Light" pitchFamily="34" charset="0"/>
                <a:cs typeface="Avenir Book"/>
              </a:rPr>
              <a:t>Thinking back about what you would like to focus on to develop your leadership &amp; transformation role in social protection</a:t>
            </a:r>
            <a:r>
              <a:rPr lang="mr-IN" sz="2800" dirty="0">
                <a:latin typeface="Avenir LT Std 35 Light" pitchFamily="34" charset="0"/>
                <a:cs typeface="Avenir Book"/>
              </a:rPr>
              <a:t>…</a:t>
            </a:r>
            <a:r>
              <a:rPr lang="en-US" sz="2800" dirty="0">
                <a:latin typeface="Avenir LT Std 35 Light" pitchFamily="34" charset="0"/>
                <a:cs typeface="Avenir Book"/>
              </a:rPr>
              <a:t> </a:t>
            </a:r>
            <a:r>
              <a:rPr lang="en-ZA" sz="2800" dirty="0">
                <a:latin typeface="Avenir LT Std 35 Light" pitchFamily="34" charset="0"/>
                <a:cs typeface="Avenir Book"/>
              </a:rPr>
              <a:t>What about your current work frustrates you the most? (about 3 min.)</a:t>
            </a:r>
          </a:p>
          <a:p>
            <a:pPr marL="0" indent="0" algn="ctr">
              <a:buNone/>
            </a:pPr>
            <a:endParaRPr lang="en-US" sz="1400" dirty="0">
              <a:latin typeface="Avenir Book"/>
              <a:cs typeface="Avenir Book"/>
            </a:endParaRPr>
          </a:p>
          <a:p>
            <a:pPr marL="0" lvl="0" indent="0" algn="r">
              <a:buNone/>
            </a:pPr>
            <a:endParaRPr lang="en-ZA" sz="2200" dirty="0"/>
          </a:p>
          <a:p>
            <a:pPr marL="0" indent="0">
              <a:buNone/>
            </a:pPr>
            <a:endParaRPr lang="en-ZA" b="1" dirty="0"/>
          </a:p>
          <a:p>
            <a:pPr marL="0" indent="0">
              <a:buNone/>
            </a:pPr>
            <a:endParaRPr lang="en-ZA" b="1" dirty="0"/>
          </a:p>
        </p:txBody>
      </p:sp>
      <p:grpSp>
        <p:nvGrpSpPr>
          <p:cNvPr id="3" name="Group 2"/>
          <p:cNvGrpSpPr/>
          <p:nvPr/>
        </p:nvGrpSpPr>
        <p:grpSpPr>
          <a:xfrm>
            <a:off x="-22411" y="0"/>
            <a:ext cx="9144000" cy="1112838"/>
            <a:chOff x="-22411" y="0"/>
            <a:chExt cx="9144000" cy="1112838"/>
          </a:xfrm>
        </p:grpSpPr>
        <p:sp>
          <p:nvSpPr>
            <p:cNvPr id="5" name="Rectangle 4"/>
            <p:cNvSpPr/>
            <p:nvPr/>
          </p:nvSpPr>
          <p:spPr>
            <a:xfrm>
              <a:off x="-22411" y="0"/>
              <a:ext cx="9144000" cy="8382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57200" y="15240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600" dirty="0">
                  <a:solidFill>
                    <a:schemeClr val="bg1"/>
                  </a:solidFill>
                  <a:latin typeface="Avenir Medium"/>
                  <a:cs typeface="Avenir Medium"/>
                </a:rPr>
                <a:t>L&amp;T Journaling</a:t>
              </a:r>
            </a:p>
          </p:txBody>
        </p:sp>
      </p:grpSp>
      <p:pic>
        <p:nvPicPr>
          <p:cNvPr id="7" name="Picture 6"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1793"/>
            <a:ext cx="855785" cy="855785"/>
          </a:xfrm>
          <a:prstGeom prst="rect">
            <a:avLst/>
          </a:prstGeom>
        </p:spPr>
      </p:pic>
      <p:pic>
        <p:nvPicPr>
          <p:cNvPr id="8" name="Picture 2" descr="Image result for frust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895600"/>
            <a:ext cx="4114800"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C211E1C-5A1F-4895-BEFE-053CE6B71D2D}"/>
              </a:ext>
            </a:extLst>
          </p:cNvPr>
          <p:cNvSpPr txBox="1"/>
          <p:nvPr/>
        </p:nvSpPr>
        <p:spPr>
          <a:xfrm>
            <a:off x="1371600" y="5721380"/>
            <a:ext cx="7315200" cy="523220"/>
          </a:xfrm>
          <a:prstGeom prst="rect">
            <a:avLst/>
          </a:prstGeom>
          <a:noFill/>
        </p:spPr>
        <p:txBody>
          <a:bodyPr wrap="square" rtlCol="0">
            <a:spAutoFit/>
          </a:bodyPr>
          <a:lstStyle/>
          <a:p>
            <a:r>
              <a:rPr lang="en-US" sz="1400" dirty="0">
                <a:latin typeface="Avenir Book"/>
                <a:cs typeface="Avenir Book"/>
              </a:rPr>
              <a:t>Adapted by Catherine </a:t>
            </a:r>
            <a:r>
              <a:rPr lang="en-US" sz="1400" dirty="0" err="1">
                <a:latin typeface="Avenir Book"/>
                <a:cs typeface="Avenir Book"/>
              </a:rPr>
              <a:t>Widrig</a:t>
            </a:r>
            <a:r>
              <a:rPr lang="en-US" sz="1400" dirty="0">
                <a:latin typeface="Avenir Book"/>
                <a:cs typeface="Avenir Book"/>
              </a:rPr>
              <a:t> Jenkins (IPK) from Theory U by Otto </a:t>
            </a:r>
            <a:r>
              <a:rPr lang="en-US" sz="1400" dirty="0" err="1">
                <a:latin typeface="Avenir Book"/>
                <a:cs typeface="Avenir Book"/>
              </a:rPr>
              <a:t>Scharmer</a:t>
            </a:r>
            <a:endParaRPr lang="en-US" sz="1400" dirty="0">
              <a:latin typeface="Avenir Book"/>
              <a:cs typeface="Avenir Book"/>
            </a:endParaRPr>
          </a:p>
          <a:p>
            <a:endParaRPr lang="en-ZA" sz="1400" dirty="0"/>
          </a:p>
        </p:txBody>
      </p:sp>
    </p:spTree>
    <p:extLst>
      <p:ext uri="{BB962C8B-B14F-4D97-AF65-F5344CB8AC3E}">
        <p14:creationId xmlns:p14="http://schemas.microsoft.com/office/powerpoint/2010/main" val="3373860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590800" y="914400"/>
            <a:ext cx="4105276" cy="3952876"/>
          </a:xfrm>
          <a:prstGeom prst="rect">
            <a:avLst/>
          </a:prstGeom>
        </p:spPr>
      </p:pic>
      <p:sp>
        <p:nvSpPr>
          <p:cNvPr id="6" name="TextBox 5"/>
          <p:cNvSpPr txBox="1"/>
          <p:nvPr/>
        </p:nvSpPr>
        <p:spPr>
          <a:xfrm>
            <a:off x="0" y="5486400"/>
            <a:ext cx="9144000" cy="830997"/>
          </a:xfrm>
          <a:prstGeom prst="rect">
            <a:avLst/>
          </a:prstGeom>
          <a:solidFill>
            <a:schemeClr val="accent5">
              <a:lumMod val="50000"/>
            </a:schemeClr>
          </a:solidFill>
        </p:spPr>
        <p:txBody>
          <a:bodyPr wrap="square" rtlCol="0">
            <a:spAutoFit/>
          </a:bodyPr>
          <a:lstStyle/>
          <a:p>
            <a:pPr algn="ctr"/>
            <a:r>
              <a:rPr lang="en-ZA" sz="2400" b="1" dirty="0">
                <a:solidFill>
                  <a:schemeClr val="bg1"/>
                </a:solidFill>
                <a:latin typeface="Avenir LT Std 35 Light" pitchFamily="34" charset="0"/>
              </a:rPr>
              <a:t>DAY 2 – Afternoon Session</a:t>
            </a:r>
          </a:p>
          <a:p>
            <a:pPr algn="ctr"/>
            <a:r>
              <a:rPr lang="en-ZA" sz="2400" b="1" dirty="0">
                <a:solidFill>
                  <a:schemeClr val="bg1"/>
                </a:solidFill>
                <a:latin typeface="Avenir LT Std 35 Light" pitchFamily="34" charset="0"/>
              </a:rPr>
              <a:t>SP ADMINISTRATION</a:t>
            </a:r>
          </a:p>
        </p:txBody>
      </p:sp>
    </p:spTree>
    <p:extLst>
      <p:ext uri="{BB962C8B-B14F-4D97-AF65-F5344CB8AC3E}">
        <p14:creationId xmlns:p14="http://schemas.microsoft.com/office/powerpoint/2010/main" val="2648202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a:effectLst/>
                    <a:latin typeface="Calibri" panose="020F0502020204030204" pitchFamily="34" charset="0"/>
                    <a:ea typeface="MS Mincho" panose="02020609040205080304" pitchFamily="49" charset="-128"/>
                    <a:cs typeface="Times New Roman" panose="02020603050405020304" pitchFamily="18" charset="0"/>
                  </a:rPr>
                  <a:t> </a:t>
                </a:r>
                <a:endParaRPr lang="en-GB" sz="160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Identification &amp; registration</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Eligibility determination</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Enrolment</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Payments/ delivery</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Complaints and appeals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Monitoring &amp; Evaluation, MIS and other management support functions</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Outreach and communications</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Beneficiary and Case Management</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en-GB" sz="1600" dirty="0">
                      <a:solidFill>
                        <a:srgbClr val="FFFFFF"/>
                      </a:solidFill>
                      <a:effectLst/>
                      <a:latin typeface="Avenir Book"/>
                      <a:ea typeface="MS Mincho" panose="02020609040205080304" pitchFamily="49" charset="-128"/>
                      <a:cs typeface="Avenir Book"/>
                    </a:rPr>
                    <a:t>Exit …Graduation</a:t>
                  </a:r>
                  <a:r>
                    <a:rPr lang="en-GB"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en-GB"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Conditionality?</a:t>
                </a:r>
              </a:p>
            </p:txBody>
          </p:sp>
        </p:grpSp>
      </p:grpSp>
      <p:sp>
        <p:nvSpPr>
          <p:cNvPr id="8" name="Rectangle 27"/>
          <p:cNvSpPr>
            <a:spLocks noChangeArrowheads="1"/>
          </p:cNvSpPr>
          <p:nvPr/>
        </p:nvSpPr>
        <p:spPr bwMode="auto">
          <a:xfrm>
            <a:off x="-498192" y="-32158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58853"/>
            <a:ext cx="45446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Adapted from Lindert et al (2016)</a:t>
            </a:r>
            <a:r>
              <a:rPr kumimoji="0" lang="en-US" altLang="en-US" sz="12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and Barrett and Kidd (2015)</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4" name="Oval 33"/>
          <p:cNvSpPr/>
          <p:nvPr/>
        </p:nvSpPr>
        <p:spPr>
          <a:xfrm>
            <a:off x="6108371" y="1911132"/>
            <a:ext cx="1351605" cy="11788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7551366" y="1773655"/>
            <a:ext cx="835675" cy="15603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6538665" y="3818299"/>
            <a:ext cx="1504306" cy="11788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3023620" y="4048833"/>
            <a:ext cx="3515041" cy="825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3127554" y="4809884"/>
            <a:ext cx="3515041" cy="825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3058611" y="5529927"/>
            <a:ext cx="3515041" cy="825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1094494" y="1559122"/>
            <a:ext cx="5038603" cy="20152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923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0" grpId="0" animBg="1"/>
      <p:bldP spid="4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en-US" smtClean="0"/>
              <a:pPr/>
              <a:t>42</a:t>
            </a:fld>
            <a:endParaRPr lang="en-US" dirty="0"/>
          </a:p>
        </p:txBody>
      </p:sp>
      <p:sp>
        <p:nvSpPr>
          <p:cNvPr id="13" name="Right Arrow 12"/>
          <p:cNvSpPr/>
          <p:nvPr/>
        </p:nvSpPr>
        <p:spPr>
          <a:xfrm>
            <a:off x="3915106" y="6069661"/>
            <a:ext cx="762000" cy="57337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834772" y="5890742"/>
            <a:ext cx="4114800" cy="830997"/>
          </a:xfrm>
          <a:prstGeom prst="rect">
            <a:avLst/>
          </a:prstGeom>
        </p:spPr>
        <p:txBody>
          <a:bodyPr wrap="square">
            <a:spAutoFit/>
          </a:bodyPr>
          <a:lstStyle/>
          <a:p>
            <a:r>
              <a:rPr lang="en-GB" sz="2400" dirty="0">
                <a:latin typeface="Avenir Medium"/>
                <a:cs typeface="Avenir Medium"/>
              </a:rPr>
              <a:t>…</a:t>
            </a:r>
            <a:r>
              <a:rPr lang="en-GB" sz="2400" b="1" dirty="0">
                <a:latin typeface="Avenir Medium"/>
                <a:cs typeface="Avenir Medium"/>
              </a:rPr>
              <a:t>Evolving</a:t>
            </a:r>
            <a:r>
              <a:rPr lang="en-GB" sz="2400" dirty="0">
                <a:latin typeface="Avenir Medium"/>
                <a:cs typeface="Avenir Medium"/>
              </a:rPr>
              <a:t> and adapting system! Learning loops..</a:t>
            </a:r>
          </a:p>
        </p:txBody>
      </p:sp>
      <p:pic>
        <p:nvPicPr>
          <p:cNvPr id="2050" name="Picture 2" descr="Image result for evolving spi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377" y="205118"/>
            <a:ext cx="5685623" cy="568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713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9144000" cy="566451"/>
          </a:xfrm>
        </p:spPr>
        <p:txBody>
          <a:bodyPr>
            <a:noAutofit/>
          </a:bodyPr>
          <a:lstStyle/>
          <a:p>
            <a:r>
              <a:rPr lang="en-US" sz="2500" b="1" dirty="0">
                <a:latin typeface="Avenir Heavy"/>
              </a:rPr>
              <a:t>Key steps for design/implementation of new systems</a:t>
            </a:r>
          </a:p>
        </p:txBody>
      </p:sp>
      <p:sp>
        <p:nvSpPr>
          <p:cNvPr id="5" name="Slide Number Placeholder 4"/>
          <p:cNvSpPr>
            <a:spLocks noGrp="1"/>
          </p:cNvSpPr>
          <p:nvPr>
            <p:ph type="sldNum" sz="quarter" idx="12"/>
          </p:nvPr>
        </p:nvSpPr>
        <p:spPr>
          <a:xfrm>
            <a:off x="9525000" y="5943600"/>
            <a:ext cx="762000" cy="365125"/>
          </a:xfrm>
        </p:spPr>
        <p:txBody>
          <a:bodyPr/>
          <a:lstStyle/>
          <a:p>
            <a:fld id="{6E2D2B3B-882E-40F3-A32F-6DD516915044}" type="slidenum">
              <a:rPr lang="en-US" smtClean="0"/>
              <a:pPr/>
              <a:t>43</a:t>
            </a:fld>
            <a:endParaRPr lang="en-US" dirty="0"/>
          </a:p>
        </p:txBody>
      </p:sp>
      <p:sp>
        <p:nvSpPr>
          <p:cNvPr id="32" name="Rectangle 31"/>
          <p:cNvSpPr/>
          <p:nvPr/>
        </p:nvSpPr>
        <p:spPr>
          <a:xfrm>
            <a:off x="1219200" y="5562600"/>
            <a:ext cx="7530884" cy="1200328"/>
          </a:xfrm>
          <a:prstGeom prst="rect">
            <a:avLst/>
          </a:prstGeom>
        </p:spPr>
        <p:txBody>
          <a:bodyPr wrap="square">
            <a:spAutoFit/>
          </a:bodyPr>
          <a:lstStyle/>
          <a:p>
            <a:r>
              <a:rPr lang="en-GB" sz="2400" dirty="0">
                <a:latin typeface="Avenir Medium"/>
                <a:cs typeface="Avenir Medium"/>
              </a:rPr>
              <a:t>…Needs to be based on </a:t>
            </a:r>
            <a:r>
              <a:rPr lang="en-GB" sz="2400" b="1" dirty="0">
                <a:latin typeface="Avenir Medium"/>
                <a:cs typeface="Avenir Medium"/>
              </a:rPr>
              <a:t>contextual, historical, institutional and capacity factors</a:t>
            </a:r>
            <a:r>
              <a:rPr lang="en-GB" sz="2400" dirty="0">
                <a:latin typeface="Avenir Medium"/>
                <a:cs typeface="Avenir Medium"/>
              </a:rPr>
              <a:t>! And understanding of forces for and against</a:t>
            </a:r>
          </a:p>
        </p:txBody>
      </p:sp>
      <p:graphicFrame>
        <p:nvGraphicFramePr>
          <p:cNvPr id="12" name="Diagram 11"/>
          <p:cNvGraphicFramePr/>
          <p:nvPr>
            <p:extLst>
              <p:ext uri="{D42A27DB-BD31-4B8C-83A1-F6EECF244321}">
                <p14:modId xmlns:p14="http://schemas.microsoft.com/office/powerpoint/2010/main" val="606958268"/>
              </p:ext>
            </p:extLst>
          </p:nvPr>
        </p:nvGraphicFramePr>
        <p:xfrm>
          <a:off x="188268" y="840354"/>
          <a:ext cx="6669732" cy="4493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228600" y="5867400"/>
            <a:ext cx="954732" cy="573378"/>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239000" y="2590800"/>
            <a:ext cx="1905000" cy="1015663"/>
          </a:xfrm>
          <a:prstGeom prst="rect">
            <a:avLst/>
          </a:prstGeom>
        </p:spPr>
        <p:txBody>
          <a:bodyPr wrap="square">
            <a:spAutoFit/>
          </a:bodyPr>
          <a:lstStyle/>
          <a:p>
            <a:r>
              <a:rPr lang="en-GB" sz="2000" dirty="0">
                <a:solidFill>
                  <a:srgbClr val="800000"/>
                </a:solidFill>
                <a:latin typeface="Avenir Medium"/>
                <a:cs typeface="Avenir Medium"/>
              </a:rPr>
              <a:t>Ability</a:t>
            </a:r>
          </a:p>
          <a:p>
            <a:r>
              <a:rPr lang="en-GB" sz="2000" dirty="0">
                <a:solidFill>
                  <a:srgbClr val="800000"/>
                </a:solidFill>
                <a:latin typeface="Avenir Medium"/>
                <a:cs typeface="Avenir Medium"/>
              </a:rPr>
              <a:t>Acceptability</a:t>
            </a:r>
          </a:p>
          <a:p>
            <a:r>
              <a:rPr lang="en-GB" sz="2000" dirty="0">
                <a:solidFill>
                  <a:srgbClr val="800000"/>
                </a:solidFill>
                <a:latin typeface="Avenir Medium"/>
                <a:cs typeface="Avenir Medium"/>
              </a:rPr>
              <a:t>Authority</a:t>
            </a:r>
          </a:p>
        </p:txBody>
      </p:sp>
      <p:sp>
        <p:nvSpPr>
          <p:cNvPr id="3" name="Right Brace 2"/>
          <p:cNvSpPr/>
          <p:nvPr/>
        </p:nvSpPr>
        <p:spPr>
          <a:xfrm>
            <a:off x="6728267" y="803387"/>
            <a:ext cx="533400" cy="4648200"/>
          </a:xfrm>
          <a:prstGeom prst="rightBrace">
            <a:avLst/>
          </a:prstGeom>
          <a:ln w="38100">
            <a:solidFill>
              <a:srgbClr val="102A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63304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a:effectLst/>
                    <a:latin typeface="Calibri" panose="020F0502020204030204" pitchFamily="34" charset="0"/>
                    <a:ea typeface="MS Mincho" panose="02020609040205080304" pitchFamily="49" charset="-128"/>
                    <a:cs typeface="Times New Roman" panose="02020603050405020304" pitchFamily="18" charset="0"/>
                  </a:rPr>
                  <a:t> </a:t>
                </a:r>
                <a:endParaRPr lang="en-GB" sz="160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Identification &amp; registration</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Eligibility determination</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Enrolment</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Payments/ delivery</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Complaints and appeals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Monitoring &amp; Evaluation, MIS and other management support functions</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Outreach and communications</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Beneficiary and Case Management</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en-GB" sz="1600" dirty="0">
                      <a:solidFill>
                        <a:srgbClr val="FFFFFF"/>
                      </a:solidFill>
                      <a:effectLst/>
                      <a:latin typeface="Avenir Book"/>
                      <a:ea typeface="MS Mincho" panose="02020609040205080304" pitchFamily="49" charset="-128"/>
                      <a:cs typeface="Avenir Book"/>
                    </a:rPr>
                    <a:t>Exit …Graduation</a:t>
                  </a:r>
                  <a:r>
                    <a:rPr lang="en-GB"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en-GB"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Conditionality?</a:t>
                </a:r>
              </a:p>
            </p:txBody>
          </p:sp>
        </p:grpSp>
      </p:grpSp>
      <p:sp>
        <p:nvSpPr>
          <p:cNvPr id="8" name="Rectangle 27"/>
          <p:cNvSpPr>
            <a:spLocks noChangeArrowheads="1"/>
          </p:cNvSpPr>
          <p:nvPr/>
        </p:nvSpPr>
        <p:spPr bwMode="auto">
          <a:xfrm>
            <a:off x="-498192" y="-32158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58853"/>
            <a:ext cx="45446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Adapted from Lindert et al (2016)</a:t>
            </a:r>
            <a:r>
              <a:rPr kumimoji="0" lang="en-US" altLang="en-US" sz="12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and Barrett and Kidd (2015)</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4" name="Oval 33"/>
          <p:cNvSpPr/>
          <p:nvPr/>
        </p:nvSpPr>
        <p:spPr>
          <a:xfrm>
            <a:off x="5958377" y="1719980"/>
            <a:ext cx="1699680" cy="15655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724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1003536" y="251105"/>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Payments and Delivery: Why important?</a:t>
            </a:r>
          </a:p>
        </p:txBody>
      </p:sp>
      <p:sp>
        <p:nvSpPr>
          <p:cNvPr id="9" name="Content Placeholder 2"/>
          <p:cNvSpPr txBox="1">
            <a:spLocks/>
          </p:cNvSpPr>
          <p:nvPr/>
        </p:nvSpPr>
        <p:spPr>
          <a:xfrm>
            <a:off x="55034" y="1010057"/>
            <a:ext cx="7335644" cy="4495901"/>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r>
              <a:rPr lang="en-GB" dirty="0">
                <a:latin typeface="Avenir LT Std 35 Light" pitchFamily="34" charset="0"/>
              </a:rPr>
              <a:t>Ensuring transfers reach the </a:t>
            </a:r>
            <a:r>
              <a:rPr lang="en-GB" dirty="0">
                <a:solidFill>
                  <a:srgbClr val="006600"/>
                </a:solidFill>
                <a:latin typeface="Avenir LT Std 35 Light" pitchFamily="34" charset="0"/>
              </a:rPr>
              <a:t>right people</a:t>
            </a:r>
            <a:r>
              <a:rPr lang="en-GB" dirty="0">
                <a:latin typeface="Avenir LT Std 35 Light" pitchFamily="34" charset="0"/>
              </a:rPr>
              <a:t>, at the </a:t>
            </a:r>
            <a:r>
              <a:rPr lang="en-GB" dirty="0">
                <a:solidFill>
                  <a:srgbClr val="006600"/>
                </a:solidFill>
                <a:latin typeface="Avenir LT Std 35 Light" pitchFamily="34" charset="0"/>
              </a:rPr>
              <a:t>right time</a:t>
            </a:r>
            <a:r>
              <a:rPr lang="en-GB" dirty="0">
                <a:latin typeface="Avenir LT Std 35 Light" pitchFamily="34" charset="0"/>
              </a:rPr>
              <a:t>, in the </a:t>
            </a:r>
            <a:r>
              <a:rPr lang="en-GB" dirty="0">
                <a:solidFill>
                  <a:srgbClr val="006600"/>
                </a:solidFill>
                <a:latin typeface="Avenir LT Std 35 Light" pitchFamily="34" charset="0"/>
              </a:rPr>
              <a:t>right place</a:t>
            </a:r>
            <a:r>
              <a:rPr lang="en-GB" dirty="0">
                <a:latin typeface="Avenir LT Std 35 Light" pitchFamily="34" charset="0"/>
              </a:rPr>
              <a:t>, and in the </a:t>
            </a:r>
            <a:r>
              <a:rPr lang="en-GB" dirty="0">
                <a:solidFill>
                  <a:srgbClr val="006600"/>
                </a:solidFill>
                <a:latin typeface="Avenir LT Std 35 Light" pitchFamily="34" charset="0"/>
              </a:rPr>
              <a:t>right form… </a:t>
            </a:r>
            <a:r>
              <a:rPr lang="en-GB" dirty="0">
                <a:latin typeface="Avenir LT Std 35 Light" pitchFamily="34" charset="0"/>
              </a:rPr>
              <a:t>and the </a:t>
            </a:r>
            <a:r>
              <a:rPr lang="en-GB" dirty="0">
                <a:solidFill>
                  <a:srgbClr val="006600"/>
                </a:solidFill>
                <a:latin typeface="Avenir LT Std 35 Light" pitchFamily="34" charset="0"/>
              </a:rPr>
              <a:t>correct amount</a:t>
            </a:r>
            <a:r>
              <a:rPr lang="en-GB" dirty="0">
                <a:latin typeface="Avenir LT Std 35 Light" pitchFamily="34" charset="0"/>
              </a:rPr>
              <a:t>. </a:t>
            </a:r>
          </a:p>
          <a:p>
            <a:r>
              <a:rPr lang="en-US" dirty="0">
                <a:latin typeface="Avenir LT Std 35 Light" pitchFamily="34" charset="0"/>
              </a:rPr>
              <a:t>The way benefits are paid/delivered can:</a:t>
            </a:r>
          </a:p>
          <a:p>
            <a:pPr lvl="1"/>
            <a:r>
              <a:rPr lang="en-US" sz="2400" dirty="0">
                <a:latin typeface="Avenir LT Std 35 Light" pitchFamily="34" charset="0"/>
              </a:rPr>
              <a:t>mediate the </a:t>
            </a:r>
            <a:r>
              <a:rPr lang="en-US" sz="2400" dirty="0">
                <a:solidFill>
                  <a:srgbClr val="006600"/>
                </a:solidFill>
                <a:latin typeface="Avenir LT Std 35 Light" pitchFamily="34" charset="0"/>
              </a:rPr>
              <a:t>impact</a:t>
            </a:r>
            <a:r>
              <a:rPr lang="en-US" sz="2400" dirty="0">
                <a:latin typeface="Avenir LT Std 35 Light" pitchFamily="34" charset="0"/>
              </a:rPr>
              <a:t> of a program (e.g. spending patterns, financial inclusion)</a:t>
            </a:r>
          </a:p>
          <a:p>
            <a:pPr lvl="1"/>
            <a:r>
              <a:rPr lang="en-US" sz="2400" dirty="0">
                <a:latin typeface="Avenir LT Std 35 Light" pitchFamily="34" charset="0"/>
              </a:rPr>
              <a:t>affect the </a:t>
            </a:r>
            <a:r>
              <a:rPr lang="en-US" sz="2400" dirty="0">
                <a:solidFill>
                  <a:srgbClr val="006600"/>
                </a:solidFill>
                <a:latin typeface="Avenir LT Std 35 Light" pitchFamily="34" charset="0"/>
              </a:rPr>
              <a:t>cost and risks </a:t>
            </a:r>
            <a:r>
              <a:rPr lang="en-US" sz="2400" dirty="0">
                <a:latin typeface="Avenir LT Std 35 Light" pitchFamily="34" charset="0"/>
              </a:rPr>
              <a:t>faced by a program</a:t>
            </a:r>
          </a:p>
          <a:p>
            <a:pPr lvl="1"/>
            <a:r>
              <a:rPr lang="en-US" sz="2400" dirty="0">
                <a:latin typeface="Avenir LT Std 35 Light" pitchFamily="34" charset="0"/>
              </a:rPr>
              <a:t>affect </a:t>
            </a:r>
            <a:r>
              <a:rPr lang="en-US" sz="2400" dirty="0">
                <a:solidFill>
                  <a:srgbClr val="006600"/>
                </a:solidFill>
                <a:latin typeface="Avenir LT Std 35 Light" pitchFamily="34" charset="0"/>
              </a:rPr>
              <a:t>burden</a:t>
            </a:r>
            <a:r>
              <a:rPr lang="en-US" sz="2400" dirty="0">
                <a:latin typeface="Avenir LT Std 35 Light" pitchFamily="34" charset="0"/>
              </a:rPr>
              <a:t> on recipients. </a:t>
            </a:r>
            <a:endParaRPr lang="en-GB" sz="2400" dirty="0">
              <a:latin typeface="Avenir LT Std 35 Light" pitchFamily="34" charset="0"/>
            </a:endParaRPr>
          </a:p>
          <a:p>
            <a:endParaRPr lang="en-GB" dirty="0"/>
          </a:p>
          <a:p>
            <a:endParaRPr lang="en-GB" dirty="0"/>
          </a:p>
          <a:p>
            <a:pPr lvl="1"/>
            <a:endParaRPr lang="en-US" b="1" dirty="0"/>
          </a:p>
          <a:p>
            <a:pPr lvl="1"/>
            <a:endParaRPr lang="en-US" dirty="0"/>
          </a:p>
          <a:p>
            <a:endParaRPr lang="en-US" dirty="0">
              <a:solidFill>
                <a:srgbClr val="FF0000"/>
              </a:solidFill>
            </a:endParaRPr>
          </a:p>
          <a:p>
            <a:pPr marL="457200" indent="-457200">
              <a:buFont typeface="+mj-lt"/>
              <a:buAutoNum type="arabicPeriod"/>
            </a:pPr>
            <a:endParaRPr lang="en-US" dirty="0"/>
          </a:p>
          <a:p>
            <a:endParaRPr lang="en-US" dirty="0"/>
          </a:p>
        </p:txBody>
      </p:sp>
      <p:pic>
        <p:nvPicPr>
          <p:cNvPr id="6" name="Picture 5"/>
          <p:cNvPicPr>
            <a:picLocks noChangeAspect="1"/>
          </p:cNvPicPr>
          <p:nvPr/>
        </p:nvPicPr>
        <p:blipFill>
          <a:blip r:embed="rId4"/>
          <a:stretch>
            <a:fillRect/>
          </a:stretch>
        </p:blipFill>
        <p:spPr>
          <a:xfrm>
            <a:off x="7029538" y="1010880"/>
            <a:ext cx="1612490" cy="1357887"/>
          </a:xfrm>
          <a:prstGeom prst="rect">
            <a:avLst/>
          </a:prstGeom>
        </p:spPr>
      </p:pic>
      <p:sp>
        <p:nvSpPr>
          <p:cNvPr id="10" name="Oval 9"/>
          <p:cNvSpPr/>
          <p:nvPr/>
        </p:nvSpPr>
        <p:spPr>
          <a:xfrm>
            <a:off x="8110155" y="1314246"/>
            <a:ext cx="373915" cy="472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6220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60" name="Picture 2059"/>
          <p:cNvPicPr>
            <a:picLocks noChangeAspect="1"/>
          </p:cNvPicPr>
          <p:nvPr/>
        </p:nvPicPr>
        <p:blipFill>
          <a:blip r:embed="rId3"/>
          <a:stretch>
            <a:fillRect/>
          </a:stretch>
        </p:blipFill>
        <p:spPr>
          <a:xfrm>
            <a:off x="4532611" y="1628465"/>
            <a:ext cx="1299384" cy="1112230"/>
          </a:xfrm>
          <a:prstGeom prst="rect">
            <a:avLst/>
          </a:prstGeom>
        </p:spPr>
      </p:pic>
      <p:pic>
        <p:nvPicPr>
          <p:cNvPr id="95" name="Picture 94"/>
          <p:cNvPicPr>
            <a:picLocks noChangeAspect="1"/>
          </p:cNvPicPr>
          <p:nvPr/>
        </p:nvPicPr>
        <p:blipFill>
          <a:blip r:embed="rId4"/>
          <a:stretch>
            <a:fillRect/>
          </a:stretch>
        </p:blipFill>
        <p:spPr>
          <a:xfrm>
            <a:off x="517985" y="3756886"/>
            <a:ext cx="1015931" cy="1015931"/>
          </a:xfrm>
          <a:prstGeom prst="rect">
            <a:avLst/>
          </a:prstGeom>
        </p:spPr>
      </p:pic>
      <p:sp>
        <p:nvSpPr>
          <p:cNvPr id="6" name="Footer Placeholder 5"/>
          <p:cNvSpPr>
            <a:spLocks noGrp="1"/>
          </p:cNvSpPr>
          <p:nvPr>
            <p:ph type="ftr" sz="quarter" idx="3"/>
          </p:nvPr>
        </p:nvSpPr>
        <p:spPr>
          <a:xfrm>
            <a:off x="370048" y="6414415"/>
            <a:ext cx="7326152" cy="351327"/>
          </a:xfrm>
        </p:spPr>
        <p:txBody>
          <a:bodyPr/>
          <a:lstStyle/>
          <a:p>
            <a:pPr algn="ctr"/>
            <a:r>
              <a:rPr lang="en-GB" dirty="0">
                <a:solidFill>
                  <a:schemeClr val="tx1"/>
                </a:solidFill>
                <a:latin typeface="Avenir LT Std 35 Light" pitchFamily="34" charset="0"/>
                <a:cs typeface="Arial" charset="0"/>
                <a:sym typeface="Arial" charset="0"/>
              </a:rPr>
              <a:t>Source: Oxford Policy Management  learning session on Payment Systems delivered for DFAT, based on ISPA (2016)</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419" y="1599331"/>
            <a:ext cx="1118874" cy="754204"/>
          </a:xfrm>
          <a:prstGeom prst="rect">
            <a:avLst/>
          </a:prstGeom>
        </p:spPr>
      </p:pic>
      <p:pic>
        <p:nvPicPr>
          <p:cNvPr id="14" name="Picture 13"/>
          <p:cNvPicPr>
            <a:picLocks noChangeAspect="1"/>
          </p:cNvPicPr>
          <p:nvPr/>
        </p:nvPicPr>
        <p:blipFill>
          <a:blip r:embed="rId6"/>
          <a:stretch>
            <a:fillRect/>
          </a:stretch>
        </p:blipFill>
        <p:spPr>
          <a:xfrm>
            <a:off x="579177" y="4674974"/>
            <a:ext cx="1026070" cy="651555"/>
          </a:xfrm>
          <a:prstGeom prst="rect">
            <a:avLst/>
          </a:prstGeom>
        </p:spPr>
      </p:pic>
      <p:sp>
        <p:nvSpPr>
          <p:cNvPr id="16" name="Text Placeholder 2"/>
          <p:cNvSpPr>
            <a:spLocks noGrp="1"/>
          </p:cNvSpPr>
          <p:nvPr>
            <p:ph type="body" sz="quarter" idx="12"/>
          </p:nvPr>
        </p:nvSpPr>
        <p:spPr>
          <a:xfrm>
            <a:off x="1795413" y="1834461"/>
            <a:ext cx="1033961" cy="397623"/>
          </a:xfrm>
        </p:spPr>
        <p:txBody>
          <a:bodyPr vert="horz">
            <a:normAutofit/>
          </a:bodyPr>
          <a:lstStyle/>
          <a:p>
            <a:pPr marL="0" indent="0">
              <a:buClr>
                <a:srgbClr val="00005E"/>
              </a:buClr>
              <a:buSzPct val="85000"/>
              <a:buFont typeface="Wingdings 2"/>
              <a:buNone/>
            </a:pPr>
            <a:r>
              <a:rPr lang="en-GB" sz="1800" dirty="0">
                <a:latin typeface="Avenir LT Std 35 Light" pitchFamily="34" charset="0"/>
                <a:cs typeface="Arial" pitchFamily="34" charset="0"/>
              </a:rPr>
              <a:t>Cash</a:t>
            </a:r>
          </a:p>
        </p:txBody>
      </p:sp>
      <p:sp>
        <p:nvSpPr>
          <p:cNvPr id="17" name="Text Placeholder 2"/>
          <p:cNvSpPr txBox="1">
            <a:spLocks/>
          </p:cNvSpPr>
          <p:nvPr/>
        </p:nvSpPr>
        <p:spPr>
          <a:xfrm>
            <a:off x="1809846" y="2557849"/>
            <a:ext cx="1033961" cy="397623"/>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Voucher</a:t>
            </a:r>
          </a:p>
        </p:txBody>
      </p:sp>
      <p:pic>
        <p:nvPicPr>
          <p:cNvPr id="18" name="Picture 17"/>
          <p:cNvPicPr>
            <a:picLocks noChangeAspect="1"/>
          </p:cNvPicPr>
          <p:nvPr/>
        </p:nvPicPr>
        <p:blipFill rotWithShape="1">
          <a:blip r:embed="rId7"/>
          <a:srcRect t="19300" b="25010"/>
          <a:stretch/>
        </p:blipFill>
        <p:spPr>
          <a:xfrm>
            <a:off x="618254" y="2426595"/>
            <a:ext cx="1260992" cy="576064"/>
          </a:xfrm>
          <a:prstGeom prst="rect">
            <a:avLst/>
          </a:prstGeom>
        </p:spPr>
      </p:pic>
      <p:pic>
        <p:nvPicPr>
          <p:cNvPr id="2051" name="Picture 3" descr="Image result for magstripe ca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595" y="4334489"/>
            <a:ext cx="819708" cy="5145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9"/>
          <a:stretch>
            <a:fillRect/>
          </a:stretch>
        </p:blipFill>
        <p:spPr>
          <a:xfrm>
            <a:off x="4803553" y="5179051"/>
            <a:ext cx="729143" cy="1167738"/>
          </a:xfrm>
          <a:prstGeom prst="rect">
            <a:avLst/>
          </a:prstGeom>
        </p:spPr>
      </p:pic>
      <p:pic>
        <p:nvPicPr>
          <p:cNvPr id="22" name="Picture 21"/>
          <p:cNvPicPr>
            <a:picLocks noChangeAspect="1"/>
          </p:cNvPicPr>
          <p:nvPr/>
        </p:nvPicPr>
        <p:blipFill>
          <a:blip r:embed="rId10"/>
          <a:stretch>
            <a:fillRect/>
          </a:stretch>
        </p:blipFill>
        <p:spPr>
          <a:xfrm>
            <a:off x="4345172" y="3853423"/>
            <a:ext cx="1167738" cy="1167738"/>
          </a:xfrm>
          <a:prstGeom prst="rect">
            <a:avLst/>
          </a:prstGeom>
        </p:spPr>
      </p:pic>
      <p:pic>
        <p:nvPicPr>
          <p:cNvPr id="29" name="Picture 28"/>
          <p:cNvPicPr>
            <a:picLocks noChangeAspect="1"/>
          </p:cNvPicPr>
          <p:nvPr/>
        </p:nvPicPr>
        <p:blipFill>
          <a:blip r:embed="rId11"/>
          <a:stretch>
            <a:fillRect/>
          </a:stretch>
        </p:blipFill>
        <p:spPr>
          <a:xfrm>
            <a:off x="4452286" y="2798736"/>
            <a:ext cx="1011182" cy="997759"/>
          </a:xfrm>
          <a:prstGeom prst="rect">
            <a:avLst/>
          </a:prstGeom>
        </p:spPr>
      </p:pic>
      <p:sp>
        <p:nvSpPr>
          <p:cNvPr id="31" name="Text Placeholder 2"/>
          <p:cNvSpPr txBox="1">
            <a:spLocks/>
          </p:cNvSpPr>
          <p:nvPr/>
        </p:nvSpPr>
        <p:spPr>
          <a:xfrm>
            <a:off x="3981510" y="1988975"/>
            <a:ext cx="1033961" cy="397623"/>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None</a:t>
            </a:r>
          </a:p>
        </p:txBody>
      </p:sp>
      <p:sp>
        <p:nvSpPr>
          <p:cNvPr id="32" name="Text Placeholder 2"/>
          <p:cNvSpPr txBox="1">
            <a:spLocks/>
          </p:cNvSpPr>
          <p:nvPr/>
        </p:nvSpPr>
        <p:spPr>
          <a:xfrm>
            <a:off x="3972061" y="3055033"/>
            <a:ext cx="1033961" cy="397623"/>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POS</a:t>
            </a:r>
          </a:p>
        </p:txBody>
      </p:sp>
      <p:sp>
        <p:nvSpPr>
          <p:cNvPr id="33" name="Text Placeholder 2"/>
          <p:cNvSpPr txBox="1">
            <a:spLocks/>
          </p:cNvSpPr>
          <p:nvPr/>
        </p:nvSpPr>
        <p:spPr>
          <a:xfrm>
            <a:off x="3970773" y="4267751"/>
            <a:ext cx="1033961" cy="397623"/>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ATM</a:t>
            </a:r>
          </a:p>
        </p:txBody>
      </p:sp>
      <p:sp>
        <p:nvSpPr>
          <p:cNvPr id="34" name="Text Placeholder 2"/>
          <p:cNvSpPr txBox="1">
            <a:spLocks/>
          </p:cNvSpPr>
          <p:nvPr/>
        </p:nvSpPr>
        <p:spPr>
          <a:xfrm>
            <a:off x="4015630" y="5573476"/>
            <a:ext cx="1033961" cy="397623"/>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Phone</a:t>
            </a:r>
          </a:p>
        </p:txBody>
      </p:sp>
      <p:sp>
        <p:nvSpPr>
          <p:cNvPr id="35" name="Text Placeholder 2"/>
          <p:cNvSpPr txBox="1">
            <a:spLocks/>
          </p:cNvSpPr>
          <p:nvPr/>
        </p:nvSpPr>
        <p:spPr>
          <a:xfrm>
            <a:off x="3682678" y="923887"/>
            <a:ext cx="2539740" cy="542685"/>
          </a:xfrm>
          <a:prstGeom prst="rect">
            <a:avLst/>
          </a:prstGeom>
        </p:spPr>
        <p:txBody>
          <a:bodyPr vert="horz">
            <a:no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sz="2000" b="1" dirty="0">
                <a:solidFill>
                  <a:schemeClr val="tx1"/>
                </a:solidFill>
                <a:latin typeface="Avenir LT Std 35 Light" pitchFamily="34" charset="0"/>
              </a:rPr>
              <a:t>Payment Device</a:t>
            </a:r>
          </a:p>
        </p:txBody>
      </p:sp>
      <p:sp>
        <p:nvSpPr>
          <p:cNvPr id="36" name="Text Placeholder 2"/>
          <p:cNvSpPr txBox="1">
            <a:spLocks/>
          </p:cNvSpPr>
          <p:nvPr/>
        </p:nvSpPr>
        <p:spPr>
          <a:xfrm>
            <a:off x="457572" y="947526"/>
            <a:ext cx="2790588" cy="542685"/>
          </a:xfrm>
          <a:prstGeom prst="rect">
            <a:avLst/>
          </a:prstGeom>
        </p:spPr>
        <p:txBody>
          <a:bodyPr vert="horz">
            <a:no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sz="2000" b="1" dirty="0">
                <a:solidFill>
                  <a:schemeClr val="tx1"/>
                </a:solidFill>
                <a:latin typeface="Avenir LT Std 35 Light" pitchFamily="34" charset="0"/>
              </a:rPr>
              <a:t>Payment Instrument</a:t>
            </a:r>
          </a:p>
        </p:txBody>
      </p:sp>
      <p:sp>
        <p:nvSpPr>
          <p:cNvPr id="38" name="Text Placeholder 2"/>
          <p:cNvSpPr txBox="1">
            <a:spLocks/>
          </p:cNvSpPr>
          <p:nvPr/>
        </p:nvSpPr>
        <p:spPr>
          <a:xfrm>
            <a:off x="1809846" y="3364771"/>
            <a:ext cx="1314354" cy="397623"/>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E-Voucher</a:t>
            </a:r>
          </a:p>
        </p:txBody>
      </p:sp>
      <p:pic>
        <p:nvPicPr>
          <p:cNvPr id="30" name="Picture 29"/>
          <p:cNvPicPr>
            <a:picLocks noChangeAspect="1"/>
          </p:cNvPicPr>
          <p:nvPr/>
        </p:nvPicPr>
        <p:blipFill>
          <a:blip r:embed="rId12"/>
          <a:stretch>
            <a:fillRect/>
          </a:stretch>
        </p:blipFill>
        <p:spPr>
          <a:xfrm>
            <a:off x="860815" y="3171818"/>
            <a:ext cx="785578" cy="609277"/>
          </a:xfrm>
          <a:prstGeom prst="rect">
            <a:avLst/>
          </a:prstGeom>
        </p:spPr>
      </p:pic>
      <p:sp>
        <p:nvSpPr>
          <p:cNvPr id="47" name="Text Placeholder 2"/>
          <p:cNvSpPr txBox="1">
            <a:spLocks/>
          </p:cNvSpPr>
          <p:nvPr/>
        </p:nvSpPr>
        <p:spPr>
          <a:xfrm>
            <a:off x="1482249" y="4239049"/>
            <a:ext cx="1641365" cy="711648"/>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Pre-paid</a:t>
            </a:r>
          </a:p>
        </p:txBody>
      </p:sp>
      <p:sp>
        <p:nvSpPr>
          <p:cNvPr id="48" name="Text Placeholder 2"/>
          <p:cNvSpPr txBox="1">
            <a:spLocks/>
          </p:cNvSpPr>
          <p:nvPr/>
        </p:nvSpPr>
        <p:spPr>
          <a:xfrm>
            <a:off x="1477852" y="4925352"/>
            <a:ext cx="1386715" cy="711648"/>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Smart</a:t>
            </a:r>
          </a:p>
        </p:txBody>
      </p:sp>
      <p:sp>
        <p:nvSpPr>
          <p:cNvPr id="49" name="Text Placeholder 2"/>
          <p:cNvSpPr txBox="1">
            <a:spLocks/>
          </p:cNvSpPr>
          <p:nvPr/>
        </p:nvSpPr>
        <p:spPr>
          <a:xfrm>
            <a:off x="1477961" y="4563785"/>
            <a:ext cx="1830630" cy="711648"/>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err="1">
                <a:solidFill>
                  <a:schemeClr val="tx1"/>
                </a:solidFill>
                <a:latin typeface="Avenir LT Std 35 Light" pitchFamily="34" charset="0"/>
              </a:rPr>
              <a:t>Magstripe</a:t>
            </a:r>
            <a:r>
              <a:rPr lang="en-GB" dirty="0">
                <a:solidFill>
                  <a:schemeClr val="tx1"/>
                </a:solidFill>
                <a:latin typeface="Avenir LT Std 35 Light" pitchFamily="34" charset="0"/>
              </a:rPr>
              <a:t>  Card</a:t>
            </a:r>
          </a:p>
        </p:txBody>
      </p:sp>
      <p:pic>
        <p:nvPicPr>
          <p:cNvPr id="50" name="Picture 49"/>
          <p:cNvPicPr>
            <a:picLocks noChangeAspect="1"/>
          </p:cNvPicPr>
          <p:nvPr/>
        </p:nvPicPr>
        <p:blipFill>
          <a:blip r:embed="rId9"/>
          <a:stretch>
            <a:fillRect/>
          </a:stretch>
        </p:blipFill>
        <p:spPr>
          <a:xfrm>
            <a:off x="801696" y="5405273"/>
            <a:ext cx="481352" cy="770895"/>
          </a:xfrm>
          <a:prstGeom prst="rect">
            <a:avLst/>
          </a:prstGeom>
        </p:spPr>
      </p:pic>
      <p:sp>
        <p:nvSpPr>
          <p:cNvPr id="51" name="Text Placeholder 2"/>
          <p:cNvSpPr txBox="1">
            <a:spLocks/>
          </p:cNvSpPr>
          <p:nvPr/>
        </p:nvSpPr>
        <p:spPr>
          <a:xfrm>
            <a:off x="1365916" y="5666696"/>
            <a:ext cx="1610585" cy="719402"/>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Mobile Money</a:t>
            </a:r>
          </a:p>
        </p:txBody>
      </p:sp>
      <p:cxnSp>
        <p:nvCxnSpPr>
          <p:cNvPr id="55" name="Straight Connector 54"/>
          <p:cNvCxnSpPr>
            <a:endCxn id="31" idx="1"/>
          </p:cNvCxnSpPr>
          <p:nvPr/>
        </p:nvCxnSpPr>
        <p:spPr>
          <a:xfrm flipV="1">
            <a:off x="2514811" y="2187787"/>
            <a:ext cx="1466699" cy="20546"/>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84" idx="1"/>
          </p:cNvCxnSpPr>
          <p:nvPr/>
        </p:nvCxnSpPr>
        <p:spPr>
          <a:xfrm flipV="1">
            <a:off x="5661440" y="2078995"/>
            <a:ext cx="1039871" cy="259037"/>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85" idx="1"/>
          </p:cNvCxnSpPr>
          <p:nvPr/>
        </p:nvCxnSpPr>
        <p:spPr>
          <a:xfrm flipH="1" flipV="1">
            <a:off x="5696455" y="2346547"/>
            <a:ext cx="1051926" cy="555628"/>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795219" y="2287806"/>
            <a:ext cx="1261774" cy="624439"/>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88" idx="1"/>
          </p:cNvCxnSpPr>
          <p:nvPr/>
        </p:nvCxnSpPr>
        <p:spPr>
          <a:xfrm>
            <a:off x="5655572" y="2405966"/>
            <a:ext cx="1092809" cy="2073034"/>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6531831" y="890508"/>
            <a:ext cx="2285003" cy="5363331"/>
            <a:chOff x="3380426" y="679069"/>
            <a:chExt cx="2285003" cy="5363331"/>
          </a:xfrm>
        </p:grpSpPr>
        <p:sp>
          <p:nvSpPr>
            <p:cNvPr id="83" name="Text Placeholder 2"/>
            <p:cNvSpPr txBox="1">
              <a:spLocks/>
            </p:cNvSpPr>
            <p:nvPr/>
          </p:nvSpPr>
          <p:spPr>
            <a:xfrm>
              <a:off x="3467234" y="679069"/>
              <a:ext cx="2029552" cy="542685"/>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sz="2000" b="1" dirty="0">
                  <a:solidFill>
                    <a:schemeClr val="tx1"/>
                  </a:solidFill>
                  <a:latin typeface="Avenir LT Std 35 Light" pitchFamily="34" charset="0"/>
                </a:rPr>
                <a:t>Payment Point</a:t>
              </a:r>
            </a:p>
          </p:txBody>
        </p:sp>
        <p:sp>
          <p:nvSpPr>
            <p:cNvPr id="84" name="Text Placeholder 2"/>
            <p:cNvSpPr txBox="1">
              <a:spLocks/>
            </p:cNvSpPr>
            <p:nvPr/>
          </p:nvSpPr>
          <p:spPr>
            <a:xfrm>
              <a:off x="3549906" y="1668744"/>
              <a:ext cx="1334682" cy="397623"/>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Mobile Unit</a:t>
              </a:r>
            </a:p>
          </p:txBody>
        </p:sp>
        <p:sp>
          <p:nvSpPr>
            <p:cNvPr id="85" name="Text Placeholder 2"/>
            <p:cNvSpPr txBox="1">
              <a:spLocks/>
            </p:cNvSpPr>
            <p:nvPr/>
          </p:nvSpPr>
          <p:spPr>
            <a:xfrm>
              <a:off x="3596976" y="2409971"/>
              <a:ext cx="2068453" cy="561530"/>
            </a:xfrm>
            <a:prstGeom prst="rect">
              <a:avLst/>
            </a:prstGeom>
          </p:spPr>
          <p:txBody>
            <a:bodyPr vert="horz">
              <a:normAutofit fontScale="85000" lnSpcReduction="10000"/>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err="1">
                  <a:solidFill>
                    <a:schemeClr val="tx1"/>
                  </a:solidFill>
                  <a:latin typeface="Avenir LT Std 35 Light" pitchFamily="34" charset="0"/>
                </a:rPr>
                <a:t>Gvt</a:t>
              </a:r>
              <a:r>
                <a:rPr lang="en-GB" dirty="0">
                  <a:solidFill>
                    <a:schemeClr val="tx1"/>
                  </a:solidFill>
                  <a:latin typeface="Avenir LT Std 35 Light" pitchFamily="34" charset="0"/>
                </a:rPr>
                <a:t> office/</a:t>
              </a:r>
            </a:p>
            <a:p>
              <a:pPr marL="0" indent="0">
                <a:buFont typeface="Wingdings 2"/>
                <a:buNone/>
              </a:pPr>
              <a:r>
                <a:rPr lang="en-GB" dirty="0">
                  <a:solidFill>
                    <a:schemeClr val="tx1"/>
                  </a:solidFill>
                  <a:latin typeface="Avenir LT Std 35 Light" pitchFamily="34" charset="0"/>
                </a:rPr>
                <a:t>building</a:t>
              </a:r>
            </a:p>
          </p:txBody>
        </p:sp>
        <p:sp>
          <p:nvSpPr>
            <p:cNvPr id="86" name="Text Placeholder 2"/>
            <p:cNvSpPr txBox="1">
              <a:spLocks/>
            </p:cNvSpPr>
            <p:nvPr/>
          </p:nvSpPr>
          <p:spPr>
            <a:xfrm>
              <a:off x="3596976" y="3295576"/>
              <a:ext cx="1938419"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Post Office</a:t>
              </a:r>
            </a:p>
          </p:txBody>
        </p:sp>
        <p:sp>
          <p:nvSpPr>
            <p:cNvPr id="87" name="Text Placeholder 2"/>
            <p:cNvSpPr txBox="1">
              <a:spLocks/>
            </p:cNvSpPr>
            <p:nvPr/>
          </p:nvSpPr>
          <p:spPr>
            <a:xfrm>
              <a:off x="3387595" y="4686846"/>
              <a:ext cx="1938419"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Bank branch</a:t>
              </a:r>
            </a:p>
          </p:txBody>
        </p:sp>
        <p:sp>
          <p:nvSpPr>
            <p:cNvPr id="88" name="Text Placeholder 2"/>
            <p:cNvSpPr txBox="1">
              <a:spLocks/>
            </p:cNvSpPr>
            <p:nvPr/>
          </p:nvSpPr>
          <p:spPr>
            <a:xfrm>
              <a:off x="3596976" y="3986796"/>
              <a:ext cx="1938419"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Local Shop</a:t>
              </a:r>
            </a:p>
          </p:txBody>
        </p:sp>
        <p:sp>
          <p:nvSpPr>
            <p:cNvPr id="89" name="Text Placeholder 2"/>
            <p:cNvSpPr txBox="1">
              <a:spLocks/>
            </p:cNvSpPr>
            <p:nvPr/>
          </p:nvSpPr>
          <p:spPr>
            <a:xfrm>
              <a:off x="3380426" y="5480869"/>
              <a:ext cx="1504161" cy="561531"/>
            </a:xfrm>
            <a:prstGeom prst="rect">
              <a:avLst/>
            </a:prstGeom>
          </p:spPr>
          <p:txBody>
            <a:bodyPr vert="horz">
              <a:normAutofit fontScale="92500" lnSpcReduction="10000"/>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dirty="0">
                  <a:solidFill>
                    <a:schemeClr val="tx1"/>
                  </a:solidFill>
                  <a:latin typeface="Avenir LT Std 35 Light" pitchFamily="34" charset="0"/>
                </a:rPr>
                <a:t>Mobile Money Agent</a:t>
              </a:r>
            </a:p>
          </p:txBody>
        </p:sp>
      </p:grpSp>
      <p:cxnSp>
        <p:nvCxnSpPr>
          <p:cNvPr id="98" name="Straight Connector 97"/>
          <p:cNvCxnSpPr/>
          <p:nvPr/>
        </p:nvCxnSpPr>
        <p:spPr>
          <a:xfrm flipH="1" flipV="1">
            <a:off x="5648064" y="2346547"/>
            <a:ext cx="1100319" cy="1304512"/>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endCxn id="32" idx="1"/>
          </p:cNvCxnSpPr>
          <p:nvPr/>
        </p:nvCxnSpPr>
        <p:spPr>
          <a:xfrm flipV="1">
            <a:off x="3020832" y="3253845"/>
            <a:ext cx="951229" cy="430044"/>
          </a:xfrm>
          <a:prstGeom prst="line">
            <a:avLst/>
          </a:prstGeom>
          <a:ln w="381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endCxn id="34" idx="1"/>
          </p:cNvCxnSpPr>
          <p:nvPr/>
        </p:nvCxnSpPr>
        <p:spPr>
          <a:xfrm>
            <a:off x="3023091" y="3651059"/>
            <a:ext cx="992539" cy="2121229"/>
          </a:xfrm>
          <a:prstGeom prst="line">
            <a:avLst/>
          </a:prstGeom>
          <a:ln w="381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88" idx="1"/>
            <a:endCxn id="19" idx="3"/>
          </p:cNvCxnSpPr>
          <p:nvPr/>
        </p:nvCxnSpPr>
        <p:spPr>
          <a:xfrm flipH="1">
            <a:off x="5532696" y="4479000"/>
            <a:ext cx="1215685" cy="1283920"/>
          </a:xfrm>
          <a:prstGeom prst="line">
            <a:avLst/>
          </a:prstGeom>
          <a:ln w="381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endCxn id="88" idx="1"/>
          </p:cNvCxnSpPr>
          <p:nvPr/>
        </p:nvCxnSpPr>
        <p:spPr>
          <a:xfrm>
            <a:off x="5279036" y="3327532"/>
            <a:ext cx="1469345" cy="1151468"/>
          </a:xfrm>
          <a:prstGeom prst="line">
            <a:avLst/>
          </a:prstGeom>
          <a:ln w="381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49" idx="3"/>
            <a:endCxn id="33" idx="1"/>
          </p:cNvCxnSpPr>
          <p:nvPr/>
        </p:nvCxnSpPr>
        <p:spPr>
          <a:xfrm flipV="1">
            <a:off x="3308591" y="4466563"/>
            <a:ext cx="662182" cy="453046"/>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197191" y="4433355"/>
            <a:ext cx="1421448" cy="633250"/>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49" idx="3"/>
          </p:cNvCxnSpPr>
          <p:nvPr/>
        </p:nvCxnSpPr>
        <p:spPr>
          <a:xfrm flipV="1">
            <a:off x="3308591" y="3362286"/>
            <a:ext cx="687658" cy="1557323"/>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endCxn id="88" idx="1"/>
          </p:cNvCxnSpPr>
          <p:nvPr/>
        </p:nvCxnSpPr>
        <p:spPr>
          <a:xfrm>
            <a:off x="5101978" y="3496082"/>
            <a:ext cx="1646403" cy="982918"/>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34" idx="1"/>
          </p:cNvCxnSpPr>
          <p:nvPr/>
        </p:nvCxnSpPr>
        <p:spPr>
          <a:xfrm flipV="1">
            <a:off x="3123614" y="5772288"/>
            <a:ext cx="892016" cy="481551"/>
          </a:xfrm>
          <a:prstGeom prst="line">
            <a:avLst/>
          </a:prstGeom>
          <a:ln w="38100">
            <a:solidFill>
              <a:srgbClr val="91AECE"/>
            </a:solidFill>
            <a:prstDash val="sys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5585325" y="5749110"/>
            <a:ext cx="967875" cy="238718"/>
          </a:xfrm>
          <a:prstGeom prst="line">
            <a:avLst/>
          </a:prstGeom>
          <a:ln w="38100">
            <a:solidFill>
              <a:srgbClr val="91AECE"/>
            </a:solidFill>
            <a:prstDash val="sysDash"/>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rotWithShape="1">
          <a:blip r:embed="rId13"/>
          <a:srcRect l="16863" t="20213" r="29741" b="7018"/>
          <a:stretch/>
        </p:blipFill>
        <p:spPr>
          <a:xfrm>
            <a:off x="8096964" y="5622794"/>
            <a:ext cx="982498" cy="930787"/>
          </a:xfrm>
          <a:prstGeom prst="rect">
            <a:avLst/>
          </a:prstGeom>
        </p:spPr>
      </p:pic>
      <p:pic>
        <p:nvPicPr>
          <p:cNvPr id="101" name="Picture 100"/>
          <p:cNvPicPr>
            <a:picLocks noChangeAspect="1"/>
          </p:cNvPicPr>
          <p:nvPr/>
        </p:nvPicPr>
        <p:blipFill>
          <a:blip r:embed="rId14"/>
          <a:stretch>
            <a:fillRect/>
          </a:stretch>
        </p:blipFill>
        <p:spPr>
          <a:xfrm>
            <a:off x="7956646" y="4811664"/>
            <a:ext cx="1135596" cy="672802"/>
          </a:xfrm>
          <a:prstGeom prst="rect">
            <a:avLst/>
          </a:prstGeom>
        </p:spPr>
      </p:pic>
      <p:pic>
        <p:nvPicPr>
          <p:cNvPr id="103" name="Picture 29" descr="http://blogs.cfr.org/coleman/files/2012/05/Africa-food-security-famine-agriculture-development-malnutrition-Human-Development-Report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57678" y="4050966"/>
            <a:ext cx="933531" cy="69901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p:cNvPicPr>
            <a:picLocks noChangeAspect="1"/>
          </p:cNvPicPr>
          <p:nvPr/>
        </p:nvPicPr>
        <p:blipFill>
          <a:blip r:embed="rId16"/>
          <a:stretch>
            <a:fillRect/>
          </a:stretch>
        </p:blipFill>
        <p:spPr>
          <a:xfrm>
            <a:off x="15995221" y="7291522"/>
            <a:ext cx="201660" cy="130826"/>
          </a:xfrm>
          <a:prstGeom prst="rect">
            <a:avLst/>
          </a:prstGeom>
        </p:spPr>
      </p:pic>
      <p:pic>
        <p:nvPicPr>
          <p:cNvPr id="2081" name="Picture 33" descr="https://flavorwire.files.wordpress.com/2011/04/01-india-bureau-17-prasa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16700" y="2321935"/>
            <a:ext cx="874509" cy="88156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p:cNvPicPr>
            <a:picLocks noChangeAspect="1"/>
          </p:cNvPicPr>
          <p:nvPr/>
        </p:nvPicPr>
        <p:blipFill>
          <a:blip r:embed="rId16"/>
          <a:stretch>
            <a:fillRect/>
          </a:stretch>
        </p:blipFill>
        <p:spPr>
          <a:xfrm>
            <a:off x="7993453" y="3261137"/>
            <a:ext cx="1061980" cy="688955"/>
          </a:xfrm>
          <a:prstGeom prst="rect">
            <a:avLst/>
          </a:prstGeom>
        </p:spPr>
      </p:pic>
      <p:pic>
        <p:nvPicPr>
          <p:cNvPr id="152" name="Picture 151" descr="C:\Users\PatNa\AppData\Local\Temp\Rar$DI01.112\IMG_0312.jpg"/>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37580" y="1504812"/>
            <a:ext cx="848053" cy="638281"/>
          </a:xfrm>
          <a:prstGeom prst="rect">
            <a:avLst/>
          </a:prstGeom>
          <a:noFill/>
          <a:ln>
            <a:noFill/>
          </a:ln>
        </p:spPr>
      </p:pic>
      <p:sp>
        <p:nvSpPr>
          <p:cNvPr id="113" name="Left Brace 112"/>
          <p:cNvSpPr/>
          <p:nvPr/>
        </p:nvSpPr>
        <p:spPr>
          <a:xfrm>
            <a:off x="267904" y="1431319"/>
            <a:ext cx="359427" cy="1692973"/>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venir LT Std 35 Light" pitchFamily="34" charset="0"/>
            </a:endParaRPr>
          </a:p>
        </p:txBody>
      </p:sp>
      <p:sp>
        <p:nvSpPr>
          <p:cNvPr id="155" name="Left Brace 154"/>
          <p:cNvSpPr/>
          <p:nvPr/>
        </p:nvSpPr>
        <p:spPr>
          <a:xfrm>
            <a:off x="267150" y="3277041"/>
            <a:ext cx="365485" cy="3178589"/>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venir LT Std 35 Light" pitchFamily="34" charset="0"/>
            </a:endParaRPr>
          </a:p>
        </p:txBody>
      </p:sp>
      <p:sp>
        <p:nvSpPr>
          <p:cNvPr id="161" name="Text Placeholder 2"/>
          <p:cNvSpPr txBox="1">
            <a:spLocks/>
          </p:cNvSpPr>
          <p:nvPr/>
        </p:nvSpPr>
        <p:spPr>
          <a:xfrm>
            <a:off x="-43421" y="1603111"/>
            <a:ext cx="393089" cy="1376224"/>
          </a:xfrm>
          <a:prstGeom prst="rect">
            <a:avLst/>
          </a:prstGeom>
        </p:spPr>
        <p:txBody>
          <a:bodyPr vert="vert270">
            <a:normAutofit fontScale="92500" lnSpcReduction="10000"/>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sz="1600" b="1" dirty="0">
                <a:solidFill>
                  <a:schemeClr val="tx1"/>
                </a:solidFill>
                <a:latin typeface="Avenir LT Std 35 Light" pitchFamily="34" charset="0"/>
              </a:rPr>
              <a:t>Manual (pull)</a:t>
            </a:r>
          </a:p>
        </p:txBody>
      </p:sp>
      <p:sp>
        <p:nvSpPr>
          <p:cNvPr id="162" name="Text Placeholder 2"/>
          <p:cNvSpPr txBox="1">
            <a:spLocks/>
          </p:cNvSpPr>
          <p:nvPr/>
        </p:nvSpPr>
        <p:spPr>
          <a:xfrm>
            <a:off x="-27253" y="4069091"/>
            <a:ext cx="393089" cy="1644410"/>
          </a:xfrm>
          <a:prstGeom prst="rect">
            <a:avLst/>
          </a:prstGeom>
        </p:spPr>
        <p:txBody>
          <a:bodyPr vert="vert270">
            <a:normAutofit fontScale="85000" lnSpcReduction="20000"/>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sz="1900" b="1" dirty="0">
                <a:solidFill>
                  <a:schemeClr val="tx1"/>
                </a:solidFill>
                <a:latin typeface="Avenir LT Std 35 Light" pitchFamily="34" charset="0"/>
              </a:rPr>
              <a:t>Electronic</a:t>
            </a:r>
            <a:r>
              <a:rPr lang="en-GB" sz="1600" b="1" dirty="0">
                <a:solidFill>
                  <a:schemeClr val="tx1"/>
                </a:solidFill>
                <a:latin typeface="Avenir LT Std 35 Light" pitchFamily="34" charset="0"/>
              </a:rPr>
              <a:t> (</a:t>
            </a:r>
            <a:r>
              <a:rPr lang="en-GB" sz="1900" b="1" dirty="0">
                <a:solidFill>
                  <a:schemeClr val="tx1"/>
                </a:solidFill>
                <a:latin typeface="Avenir LT Std 35 Light" pitchFamily="34" charset="0"/>
              </a:rPr>
              <a:t>push)</a:t>
            </a:r>
          </a:p>
        </p:txBody>
      </p:sp>
      <p:sp>
        <p:nvSpPr>
          <p:cNvPr id="166" name="Left Brace 165"/>
          <p:cNvSpPr/>
          <p:nvPr/>
        </p:nvSpPr>
        <p:spPr>
          <a:xfrm rot="10800000">
            <a:off x="2514812" y="4206849"/>
            <a:ext cx="191045" cy="1086261"/>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venir LT Std 35 Light" pitchFamily="34" charset="0"/>
            </a:endParaRPr>
          </a:p>
        </p:txBody>
      </p:sp>
      <p:cxnSp>
        <p:nvCxnSpPr>
          <p:cNvPr id="168" name="Straight Connector 167"/>
          <p:cNvCxnSpPr/>
          <p:nvPr/>
        </p:nvCxnSpPr>
        <p:spPr>
          <a:xfrm>
            <a:off x="1400628" y="6255936"/>
            <a:ext cx="1654715" cy="7068"/>
          </a:xfrm>
          <a:prstGeom prst="line">
            <a:avLst/>
          </a:prstGeom>
          <a:ln w="38100">
            <a:solidFill>
              <a:srgbClr val="91AECE"/>
            </a:solidFill>
            <a:prstDash val="sys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endCxn id="49" idx="3"/>
          </p:cNvCxnSpPr>
          <p:nvPr/>
        </p:nvCxnSpPr>
        <p:spPr>
          <a:xfrm>
            <a:off x="2733074" y="4919004"/>
            <a:ext cx="575517" cy="605"/>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847228" y="3689632"/>
            <a:ext cx="1186051" cy="10903"/>
          </a:xfrm>
          <a:prstGeom prst="line">
            <a:avLst/>
          </a:prstGeom>
          <a:ln w="381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66147" y="2943333"/>
            <a:ext cx="883398" cy="4159"/>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1856153" y="2207641"/>
            <a:ext cx="647567" cy="1384"/>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0" y="0"/>
            <a:ext cx="9193307" cy="776938"/>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itle 1"/>
          <p:cNvSpPr txBox="1">
            <a:spLocks/>
          </p:cNvSpPr>
          <p:nvPr/>
        </p:nvSpPr>
        <p:spPr>
          <a:xfrm>
            <a:off x="267149" y="-8277"/>
            <a:ext cx="8718483" cy="834847"/>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What are the main ways that payments are made?</a:t>
            </a:r>
          </a:p>
        </p:txBody>
      </p:sp>
    </p:spTree>
    <p:extLst>
      <p:ext uri="{BB962C8B-B14F-4D97-AF65-F5344CB8AC3E}">
        <p14:creationId xmlns:p14="http://schemas.microsoft.com/office/powerpoint/2010/main" val="981557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0"/>
            <a:ext cx="9144000" cy="6841269"/>
          </a:xfrm>
          <a:prstGeom prst="rect">
            <a:avLst/>
          </a:prstGeom>
        </p:spPr>
      </p:pic>
      <p:sp>
        <p:nvSpPr>
          <p:cNvPr id="8" name="Title 1"/>
          <p:cNvSpPr txBox="1">
            <a:spLocks/>
          </p:cNvSpPr>
          <p:nvPr/>
        </p:nvSpPr>
        <p:spPr>
          <a:xfrm>
            <a:off x="-51358" y="228600"/>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Developing a payment system</a:t>
            </a:r>
          </a:p>
        </p:txBody>
      </p:sp>
      <p:sp>
        <p:nvSpPr>
          <p:cNvPr id="6" name="Content Placeholder 2"/>
          <p:cNvSpPr txBox="1">
            <a:spLocks/>
          </p:cNvSpPr>
          <p:nvPr/>
        </p:nvSpPr>
        <p:spPr>
          <a:xfrm>
            <a:off x="748742" y="481632"/>
            <a:ext cx="7035834" cy="532863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endParaRPr lang="en-US" dirty="0"/>
          </a:p>
          <a:p>
            <a:pPr marL="457200" indent="-457200">
              <a:buFont typeface="+mj-lt"/>
              <a:buAutoNum type="arabicPeriod"/>
            </a:pPr>
            <a:endParaRPr lang="en-US" sz="3100" dirty="0">
              <a:latin typeface="Avenir LT Std 35 Light" pitchFamily="34" charset="0"/>
            </a:endParaRPr>
          </a:p>
          <a:p>
            <a:r>
              <a:rPr lang="en-GB" sz="2800" dirty="0">
                <a:latin typeface="Avenir Book"/>
                <a:cs typeface="Avenir Book"/>
              </a:rPr>
              <a:t>Each has strengths and weaknesses (discuss)</a:t>
            </a:r>
          </a:p>
          <a:p>
            <a:pPr marL="0" indent="0">
              <a:buNone/>
            </a:pPr>
            <a:endParaRPr lang="en-GB" sz="2800" dirty="0">
              <a:latin typeface="Avenir Book"/>
              <a:cs typeface="Avenir Book"/>
            </a:endParaRPr>
          </a:p>
          <a:p>
            <a:r>
              <a:rPr lang="en-GB" sz="2800" b="1" dirty="0">
                <a:latin typeface="Avenir Book"/>
                <a:cs typeface="Avenir Book"/>
              </a:rPr>
              <a:t>Key question</a:t>
            </a:r>
            <a:r>
              <a:rPr lang="en-GB" sz="2800" dirty="0">
                <a:latin typeface="Avenir Book"/>
                <a:cs typeface="Avenir Book"/>
              </a:rPr>
              <a:t>: </a:t>
            </a:r>
            <a:r>
              <a:rPr lang="en-US" sz="2800" dirty="0">
                <a:latin typeface="Avenir Book"/>
                <a:cs typeface="Avenir Book"/>
              </a:rPr>
              <a:t>cost effectiveness given country-specific constraints (physical, financial and technological) and needs?</a:t>
            </a:r>
          </a:p>
          <a:p>
            <a:pPr lvl="1"/>
            <a:r>
              <a:rPr lang="en-US" dirty="0">
                <a:latin typeface="Avenir Book"/>
                <a:cs typeface="Avenir Book"/>
              </a:rPr>
              <a:t>E-transfers not necessarily best option! So how to select? (discuss)</a:t>
            </a:r>
          </a:p>
          <a:p>
            <a:pPr marL="457200" lvl="1" indent="0">
              <a:buNone/>
            </a:pPr>
            <a:endParaRPr lang="en-US" dirty="0">
              <a:latin typeface="Avenir Book"/>
              <a:cs typeface="Avenir Book"/>
            </a:endParaRPr>
          </a:p>
          <a:p>
            <a:endParaRPr lang="en-GB" dirty="0"/>
          </a:p>
          <a:p>
            <a:endParaRPr lang="en-GB" dirty="0"/>
          </a:p>
          <a:p>
            <a:pPr lvl="1"/>
            <a:endParaRPr lang="en-US" b="1" dirty="0"/>
          </a:p>
          <a:p>
            <a:pPr lvl="1"/>
            <a:endParaRPr lang="en-US" dirty="0"/>
          </a:p>
          <a:p>
            <a:endParaRPr lang="en-US" dirty="0">
              <a:solidFill>
                <a:srgbClr val="FF0000"/>
              </a:solidFill>
            </a:endParaRPr>
          </a:p>
          <a:p>
            <a:pPr marL="457200" indent="-457200">
              <a:buFont typeface="+mj-lt"/>
              <a:buAutoNum type="arabicPeriod"/>
            </a:pPr>
            <a:endParaRPr lang="en-US" dirty="0"/>
          </a:p>
          <a:p>
            <a:endParaRPr lang="en-US" dirty="0"/>
          </a:p>
        </p:txBody>
      </p:sp>
      <p:sp>
        <p:nvSpPr>
          <p:cNvPr id="11" name="TextBox 10"/>
          <p:cNvSpPr txBox="1"/>
          <p:nvPr/>
        </p:nvSpPr>
        <p:spPr>
          <a:xfrm>
            <a:off x="1219200" y="5810268"/>
            <a:ext cx="4752528" cy="400110"/>
          </a:xfrm>
          <a:prstGeom prst="rect">
            <a:avLst/>
          </a:prstGeom>
          <a:noFill/>
        </p:spPr>
        <p:txBody>
          <a:bodyPr wrap="square" rtlCol="0">
            <a:spAutoFit/>
          </a:bodyPr>
          <a:lstStyle/>
          <a:p>
            <a:r>
              <a:rPr lang="en-US" sz="1000" b="1" dirty="0">
                <a:solidFill>
                  <a:srgbClr val="0B1F51"/>
                </a:solidFill>
                <a:latin typeface="Avenir LT Std 35 Light" pitchFamily="34" charset="0"/>
                <a:cs typeface="Arial" charset="0"/>
              </a:rPr>
              <a:t>Source: Adapted from </a:t>
            </a:r>
            <a:r>
              <a:rPr lang="en-US" sz="1000" b="1" dirty="0">
                <a:solidFill>
                  <a:srgbClr val="0B1F51"/>
                </a:solidFill>
                <a:latin typeface="Avenir LT Std 35 Light" pitchFamily="34" charset="0"/>
                <a:cs typeface="Arial" charset="0"/>
                <a:hlinkClick r:id="rId4"/>
              </a:rPr>
              <a:t>ISPA (2016) </a:t>
            </a:r>
            <a:endParaRPr lang="en-GB" sz="1000" b="1" dirty="0">
              <a:solidFill>
                <a:srgbClr val="0B1F51"/>
              </a:solidFill>
              <a:latin typeface="Avenir LT Std 35 Light" pitchFamily="34" charset="0"/>
              <a:cs typeface="Arial" charset="0"/>
            </a:endParaRPr>
          </a:p>
          <a:p>
            <a:endParaRPr lang="en-GB" sz="1000" dirty="0"/>
          </a:p>
        </p:txBody>
      </p:sp>
      <p:pic>
        <p:nvPicPr>
          <p:cNvPr id="7" name="Picture 6"/>
          <p:cNvPicPr>
            <a:picLocks noChangeAspect="1"/>
          </p:cNvPicPr>
          <p:nvPr/>
        </p:nvPicPr>
        <p:blipFill>
          <a:blip r:embed="rId5"/>
          <a:stretch>
            <a:fillRect/>
          </a:stretch>
        </p:blipFill>
        <p:spPr>
          <a:xfrm>
            <a:off x="7784576" y="2415540"/>
            <a:ext cx="1015931" cy="1015931"/>
          </a:xfrm>
          <a:prstGeom prst="rect">
            <a:avLst/>
          </a:prstGeom>
        </p:spPr>
      </p:pic>
      <p:pic>
        <p:nvPicPr>
          <p:cNvPr id="9" name="Picture 8"/>
          <p:cNvPicPr>
            <a:picLocks noChangeAspect="1"/>
          </p:cNvPicPr>
          <p:nvPr/>
        </p:nvPicPr>
        <p:blipFill>
          <a:blip r:embed="rId6"/>
          <a:stretch>
            <a:fillRect/>
          </a:stretch>
        </p:blipFill>
        <p:spPr>
          <a:xfrm>
            <a:off x="7845768" y="3333628"/>
            <a:ext cx="1026070" cy="651555"/>
          </a:xfrm>
          <a:prstGeom prst="rect">
            <a:avLst/>
          </a:prstGeom>
        </p:spPr>
      </p:pic>
      <p:pic>
        <p:nvPicPr>
          <p:cNvPr id="12" name="Picture 11"/>
          <p:cNvPicPr>
            <a:picLocks noChangeAspect="1"/>
          </p:cNvPicPr>
          <p:nvPr/>
        </p:nvPicPr>
        <p:blipFill>
          <a:blip r:embed="rId7"/>
          <a:stretch>
            <a:fillRect/>
          </a:stretch>
        </p:blipFill>
        <p:spPr>
          <a:xfrm>
            <a:off x="8068287" y="4063927"/>
            <a:ext cx="481352" cy="770895"/>
          </a:xfrm>
          <a:prstGeom prst="rect">
            <a:avLst/>
          </a:prstGeom>
        </p:spPr>
      </p:pic>
    </p:spTree>
    <p:extLst>
      <p:ext uri="{BB962C8B-B14F-4D97-AF65-F5344CB8AC3E}">
        <p14:creationId xmlns:p14="http://schemas.microsoft.com/office/powerpoint/2010/main" val="707076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51358" y="228600"/>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..ensuring ‘flexibility’ and ‘quality’</a:t>
            </a:r>
          </a:p>
        </p:txBody>
      </p:sp>
      <p:sp>
        <p:nvSpPr>
          <p:cNvPr id="6" name="Content Placeholder 2"/>
          <p:cNvSpPr txBox="1">
            <a:spLocks/>
          </p:cNvSpPr>
          <p:nvPr/>
        </p:nvSpPr>
        <p:spPr>
          <a:xfrm>
            <a:off x="172148" y="1123575"/>
            <a:ext cx="5956858" cy="4594115"/>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latin typeface="Avenir Book"/>
                <a:cs typeface="Avenir Book"/>
              </a:rPr>
              <a:t>Essential to ensure flexibility and ‘quality’:</a:t>
            </a:r>
          </a:p>
          <a:p>
            <a:pPr lvl="1"/>
            <a:r>
              <a:rPr lang="en-US" dirty="0">
                <a:solidFill>
                  <a:srgbClr val="00B050"/>
                </a:solidFill>
                <a:latin typeface="Avenir Book"/>
                <a:cs typeface="Avenir Book"/>
              </a:rPr>
              <a:t>accessibility </a:t>
            </a:r>
            <a:r>
              <a:rPr lang="en-US" dirty="0">
                <a:latin typeface="Avenir Book"/>
                <a:cs typeface="Avenir Book"/>
              </a:rPr>
              <a:t>(low direct, indirect and opportunity cost of access, appropriateness to beneficiary needs, rights and dignity); </a:t>
            </a:r>
          </a:p>
          <a:p>
            <a:pPr lvl="1"/>
            <a:r>
              <a:rPr lang="en-US" dirty="0">
                <a:solidFill>
                  <a:srgbClr val="00B050"/>
                </a:solidFill>
                <a:latin typeface="Avenir Book"/>
                <a:cs typeface="Avenir Book"/>
              </a:rPr>
              <a:t>robustness</a:t>
            </a:r>
            <a:r>
              <a:rPr lang="en-US" dirty="0">
                <a:latin typeface="Avenir Book"/>
                <a:cs typeface="Avenir Book"/>
              </a:rPr>
              <a:t> (reliability, good governance and security)</a:t>
            </a:r>
          </a:p>
          <a:p>
            <a:pPr lvl="1"/>
            <a:r>
              <a:rPr lang="en-US" dirty="0">
                <a:solidFill>
                  <a:srgbClr val="00B050"/>
                </a:solidFill>
                <a:latin typeface="Avenir Book"/>
                <a:cs typeface="Avenir Book"/>
              </a:rPr>
              <a:t>integration</a:t>
            </a:r>
            <a:r>
              <a:rPr lang="en-US" dirty="0">
                <a:latin typeface="Avenir Book"/>
                <a:cs typeface="Avenir Book"/>
              </a:rPr>
              <a:t> (where possible a focus on financial inclusion and coordination)</a:t>
            </a:r>
          </a:p>
          <a:p>
            <a:endParaRPr lang="en-GB" dirty="0"/>
          </a:p>
          <a:p>
            <a:endParaRPr lang="en-GB" dirty="0"/>
          </a:p>
          <a:p>
            <a:pPr lvl="1"/>
            <a:endParaRPr lang="en-US" b="1" dirty="0"/>
          </a:p>
          <a:p>
            <a:pPr lvl="1"/>
            <a:endParaRPr lang="en-US" dirty="0"/>
          </a:p>
          <a:p>
            <a:endParaRPr lang="en-US" dirty="0">
              <a:solidFill>
                <a:srgbClr val="FF0000"/>
              </a:solidFill>
            </a:endParaRPr>
          </a:p>
          <a:p>
            <a:pPr marL="457200" indent="-457200">
              <a:buFont typeface="+mj-lt"/>
              <a:buAutoNum type="arabicPeriod"/>
            </a:pPr>
            <a:endParaRPr lang="en-US" dirty="0"/>
          </a:p>
          <a:p>
            <a:endParaRPr lang="en-US" dirty="0"/>
          </a:p>
        </p:txBody>
      </p:sp>
      <p:pic>
        <p:nvPicPr>
          <p:cNvPr id="10" name="Picture 9"/>
          <p:cNvPicPr>
            <a:picLocks noChangeAspect="1"/>
          </p:cNvPicPr>
          <p:nvPr/>
        </p:nvPicPr>
        <p:blipFill>
          <a:blip r:embed="rId4"/>
          <a:stretch>
            <a:fillRect/>
          </a:stretch>
        </p:blipFill>
        <p:spPr>
          <a:xfrm>
            <a:off x="7086600" y="5549416"/>
            <a:ext cx="2057400" cy="1210235"/>
          </a:xfrm>
          <a:prstGeom prst="rect">
            <a:avLst/>
          </a:prstGeom>
        </p:spPr>
      </p:pic>
      <p:sp>
        <p:nvSpPr>
          <p:cNvPr id="11" name="TextBox 10"/>
          <p:cNvSpPr txBox="1"/>
          <p:nvPr/>
        </p:nvSpPr>
        <p:spPr>
          <a:xfrm>
            <a:off x="1219200" y="5810268"/>
            <a:ext cx="4752528" cy="400110"/>
          </a:xfrm>
          <a:prstGeom prst="rect">
            <a:avLst/>
          </a:prstGeom>
          <a:noFill/>
        </p:spPr>
        <p:txBody>
          <a:bodyPr wrap="square" rtlCol="0">
            <a:spAutoFit/>
          </a:bodyPr>
          <a:lstStyle/>
          <a:p>
            <a:r>
              <a:rPr lang="en-US" sz="1000" b="1" dirty="0">
                <a:solidFill>
                  <a:srgbClr val="0B1F51"/>
                </a:solidFill>
                <a:latin typeface="Avenir LT Std 35 Light" pitchFamily="34" charset="0"/>
                <a:cs typeface="Arial" charset="0"/>
              </a:rPr>
              <a:t>Source: Adapted from </a:t>
            </a:r>
            <a:r>
              <a:rPr lang="en-US" sz="1000" b="1" dirty="0">
                <a:solidFill>
                  <a:srgbClr val="0B1F51"/>
                </a:solidFill>
                <a:latin typeface="Avenir LT Std 35 Light" pitchFamily="34" charset="0"/>
                <a:cs typeface="Arial" charset="0"/>
                <a:hlinkClick r:id="rId5"/>
              </a:rPr>
              <a:t>ISPA (2016) </a:t>
            </a:r>
            <a:endParaRPr lang="en-GB" sz="1000" b="1" dirty="0">
              <a:solidFill>
                <a:srgbClr val="0B1F51"/>
              </a:solidFill>
              <a:latin typeface="Avenir LT Std 35 Light" pitchFamily="34" charset="0"/>
              <a:cs typeface="Arial" charset="0"/>
            </a:endParaRPr>
          </a:p>
          <a:p>
            <a:endParaRPr lang="en-GB" sz="1000" dirty="0"/>
          </a:p>
        </p:txBody>
      </p:sp>
      <p:pic>
        <p:nvPicPr>
          <p:cNvPr id="3" name="Picture 2"/>
          <p:cNvPicPr>
            <a:picLocks noChangeAspect="1"/>
          </p:cNvPicPr>
          <p:nvPr/>
        </p:nvPicPr>
        <p:blipFill>
          <a:blip r:embed="rId6"/>
          <a:stretch>
            <a:fillRect/>
          </a:stretch>
        </p:blipFill>
        <p:spPr>
          <a:xfrm>
            <a:off x="5836244" y="956630"/>
            <a:ext cx="3256398" cy="4667250"/>
          </a:xfrm>
          <a:prstGeom prst="rect">
            <a:avLst/>
          </a:prstGeom>
        </p:spPr>
      </p:pic>
    </p:spTree>
    <p:extLst>
      <p:ext uri="{BB962C8B-B14F-4D97-AF65-F5344CB8AC3E}">
        <p14:creationId xmlns:p14="http://schemas.microsoft.com/office/powerpoint/2010/main" val="3133720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830226" y="204322"/>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Management of the payment system</a:t>
            </a:r>
          </a:p>
        </p:txBody>
      </p:sp>
      <p:sp>
        <p:nvSpPr>
          <p:cNvPr id="6" name="Content Placeholder 2"/>
          <p:cNvSpPr txBox="1">
            <a:spLocks/>
          </p:cNvSpPr>
          <p:nvPr/>
        </p:nvSpPr>
        <p:spPr>
          <a:xfrm>
            <a:off x="304800" y="204322"/>
            <a:ext cx="8229600" cy="566343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endParaRPr lang="en-US" dirty="0"/>
          </a:p>
          <a:p>
            <a:pPr marL="457200" indent="-457200">
              <a:buFont typeface="+mj-lt"/>
              <a:buAutoNum type="arabicPeriod"/>
            </a:pPr>
            <a:endParaRPr lang="en-US" dirty="0"/>
          </a:p>
          <a:p>
            <a:r>
              <a:rPr lang="en-GB" sz="2800" b="1" dirty="0">
                <a:latin typeface="Avenir LT Std 35 Light" pitchFamily="34" charset="0"/>
              </a:rPr>
              <a:t>In-house </a:t>
            </a:r>
            <a:r>
              <a:rPr lang="en-GB" sz="2800" dirty="0">
                <a:latin typeface="Avenir LT Std 35 Light" pitchFamily="34" charset="0"/>
              </a:rPr>
              <a:t>(</a:t>
            </a:r>
            <a:r>
              <a:rPr lang="en-US" sz="2800" dirty="0">
                <a:latin typeface="Avenir LT Std 35 Light" pitchFamily="34" charset="0"/>
              </a:rPr>
              <a:t>requires high capacity) </a:t>
            </a:r>
            <a:r>
              <a:rPr lang="en-GB" sz="2800" dirty="0">
                <a:latin typeface="Avenir LT Std 35 Light" pitchFamily="34" charset="0"/>
              </a:rPr>
              <a:t>or </a:t>
            </a:r>
            <a:r>
              <a:rPr lang="en-GB" sz="2800" b="1" dirty="0">
                <a:latin typeface="Avenir LT Std 35 Light" pitchFamily="34" charset="0"/>
              </a:rPr>
              <a:t>outsourced </a:t>
            </a:r>
            <a:r>
              <a:rPr lang="en-GB" sz="2800" dirty="0">
                <a:latin typeface="Avenir LT Std 35 Light" pitchFamily="34" charset="0"/>
              </a:rPr>
              <a:t>(requires </a:t>
            </a:r>
            <a:r>
              <a:rPr lang="en-US" sz="2800" dirty="0">
                <a:latin typeface="Avenir LT Std 35 Light" pitchFamily="34" charset="0"/>
              </a:rPr>
              <a:t>careful development of contractual relations and ongoing monitoring)</a:t>
            </a:r>
          </a:p>
          <a:p>
            <a:pPr marL="0" indent="0">
              <a:buNone/>
            </a:pPr>
            <a:endParaRPr lang="en-US" sz="2800" dirty="0">
              <a:latin typeface="Avenir LT Std 35 Light" pitchFamily="34" charset="0"/>
            </a:endParaRPr>
          </a:p>
          <a:p>
            <a:r>
              <a:rPr lang="en-US" sz="2800" dirty="0">
                <a:latin typeface="Avenir LT Std 35 Light" pitchFamily="34" charset="0"/>
              </a:rPr>
              <a:t>Careful management of the </a:t>
            </a:r>
            <a:r>
              <a:rPr lang="en-US" sz="2800" b="1" dirty="0">
                <a:latin typeface="Avenir LT Std 35 Light" pitchFamily="34" charset="0"/>
              </a:rPr>
              <a:t>overall flow of funds </a:t>
            </a:r>
            <a:r>
              <a:rPr lang="en-US" sz="2800" dirty="0">
                <a:latin typeface="Avenir LT Std 35 Light" pitchFamily="34" charset="0"/>
              </a:rPr>
              <a:t>to guarantee timely disbursement</a:t>
            </a:r>
            <a:endParaRPr lang="en-GB" sz="2800" dirty="0">
              <a:latin typeface="Avenir LT Std 35 Light" pitchFamily="34" charset="0"/>
            </a:endParaRPr>
          </a:p>
          <a:p>
            <a:pPr lvl="1"/>
            <a:endParaRPr lang="en-US" b="1" dirty="0"/>
          </a:p>
          <a:p>
            <a:pPr lvl="1"/>
            <a:endParaRPr lang="en-US" dirty="0"/>
          </a:p>
          <a:p>
            <a:endParaRPr lang="en-US" dirty="0">
              <a:solidFill>
                <a:srgbClr val="FF0000"/>
              </a:solidFill>
            </a:endParaRPr>
          </a:p>
          <a:p>
            <a:pPr marL="457200" indent="-457200">
              <a:buFont typeface="+mj-lt"/>
              <a:buAutoNum type="arabicPeriod"/>
            </a:pPr>
            <a:endParaRPr lang="en-US" dirty="0"/>
          </a:p>
          <a:p>
            <a:endParaRPr lang="en-US" dirty="0"/>
          </a:p>
        </p:txBody>
      </p:sp>
      <p:pic>
        <p:nvPicPr>
          <p:cNvPr id="4" name="Picture 3"/>
          <p:cNvPicPr>
            <a:picLocks noChangeAspect="1"/>
          </p:cNvPicPr>
          <p:nvPr/>
        </p:nvPicPr>
        <p:blipFill>
          <a:blip r:embed="rId4"/>
          <a:stretch>
            <a:fillRect/>
          </a:stretch>
        </p:blipFill>
        <p:spPr>
          <a:xfrm>
            <a:off x="6172201" y="4814015"/>
            <a:ext cx="2920442" cy="1986331"/>
          </a:xfrm>
          <a:prstGeom prst="rect">
            <a:avLst/>
          </a:prstGeom>
        </p:spPr>
      </p:pic>
    </p:spTree>
    <p:extLst>
      <p:ext uri="{BB962C8B-B14F-4D97-AF65-F5344CB8AC3E}">
        <p14:creationId xmlns:p14="http://schemas.microsoft.com/office/powerpoint/2010/main" val="1016219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L&amp;T Journaling</a:t>
            </a:r>
          </a:p>
        </p:txBody>
      </p:sp>
      <p:sp>
        <p:nvSpPr>
          <p:cNvPr id="6" name="Content Placeholder 2"/>
          <p:cNvSpPr txBox="1">
            <a:spLocks/>
          </p:cNvSpPr>
          <p:nvPr/>
        </p:nvSpPr>
        <p:spPr>
          <a:xfrm>
            <a:off x="304800" y="990600"/>
            <a:ext cx="8622792" cy="1447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ZA" sz="2800" dirty="0">
                <a:latin typeface="Avenir Book"/>
                <a:cs typeface="Avenir Book"/>
              </a:rPr>
              <a:t>And what about </a:t>
            </a:r>
            <a:r>
              <a:rPr lang="en-ZA" sz="2800">
                <a:latin typeface="Avenir Book"/>
                <a:cs typeface="Avenir Book"/>
              </a:rPr>
              <a:t>your work </a:t>
            </a:r>
            <a:r>
              <a:rPr lang="en-ZA" sz="2800" dirty="0">
                <a:latin typeface="Avenir Book"/>
                <a:cs typeface="Avenir Book"/>
              </a:rPr>
              <a:t>gives you most energy? </a:t>
            </a:r>
          </a:p>
          <a:p>
            <a:pPr marL="0" lvl="0" indent="0" algn="ctr">
              <a:buNone/>
            </a:pPr>
            <a:r>
              <a:rPr lang="en-ZA" sz="2800" dirty="0">
                <a:latin typeface="Avenir Book"/>
                <a:cs typeface="Avenir Book"/>
              </a:rPr>
              <a:t>What do you love? (about 3 min.)</a:t>
            </a:r>
            <a:endParaRPr lang="en-US" sz="2800" dirty="0">
              <a:latin typeface="Avenir Book"/>
              <a:cs typeface="Avenir Book"/>
            </a:endParaRPr>
          </a:p>
          <a:p>
            <a:pPr marL="0" indent="0">
              <a:buNone/>
            </a:pPr>
            <a:endParaRPr lang="en-ZA" b="1" dirty="0"/>
          </a:p>
        </p:txBody>
      </p:sp>
      <p:grpSp>
        <p:nvGrpSpPr>
          <p:cNvPr id="5" name="Group 4"/>
          <p:cNvGrpSpPr/>
          <p:nvPr/>
        </p:nvGrpSpPr>
        <p:grpSpPr>
          <a:xfrm>
            <a:off x="-22411" y="0"/>
            <a:ext cx="9144000" cy="1232069"/>
            <a:chOff x="-22411" y="15240"/>
            <a:chExt cx="9144000" cy="1232069"/>
          </a:xfrm>
        </p:grpSpPr>
        <p:sp>
          <p:nvSpPr>
            <p:cNvPr id="7" name="Rectangle 6"/>
            <p:cNvSpPr/>
            <p:nvPr/>
          </p:nvSpPr>
          <p:spPr>
            <a:xfrm>
              <a:off x="-22411" y="15240"/>
              <a:ext cx="9144000" cy="8382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39271" y="286871"/>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dirty="0" err="1">
                  <a:solidFill>
                    <a:schemeClr val="bg1"/>
                  </a:solidFill>
                  <a:latin typeface="Avenir Medium"/>
                  <a:cs typeface="Avenir Medium"/>
                </a:rPr>
                <a:t>L&amp;T</a:t>
              </a:r>
              <a:r>
                <a:rPr lang="en-ZA" sz="2800" dirty="0">
                  <a:solidFill>
                    <a:schemeClr val="bg1"/>
                  </a:solidFill>
                  <a:latin typeface="Avenir Medium"/>
                  <a:cs typeface="Avenir Medium"/>
                </a:rPr>
                <a:t> Journaling</a:t>
              </a:r>
            </a:p>
          </p:txBody>
        </p:sp>
      </p:grpSp>
      <p:pic>
        <p:nvPicPr>
          <p:cNvPr id="9" name="Picture 8"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13447"/>
            <a:ext cx="855785" cy="855785"/>
          </a:xfrm>
          <a:prstGeom prst="rect">
            <a:avLst/>
          </a:prstGeom>
        </p:spPr>
      </p:pic>
      <p:sp>
        <p:nvSpPr>
          <p:cNvPr id="3" name="AutoShape 2" descr="Image result for energy"/>
          <p:cNvSpPr>
            <a:spLocks noChangeAspect="1" noChangeArrowheads="1"/>
          </p:cNvSpPr>
          <p:nvPr/>
        </p:nvSpPr>
        <p:spPr bwMode="auto">
          <a:xfrm>
            <a:off x="155575" y="-1081088"/>
            <a:ext cx="2019300" cy="2266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100" name="Picture 4" descr="Image result for people energ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207019"/>
            <a:ext cx="3352800" cy="33528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A87720B-436C-4EDC-B40F-A0C3C54D7F6F}"/>
              </a:ext>
            </a:extLst>
          </p:cNvPr>
          <p:cNvSpPr txBox="1"/>
          <p:nvPr/>
        </p:nvSpPr>
        <p:spPr>
          <a:xfrm>
            <a:off x="1196789" y="5654145"/>
            <a:ext cx="7315200" cy="523220"/>
          </a:xfrm>
          <a:prstGeom prst="rect">
            <a:avLst/>
          </a:prstGeom>
          <a:noFill/>
        </p:spPr>
        <p:txBody>
          <a:bodyPr wrap="square" rtlCol="0">
            <a:spAutoFit/>
          </a:bodyPr>
          <a:lstStyle/>
          <a:p>
            <a:r>
              <a:rPr lang="en-US" sz="1400" dirty="0">
                <a:latin typeface="Avenir Book"/>
                <a:cs typeface="Avenir Book"/>
              </a:rPr>
              <a:t>Adapted by Catherine </a:t>
            </a:r>
            <a:r>
              <a:rPr lang="en-US" sz="1400" dirty="0" err="1">
                <a:latin typeface="Avenir Book"/>
                <a:cs typeface="Avenir Book"/>
              </a:rPr>
              <a:t>Widrig</a:t>
            </a:r>
            <a:r>
              <a:rPr lang="en-US" sz="1400" dirty="0">
                <a:latin typeface="Avenir Book"/>
                <a:cs typeface="Avenir Book"/>
              </a:rPr>
              <a:t> Jenkins (IPK) from Theory U by Otto </a:t>
            </a:r>
            <a:r>
              <a:rPr lang="en-US" sz="1400" dirty="0" err="1">
                <a:latin typeface="Avenir Book"/>
                <a:cs typeface="Avenir Book"/>
              </a:rPr>
              <a:t>Scharmer</a:t>
            </a:r>
            <a:endParaRPr lang="en-US" sz="1400" dirty="0">
              <a:latin typeface="Avenir Book"/>
              <a:cs typeface="Avenir Book"/>
            </a:endParaRPr>
          </a:p>
          <a:p>
            <a:endParaRPr lang="en-ZA" sz="1400" dirty="0"/>
          </a:p>
        </p:txBody>
      </p:sp>
    </p:spTree>
    <p:extLst>
      <p:ext uri="{BB962C8B-B14F-4D97-AF65-F5344CB8AC3E}">
        <p14:creationId xmlns:p14="http://schemas.microsoft.com/office/powerpoint/2010/main" val="1958681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a:effectLst/>
                    <a:latin typeface="Calibri" panose="020F0502020204030204" pitchFamily="34" charset="0"/>
                    <a:ea typeface="MS Mincho" panose="02020609040205080304" pitchFamily="49" charset="-128"/>
                    <a:cs typeface="Times New Roman" panose="02020603050405020304" pitchFamily="18" charset="0"/>
                  </a:rPr>
                  <a:t> </a:t>
                </a:r>
                <a:endParaRPr lang="en-GB" sz="160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Identification &amp; registration</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Eligibility determination</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Enrolment</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Payments/ delivery</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Complaints and appeals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Monitoring &amp; Evaluation, MIS and other management support functions</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Outreach and communications</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Beneficiary and Case Management</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en-GB" sz="1600" dirty="0">
                      <a:solidFill>
                        <a:srgbClr val="FFFFFF"/>
                      </a:solidFill>
                      <a:effectLst/>
                      <a:latin typeface="Avenir Book"/>
                      <a:ea typeface="MS Mincho" panose="02020609040205080304" pitchFamily="49" charset="-128"/>
                      <a:cs typeface="Avenir Book"/>
                    </a:rPr>
                    <a:t>Exit …Graduation</a:t>
                  </a:r>
                  <a:r>
                    <a:rPr lang="en-GB"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en-GB"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Conditionality?</a:t>
                </a:r>
              </a:p>
            </p:txBody>
          </p:sp>
        </p:grpSp>
      </p:grpSp>
      <p:sp>
        <p:nvSpPr>
          <p:cNvPr id="8" name="Rectangle 27"/>
          <p:cNvSpPr>
            <a:spLocks noChangeArrowheads="1"/>
          </p:cNvSpPr>
          <p:nvPr/>
        </p:nvSpPr>
        <p:spPr bwMode="auto">
          <a:xfrm>
            <a:off x="-498192" y="-32158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58853"/>
            <a:ext cx="45446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Adapted from Lindert et al (2016)</a:t>
            </a:r>
            <a:r>
              <a:rPr kumimoji="0" lang="en-US" altLang="en-US" sz="12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and Barrett and Kidd (2015)</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4" name="Oval 33"/>
          <p:cNvSpPr/>
          <p:nvPr/>
        </p:nvSpPr>
        <p:spPr>
          <a:xfrm>
            <a:off x="7516612" y="1600199"/>
            <a:ext cx="952576" cy="20559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466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990600" y="235275"/>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Exit….or graduation….why important?</a:t>
            </a:r>
          </a:p>
        </p:txBody>
      </p:sp>
      <p:sp>
        <p:nvSpPr>
          <p:cNvPr id="9" name="Content Placeholder 2"/>
          <p:cNvSpPr txBox="1">
            <a:spLocks/>
          </p:cNvSpPr>
          <p:nvPr/>
        </p:nvSpPr>
        <p:spPr>
          <a:xfrm>
            <a:off x="94343" y="1988455"/>
            <a:ext cx="8991600" cy="38680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latin typeface="Avenir Book"/>
              <a:cs typeface="Avenir Book"/>
            </a:endParaRPr>
          </a:p>
          <a:p>
            <a:r>
              <a:rPr lang="en-GB" sz="2400" dirty="0">
                <a:latin typeface="Avenir Book"/>
                <a:cs typeface="Avenir Book"/>
              </a:rPr>
              <a:t>Can help focus on ultimate goal: moving ‘out’ of poverty and resilience</a:t>
            </a:r>
          </a:p>
          <a:p>
            <a:r>
              <a:rPr lang="en-GB" sz="2400" dirty="0">
                <a:latin typeface="Avenir Book"/>
                <a:cs typeface="Avenir Book"/>
              </a:rPr>
              <a:t>Can help ensure sustainability of program impacts – ideally in an inter-generational perspective. </a:t>
            </a:r>
          </a:p>
          <a:p>
            <a:pPr marL="320040" lvl="1" indent="0">
              <a:buFont typeface="Arial" pitchFamily="34" charset="0"/>
              <a:buNone/>
            </a:pPr>
            <a:endParaRPr lang="en-GB" sz="2400" dirty="0">
              <a:latin typeface="Avenir Book"/>
              <a:cs typeface="Avenir Book"/>
            </a:endParaRPr>
          </a:p>
          <a:p>
            <a:pPr marL="640080" lvl="2" indent="0">
              <a:buNone/>
            </a:pPr>
            <a:r>
              <a:rPr lang="en-GB" dirty="0">
                <a:latin typeface="Avenir Book"/>
                <a:cs typeface="Avenir Book"/>
              </a:rPr>
              <a:t>...yet often driven by </a:t>
            </a:r>
            <a:r>
              <a:rPr lang="en-GB" dirty="0">
                <a:solidFill>
                  <a:srgbClr val="006600"/>
                </a:solidFill>
                <a:latin typeface="Avenir Book"/>
                <a:cs typeface="Avenir Book"/>
              </a:rPr>
              <a:t>budget considerations </a:t>
            </a:r>
            <a:r>
              <a:rPr lang="en-GB" dirty="0">
                <a:latin typeface="Avenir Book"/>
                <a:cs typeface="Avenir Book"/>
              </a:rPr>
              <a:t>and </a:t>
            </a:r>
            <a:r>
              <a:rPr lang="en-GB" dirty="0">
                <a:solidFill>
                  <a:srgbClr val="006600"/>
                </a:solidFill>
                <a:latin typeface="Avenir Book"/>
                <a:cs typeface="Avenir Book"/>
              </a:rPr>
              <a:t>fear of creating dependency</a:t>
            </a:r>
          </a:p>
          <a:p>
            <a:pPr marL="0" indent="0">
              <a:buNone/>
            </a:pPr>
            <a:endParaRPr lang="en-US" dirty="0">
              <a:solidFill>
                <a:srgbClr val="FF0000"/>
              </a:solidFill>
            </a:endParaRPr>
          </a:p>
          <a:p>
            <a:pPr marL="457200" indent="-457200">
              <a:buFont typeface="+mj-lt"/>
              <a:buAutoNum type="arabicPeriod"/>
            </a:pPr>
            <a:endParaRPr lang="en-US" dirty="0"/>
          </a:p>
          <a:p>
            <a:endParaRPr lang="en-US" dirty="0"/>
          </a:p>
        </p:txBody>
      </p:sp>
      <p:pic>
        <p:nvPicPr>
          <p:cNvPr id="10" name="Picture 9"/>
          <p:cNvPicPr>
            <a:picLocks noChangeAspect="1"/>
          </p:cNvPicPr>
          <p:nvPr/>
        </p:nvPicPr>
        <p:blipFill>
          <a:blip r:embed="rId4"/>
          <a:stretch>
            <a:fillRect/>
          </a:stretch>
        </p:blipFill>
        <p:spPr>
          <a:xfrm>
            <a:off x="3640547" y="928113"/>
            <a:ext cx="1612490" cy="1357887"/>
          </a:xfrm>
          <a:prstGeom prst="rect">
            <a:avLst/>
          </a:prstGeom>
        </p:spPr>
      </p:pic>
      <p:sp>
        <p:nvSpPr>
          <p:cNvPr id="11" name="Oval 10"/>
          <p:cNvSpPr/>
          <p:nvPr/>
        </p:nvSpPr>
        <p:spPr>
          <a:xfrm>
            <a:off x="4993509" y="1204426"/>
            <a:ext cx="373915" cy="472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8423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824942" y="228600"/>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Defining key terms </a:t>
            </a:r>
          </a:p>
        </p:txBody>
      </p:sp>
      <p:sp>
        <p:nvSpPr>
          <p:cNvPr id="5" name="Content Placeholder 2"/>
          <p:cNvSpPr txBox="1">
            <a:spLocks/>
          </p:cNvSpPr>
          <p:nvPr/>
        </p:nvSpPr>
        <p:spPr>
          <a:xfrm>
            <a:off x="380994" y="800175"/>
            <a:ext cx="6553206" cy="60954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400" dirty="0">
              <a:latin typeface="Avenir Book"/>
              <a:cs typeface="Avenir Book"/>
            </a:endParaRPr>
          </a:p>
          <a:p>
            <a:r>
              <a:rPr lang="en-US" sz="2400" b="1" dirty="0">
                <a:latin typeface="Avenir Book"/>
                <a:cs typeface="Avenir Book"/>
              </a:rPr>
              <a:t>Program Exit </a:t>
            </a:r>
            <a:r>
              <a:rPr lang="en-US" sz="2400" dirty="0">
                <a:latin typeface="Avenir Book"/>
                <a:cs typeface="Avenir Book"/>
              </a:rPr>
              <a:t>refers to the exclusion from the program of those that either passed away or no longer qualify </a:t>
            </a:r>
          </a:p>
          <a:p>
            <a:endParaRPr lang="en-US" sz="2400" dirty="0">
              <a:latin typeface="Avenir Book"/>
              <a:cs typeface="Avenir Book"/>
            </a:endParaRPr>
          </a:p>
          <a:p>
            <a:r>
              <a:rPr lang="en-GB" sz="2400" b="1" dirty="0">
                <a:latin typeface="Avenir Book"/>
                <a:cs typeface="Avenir Book"/>
              </a:rPr>
              <a:t>Graduation</a:t>
            </a:r>
            <a:r>
              <a:rPr lang="en-GB" sz="2400" dirty="0">
                <a:latin typeface="Avenir Book"/>
                <a:cs typeface="Avenir Book"/>
              </a:rPr>
              <a:t> refers to the ability to exit a social protection programme by passing an eligibility ‘threshold’ (e.g. asset-based) </a:t>
            </a:r>
          </a:p>
          <a:p>
            <a:pPr marL="0" indent="0">
              <a:buNone/>
            </a:pPr>
            <a:endParaRPr lang="en-GB" sz="2400" dirty="0">
              <a:latin typeface="Avenir Book"/>
              <a:cs typeface="Avenir Book"/>
            </a:endParaRPr>
          </a:p>
          <a:p>
            <a:r>
              <a:rPr lang="en-GB" sz="2400" b="1" dirty="0">
                <a:latin typeface="Avenir Book"/>
                <a:cs typeface="Avenir Book"/>
              </a:rPr>
              <a:t>‘Developmental graduation’ </a:t>
            </a:r>
            <a:r>
              <a:rPr lang="en-GB" sz="2400" dirty="0">
                <a:latin typeface="Avenir Book"/>
                <a:cs typeface="Avenir Book"/>
              </a:rPr>
              <a:t>can be pro-actively pursued through complementary activities </a:t>
            </a:r>
            <a:endParaRPr lang="en-US" sz="2400" dirty="0">
              <a:latin typeface="Avenir Book"/>
              <a:cs typeface="Avenir Book"/>
            </a:endParaRPr>
          </a:p>
          <a:p>
            <a:pPr lvl="1"/>
            <a:endParaRPr lang="en-US" dirty="0"/>
          </a:p>
          <a:p>
            <a:endParaRPr lang="en-US" dirty="0">
              <a:solidFill>
                <a:srgbClr val="FF0000"/>
              </a:solidFill>
            </a:endParaRPr>
          </a:p>
          <a:p>
            <a:pPr marL="457200" indent="-457200">
              <a:buFont typeface="+mj-lt"/>
              <a:buAutoNum type="arabicPeriod"/>
            </a:pPr>
            <a:endParaRPr lang="en-US" dirty="0"/>
          </a:p>
          <a:p>
            <a:endParaRPr lang="en-US" dirty="0"/>
          </a:p>
        </p:txBody>
      </p:sp>
      <p:pic>
        <p:nvPicPr>
          <p:cNvPr id="6" name="Picture 5"/>
          <p:cNvPicPr>
            <a:picLocks noChangeAspect="1"/>
          </p:cNvPicPr>
          <p:nvPr/>
        </p:nvPicPr>
        <p:blipFill>
          <a:blip r:embed="rId4"/>
          <a:stretch>
            <a:fillRect/>
          </a:stretch>
        </p:blipFill>
        <p:spPr>
          <a:xfrm>
            <a:off x="7506621" y="1391574"/>
            <a:ext cx="1419442" cy="711960"/>
          </a:xfrm>
          <a:prstGeom prst="rect">
            <a:avLst/>
          </a:prstGeom>
        </p:spPr>
      </p:pic>
      <p:pic>
        <p:nvPicPr>
          <p:cNvPr id="9" name="Picture 8"/>
          <p:cNvPicPr>
            <a:picLocks noChangeAspect="1"/>
          </p:cNvPicPr>
          <p:nvPr/>
        </p:nvPicPr>
        <p:blipFill>
          <a:blip r:embed="rId5"/>
          <a:stretch>
            <a:fillRect/>
          </a:stretch>
        </p:blipFill>
        <p:spPr>
          <a:xfrm>
            <a:off x="7664305" y="3048000"/>
            <a:ext cx="1096318" cy="1096318"/>
          </a:xfrm>
          <a:prstGeom prst="rect">
            <a:avLst/>
          </a:prstGeom>
        </p:spPr>
      </p:pic>
      <p:pic>
        <p:nvPicPr>
          <p:cNvPr id="10" name="Picture 6" descr="Image result for extension training afri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4628204"/>
            <a:ext cx="1216823" cy="912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02098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990600" y="236397"/>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venir LT Std 35 Light" pitchFamily="34" charset="0"/>
              </a:rPr>
              <a:t>Guiding principles</a:t>
            </a:r>
          </a:p>
        </p:txBody>
      </p:sp>
      <p:sp>
        <p:nvSpPr>
          <p:cNvPr id="5" name="Content Placeholder 2"/>
          <p:cNvSpPr txBox="1">
            <a:spLocks/>
          </p:cNvSpPr>
          <p:nvPr/>
        </p:nvSpPr>
        <p:spPr>
          <a:xfrm>
            <a:off x="228600" y="1098657"/>
            <a:ext cx="7010400" cy="60954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00" dirty="0">
                <a:latin typeface="Avenir Book"/>
                <a:cs typeface="Avenir Book"/>
              </a:rPr>
              <a:t>Setting up systems to enable a </a:t>
            </a:r>
            <a:r>
              <a:rPr lang="en-US" sz="2500" b="1" dirty="0">
                <a:latin typeface="Avenir Book"/>
                <a:cs typeface="Avenir Book"/>
              </a:rPr>
              <a:t>‘revolving door’ </a:t>
            </a:r>
          </a:p>
          <a:p>
            <a:r>
              <a:rPr lang="en-US" sz="2500" dirty="0">
                <a:latin typeface="Avenir Book"/>
                <a:cs typeface="Avenir Book"/>
              </a:rPr>
              <a:t>Facilitate </a:t>
            </a:r>
            <a:r>
              <a:rPr lang="en-US" sz="2500" b="1" dirty="0">
                <a:latin typeface="Avenir Book"/>
                <a:cs typeface="Avenir Book"/>
              </a:rPr>
              <a:t>movement into other support</a:t>
            </a:r>
            <a:r>
              <a:rPr lang="en-US" sz="2500" dirty="0">
                <a:latin typeface="Avenir Book"/>
                <a:cs typeface="Avenir Book"/>
              </a:rPr>
              <a:t>, as needed, including social insurance and social services. </a:t>
            </a:r>
          </a:p>
          <a:p>
            <a:r>
              <a:rPr lang="en-US" sz="2500" dirty="0">
                <a:latin typeface="Avenir Book"/>
                <a:cs typeface="Avenir Book"/>
              </a:rPr>
              <a:t>Ensuring </a:t>
            </a:r>
            <a:r>
              <a:rPr lang="en-US" sz="2500" b="1" dirty="0">
                <a:latin typeface="Avenir Book"/>
                <a:cs typeface="Avenir Book"/>
              </a:rPr>
              <a:t>continuous receipt </a:t>
            </a:r>
            <a:r>
              <a:rPr lang="en-US" sz="2500" dirty="0">
                <a:latin typeface="Avenir Book"/>
                <a:cs typeface="Avenir Book"/>
              </a:rPr>
              <a:t>of support for those </a:t>
            </a:r>
            <a:r>
              <a:rPr lang="en-US" sz="2500" b="1" dirty="0">
                <a:latin typeface="Avenir Book"/>
                <a:cs typeface="Avenir Book"/>
              </a:rPr>
              <a:t>categories</a:t>
            </a:r>
            <a:r>
              <a:rPr lang="en-US" sz="2500" dirty="0">
                <a:latin typeface="Avenir Book"/>
                <a:cs typeface="Avenir Book"/>
              </a:rPr>
              <a:t> of beneficiaries and households for which ‘graduation’ or program exit is not an option (e.g. labour constrained). </a:t>
            </a:r>
          </a:p>
          <a:p>
            <a:r>
              <a:rPr lang="en-GB" sz="2500" dirty="0">
                <a:latin typeface="Avenir Book"/>
                <a:cs typeface="Avenir Book"/>
              </a:rPr>
              <a:t>Ensuring </a:t>
            </a:r>
            <a:r>
              <a:rPr lang="en-GB" sz="2500" b="1" dirty="0">
                <a:latin typeface="Avenir Book"/>
                <a:cs typeface="Avenir Book"/>
              </a:rPr>
              <a:t>progress towards graduation outcomes </a:t>
            </a:r>
            <a:endParaRPr lang="en-US" sz="2500" b="1" dirty="0">
              <a:solidFill>
                <a:srgbClr val="FF0000"/>
              </a:solidFill>
              <a:latin typeface="Avenir Book"/>
              <a:cs typeface="Avenir Book"/>
            </a:endParaRPr>
          </a:p>
          <a:p>
            <a:pPr marL="457200" indent="-457200">
              <a:buFont typeface="+mj-lt"/>
              <a:buAutoNum type="arabicPeriod"/>
            </a:pPr>
            <a:endParaRPr lang="en-US" dirty="0"/>
          </a:p>
          <a:p>
            <a:endParaRPr lang="en-US" dirty="0"/>
          </a:p>
        </p:txBody>
      </p:sp>
      <p:pic>
        <p:nvPicPr>
          <p:cNvPr id="5122" name="Picture 2" descr="Image result for revolving 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7676" y="1029858"/>
            <a:ext cx="19145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23878" r="22788"/>
          <a:stretch/>
        </p:blipFill>
        <p:spPr>
          <a:xfrm>
            <a:off x="7403821" y="3962400"/>
            <a:ext cx="1524000" cy="1600200"/>
          </a:xfrm>
          <a:prstGeom prst="rect">
            <a:avLst/>
          </a:prstGeom>
        </p:spPr>
      </p:pic>
    </p:spTree>
    <p:extLst>
      <p:ext uri="{BB962C8B-B14F-4D97-AF65-F5344CB8AC3E}">
        <p14:creationId xmlns:p14="http://schemas.microsoft.com/office/powerpoint/2010/main" val="702098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a:effectLst/>
                    <a:latin typeface="Calibri" panose="020F0502020204030204" pitchFamily="34" charset="0"/>
                    <a:ea typeface="MS Mincho" panose="02020609040205080304" pitchFamily="49" charset="-128"/>
                    <a:cs typeface="Times New Roman" panose="02020603050405020304" pitchFamily="18" charset="0"/>
                  </a:rPr>
                  <a:t> </a:t>
                </a:r>
                <a:endParaRPr lang="en-GB" sz="160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Identification &amp; registration</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Eligibility determination</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Enrolment</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Payments/ delivery</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Complaints and appeals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Monitoring &amp; Evaluation, MIS and other management support functions</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Outreach and communications</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Beneficiary and Case Management</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en-GB" sz="1600" dirty="0">
                      <a:solidFill>
                        <a:srgbClr val="FFFFFF"/>
                      </a:solidFill>
                      <a:effectLst/>
                      <a:latin typeface="Avenir Book"/>
                      <a:ea typeface="MS Mincho" panose="02020609040205080304" pitchFamily="49" charset="-128"/>
                      <a:cs typeface="Avenir Book"/>
                    </a:rPr>
                    <a:t>Exit …Graduation</a:t>
                  </a:r>
                  <a:r>
                    <a:rPr lang="en-GB"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en-GB"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Conditionality?</a:t>
                </a:r>
              </a:p>
            </p:txBody>
          </p:sp>
        </p:grpSp>
      </p:grpSp>
      <p:sp>
        <p:nvSpPr>
          <p:cNvPr id="8" name="Rectangle 27"/>
          <p:cNvSpPr>
            <a:spLocks noChangeArrowheads="1"/>
          </p:cNvSpPr>
          <p:nvPr/>
        </p:nvSpPr>
        <p:spPr bwMode="auto">
          <a:xfrm>
            <a:off x="-498192" y="-32158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58853"/>
            <a:ext cx="45446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Adapted from Lindert et al (2016)</a:t>
            </a:r>
            <a:r>
              <a:rPr kumimoji="0" lang="en-US" altLang="en-US" sz="12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and Barrett and Kidd (2015)</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4" name="Oval 33"/>
          <p:cNvSpPr/>
          <p:nvPr/>
        </p:nvSpPr>
        <p:spPr>
          <a:xfrm>
            <a:off x="1304275" y="4906760"/>
            <a:ext cx="7011641" cy="6000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052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993658" y="218170"/>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venir LT Std 35 Light" pitchFamily="34" charset="0"/>
              </a:rPr>
              <a:t>Complaints and Appeals: Why important?</a:t>
            </a:r>
          </a:p>
        </p:txBody>
      </p:sp>
      <p:sp>
        <p:nvSpPr>
          <p:cNvPr id="5" name="Content Placeholder 2"/>
          <p:cNvSpPr txBox="1">
            <a:spLocks/>
          </p:cNvSpPr>
          <p:nvPr/>
        </p:nvSpPr>
        <p:spPr>
          <a:xfrm>
            <a:off x="304801" y="1195294"/>
            <a:ext cx="6705600" cy="43673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a:latin typeface="Avenir LT Std 35 Light" pitchFamily="34" charset="0"/>
              </a:rPr>
              <a:t>Enshrined in </a:t>
            </a:r>
            <a:r>
              <a:rPr lang="en-US" sz="2400" b="1" dirty="0">
                <a:latin typeface="Avenir LT Std 35 Light" pitchFamily="34" charset="0"/>
              </a:rPr>
              <a:t>Recommendation 202</a:t>
            </a:r>
            <a:r>
              <a:rPr lang="en-US" sz="2400" dirty="0">
                <a:latin typeface="Avenir LT Std 35 Light" pitchFamily="34" charset="0"/>
              </a:rPr>
              <a:t> on National Social Protection Floors </a:t>
            </a:r>
          </a:p>
          <a:p>
            <a:r>
              <a:rPr lang="en-US" sz="2400" b="1" dirty="0">
                <a:latin typeface="Avenir LT Std 35 Light" pitchFamily="34" charset="0"/>
              </a:rPr>
              <a:t>Outcomes of this process are fair, effective, and lasting </a:t>
            </a:r>
            <a:r>
              <a:rPr lang="en-US" sz="2400" dirty="0">
                <a:latin typeface="Avenir LT Std 35 Light" pitchFamily="34" charset="0"/>
              </a:rPr>
              <a:t>and can contribute to: </a:t>
            </a:r>
          </a:p>
          <a:p>
            <a:pPr lvl="1">
              <a:buFont typeface="Arial"/>
              <a:buChar char="•"/>
            </a:pPr>
            <a:r>
              <a:rPr lang="en-GB" sz="2400" dirty="0">
                <a:latin typeface="Avenir LT Std 35 Light" pitchFamily="34" charset="0"/>
              </a:rPr>
              <a:t>Curb corruption and increase overall programme accountability</a:t>
            </a:r>
          </a:p>
          <a:p>
            <a:pPr lvl="1">
              <a:buFont typeface="Arial"/>
              <a:buChar char="•"/>
            </a:pPr>
            <a:r>
              <a:rPr lang="en-GB" sz="2400" dirty="0">
                <a:latin typeface="Avenir LT Std 35 Light" pitchFamily="34" charset="0"/>
              </a:rPr>
              <a:t>Increase citizen trust and involvement;</a:t>
            </a:r>
          </a:p>
          <a:p>
            <a:pPr lvl="1">
              <a:buFont typeface="Arial"/>
              <a:buChar char="•"/>
            </a:pPr>
            <a:r>
              <a:rPr lang="en-GB" sz="2400" dirty="0">
                <a:latin typeface="Avenir LT Std 35 Light" pitchFamily="34" charset="0"/>
              </a:rPr>
              <a:t>Solve operational issues on an on-going basis and standardise implementation (while reducing cost!)</a:t>
            </a:r>
          </a:p>
          <a:p>
            <a:pPr marL="594360" lvl="2" indent="0">
              <a:buFont typeface="Arial" pitchFamily="34" charset="0"/>
              <a:buNone/>
            </a:pPr>
            <a:endParaRPr lang="en-US" dirty="0"/>
          </a:p>
          <a:p>
            <a:endParaRPr lang="en-US" dirty="0"/>
          </a:p>
        </p:txBody>
      </p:sp>
      <p:pic>
        <p:nvPicPr>
          <p:cNvPr id="6" name="Picture 5"/>
          <p:cNvPicPr>
            <a:picLocks noChangeAspect="1"/>
          </p:cNvPicPr>
          <p:nvPr/>
        </p:nvPicPr>
        <p:blipFill>
          <a:blip r:embed="rId4"/>
          <a:stretch>
            <a:fillRect/>
          </a:stretch>
        </p:blipFill>
        <p:spPr>
          <a:xfrm>
            <a:off x="7203291" y="977122"/>
            <a:ext cx="1900237" cy="1600200"/>
          </a:xfrm>
          <a:prstGeom prst="rect">
            <a:avLst/>
          </a:prstGeom>
        </p:spPr>
      </p:pic>
      <p:sp>
        <p:nvSpPr>
          <p:cNvPr id="9" name="Oval 8"/>
          <p:cNvSpPr/>
          <p:nvPr/>
        </p:nvSpPr>
        <p:spPr>
          <a:xfrm>
            <a:off x="7784552" y="2102379"/>
            <a:ext cx="737714" cy="322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2098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993658" y="218170"/>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900" dirty="0">
                <a:solidFill>
                  <a:schemeClr val="bg1"/>
                </a:solidFill>
                <a:latin typeface="Avenir LT Std 35 Light" pitchFamily="34" charset="0"/>
              </a:rPr>
              <a:t>Complaints and Appeals.. challenges</a:t>
            </a:r>
          </a:p>
        </p:txBody>
      </p:sp>
      <p:sp>
        <p:nvSpPr>
          <p:cNvPr id="5" name="Content Placeholder 2"/>
          <p:cNvSpPr txBox="1">
            <a:spLocks/>
          </p:cNvSpPr>
          <p:nvPr/>
        </p:nvSpPr>
        <p:spPr>
          <a:xfrm>
            <a:off x="304801" y="1195294"/>
            <a:ext cx="6705600" cy="40527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b="1" dirty="0">
                <a:latin typeface="Avenir LT Std 35 Light" pitchFamily="34" charset="0"/>
              </a:rPr>
              <a:t>Definitions</a:t>
            </a:r>
            <a:r>
              <a:rPr lang="en-GB" sz="2000" dirty="0">
                <a:latin typeface="Avenir LT Std 35 Light" pitchFamily="34" charset="0"/>
              </a:rPr>
              <a:t>: Complaints (informal and formal) vs Appeals vs Feedback..</a:t>
            </a:r>
          </a:p>
          <a:p>
            <a:r>
              <a:rPr lang="en-GB" sz="2000" dirty="0">
                <a:latin typeface="Avenir LT Std 35 Light" pitchFamily="34" charset="0"/>
              </a:rPr>
              <a:t>Very few countries have </a:t>
            </a:r>
            <a:r>
              <a:rPr lang="en-GB" sz="2000" b="1" dirty="0">
                <a:latin typeface="Avenir LT Std 35 Light" pitchFamily="34" charset="0"/>
              </a:rPr>
              <a:t>effective systems </a:t>
            </a:r>
            <a:r>
              <a:rPr lang="en-GB" sz="2000" dirty="0">
                <a:latin typeface="Avenir LT Std 35 Light" pitchFamily="34" charset="0"/>
              </a:rPr>
              <a:t>guaranteeing:</a:t>
            </a:r>
          </a:p>
          <a:p>
            <a:pPr lvl="1"/>
            <a:r>
              <a:rPr lang="en-GB" sz="1600" dirty="0">
                <a:latin typeface="Avenir LT Std 35 Light" pitchFamily="34" charset="0"/>
              </a:rPr>
              <a:t>Impartiality and consistency</a:t>
            </a:r>
          </a:p>
          <a:p>
            <a:pPr lvl="1"/>
            <a:r>
              <a:rPr lang="en-GB" sz="1600" dirty="0">
                <a:latin typeface="Avenir LT Std 35 Light" pitchFamily="34" charset="0"/>
              </a:rPr>
              <a:t>Transparency, clarity</a:t>
            </a:r>
          </a:p>
          <a:p>
            <a:pPr lvl="1"/>
            <a:r>
              <a:rPr lang="en-GB" sz="1600" dirty="0">
                <a:latin typeface="Avenir LT Std 35 Light" pitchFamily="34" charset="0"/>
              </a:rPr>
              <a:t>Effectiveness and rapidity</a:t>
            </a:r>
          </a:p>
          <a:p>
            <a:pPr lvl="1"/>
            <a:r>
              <a:rPr lang="en-GB" sz="1600" dirty="0">
                <a:latin typeface="Avenir LT Std 35 Light" pitchFamily="34" charset="0"/>
              </a:rPr>
              <a:t>Accessibility and simplicity</a:t>
            </a:r>
          </a:p>
          <a:p>
            <a:pPr lvl="1"/>
            <a:r>
              <a:rPr lang="en-GB" sz="1600" dirty="0">
                <a:latin typeface="Avenir LT Std 35 Light" pitchFamily="34" charset="0"/>
              </a:rPr>
              <a:t>Responsiveness</a:t>
            </a:r>
          </a:p>
          <a:p>
            <a:pPr lvl="1"/>
            <a:r>
              <a:rPr lang="en-GB" sz="1600" dirty="0">
                <a:latin typeface="Avenir LT Std 35 Light" pitchFamily="34" charset="0"/>
              </a:rPr>
              <a:t>Proportionality</a:t>
            </a:r>
          </a:p>
          <a:p>
            <a:pPr lvl="1"/>
            <a:r>
              <a:rPr lang="en-GB" sz="1600" dirty="0">
                <a:latin typeface="Avenir LT Std 35 Light" pitchFamily="34" charset="0"/>
              </a:rPr>
              <a:t>Confidentiality</a:t>
            </a:r>
          </a:p>
          <a:p>
            <a:pPr marL="594360" lvl="2" indent="0">
              <a:buFont typeface="Arial" pitchFamily="34" charset="0"/>
              <a:buNone/>
            </a:pPr>
            <a:endParaRPr lang="en-US" dirty="0"/>
          </a:p>
          <a:p>
            <a:endParaRPr lang="en-US" dirty="0"/>
          </a:p>
        </p:txBody>
      </p:sp>
      <p:pic>
        <p:nvPicPr>
          <p:cNvPr id="6" name="Picture 5"/>
          <p:cNvPicPr>
            <a:picLocks noChangeAspect="1"/>
          </p:cNvPicPr>
          <p:nvPr/>
        </p:nvPicPr>
        <p:blipFill>
          <a:blip r:embed="rId4"/>
          <a:stretch>
            <a:fillRect/>
          </a:stretch>
        </p:blipFill>
        <p:spPr>
          <a:xfrm>
            <a:off x="7203291" y="977122"/>
            <a:ext cx="1900237" cy="1600200"/>
          </a:xfrm>
          <a:prstGeom prst="rect">
            <a:avLst/>
          </a:prstGeom>
        </p:spPr>
      </p:pic>
      <p:sp>
        <p:nvSpPr>
          <p:cNvPr id="9" name="Oval 8"/>
          <p:cNvSpPr/>
          <p:nvPr/>
        </p:nvSpPr>
        <p:spPr>
          <a:xfrm>
            <a:off x="7784552" y="2102379"/>
            <a:ext cx="737714" cy="322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019058" y="4834512"/>
            <a:ext cx="7543800" cy="1015663"/>
          </a:xfrm>
          <a:prstGeom prst="rect">
            <a:avLst/>
          </a:prstGeom>
          <a:noFill/>
        </p:spPr>
        <p:txBody>
          <a:bodyPr wrap="square" rtlCol="0">
            <a:spAutoFit/>
          </a:bodyPr>
          <a:lstStyle/>
          <a:p>
            <a:pPr marL="0" lvl="2" algn="ctr"/>
            <a:r>
              <a:rPr lang="en-ZA" sz="2000" dirty="0">
                <a:latin typeface="Avenir LT Std 35 Light" pitchFamily="34" charset="0"/>
              </a:rPr>
              <a:t>And even where systems are in place, </a:t>
            </a:r>
            <a:r>
              <a:rPr lang="en-GB" sz="2000" dirty="0">
                <a:latin typeface="Avenir LT Std 35 Light" pitchFamily="34" charset="0"/>
              </a:rPr>
              <a:t>large </a:t>
            </a:r>
            <a:r>
              <a:rPr lang="en-GB" sz="2000" dirty="0">
                <a:solidFill>
                  <a:srgbClr val="006600"/>
                </a:solidFill>
                <a:latin typeface="Avenir LT Std 35 Light" pitchFamily="34" charset="0"/>
              </a:rPr>
              <a:t>demand</a:t>
            </a:r>
            <a:r>
              <a:rPr lang="en-GB" sz="2000" dirty="0">
                <a:latin typeface="Avenir LT Std 35 Light" pitchFamily="34" charset="0"/>
              </a:rPr>
              <a:t> and </a:t>
            </a:r>
            <a:r>
              <a:rPr lang="en-GB" sz="2000" dirty="0">
                <a:solidFill>
                  <a:srgbClr val="006600"/>
                </a:solidFill>
                <a:latin typeface="Avenir LT Std 35 Light" pitchFamily="34" charset="0"/>
              </a:rPr>
              <a:t>supply side barriers </a:t>
            </a:r>
            <a:r>
              <a:rPr lang="en-GB" sz="2000" dirty="0">
                <a:latin typeface="Avenir LT Std 35 Light" pitchFamily="34" charset="0"/>
              </a:rPr>
              <a:t>to complaining!</a:t>
            </a:r>
          </a:p>
          <a:p>
            <a:pPr algn="ctr"/>
            <a:endParaRPr lang="en-ZA" sz="2000" dirty="0"/>
          </a:p>
        </p:txBody>
      </p:sp>
    </p:spTree>
    <p:extLst>
      <p:ext uri="{BB962C8B-B14F-4D97-AF65-F5344CB8AC3E}">
        <p14:creationId xmlns:p14="http://schemas.microsoft.com/office/powerpoint/2010/main" val="2276864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46600" y="1818904"/>
            <a:ext cx="4572000" cy="1938992"/>
          </a:xfrm>
          <a:prstGeom prst="rect">
            <a:avLst/>
          </a:prstGeom>
          <a:noFill/>
        </p:spPr>
        <p:txBody>
          <a:bodyPr wrap="square" rtlCol="0">
            <a:spAutoFit/>
          </a:bodyPr>
          <a:lstStyle/>
          <a:p>
            <a:pPr algn="ctr"/>
            <a:r>
              <a:rPr lang="en-ZA" sz="4000" dirty="0">
                <a:solidFill>
                  <a:schemeClr val="bg1"/>
                </a:solidFill>
                <a:latin typeface="Avenir Book"/>
                <a:cs typeface="Avenir Book"/>
              </a:rPr>
              <a:t>Complaints And Appeals Force-field Analysis</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818891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4874" y="4465"/>
            <a:ext cx="8229600" cy="1143000"/>
          </a:xfrm>
        </p:spPr>
        <p:txBody>
          <a:bodyPr>
            <a:normAutofit/>
          </a:bodyPr>
          <a:lstStyle/>
          <a:p>
            <a:pPr algn="ctr"/>
            <a:r>
              <a:rPr lang="en-ZA" dirty="0">
                <a:latin typeface="Avenir LT Std 35 Light"/>
                <a:cs typeface="Avenir Medium"/>
              </a:rPr>
              <a:t>Lewin’s ‘Force Field’ Change Model</a:t>
            </a:r>
            <a:endParaRPr lang="en-US" dirty="0">
              <a:latin typeface="Avenir LT Std 35 Light"/>
              <a:cs typeface="Avenir Medium"/>
            </a:endParaRPr>
          </a:p>
        </p:txBody>
      </p:sp>
      <p:sp>
        <p:nvSpPr>
          <p:cNvPr id="4" name="TextBox 3"/>
          <p:cNvSpPr txBox="1"/>
          <p:nvPr/>
        </p:nvSpPr>
        <p:spPr>
          <a:xfrm>
            <a:off x="304800" y="4038600"/>
            <a:ext cx="3048000" cy="461665"/>
          </a:xfrm>
          <a:prstGeom prst="rect">
            <a:avLst/>
          </a:prstGeom>
          <a:solidFill>
            <a:schemeClr val="bg1"/>
          </a:solidFill>
        </p:spPr>
        <p:txBody>
          <a:bodyPr wrap="square" rtlCol="0">
            <a:spAutoFit/>
          </a:bodyPr>
          <a:lstStyle/>
          <a:p>
            <a:r>
              <a:rPr lang="en-GB" sz="2400" b="1" dirty="0">
                <a:solidFill>
                  <a:schemeClr val="tx1">
                    <a:lumMod val="95000"/>
                    <a:lumOff val="5000"/>
                  </a:schemeClr>
                </a:solidFill>
                <a:latin typeface="Avenir Medium"/>
                <a:cs typeface="Avenir Medium"/>
              </a:rPr>
              <a:t>Driving forces</a:t>
            </a:r>
          </a:p>
        </p:txBody>
      </p:sp>
      <p:sp>
        <p:nvSpPr>
          <p:cNvPr id="5" name="TextBox 4"/>
          <p:cNvSpPr txBox="1"/>
          <p:nvPr/>
        </p:nvSpPr>
        <p:spPr>
          <a:xfrm>
            <a:off x="304800" y="2362200"/>
            <a:ext cx="3111781" cy="461665"/>
          </a:xfrm>
          <a:prstGeom prst="rect">
            <a:avLst/>
          </a:prstGeom>
          <a:solidFill>
            <a:schemeClr val="bg1"/>
          </a:solidFill>
        </p:spPr>
        <p:txBody>
          <a:bodyPr wrap="square" rtlCol="0">
            <a:spAutoFit/>
          </a:bodyPr>
          <a:lstStyle/>
          <a:p>
            <a:r>
              <a:rPr lang="en-GB" sz="2400" b="1" dirty="0">
                <a:solidFill>
                  <a:schemeClr val="tx1">
                    <a:lumMod val="95000"/>
                    <a:lumOff val="5000"/>
                  </a:schemeClr>
                </a:solidFill>
                <a:latin typeface="Avenir Medium"/>
                <a:cs typeface="Avenir Medium"/>
              </a:rPr>
              <a:t>Forces for change</a:t>
            </a:r>
          </a:p>
        </p:txBody>
      </p:sp>
      <p:sp>
        <p:nvSpPr>
          <p:cNvPr id="9" name="Right Arrow 8"/>
          <p:cNvSpPr/>
          <p:nvPr/>
        </p:nvSpPr>
        <p:spPr>
          <a:xfrm>
            <a:off x="457200" y="1524000"/>
            <a:ext cx="2743200" cy="533400"/>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457200" y="2969568"/>
            <a:ext cx="2743200" cy="533400"/>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457200" y="4698844"/>
            <a:ext cx="2743200" cy="533400"/>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flipH="1">
            <a:off x="6012160" y="1524000"/>
            <a:ext cx="2743200" cy="53340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flipH="1">
            <a:off x="6012160" y="2969568"/>
            <a:ext cx="2743200" cy="53340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flipH="1">
            <a:off x="6012160" y="4698844"/>
            <a:ext cx="2743200" cy="53340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175561" y="2362200"/>
            <a:ext cx="3963715" cy="461665"/>
          </a:xfrm>
          <a:prstGeom prst="rect">
            <a:avLst/>
          </a:prstGeom>
          <a:solidFill>
            <a:schemeClr val="bg1"/>
          </a:solidFill>
        </p:spPr>
        <p:txBody>
          <a:bodyPr wrap="square" rtlCol="0">
            <a:spAutoFit/>
          </a:bodyPr>
          <a:lstStyle/>
          <a:p>
            <a:pPr algn="r"/>
            <a:r>
              <a:rPr lang="en-GB" sz="2400" b="1" dirty="0">
                <a:solidFill>
                  <a:schemeClr val="tx1">
                    <a:lumMod val="95000"/>
                    <a:lumOff val="5000"/>
                  </a:schemeClr>
                </a:solidFill>
                <a:latin typeface="Avenir Medium"/>
                <a:cs typeface="Avenir Medium"/>
              </a:rPr>
              <a:t>Forces resisting change</a:t>
            </a:r>
          </a:p>
        </p:txBody>
      </p:sp>
      <p:sp>
        <p:nvSpPr>
          <p:cNvPr id="18" name="TextBox 17"/>
          <p:cNvSpPr txBox="1"/>
          <p:nvPr/>
        </p:nvSpPr>
        <p:spPr>
          <a:xfrm>
            <a:off x="6012160" y="4038600"/>
            <a:ext cx="3048000" cy="461665"/>
          </a:xfrm>
          <a:prstGeom prst="rect">
            <a:avLst/>
          </a:prstGeom>
          <a:solidFill>
            <a:schemeClr val="bg1"/>
          </a:solidFill>
        </p:spPr>
        <p:txBody>
          <a:bodyPr wrap="square" rtlCol="0">
            <a:spAutoFit/>
          </a:bodyPr>
          <a:lstStyle/>
          <a:p>
            <a:pPr algn="r"/>
            <a:r>
              <a:rPr lang="en-GB" sz="2400" b="1" dirty="0">
                <a:solidFill>
                  <a:schemeClr val="tx1">
                    <a:lumMod val="95000"/>
                    <a:lumOff val="5000"/>
                  </a:schemeClr>
                </a:solidFill>
                <a:latin typeface="Avenir Medium"/>
                <a:cs typeface="Avenir Medium"/>
              </a:rPr>
              <a:t>Restraining forces</a:t>
            </a:r>
          </a:p>
        </p:txBody>
      </p:sp>
      <p:sp>
        <p:nvSpPr>
          <p:cNvPr id="2" name="Rectangle 1"/>
          <p:cNvSpPr/>
          <p:nvPr/>
        </p:nvSpPr>
        <p:spPr>
          <a:xfrm>
            <a:off x="4121180" y="1219200"/>
            <a:ext cx="838200" cy="5334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7535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9144000" cy="7208863"/>
          </a:xfrm>
          <a:prstGeom prst="rect">
            <a:avLst/>
          </a:prstGeom>
        </p:spPr>
      </p:pic>
      <p:sp>
        <p:nvSpPr>
          <p:cNvPr id="8" name="Title 1"/>
          <p:cNvSpPr txBox="1">
            <a:spLocks/>
          </p:cNvSpPr>
          <p:nvPr/>
        </p:nvSpPr>
        <p:spPr>
          <a:xfrm>
            <a:off x="25400" y="268224"/>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Force Field Analysis: Complaints &amp; Appeals</a:t>
            </a:r>
          </a:p>
        </p:txBody>
      </p:sp>
      <p:sp>
        <p:nvSpPr>
          <p:cNvPr id="4" name="Rectangle 3"/>
          <p:cNvSpPr/>
          <p:nvPr/>
        </p:nvSpPr>
        <p:spPr>
          <a:xfrm>
            <a:off x="304800" y="1295400"/>
            <a:ext cx="4876800" cy="4893647"/>
          </a:xfrm>
          <a:prstGeom prst="rect">
            <a:avLst/>
          </a:prstGeom>
        </p:spPr>
        <p:txBody>
          <a:bodyPr wrap="square">
            <a:spAutoFit/>
          </a:bodyPr>
          <a:lstStyle/>
          <a:p>
            <a:pPr marL="457200" lvl="0" indent="-457200">
              <a:buFont typeface="Arial" charset="0"/>
              <a:buChar char="•"/>
            </a:pPr>
            <a:r>
              <a:rPr lang="en-US" sz="2600" dirty="0">
                <a:latin typeface="Avenir LT Std 35 Light" pitchFamily="34" charset="0"/>
              </a:rPr>
              <a:t>Brainstorm restraining forces on 1) the demand side and 2) the supply side (7 min.) </a:t>
            </a:r>
          </a:p>
          <a:p>
            <a:pPr marL="457200" lvl="0" indent="-457200">
              <a:buFont typeface="Arial" charset="0"/>
              <a:buChar char="•"/>
            </a:pPr>
            <a:r>
              <a:rPr lang="en-US" sz="2600" dirty="0">
                <a:latin typeface="Avenir LT Std 35 Light" pitchFamily="34" charset="0"/>
              </a:rPr>
              <a:t>Now brainstorm driving forces on 1) the demand side and 2) the supply side (7 min.) </a:t>
            </a:r>
          </a:p>
          <a:p>
            <a:pPr marL="457200" lvl="0" indent="-457200">
              <a:buFont typeface="Arial" charset="0"/>
              <a:buChar char="•"/>
            </a:pPr>
            <a:r>
              <a:rPr lang="en-US" sz="2600" dirty="0">
                <a:latin typeface="Avenir LT Std 35 Light" pitchFamily="34" charset="0"/>
              </a:rPr>
              <a:t>Prepare to present your two most important restraining and driving forces on both the demand and supply side and appoint a spokesperson</a:t>
            </a:r>
          </a:p>
        </p:txBody>
      </p:sp>
      <p:graphicFrame>
        <p:nvGraphicFramePr>
          <p:cNvPr id="3" name="Diagram 2"/>
          <p:cNvGraphicFramePr/>
          <p:nvPr>
            <p:extLst>
              <p:ext uri="{D42A27DB-BD31-4B8C-83A1-F6EECF244321}">
                <p14:modId xmlns:p14="http://schemas.microsoft.com/office/powerpoint/2010/main" val="1615647114"/>
              </p:ext>
            </p:extLst>
          </p:nvPr>
        </p:nvGraphicFramePr>
        <p:xfrm>
          <a:off x="3973286" y="1756229"/>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14578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L&amp;T Journaling</a:t>
            </a:r>
          </a:p>
        </p:txBody>
      </p:sp>
      <p:sp>
        <p:nvSpPr>
          <p:cNvPr id="6" name="Content Placeholder 2"/>
          <p:cNvSpPr txBox="1">
            <a:spLocks/>
          </p:cNvSpPr>
          <p:nvPr/>
        </p:nvSpPr>
        <p:spPr>
          <a:xfrm>
            <a:off x="304800" y="856130"/>
            <a:ext cx="8622792" cy="280147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ZA" sz="2400" dirty="0">
                <a:latin typeface="Avenir Book"/>
                <a:cs typeface="Avenir Book"/>
              </a:rPr>
              <a:t>What is holding you back in your work? Describe 1 or 2 recent situations when you noticed a voice of judgement or fear in yourself, preventing you from exploring the situation more deeply. (about 4 min.)</a:t>
            </a:r>
          </a:p>
          <a:p>
            <a:pPr marL="0" lvl="0" indent="0" algn="ctr">
              <a:buNone/>
            </a:pPr>
            <a:endParaRPr lang="en-ZA" sz="1400" dirty="0">
              <a:latin typeface="Avenir LT Std 35 Light" pitchFamily="34" charset="0"/>
            </a:endParaRPr>
          </a:p>
          <a:p>
            <a:pPr marL="0" indent="0">
              <a:buNone/>
            </a:pPr>
            <a:endParaRPr lang="en-ZA" b="1" dirty="0"/>
          </a:p>
          <a:p>
            <a:pPr marL="0" indent="0">
              <a:buNone/>
            </a:pPr>
            <a:endParaRPr lang="en-ZA" b="1" dirty="0"/>
          </a:p>
        </p:txBody>
      </p:sp>
      <p:sp>
        <p:nvSpPr>
          <p:cNvPr id="7" name="Rectangle 6"/>
          <p:cNvSpPr/>
          <p:nvPr/>
        </p:nvSpPr>
        <p:spPr>
          <a:xfrm>
            <a:off x="-22411" y="0"/>
            <a:ext cx="9166412" cy="8382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40403" y="207998"/>
            <a:ext cx="8249771" cy="1054551"/>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600" dirty="0" err="1">
                <a:solidFill>
                  <a:schemeClr val="bg1"/>
                </a:solidFill>
                <a:latin typeface="Avenir Medium"/>
                <a:cs typeface="Avenir Medium"/>
              </a:rPr>
              <a:t>L&amp;T</a:t>
            </a:r>
            <a:r>
              <a:rPr lang="en-ZA" sz="2600" dirty="0">
                <a:solidFill>
                  <a:schemeClr val="bg1"/>
                </a:solidFill>
                <a:latin typeface="Avenir Medium"/>
                <a:cs typeface="Avenir Medium"/>
              </a:rPr>
              <a:t> Journaling</a:t>
            </a:r>
          </a:p>
        </p:txBody>
      </p:sp>
      <p:pic>
        <p:nvPicPr>
          <p:cNvPr id="10" name="Picture 9"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13447"/>
            <a:ext cx="855785" cy="855785"/>
          </a:xfrm>
          <a:prstGeom prst="rect">
            <a:avLst/>
          </a:prstGeom>
        </p:spPr>
      </p:pic>
      <p:sp>
        <p:nvSpPr>
          <p:cNvPr id="11" name="TextBox 10">
            <a:extLst>
              <a:ext uri="{FF2B5EF4-FFF2-40B4-BE49-F238E27FC236}">
                <a16:creationId xmlns:a16="http://schemas.microsoft.com/office/drawing/2014/main" id="{3C211E1C-5A1F-4895-BEFE-053CE6B71D2D}"/>
              </a:ext>
            </a:extLst>
          </p:cNvPr>
          <p:cNvSpPr txBox="1"/>
          <p:nvPr/>
        </p:nvSpPr>
        <p:spPr>
          <a:xfrm>
            <a:off x="1371600" y="5721380"/>
            <a:ext cx="7315200" cy="523220"/>
          </a:xfrm>
          <a:prstGeom prst="rect">
            <a:avLst/>
          </a:prstGeom>
          <a:noFill/>
        </p:spPr>
        <p:txBody>
          <a:bodyPr wrap="square" rtlCol="0">
            <a:spAutoFit/>
          </a:bodyPr>
          <a:lstStyle/>
          <a:p>
            <a:r>
              <a:rPr lang="en-US" sz="1400" dirty="0">
                <a:latin typeface="Avenir Book"/>
                <a:cs typeface="Avenir Book"/>
              </a:rPr>
              <a:t>Adapted by Catherine </a:t>
            </a:r>
            <a:r>
              <a:rPr lang="en-US" sz="1400" dirty="0" err="1">
                <a:latin typeface="Avenir Book"/>
                <a:cs typeface="Avenir Book"/>
              </a:rPr>
              <a:t>Widrig</a:t>
            </a:r>
            <a:r>
              <a:rPr lang="en-US" sz="1400" dirty="0">
                <a:latin typeface="Avenir Book"/>
                <a:cs typeface="Avenir Book"/>
              </a:rPr>
              <a:t> Jenkins (IPK) from Theory U by Otto </a:t>
            </a:r>
            <a:r>
              <a:rPr lang="en-US" sz="1400" dirty="0" err="1">
                <a:latin typeface="Avenir Book"/>
                <a:cs typeface="Avenir Book"/>
              </a:rPr>
              <a:t>Scharmer</a:t>
            </a:r>
            <a:endParaRPr lang="en-US" sz="1400" dirty="0">
              <a:latin typeface="Avenir Book"/>
              <a:cs typeface="Avenir Book"/>
            </a:endParaRPr>
          </a:p>
          <a:p>
            <a:endParaRPr lang="en-ZA" sz="1400" dirty="0"/>
          </a:p>
        </p:txBody>
      </p:sp>
      <p:pic>
        <p:nvPicPr>
          <p:cNvPr id="1026" name="Picture 2" descr="Image result for boxed 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517477"/>
            <a:ext cx="426720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829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38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292" y="135874"/>
            <a:ext cx="8897471" cy="566451"/>
          </a:xfrm>
        </p:spPr>
        <p:txBody>
          <a:bodyPr>
            <a:noAutofit/>
          </a:bodyPr>
          <a:lstStyle/>
          <a:p>
            <a:r>
              <a:rPr lang="en-US" sz="2800" b="1" dirty="0">
                <a:solidFill>
                  <a:schemeClr val="bg1"/>
                </a:solidFill>
                <a:latin typeface="Avenir Medium"/>
                <a:cs typeface="Avenir Medium"/>
              </a:rPr>
              <a:t>Supply… and demand side barriers</a:t>
            </a:r>
          </a:p>
        </p:txBody>
      </p:sp>
      <p:sp>
        <p:nvSpPr>
          <p:cNvPr id="5" name="Slide Number Placeholder 4"/>
          <p:cNvSpPr>
            <a:spLocks noGrp="1"/>
          </p:cNvSpPr>
          <p:nvPr>
            <p:ph type="sldNum" sz="quarter" idx="12"/>
          </p:nvPr>
        </p:nvSpPr>
        <p:spPr/>
        <p:txBody>
          <a:bodyPr/>
          <a:lstStyle/>
          <a:p>
            <a:fld id="{6E2D2B3B-882E-40F3-A32F-6DD516915044}" type="slidenum">
              <a:rPr lang="en-US" smtClean="0"/>
              <a:pPr/>
              <a:t>60</a:t>
            </a:fld>
            <a:endParaRPr lang="en-US"/>
          </a:p>
        </p:txBody>
      </p:sp>
      <p:sp>
        <p:nvSpPr>
          <p:cNvPr id="12" name="Content Placeholder 2"/>
          <p:cNvSpPr>
            <a:spLocks noGrp="1"/>
          </p:cNvSpPr>
          <p:nvPr>
            <p:ph idx="1"/>
          </p:nvPr>
        </p:nvSpPr>
        <p:spPr>
          <a:xfrm>
            <a:off x="2514601" y="1014413"/>
            <a:ext cx="6400800" cy="4572000"/>
          </a:xfrm>
        </p:spPr>
        <p:txBody>
          <a:bodyPr>
            <a:normAutofit/>
          </a:bodyPr>
          <a:lstStyle/>
          <a:p>
            <a:pPr marL="0" lvl="0" indent="0">
              <a:buNone/>
            </a:pPr>
            <a:r>
              <a:rPr lang="en-US" sz="1800" b="1" dirty="0">
                <a:latin typeface="Avenir Book"/>
                <a:cs typeface="Avenir Book"/>
              </a:rPr>
              <a:t>People may not complain as:</a:t>
            </a:r>
            <a:endParaRPr lang="en-GB" sz="1800" b="1" dirty="0">
              <a:latin typeface="Avenir Book"/>
              <a:cs typeface="Avenir Book"/>
            </a:endParaRPr>
          </a:p>
          <a:p>
            <a:pPr lvl="0"/>
            <a:r>
              <a:rPr lang="en-GB" sz="1800" dirty="0">
                <a:latin typeface="Avenir Book"/>
                <a:cs typeface="Avenir Book"/>
              </a:rPr>
              <a:t>They don’t feel entitled to the service they receive </a:t>
            </a:r>
          </a:p>
          <a:p>
            <a:pPr lvl="0"/>
            <a:r>
              <a:rPr lang="en-GB" sz="1800" dirty="0">
                <a:latin typeface="Avenir Book"/>
                <a:cs typeface="Avenir Book"/>
              </a:rPr>
              <a:t>Lack of information/understanding</a:t>
            </a:r>
          </a:p>
          <a:p>
            <a:pPr lvl="0"/>
            <a:r>
              <a:rPr lang="en-GB" sz="1800" dirty="0">
                <a:latin typeface="Avenir Book"/>
                <a:cs typeface="Avenir Book"/>
              </a:rPr>
              <a:t>Not being able to afford the time and resources to make a complaint</a:t>
            </a:r>
          </a:p>
          <a:p>
            <a:pPr lvl="0"/>
            <a:r>
              <a:rPr lang="en-GB" sz="1800" dirty="0">
                <a:latin typeface="Avenir Book"/>
                <a:cs typeface="Avenir Book"/>
              </a:rPr>
              <a:t>Sceptical about the credibility of the mechanism and whether complaining changes outcomes in particular</a:t>
            </a:r>
          </a:p>
          <a:p>
            <a:pPr lvl="0"/>
            <a:r>
              <a:rPr lang="en-GB" sz="1800" dirty="0">
                <a:latin typeface="Avenir Book"/>
                <a:cs typeface="Avenir Book"/>
              </a:rPr>
              <a:t>Reluctant to challenge the authority of decision-makers </a:t>
            </a:r>
          </a:p>
          <a:p>
            <a:pPr lvl="0"/>
            <a:r>
              <a:rPr lang="en-GB" sz="1800" dirty="0">
                <a:latin typeface="Avenir Book"/>
                <a:cs typeface="Avenir Book"/>
              </a:rPr>
              <a:t>Concerns about the repercussions of giving negative feedback</a:t>
            </a:r>
          </a:p>
          <a:p>
            <a:pPr lvl="0"/>
            <a:r>
              <a:rPr lang="en-GB" sz="1800" dirty="0">
                <a:latin typeface="Avenir Book"/>
                <a:cs typeface="Avenir Book"/>
              </a:rPr>
              <a:t>Existing mechanisms not appropriate</a:t>
            </a:r>
          </a:p>
          <a:p>
            <a:pPr marL="0" indent="0">
              <a:buNone/>
            </a:pPr>
            <a:endParaRPr lang="en-US" dirty="0"/>
          </a:p>
          <a:p>
            <a:pPr marL="0" indent="0">
              <a:buNone/>
            </a:pPr>
            <a:endParaRPr lang="en-US" dirty="0"/>
          </a:p>
          <a:p>
            <a:pPr marL="0" indent="0">
              <a:buNone/>
            </a:pPr>
            <a:endParaRPr lang="en-US" dirty="0"/>
          </a:p>
          <a:p>
            <a:endParaRPr lang="en-GB" dirty="0"/>
          </a:p>
          <a:p>
            <a:endParaRPr lang="en-GB" dirty="0"/>
          </a:p>
          <a:p>
            <a:endParaRPr lang="en-GB" dirty="0"/>
          </a:p>
          <a:p>
            <a:pPr lvl="1"/>
            <a:endParaRPr lang="en-US" b="1" dirty="0"/>
          </a:p>
          <a:p>
            <a:pPr lvl="1"/>
            <a:endParaRPr lang="en-US" dirty="0"/>
          </a:p>
          <a:p>
            <a:endParaRPr lang="en-US" dirty="0">
              <a:solidFill>
                <a:srgbClr val="FF0000"/>
              </a:solidFill>
            </a:endParaRPr>
          </a:p>
          <a:p>
            <a:pPr marL="457200" indent="-457200">
              <a:buFont typeface="+mj-lt"/>
              <a:buAutoNum type="arabicPeriod"/>
            </a:pPr>
            <a:endParaRPr lang="en-US" dirty="0"/>
          </a:p>
          <a:p>
            <a:endParaRPr lang="en-US" dirty="0"/>
          </a:p>
        </p:txBody>
      </p:sp>
      <p:sp>
        <p:nvSpPr>
          <p:cNvPr id="7" name="Content Placeholder 2"/>
          <p:cNvSpPr txBox="1">
            <a:spLocks/>
          </p:cNvSpPr>
          <p:nvPr/>
        </p:nvSpPr>
        <p:spPr>
          <a:xfrm>
            <a:off x="2514600" y="4572001"/>
            <a:ext cx="6842760" cy="1905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latin typeface="Avenir Book"/>
                <a:cs typeface="Avenir Book"/>
              </a:rPr>
              <a:t>Staff will oppose as</a:t>
            </a:r>
            <a:r>
              <a:rPr lang="en-US" sz="1800" dirty="0">
                <a:latin typeface="Avenir Book"/>
                <a:cs typeface="Avenir Book"/>
              </a:rPr>
              <a:t>:</a:t>
            </a:r>
          </a:p>
          <a:p>
            <a:r>
              <a:rPr lang="en-US" sz="1800" dirty="0">
                <a:latin typeface="Avenir Book"/>
                <a:cs typeface="Avenir Book"/>
              </a:rPr>
              <a:t>Resistance to ‘criticism’ </a:t>
            </a:r>
          </a:p>
          <a:p>
            <a:r>
              <a:rPr lang="en-US" sz="1800" dirty="0">
                <a:latin typeface="Avenir Book"/>
                <a:cs typeface="Avenir Book"/>
              </a:rPr>
              <a:t>Resistance to additional work burden </a:t>
            </a:r>
          </a:p>
          <a:p>
            <a:r>
              <a:rPr lang="en-US" sz="1800" dirty="0">
                <a:latin typeface="Avenir Book"/>
                <a:cs typeface="Avenir Book"/>
              </a:rPr>
              <a:t>Complaints difficult to address </a:t>
            </a:r>
          </a:p>
          <a:p>
            <a:r>
              <a:rPr lang="en-US" sz="1800" dirty="0">
                <a:latin typeface="Avenir Book"/>
                <a:cs typeface="Avenir Book"/>
              </a:rPr>
              <a:t>Lack of training</a:t>
            </a:r>
          </a:p>
          <a:p>
            <a:r>
              <a:rPr lang="en-US" sz="1800" dirty="0">
                <a:latin typeface="Avenir Book"/>
                <a:cs typeface="Avenir Book"/>
              </a:rPr>
              <a:t>Lack of process</a:t>
            </a:r>
          </a:p>
          <a:p>
            <a:r>
              <a:rPr lang="en-US" sz="1800" dirty="0">
                <a:latin typeface="Avenir Book"/>
                <a:cs typeface="Avenir Book"/>
              </a:rPr>
              <a:t>Lack of capacity</a:t>
            </a:r>
          </a:p>
          <a:p>
            <a:pPr marL="0" indent="0">
              <a:buFont typeface="Arial" pitchFamily="34" charset="0"/>
              <a:buNone/>
            </a:pPr>
            <a:endParaRPr lang="en-US" sz="2400" dirty="0">
              <a:latin typeface="Avenir Book"/>
              <a:cs typeface="Avenir Book"/>
            </a:endParaRPr>
          </a:p>
          <a:p>
            <a:pPr marL="0" indent="0">
              <a:buFont typeface="Arial" pitchFamily="34" charset="0"/>
              <a:buNone/>
            </a:pPr>
            <a:endParaRPr lang="en-US" sz="2400" dirty="0">
              <a:latin typeface="Avenir Book"/>
              <a:cs typeface="Avenir Book"/>
            </a:endParaRPr>
          </a:p>
          <a:p>
            <a:pPr marL="0" indent="0">
              <a:buFont typeface="Arial" pitchFamily="34" charset="0"/>
              <a:buNone/>
            </a:pPr>
            <a:endParaRPr lang="en-US" sz="2400" dirty="0">
              <a:latin typeface="Avenir Book"/>
              <a:cs typeface="Avenir Book"/>
            </a:endParaRPr>
          </a:p>
          <a:p>
            <a:endParaRPr lang="en-GB" dirty="0"/>
          </a:p>
          <a:p>
            <a:endParaRPr lang="en-GB" dirty="0"/>
          </a:p>
          <a:p>
            <a:endParaRPr lang="en-GB" dirty="0"/>
          </a:p>
          <a:p>
            <a:pPr lvl="1"/>
            <a:endParaRPr lang="en-US" b="1" dirty="0"/>
          </a:p>
          <a:p>
            <a:pPr lvl="1"/>
            <a:endParaRPr lang="en-US" dirty="0"/>
          </a:p>
          <a:p>
            <a:endParaRPr lang="en-US" dirty="0">
              <a:solidFill>
                <a:srgbClr val="FF0000"/>
              </a:solidFill>
            </a:endParaRPr>
          </a:p>
          <a:p>
            <a:pPr marL="457200" indent="-457200">
              <a:buFont typeface="+mj-lt"/>
              <a:buAutoNum type="arabicPeriod"/>
            </a:pPr>
            <a:endParaRPr lang="en-US" dirty="0"/>
          </a:p>
          <a:p>
            <a:endParaRPr lang="en-US" dirty="0"/>
          </a:p>
        </p:txBody>
      </p:sp>
      <p:sp>
        <p:nvSpPr>
          <p:cNvPr id="9" name="Rectangle 8"/>
          <p:cNvSpPr/>
          <p:nvPr/>
        </p:nvSpPr>
        <p:spPr>
          <a:xfrm>
            <a:off x="7620" y="1143001"/>
            <a:ext cx="838200" cy="5334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flipH="1">
            <a:off x="845820" y="2171700"/>
            <a:ext cx="1440180" cy="95250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flipH="1">
            <a:off x="845820" y="4800600"/>
            <a:ext cx="1440180" cy="95250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28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7" name="Rectangle 6"/>
          <p:cNvSpPr/>
          <p:nvPr/>
        </p:nvSpPr>
        <p:spPr>
          <a:xfrm>
            <a:off x="-51440" y="0"/>
            <a:ext cx="9166412" cy="8700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0" y="169852"/>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Guiding principles</a:t>
            </a:r>
          </a:p>
        </p:txBody>
      </p:sp>
      <p:sp>
        <p:nvSpPr>
          <p:cNvPr id="4" name="Rectangle 3"/>
          <p:cNvSpPr/>
          <p:nvPr/>
        </p:nvSpPr>
        <p:spPr>
          <a:xfrm>
            <a:off x="304800" y="1295400"/>
            <a:ext cx="8458200" cy="3908762"/>
          </a:xfrm>
          <a:prstGeom prst="rect">
            <a:avLst/>
          </a:prstGeom>
        </p:spPr>
        <p:txBody>
          <a:bodyPr wrap="square">
            <a:spAutoFit/>
          </a:bodyPr>
          <a:lstStyle/>
          <a:p>
            <a:pPr lvl="0"/>
            <a:r>
              <a:rPr lang="en-GB" sz="2600" dirty="0">
                <a:latin typeface="Avenir LT Std 35 Light" pitchFamily="34" charset="0"/>
              </a:rPr>
              <a:t>Accessibility and effectiveness of programme complaint and appeal mechanisms can be improved by…</a:t>
            </a:r>
          </a:p>
          <a:p>
            <a:pPr marL="457200" lvl="0" indent="-457200">
              <a:buFont typeface="Arial"/>
              <a:buChar char="•"/>
            </a:pPr>
            <a:endParaRPr lang="en-GB" sz="2600" dirty="0">
              <a:latin typeface="Avenir LT Std 35 Light" pitchFamily="34" charset="0"/>
            </a:endParaRPr>
          </a:p>
          <a:p>
            <a:pPr marL="914400" lvl="1" indent="-457200">
              <a:spcAft>
                <a:spcPts val="1200"/>
              </a:spcAft>
              <a:buFont typeface="Arial"/>
              <a:buChar char="•"/>
            </a:pPr>
            <a:r>
              <a:rPr lang="en-US" sz="2600">
                <a:latin typeface="Avenir LT Std 35 Light" pitchFamily="34" charset="0"/>
              </a:rPr>
              <a:t> Proximity</a:t>
            </a:r>
            <a:endParaRPr lang="en-US" sz="2600" dirty="0">
              <a:latin typeface="Avenir LT Std 35 Light" pitchFamily="34" charset="0"/>
            </a:endParaRPr>
          </a:p>
          <a:p>
            <a:pPr marL="914400" lvl="1" indent="-457200">
              <a:spcAft>
                <a:spcPts val="1200"/>
              </a:spcAft>
              <a:buFont typeface="Arial"/>
              <a:buChar char="•"/>
            </a:pPr>
            <a:r>
              <a:rPr lang="en-GB" sz="2600" dirty="0">
                <a:latin typeface="Avenir LT Std 35 Light" pitchFamily="34" charset="0"/>
              </a:rPr>
              <a:t> Multiple channels</a:t>
            </a:r>
          </a:p>
          <a:p>
            <a:pPr marL="914400" lvl="1" indent="-457200">
              <a:spcAft>
                <a:spcPts val="1200"/>
              </a:spcAft>
              <a:buFont typeface="Arial"/>
              <a:buChar char="•"/>
            </a:pPr>
            <a:r>
              <a:rPr lang="en-GB" sz="2600" dirty="0">
                <a:latin typeface="Avenir LT Std 35 Light" pitchFamily="34" charset="0"/>
              </a:rPr>
              <a:t> Respond to barriers </a:t>
            </a:r>
          </a:p>
          <a:p>
            <a:pPr marL="914400" lvl="1" indent="-457200">
              <a:spcAft>
                <a:spcPts val="1200"/>
              </a:spcAft>
              <a:buFont typeface="Arial"/>
              <a:buChar char="•"/>
            </a:pPr>
            <a:r>
              <a:rPr lang="en-GB" sz="2600" dirty="0">
                <a:latin typeface="Avenir LT Std 35 Light" pitchFamily="34" charset="0"/>
              </a:rPr>
              <a:t> Independent channels </a:t>
            </a:r>
          </a:p>
          <a:p>
            <a:pPr marL="914400" lvl="1" indent="-457200">
              <a:spcAft>
                <a:spcPts val="1200"/>
              </a:spcAft>
              <a:buFont typeface="Arial"/>
              <a:buChar char="•"/>
            </a:pPr>
            <a:r>
              <a:rPr lang="en-US" sz="2600" dirty="0">
                <a:latin typeface="Avenir LT Std 35 Light" pitchFamily="34" charset="0"/>
              </a:rPr>
              <a:t> </a:t>
            </a:r>
            <a:r>
              <a:rPr lang="en-US" sz="2600" dirty="0" err="1">
                <a:latin typeface="Avenir LT Std 35 Light" pitchFamily="34" charset="0"/>
              </a:rPr>
              <a:t>Publicised</a:t>
            </a:r>
            <a:endParaRPr lang="en-US" sz="2600" dirty="0">
              <a:latin typeface="Avenir LT Std 35 Light" pitchFamily="34" charset="0"/>
            </a:endParaRPr>
          </a:p>
        </p:txBody>
      </p:sp>
      <p:pic>
        <p:nvPicPr>
          <p:cNvPr id="2054"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507" y="2895600"/>
            <a:ext cx="3726493" cy="193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5078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a:effectLst/>
                    <a:latin typeface="Calibri" panose="020F0502020204030204" pitchFamily="34" charset="0"/>
                    <a:ea typeface="MS Mincho" panose="02020609040205080304" pitchFamily="49" charset="-128"/>
                    <a:cs typeface="Times New Roman" panose="02020603050405020304" pitchFamily="18" charset="0"/>
                  </a:rPr>
                  <a:t> </a:t>
                </a:r>
                <a:endParaRPr lang="en-GB" sz="160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Identification &amp; registration</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Eligibility determination</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Enrolment</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Payments/ delivery</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Complaints and appeals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Monitoring &amp; Evaluation, MIS and other management support functions</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Outreach and communications</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Beneficiary and Case Management</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en-GB" sz="1600" dirty="0">
                      <a:solidFill>
                        <a:srgbClr val="FFFFFF"/>
                      </a:solidFill>
                      <a:effectLst/>
                      <a:latin typeface="Avenir Book"/>
                      <a:ea typeface="MS Mincho" panose="02020609040205080304" pitchFamily="49" charset="-128"/>
                      <a:cs typeface="Avenir Book"/>
                    </a:rPr>
                    <a:t>Exit …Graduation</a:t>
                  </a:r>
                  <a:r>
                    <a:rPr lang="en-GB"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en-GB"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Conditionality?</a:t>
                </a:r>
              </a:p>
            </p:txBody>
          </p:sp>
        </p:grpSp>
      </p:grpSp>
      <p:sp>
        <p:nvSpPr>
          <p:cNvPr id="8" name="Rectangle 27"/>
          <p:cNvSpPr>
            <a:spLocks noChangeArrowheads="1"/>
          </p:cNvSpPr>
          <p:nvPr/>
        </p:nvSpPr>
        <p:spPr bwMode="auto">
          <a:xfrm>
            <a:off x="-498192" y="-32158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58853"/>
            <a:ext cx="45446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Adapted from Lindert et al (2016)</a:t>
            </a:r>
            <a:r>
              <a:rPr kumimoji="0" lang="en-US" altLang="en-US" sz="12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and Barrett and Kidd (2015)</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4" name="Oval 33"/>
          <p:cNvSpPr/>
          <p:nvPr/>
        </p:nvSpPr>
        <p:spPr>
          <a:xfrm>
            <a:off x="1226753" y="5682806"/>
            <a:ext cx="7011641" cy="6000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02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7" name="Rectangle 6"/>
          <p:cNvSpPr/>
          <p:nvPr/>
        </p:nvSpPr>
        <p:spPr>
          <a:xfrm>
            <a:off x="-51440" y="22860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0" y="169852"/>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Outreach and communications…why important?</a:t>
            </a:r>
          </a:p>
        </p:txBody>
      </p:sp>
      <p:sp>
        <p:nvSpPr>
          <p:cNvPr id="9" name="Content Placeholder 2"/>
          <p:cNvSpPr txBox="1">
            <a:spLocks/>
          </p:cNvSpPr>
          <p:nvPr/>
        </p:nvSpPr>
        <p:spPr>
          <a:xfrm>
            <a:off x="304800" y="2133600"/>
            <a:ext cx="8610600" cy="524241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r>
              <a:rPr lang="en-GB" sz="2200" dirty="0">
                <a:latin typeface="Avenir Book"/>
                <a:cs typeface="Avenir Book"/>
              </a:rPr>
              <a:t>Enshrined in </a:t>
            </a:r>
            <a:r>
              <a:rPr lang="en-US" sz="2200" dirty="0">
                <a:latin typeface="Avenir Book"/>
                <a:cs typeface="Avenir Book"/>
              </a:rPr>
              <a:t>Recommendation 202 and a right</a:t>
            </a:r>
          </a:p>
          <a:p>
            <a:r>
              <a:rPr lang="en-GB" sz="2200" dirty="0">
                <a:latin typeface="Avenir Book"/>
                <a:cs typeface="Avenir Book"/>
              </a:rPr>
              <a:t>Enhances programme implementation and performance – ultimately impact</a:t>
            </a:r>
          </a:p>
          <a:p>
            <a:r>
              <a:rPr lang="en-GB" sz="2200" dirty="0">
                <a:latin typeface="Avenir Book"/>
                <a:cs typeface="Avenir Book"/>
              </a:rPr>
              <a:t>Facilitates public dialogue, participation and social awareness</a:t>
            </a:r>
          </a:p>
          <a:p>
            <a:pPr marL="0" indent="0">
              <a:buNone/>
            </a:pPr>
            <a:r>
              <a:rPr lang="en-GB" sz="2200" dirty="0">
                <a:latin typeface="Avenir Book"/>
                <a:cs typeface="Avenir Book"/>
              </a:rPr>
              <a:t>The quality of communications affects the functioning of programme processes, most notably targeting, benefit take-up and complaints and appeals – yet are </a:t>
            </a:r>
            <a:r>
              <a:rPr lang="en-GB" sz="2200" dirty="0">
                <a:solidFill>
                  <a:srgbClr val="006600"/>
                </a:solidFill>
                <a:latin typeface="Avenir Book"/>
                <a:cs typeface="Avenir Book"/>
              </a:rPr>
              <a:t>often under-funded</a:t>
            </a:r>
          </a:p>
          <a:p>
            <a:pPr lvl="1"/>
            <a:endParaRPr lang="en-US" b="1" dirty="0"/>
          </a:p>
          <a:p>
            <a:pPr lvl="1"/>
            <a:endParaRPr lang="en-US" dirty="0"/>
          </a:p>
          <a:p>
            <a:endParaRPr lang="en-US" dirty="0">
              <a:solidFill>
                <a:srgbClr val="FF0000"/>
              </a:solidFill>
            </a:endParaRPr>
          </a:p>
          <a:p>
            <a:pPr marL="457200" indent="-457200">
              <a:buFont typeface="+mj-lt"/>
              <a:buAutoNum type="arabicPeriod"/>
            </a:pPr>
            <a:endParaRPr lang="en-US" dirty="0"/>
          </a:p>
          <a:p>
            <a:endParaRPr lang="en-US" dirty="0"/>
          </a:p>
        </p:txBody>
      </p:sp>
      <p:pic>
        <p:nvPicPr>
          <p:cNvPr id="10" name="Picture 9"/>
          <p:cNvPicPr>
            <a:picLocks noChangeAspect="1"/>
          </p:cNvPicPr>
          <p:nvPr/>
        </p:nvPicPr>
        <p:blipFill>
          <a:blip r:embed="rId4"/>
          <a:stretch>
            <a:fillRect/>
          </a:stretch>
        </p:blipFill>
        <p:spPr>
          <a:xfrm>
            <a:off x="3733800" y="870057"/>
            <a:ext cx="1736960" cy="1462704"/>
          </a:xfrm>
          <a:prstGeom prst="rect">
            <a:avLst/>
          </a:prstGeom>
        </p:spPr>
      </p:pic>
      <p:sp>
        <p:nvSpPr>
          <p:cNvPr id="11" name="Oval 10"/>
          <p:cNvSpPr/>
          <p:nvPr/>
        </p:nvSpPr>
        <p:spPr>
          <a:xfrm>
            <a:off x="4220502" y="2062188"/>
            <a:ext cx="737714" cy="322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977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en-US" smtClean="0"/>
              <a:pPr/>
              <a:t>64</a:t>
            </a:fld>
            <a:endParaRPr lang="en-US"/>
          </a:p>
        </p:txBody>
      </p:sp>
      <p:sp>
        <p:nvSpPr>
          <p:cNvPr id="12" name="Content Placeholder 2"/>
          <p:cNvSpPr>
            <a:spLocks noGrp="1"/>
          </p:cNvSpPr>
          <p:nvPr>
            <p:ph idx="1"/>
          </p:nvPr>
        </p:nvSpPr>
        <p:spPr>
          <a:xfrm>
            <a:off x="224971" y="1823607"/>
            <a:ext cx="6328229" cy="3672077"/>
          </a:xfrm>
        </p:spPr>
        <p:txBody>
          <a:bodyPr>
            <a:normAutofit/>
          </a:bodyPr>
          <a:lstStyle/>
          <a:p>
            <a:pPr lvl="0"/>
            <a:r>
              <a:rPr lang="en-US" sz="2800" b="1" dirty="0">
                <a:latin typeface="Avenir Medium"/>
                <a:cs typeface="Avenir Medium"/>
              </a:rPr>
              <a:t>External audiences</a:t>
            </a:r>
            <a:r>
              <a:rPr lang="en-US" sz="2800" dirty="0">
                <a:latin typeface="Avenir Medium"/>
                <a:cs typeface="Avenir Medium"/>
              </a:rPr>
              <a:t>: Rights and responsibilities, practicalities of receiving SP, reach and impact of </a:t>
            </a:r>
            <a:r>
              <a:rPr lang="en-US" sz="2800" dirty="0" err="1">
                <a:latin typeface="Avenir Medium"/>
                <a:cs typeface="Avenir Medium"/>
              </a:rPr>
              <a:t>programmes</a:t>
            </a:r>
            <a:endParaRPr lang="en-US" sz="2800" dirty="0">
              <a:latin typeface="Avenir Medium"/>
              <a:cs typeface="Avenir Medium"/>
            </a:endParaRPr>
          </a:p>
          <a:p>
            <a:pPr lvl="1"/>
            <a:r>
              <a:rPr lang="en-US" sz="2400" dirty="0">
                <a:latin typeface="Avenir Medium"/>
                <a:cs typeface="Avenir Medium"/>
              </a:rPr>
              <a:t>Many innovative ways of doing this!</a:t>
            </a:r>
          </a:p>
          <a:p>
            <a:pPr lvl="0"/>
            <a:r>
              <a:rPr lang="en-US" sz="2800" b="1" dirty="0">
                <a:latin typeface="Avenir Medium"/>
                <a:cs typeface="Avenir Medium"/>
              </a:rPr>
              <a:t>Internal audiences</a:t>
            </a:r>
            <a:r>
              <a:rPr lang="en-US" sz="2800" dirty="0">
                <a:latin typeface="Avenir Medium"/>
                <a:cs typeface="Avenir Medium"/>
              </a:rPr>
              <a:t>: ensuring staff are motivated and well informed – just as important</a:t>
            </a:r>
            <a:endParaRPr lang="en-US" sz="2800" b="1" dirty="0"/>
          </a:p>
          <a:p>
            <a:pPr lvl="1"/>
            <a:endParaRPr lang="en-US" dirty="0"/>
          </a:p>
          <a:p>
            <a:endParaRPr lang="en-US" dirty="0">
              <a:solidFill>
                <a:srgbClr val="FF0000"/>
              </a:solidFill>
            </a:endParaRPr>
          </a:p>
          <a:p>
            <a:pPr marL="457200" indent="-457200">
              <a:buFont typeface="+mj-lt"/>
              <a:buAutoNum type="arabicPeriod"/>
            </a:pPr>
            <a:endParaRPr lang="en-US" dirty="0"/>
          </a:p>
          <a:p>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7315200" y="1219200"/>
            <a:ext cx="1573845" cy="1114250"/>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7242240" y="2464775"/>
            <a:ext cx="1704867" cy="1371600"/>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7772400" y="4038600"/>
            <a:ext cx="1151380" cy="1457084"/>
          </a:xfrm>
          <a:prstGeom prst="rect">
            <a:avLst/>
          </a:prstGeom>
        </p:spPr>
      </p:pic>
      <p:sp>
        <p:nvSpPr>
          <p:cNvPr id="11" name="Rectangle 10"/>
          <p:cNvSpPr/>
          <p:nvPr/>
        </p:nvSpPr>
        <p:spPr>
          <a:xfrm>
            <a:off x="3243" y="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0" y="-5243"/>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Core program communications: audiences</a:t>
            </a:r>
          </a:p>
        </p:txBody>
      </p:sp>
    </p:spTree>
    <p:extLst>
      <p:ext uri="{BB962C8B-B14F-4D97-AF65-F5344CB8AC3E}">
        <p14:creationId xmlns:p14="http://schemas.microsoft.com/office/powerpoint/2010/main" val="2966008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en-US" smtClean="0"/>
              <a:pPr/>
              <a:t>65</a:t>
            </a:fld>
            <a:endParaRPr lang="en-US"/>
          </a:p>
        </p:txBody>
      </p:sp>
      <p:sp>
        <p:nvSpPr>
          <p:cNvPr id="12" name="Content Placeholder 2"/>
          <p:cNvSpPr>
            <a:spLocks noGrp="1"/>
          </p:cNvSpPr>
          <p:nvPr>
            <p:ph idx="1"/>
          </p:nvPr>
        </p:nvSpPr>
        <p:spPr>
          <a:xfrm>
            <a:off x="61686" y="990600"/>
            <a:ext cx="7543800" cy="6095480"/>
          </a:xfrm>
        </p:spPr>
        <p:txBody>
          <a:bodyPr>
            <a:normAutofit/>
          </a:bodyPr>
          <a:lstStyle/>
          <a:p>
            <a:pPr lvl="0"/>
            <a:r>
              <a:rPr lang="en-US" sz="2400" dirty="0">
                <a:latin typeface="Avenir Medium"/>
                <a:cs typeface="Avenir Medium"/>
              </a:rPr>
              <a:t>Overarching</a:t>
            </a:r>
            <a:r>
              <a:rPr lang="en-US" sz="2400" b="1" dirty="0">
                <a:latin typeface="Avenir Medium"/>
                <a:cs typeface="Avenir Medium"/>
              </a:rPr>
              <a:t> principles</a:t>
            </a:r>
            <a:r>
              <a:rPr lang="en-US" sz="2400" dirty="0">
                <a:latin typeface="Avenir Medium"/>
                <a:cs typeface="Avenir Medium"/>
              </a:rPr>
              <a:t> : </a:t>
            </a:r>
            <a:endParaRPr lang="en-GB" sz="2400" dirty="0">
              <a:latin typeface="Avenir Medium"/>
              <a:cs typeface="Avenir Medium"/>
            </a:endParaRPr>
          </a:p>
          <a:p>
            <a:pPr lvl="1">
              <a:lnSpc>
                <a:spcPct val="110000"/>
              </a:lnSpc>
              <a:buFont typeface="Arial"/>
              <a:buChar char="•"/>
            </a:pPr>
            <a:r>
              <a:rPr lang="en-GB" sz="2400" b="1" dirty="0">
                <a:latin typeface="Avenir Oblique"/>
                <a:cs typeface="Avenir Oblique"/>
              </a:rPr>
              <a:t>Budgeting</a:t>
            </a:r>
            <a:r>
              <a:rPr lang="en-GB" sz="2400" dirty="0">
                <a:latin typeface="Avenir Oblique"/>
                <a:cs typeface="Avenir Oblique"/>
              </a:rPr>
              <a:t> for communications!</a:t>
            </a:r>
          </a:p>
          <a:p>
            <a:pPr lvl="1">
              <a:lnSpc>
                <a:spcPct val="110000"/>
              </a:lnSpc>
              <a:buFont typeface="Arial"/>
              <a:buChar char="•"/>
            </a:pPr>
            <a:r>
              <a:rPr lang="en-GB" sz="2400" dirty="0">
                <a:latin typeface="Avenir Oblique"/>
                <a:cs typeface="Avenir Oblique"/>
              </a:rPr>
              <a:t>Developing a targeted communications strategy by audience, with focus on </a:t>
            </a:r>
            <a:r>
              <a:rPr lang="en-GB" sz="2400" b="1" dirty="0">
                <a:latin typeface="Avenir Oblique"/>
                <a:cs typeface="Avenir Oblique"/>
              </a:rPr>
              <a:t>inclusion of illiterate, marginalised</a:t>
            </a:r>
            <a:r>
              <a:rPr lang="en-GB" sz="2400" dirty="0">
                <a:latin typeface="Avenir Oblique"/>
                <a:cs typeface="Avenir Oblique"/>
              </a:rPr>
              <a:t>, etc.</a:t>
            </a:r>
          </a:p>
          <a:p>
            <a:pPr lvl="1">
              <a:lnSpc>
                <a:spcPct val="110000"/>
              </a:lnSpc>
              <a:buFont typeface="Arial"/>
              <a:buChar char="•"/>
            </a:pPr>
            <a:r>
              <a:rPr lang="en-GB" sz="2400" dirty="0">
                <a:latin typeface="Avenir Oblique"/>
                <a:cs typeface="Avenir Oblique"/>
              </a:rPr>
              <a:t>Providing all materials in an </a:t>
            </a:r>
            <a:r>
              <a:rPr lang="en-GB" sz="2400" b="1" dirty="0">
                <a:latin typeface="Avenir Oblique"/>
                <a:cs typeface="Avenir Oblique"/>
              </a:rPr>
              <a:t>understandable format and language</a:t>
            </a:r>
            <a:r>
              <a:rPr lang="en-GB" sz="2400" dirty="0">
                <a:latin typeface="Avenir Oblique"/>
                <a:cs typeface="Avenir Oblique"/>
              </a:rPr>
              <a:t>, while avoiding stigmatising imagery and words. </a:t>
            </a:r>
          </a:p>
          <a:p>
            <a:pPr lvl="1">
              <a:lnSpc>
                <a:spcPct val="110000"/>
              </a:lnSpc>
              <a:buFont typeface="Arial"/>
              <a:buChar char="•"/>
            </a:pPr>
            <a:r>
              <a:rPr lang="en-GB" sz="2400" dirty="0">
                <a:latin typeface="Avenir Oblique"/>
                <a:cs typeface="Avenir Oblique"/>
              </a:rPr>
              <a:t>Adopting a </a:t>
            </a:r>
            <a:r>
              <a:rPr lang="en-GB" sz="2400" b="1" dirty="0">
                <a:latin typeface="Avenir Oblique"/>
                <a:cs typeface="Avenir Oblique"/>
              </a:rPr>
              <a:t>range of approaches </a:t>
            </a:r>
            <a:r>
              <a:rPr lang="en-GB" sz="2400" dirty="0">
                <a:latin typeface="Avenir Oblique"/>
                <a:cs typeface="Avenir Oblique"/>
              </a:rPr>
              <a:t>to spreading information </a:t>
            </a:r>
          </a:p>
          <a:p>
            <a:pPr lvl="1">
              <a:lnSpc>
                <a:spcPct val="110000"/>
              </a:lnSpc>
              <a:buFont typeface="Arial"/>
              <a:buChar char="•"/>
            </a:pPr>
            <a:r>
              <a:rPr lang="en-GB" sz="2400" dirty="0">
                <a:latin typeface="Avenir Oblique"/>
                <a:cs typeface="Avenir Oblique"/>
              </a:rPr>
              <a:t>Ensuring all communicating are an </a:t>
            </a:r>
            <a:r>
              <a:rPr lang="en-GB" sz="2400" b="1" dirty="0">
                <a:latin typeface="Avenir Oblique"/>
                <a:cs typeface="Avenir Oblique"/>
              </a:rPr>
              <a:t>on-going and iterative </a:t>
            </a:r>
            <a:r>
              <a:rPr lang="en-GB" sz="2400" dirty="0">
                <a:latin typeface="Avenir Oblique"/>
                <a:cs typeface="Avenir Oblique"/>
              </a:rPr>
              <a:t>effort</a:t>
            </a:r>
            <a:endParaRPr lang="en-US" sz="2400" dirty="0">
              <a:solidFill>
                <a:srgbClr val="FF0000"/>
              </a:solidFill>
            </a:endParaRPr>
          </a:p>
          <a:p>
            <a:pPr marL="457200" indent="-457200">
              <a:buFont typeface="+mj-lt"/>
              <a:buAutoNum type="arabicPeriod"/>
            </a:pPr>
            <a:endParaRPr lang="en-US" dirty="0"/>
          </a:p>
          <a:p>
            <a:endParaRPr lang="en-US" dirty="0"/>
          </a:p>
        </p:txBody>
      </p:sp>
      <p:sp>
        <p:nvSpPr>
          <p:cNvPr id="11" name="Rectangle 10"/>
          <p:cNvSpPr/>
          <p:nvPr/>
        </p:nvSpPr>
        <p:spPr>
          <a:xfrm>
            <a:off x="3243" y="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0" y="-5243"/>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Core program communications: principles</a:t>
            </a:r>
          </a:p>
        </p:txBody>
      </p:sp>
      <p:pic>
        <p:nvPicPr>
          <p:cNvPr id="6146" name="Picture 2" descr="Image result for budg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7693" y="652343"/>
            <a:ext cx="1886307" cy="1255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257693" y="5715000"/>
            <a:ext cx="1823663" cy="1143000"/>
          </a:xfrm>
          <a:prstGeom prst="rect">
            <a:avLst/>
          </a:prstGeom>
        </p:spPr>
      </p:pic>
      <p:pic>
        <p:nvPicPr>
          <p:cNvPr id="14" name="Picture 13"/>
          <p:cNvPicPr>
            <a:picLocks noChangeAspect="1"/>
          </p:cNvPicPr>
          <p:nvPr/>
        </p:nvPicPr>
        <p:blipFill>
          <a:blip r:embed="rId5"/>
          <a:stretch>
            <a:fillRect/>
          </a:stretch>
        </p:blipFill>
        <p:spPr>
          <a:xfrm>
            <a:off x="7393215" y="3005681"/>
            <a:ext cx="1552617" cy="1443181"/>
          </a:xfrm>
          <a:prstGeom prst="rect">
            <a:avLst/>
          </a:prstGeom>
        </p:spPr>
      </p:pic>
    </p:spTree>
    <p:extLst>
      <p:ext uri="{BB962C8B-B14F-4D97-AF65-F5344CB8AC3E}">
        <p14:creationId xmlns:p14="http://schemas.microsoft.com/office/powerpoint/2010/main" val="1987030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a:effectLst/>
                    <a:latin typeface="Calibri" panose="020F0502020204030204" pitchFamily="34" charset="0"/>
                    <a:ea typeface="MS Mincho" panose="02020609040205080304" pitchFamily="49" charset="-128"/>
                    <a:cs typeface="Times New Roman" panose="02020603050405020304" pitchFamily="18" charset="0"/>
                  </a:rPr>
                  <a:t> </a:t>
                </a:r>
                <a:endParaRPr lang="en-GB" sz="160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Identification &amp; registration</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Eligibility determination</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Enrolment</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Payments/ delivery</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Complaints and appeals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Monitoring &amp; Evaluation, MIS and other management support functions</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Outreach and communications</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Beneficiary and Case Management</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en-GB" sz="1600" dirty="0">
                      <a:solidFill>
                        <a:srgbClr val="FFFFFF"/>
                      </a:solidFill>
                      <a:effectLst/>
                      <a:latin typeface="Avenir Book"/>
                      <a:ea typeface="MS Mincho" panose="02020609040205080304" pitchFamily="49" charset="-128"/>
                      <a:cs typeface="Avenir Book"/>
                    </a:rPr>
                    <a:t>Exit …Graduation</a:t>
                  </a:r>
                  <a:r>
                    <a:rPr lang="en-GB"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en-GB"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Conditionality?</a:t>
                </a:r>
              </a:p>
            </p:txBody>
          </p:sp>
        </p:grpSp>
      </p:grpSp>
      <p:sp>
        <p:nvSpPr>
          <p:cNvPr id="8" name="Rectangle 27"/>
          <p:cNvSpPr>
            <a:spLocks noChangeArrowheads="1"/>
          </p:cNvSpPr>
          <p:nvPr/>
        </p:nvSpPr>
        <p:spPr bwMode="auto">
          <a:xfrm>
            <a:off x="-498192" y="-32158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58853"/>
            <a:ext cx="45446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Adapted from Lindert et al (2016)</a:t>
            </a:r>
            <a:r>
              <a:rPr kumimoji="0" lang="en-US" altLang="en-US" sz="12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and Barrett and Kidd (2015)</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4" name="Oval 33"/>
          <p:cNvSpPr/>
          <p:nvPr/>
        </p:nvSpPr>
        <p:spPr>
          <a:xfrm>
            <a:off x="6248399" y="4215697"/>
            <a:ext cx="2397409" cy="6000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354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en-US" smtClean="0"/>
              <a:pPr/>
              <a:t>67</a:t>
            </a:fld>
            <a:endParaRPr lang="en-US"/>
          </a:p>
        </p:txBody>
      </p:sp>
      <p:sp>
        <p:nvSpPr>
          <p:cNvPr id="12" name="Content Placeholder 2"/>
          <p:cNvSpPr>
            <a:spLocks noGrp="1"/>
          </p:cNvSpPr>
          <p:nvPr>
            <p:ph idx="1"/>
          </p:nvPr>
        </p:nvSpPr>
        <p:spPr>
          <a:xfrm>
            <a:off x="280147" y="3098145"/>
            <a:ext cx="8561294" cy="3255441"/>
          </a:xfrm>
        </p:spPr>
        <p:txBody>
          <a:bodyPr>
            <a:normAutofit fontScale="55000" lnSpcReduction="20000"/>
          </a:bodyPr>
          <a:lstStyle/>
          <a:p>
            <a:pPr marL="457200" indent="-457200">
              <a:buFont typeface="+mj-lt"/>
              <a:buAutoNum type="arabicPeriod"/>
            </a:pPr>
            <a:endParaRPr lang="en-US" dirty="0"/>
          </a:p>
          <a:p>
            <a:pPr marL="457200" indent="-457200">
              <a:buFont typeface="+mj-lt"/>
              <a:buAutoNum type="arabicPeriod"/>
            </a:pPr>
            <a:endParaRPr lang="en-US" sz="4400" dirty="0"/>
          </a:p>
          <a:p>
            <a:r>
              <a:rPr lang="en-GB" sz="4400" dirty="0">
                <a:latin typeface="Avenir Book"/>
                <a:cs typeface="Avenir Book"/>
              </a:rPr>
              <a:t>Steering the use of social transfers towards </a:t>
            </a:r>
            <a:r>
              <a:rPr lang="en-GB" sz="4400" b="1" dirty="0">
                <a:latin typeface="Avenir Book"/>
                <a:cs typeface="Avenir Book"/>
              </a:rPr>
              <a:t>‘socially relevant’ outcomes</a:t>
            </a:r>
            <a:r>
              <a:rPr lang="en-GB" sz="4400" dirty="0">
                <a:latin typeface="Avenir Book"/>
                <a:cs typeface="Avenir Book"/>
              </a:rPr>
              <a:t>: can enhance programme impacts (especially first order)</a:t>
            </a:r>
          </a:p>
          <a:p>
            <a:r>
              <a:rPr lang="en-GB" sz="4400" b="1" dirty="0">
                <a:latin typeface="Avenir Book"/>
                <a:cs typeface="Avenir Book"/>
              </a:rPr>
              <a:t>‘Co-responsibility’ </a:t>
            </a:r>
            <a:r>
              <a:rPr lang="en-GB" sz="4400" dirty="0">
                <a:latin typeface="Avenir Book"/>
                <a:cs typeface="Avenir Book"/>
              </a:rPr>
              <a:t>– can help increase programme support (e.g. among middle classes)</a:t>
            </a:r>
          </a:p>
          <a:p>
            <a:r>
              <a:rPr lang="en-GB" sz="4400" dirty="0">
                <a:latin typeface="Avenir Book"/>
                <a:cs typeface="Avenir Book"/>
              </a:rPr>
              <a:t>YET conditionality comes at </a:t>
            </a:r>
            <a:r>
              <a:rPr lang="en-GB" sz="4400" b="1" dirty="0">
                <a:latin typeface="Avenir Book"/>
                <a:cs typeface="Avenir Book"/>
              </a:rPr>
              <a:t>high cost to beneficiaries and governments</a:t>
            </a:r>
            <a:r>
              <a:rPr lang="en-GB" sz="4400" dirty="0">
                <a:latin typeface="Avenir Book"/>
                <a:cs typeface="Avenir Book"/>
              </a:rPr>
              <a:t>, and can effectively be achieved in other ways…</a:t>
            </a:r>
          </a:p>
          <a:p>
            <a:pPr marL="457200" indent="-457200">
              <a:buFont typeface="+mj-lt"/>
              <a:buAutoNum type="arabicPeriod"/>
            </a:pPr>
            <a:endParaRPr lang="en-US" dirty="0"/>
          </a:p>
          <a:p>
            <a:endParaRPr lang="en-US" dirty="0"/>
          </a:p>
        </p:txBody>
      </p:sp>
      <p:sp>
        <p:nvSpPr>
          <p:cNvPr id="7" name="TextBox 6"/>
          <p:cNvSpPr txBox="1"/>
          <p:nvPr/>
        </p:nvSpPr>
        <p:spPr>
          <a:xfrm>
            <a:off x="0" y="6560132"/>
            <a:ext cx="4752528" cy="400110"/>
          </a:xfrm>
          <a:prstGeom prst="rect">
            <a:avLst/>
          </a:prstGeom>
          <a:noFill/>
        </p:spPr>
        <p:txBody>
          <a:bodyPr wrap="square" rtlCol="0">
            <a:spAutoFit/>
          </a:bodyPr>
          <a:lstStyle/>
          <a:p>
            <a:r>
              <a:rPr lang="en-US" sz="1000" b="1" dirty="0">
                <a:solidFill>
                  <a:srgbClr val="0B1F51"/>
                </a:solidFill>
                <a:latin typeface="Arial" charset="0"/>
                <a:cs typeface="Arial" charset="0"/>
              </a:rPr>
              <a:t>Source: </a:t>
            </a:r>
            <a:r>
              <a:rPr lang="en-GB" sz="1000" b="1" dirty="0">
                <a:solidFill>
                  <a:srgbClr val="0B1F51"/>
                </a:solidFill>
                <a:latin typeface="Arial" charset="0"/>
                <a:cs typeface="Arial" charset="0"/>
              </a:rPr>
              <a:t>Adapted from Pellerano and Barca (2014)</a:t>
            </a:r>
          </a:p>
          <a:p>
            <a:endParaRPr lang="en-GB" sz="1000" dirty="0"/>
          </a:p>
        </p:txBody>
      </p:sp>
      <p:sp>
        <p:nvSpPr>
          <p:cNvPr id="9" name="Oval 8"/>
          <p:cNvSpPr/>
          <p:nvPr/>
        </p:nvSpPr>
        <p:spPr>
          <a:xfrm>
            <a:off x="4425790" y="2348347"/>
            <a:ext cx="737714" cy="322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2412" y="43298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 y="355160"/>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Conditionality: Why important?</a:t>
            </a:r>
          </a:p>
        </p:txBody>
      </p:sp>
      <p:pic>
        <p:nvPicPr>
          <p:cNvPr id="8" name="Picture 7"/>
          <p:cNvPicPr>
            <a:picLocks noChangeAspect="1"/>
          </p:cNvPicPr>
          <p:nvPr/>
        </p:nvPicPr>
        <p:blipFill>
          <a:blip r:embed="rId3"/>
          <a:stretch>
            <a:fillRect/>
          </a:stretch>
        </p:blipFill>
        <p:spPr>
          <a:xfrm>
            <a:off x="3200400" y="1497945"/>
            <a:ext cx="1900237" cy="1600200"/>
          </a:xfrm>
          <a:prstGeom prst="rect">
            <a:avLst/>
          </a:prstGeom>
        </p:spPr>
      </p:pic>
      <p:pic>
        <p:nvPicPr>
          <p:cNvPr id="3" name="Picture 2"/>
          <p:cNvPicPr>
            <a:picLocks noChangeAspect="1"/>
          </p:cNvPicPr>
          <p:nvPr/>
        </p:nvPicPr>
        <p:blipFill>
          <a:blip r:embed="rId4"/>
          <a:stretch>
            <a:fillRect/>
          </a:stretch>
        </p:blipFill>
        <p:spPr>
          <a:xfrm>
            <a:off x="5791200" y="1280983"/>
            <a:ext cx="3124200" cy="2324700"/>
          </a:xfrm>
          <a:prstGeom prst="rect">
            <a:avLst/>
          </a:prstGeom>
        </p:spPr>
      </p:pic>
    </p:spTree>
    <p:extLst>
      <p:ext uri="{BB962C8B-B14F-4D97-AF65-F5344CB8AC3E}">
        <p14:creationId xmlns:p14="http://schemas.microsoft.com/office/powerpoint/2010/main" val="1384521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en-US" smtClean="0"/>
              <a:pPr/>
              <a:t>68</a:t>
            </a:fld>
            <a:endParaRPr lang="en-US"/>
          </a:p>
        </p:txBody>
      </p:sp>
      <p:sp>
        <p:nvSpPr>
          <p:cNvPr id="12" name="Content Placeholder 2"/>
          <p:cNvSpPr>
            <a:spLocks noGrp="1"/>
          </p:cNvSpPr>
          <p:nvPr>
            <p:ph idx="1"/>
          </p:nvPr>
        </p:nvSpPr>
        <p:spPr>
          <a:xfrm>
            <a:off x="152400" y="1483563"/>
            <a:ext cx="8458200" cy="4764837"/>
          </a:xfrm>
        </p:spPr>
        <p:txBody>
          <a:bodyPr>
            <a:normAutofit fontScale="55000" lnSpcReduction="20000"/>
          </a:bodyPr>
          <a:lstStyle/>
          <a:p>
            <a:r>
              <a:rPr lang="en-GB" sz="4400" dirty="0">
                <a:latin typeface="Avenir Book"/>
                <a:cs typeface="Avenir Book"/>
              </a:rPr>
              <a:t>Four main approaches to conditioning behaviour:</a:t>
            </a:r>
          </a:p>
          <a:p>
            <a:pPr marL="1657350" lvl="2" indent="-742950">
              <a:buFont typeface="+mj-lt"/>
              <a:buAutoNum type="arabicPeriod"/>
            </a:pPr>
            <a:r>
              <a:rPr lang="en-GB" sz="4400" dirty="0">
                <a:latin typeface="Avenir Book"/>
                <a:cs typeface="Avenir Book"/>
              </a:rPr>
              <a:t>Conditioning ‘</a:t>
            </a:r>
            <a:r>
              <a:rPr lang="en-GB" sz="4400" dirty="0">
                <a:solidFill>
                  <a:srgbClr val="00B050"/>
                </a:solidFill>
                <a:latin typeface="Avenir Book"/>
                <a:cs typeface="Avenir Book"/>
              </a:rPr>
              <a:t>on access’ </a:t>
            </a:r>
            <a:r>
              <a:rPr lang="en-GB" sz="4400" dirty="0">
                <a:latin typeface="Avenir Book"/>
                <a:cs typeface="Avenir Book"/>
              </a:rPr>
              <a:t>(characteristics of those targeted)</a:t>
            </a:r>
          </a:p>
          <a:p>
            <a:pPr marL="1657350" lvl="2" indent="-742950">
              <a:buFont typeface="+mj-lt"/>
              <a:buAutoNum type="arabicPeriod"/>
            </a:pPr>
            <a:r>
              <a:rPr lang="en-GB" sz="4400" dirty="0">
                <a:solidFill>
                  <a:srgbClr val="00B050"/>
                </a:solidFill>
                <a:latin typeface="Avenir Book"/>
                <a:cs typeface="Avenir Book"/>
              </a:rPr>
              <a:t>‘Implicit’</a:t>
            </a:r>
            <a:r>
              <a:rPr lang="en-GB" sz="4400" dirty="0">
                <a:latin typeface="Avenir Book"/>
                <a:cs typeface="Avenir Book"/>
              </a:rPr>
              <a:t> conditioning (intrinsic design characteristics)</a:t>
            </a:r>
          </a:p>
          <a:p>
            <a:pPr marL="1657350" lvl="2" indent="-742950">
              <a:buFont typeface="+mj-lt"/>
              <a:buAutoNum type="arabicPeriod"/>
            </a:pPr>
            <a:r>
              <a:rPr lang="en-GB" sz="4400" dirty="0">
                <a:solidFill>
                  <a:srgbClr val="00B050"/>
                </a:solidFill>
                <a:latin typeface="Avenir Book"/>
                <a:cs typeface="Avenir Book"/>
              </a:rPr>
              <a:t>‘Indirect’</a:t>
            </a:r>
            <a:r>
              <a:rPr lang="en-GB" sz="4400" dirty="0">
                <a:latin typeface="Avenir Book"/>
                <a:cs typeface="Avenir Book"/>
              </a:rPr>
              <a:t> conditioning (complementary actions and labelling)</a:t>
            </a:r>
          </a:p>
          <a:p>
            <a:pPr marL="1657350" lvl="2" indent="-742950">
              <a:spcAft>
                <a:spcPts val="600"/>
              </a:spcAft>
              <a:buFont typeface="+mj-lt"/>
              <a:buAutoNum type="arabicPeriod"/>
            </a:pPr>
            <a:r>
              <a:rPr lang="en-GB" sz="4400" dirty="0">
                <a:solidFill>
                  <a:srgbClr val="FF0000"/>
                </a:solidFill>
                <a:latin typeface="Avenir Book"/>
                <a:cs typeface="Avenir Book"/>
              </a:rPr>
              <a:t>...Beyond ‘Explicit’ </a:t>
            </a:r>
            <a:r>
              <a:rPr lang="en-GB" sz="4400" dirty="0">
                <a:latin typeface="Avenir Book"/>
                <a:cs typeface="Avenir Book"/>
              </a:rPr>
              <a:t>conditionality (CCTs.. monitored and enforced)</a:t>
            </a:r>
          </a:p>
          <a:p>
            <a:pPr marL="914400" lvl="2" indent="0">
              <a:spcAft>
                <a:spcPts val="600"/>
              </a:spcAft>
              <a:buNone/>
            </a:pPr>
            <a:endParaRPr lang="en-GB" sz="4400" dirty="0">
              <a:latin typeface="Avenir Book"/>
              <a:cs typeface="Avenir Book"/>
            </a:endParaRPr>
          </a:p>
          <a:p>
            <a:pPr marL="1097280" lvl="2" indent="-457200">
              <a:buFont typeface="Wingdings" panose="05000000000000000000" pitchFamily="2" charset="2"/>
              <a:buChar char="Ø"/>
            </a:pPr>
            <a:r>
              <a:rPr lang="en-GB" sz="4400" dirty="0">
                <a:latin typeface="Avenir Book"/>
                <a:cs typeface="Avenir Book"/>
              </a:rPr>
              <a:t>Cost-effectiveness of each needs to be carefully evaluated in light of country context and objectives!</a:t>
            </a:r>
            <a:endParaRPr lang="en-US" sz="4400" dirty="0">
              <a:latin typeface="Avenir Book"/>
              <a:cs typeface="Avenir Book"/>
            </a:endParaRPr>
          </a:p>
          <a:p>
            <a:endParaRPr lang="en-US" dirty="0">
              <a:solidFill>
                <a:srgbClr val="FF0000"/>
              </a:solidFill>
            </a:endParaRPr>
          </a:p>
          <a:p>
            <a:pPr marL="457200" indent="-457200">
              <a:buFont typeface="+mj-lt"/>
              <a:buAutoNum type="arabicPeriod"/>
            </a:pPr>
            <a:endParaRPr lang="en-US" dirty="0"/>
          </a:p>
          <a:p>
            <a:endParaRPr lang="en-US" dirty="0"/>
          </a:p>
        </p:txBody>
      </p:sp>
      <p:sp>
        <p:nvSpPr>
          <p:cNvPr id="7" name="TextBox 6"/>
          <p:cNvSpPr txBox="1"/>
          <p:nvPr/>
        </p:nvSpPr>
        <p:spPr>
          <a:xfrm>
            <a:off x="0" y="6560132"/>
            <a:ext cx="4752528" cy="400110"/>
          </a:xfrm>
          <a:prstGeom prst="rect">
            <a:avLst/>
          </a:prstGeom>
          <a:noFill/>
        </p:spPr>
        <p:txBody>
          <a:bodyPr wrap="square" rtlCol="0">
            <a:spAutoFit/>
          </a:bodyPr>
          <a:lstStyle/>
          <a:p>
            <a:r>
              <a:rPr lang="en-US" sz="1000" b="1" dirty="0">
                <a:solidFill>
                  <a:srgbClr val="0B1F51"/>
                </a:solidFill>
                <a:latin typeface="Arial" charset="0"/>
                <a:cs typeface="Arial" charset="0"/>
              </a:rPr>
              <a:t>Source: </a:t>
            </a:r>
            <a:r>
              <a:rPr lang="en-GB" sz="1000" b="1" dirty="0">
                <a:solidFill>
                  <a:srgbClr val="0B1F51"/>
                </a:solidFill>
                <a:latin typeface="Arial" charset="0"/>
                <a:cs typeface="Arial" charset="0"/>
              </a:rPr>
              <a:t>Adapted from Pellerano and Barca (2014)</a:t>
            </a:r>
          </a:p>
          <a:p>
            <a:endParaRPr lang="en-GB" sz="1000" dirty="0"/>
          </a:p>
        </p:txBody>
      </p:sp>
      <p:sp>
        <p:nvSpPr>
          <p:cNvPr id="10" name="Rectangle 9"/>
          <p:cNvSpPr/>
          <p:nvPr/>
        </p:nvSpPr>
        <p:spPr>
          <a:xfrm>
            <a:off x="-22412" y="43298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 y="355160"/>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How can behaviour be conditioned?</a:t>
            </a:r>
          </a:p>
        </p:txBody>
      </p:sp>
    </p:spTree>
    <p:extLst>
      <p:ext uri="{BB962C8B-B14F-4D97-AF65-F5344CB8AC3E}">
        <p14:creationId xmlns:p14="http://schemas.microsoft.com/office/powerpoint/2010/main" val="11317437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en-US" smtClean="0"/>
              <a:pPr/>
              <a:t>69</a:t>
            </a:fld>
            <a:endParaRPr lang="en-US"/>
          </a:p>
        </p:txBody>
      </p:sp>
      <p:sp>
        <p:nvSpPr>
          <p:cNvPr id="12" name="Content Placeholder 2"/>
          <p:cNvSpPr>
            <a:spLocks noGrp="1"/>
          </p:cNvSpPr>
          <p:nvPr>
            <p:ph idx="1"/>
          </p:nvPr>
        </p:nvSpPr>
        <p:spPr>
          <a:xfrm>
            <a:off x="147684" y="1412196"/>
            <a:ext cx="5997388" cy="2361680"/>
          </a:xfrm>
        </p:spPr>
        <p:txBody>
          <a:bodyPr>
            <a:noAutofit/>
          </a:bodyPr>
          <a:lstStyle/>
          <a:p>
            <a:pPr lvl="0"/>
            <a:r>
              <a:rPr lang="en-GB" sz="2200" dirty="0">
                <a:latin typeface="Avenir Book"/>
                <a:cs typeface="Avenir Book"/>
              </a:rPr>
              <a:t>Tailoring to country context</a:t>
            </a:r>
          </a:p>
          <a:p>
            <a:pPr marL="0" lvl="0" indent="0">
              <a:buNone/>
            </a:pPr>
            <a:endParaRPr lang="en-GB" sz="2200" dirty="0">
              <a:latin typeface="Avenir Book"/>
              <a:cs typeface="Avenir Book"/>
            </a:endParaRPr>
          </a:p>
          <a:p>
            <a:pPr lvl="0"/>
            <a:r>
              <a:rPr lang="en-US" sz="2200" dirty="0">
                <a:latin typeface="Avenir Book"/>
                <a:cs typeface="Avenir Book"/>
              </a:rPr>
              <a:t>With no monitoring/enforcement explicit conditionality is </a:t>
            </a:r>
            <a:r>
              <a:rPr lang="en-US" sz="2200" b="1" dirty="0">
                <a:latin typeface="Avenir Book"/>
                <a:cs typeface="Avenir Book"/>
              </a:rPr>
              <a:t>ineffective and counterproductive</a:t>
            </a:r>
            <a:r>
              <a:rPr lang="en-US" sz="2200" dirty="0">
                <a:latin typeface="Avenir Book"/>
                <a:cs typeface="Avenir Book"/>
              </a:rPr>
              <a:t>. Yet in practice this requires: </a:t>
            </a:r>
          </a:p>
          <a:p>
            <a:pPr lvl="1"/>
            <a:endParaRPr lang="en-US" sz="2600" dirty="0"/>
          </a:p>
          <a:p>
            <a:endParaRPr lang="en-US" sz="2600" dirty="0">
              <a:solidFill>
                <a:srgbClr val="FF0000"/>
              </a:solidFill>
            </a:endParaRPr>
          </a:p>
          <a:p>
            <a:pPr marL="457200" indent="-457200">
              <a:buFont typeface="+mj-lt"/>
              <a:buAutoNum type="arabicPeriod"/>
            </a:pPr>
            <a:endParaRPr lang="en-US" sz="2600" dirty="0"/>
          </a:p>
          <a:p>
            <a:endParaRPr lang="en-US" sz="2600" dirty="0"/>
          </a:p>
        </p:txBody>
      </p:sp>
      <p:pic>
        <p:nvPicPr>
          <p:cNvPr id="6" name="Picture 5"/>
          <p:cNvPicPr>
            <a:picLocks noChangeAspect="1"/>
          </p:cNvPicPr>
          <p:nvPr/>
        </p:nvPicPr>
        <p:blipFill>
          <a:blip r:embed="rId3"/>
          <a:stretch>
            <a:fillRect/>
          </a:stretch>
        </p:blipFill>
        <p:spPr>
          <a:xfrm>
            <a:off x="6145072" y="1074437"/>
            <a:ext cx="2949856" cy="1962995"/>
          </a:xfrm>
          <a:prstGeom prst="rect">
            <a:avLst/>
          </a:prstGeom>
        </p:spPr>
      </p:pic>
      <p:sp>
        <p:nvSpPr>
          <p:cNvPr id="9" name="Rectangle 8"/>
          <p:cNvSpPr/>
          <p:nvPr/>
        </p:nvSpPr>
        <p:spPr>
          <a:xfrm>
            <a:off x="-22412" y="294115"/>
            <a:ext cx="9166412" cy="69343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0" y="228600"/>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dirty="0">
                <a:solidFill>
                  <a:schemeClr val="bg1"/>
                </a:solidFill>
                <a:latin typeface="Avenir Medium"/>
                <a:cs typeface="Avenir Medium"/>
              </a:rPr>
              <a:t>What does it imply?</a:t>
            </a:r>
          </a:p>
        </p:txBody>
      </p:sp>
      <p:sp>
        <p:nvSpPr>
          <p:cNvPr id="2" name="Rectangle 1"/>
          <p:cNvSpPr/>
          <p:nvPr/>
        </p:nvSpPr>
        <p:spPr>
          <a:xfrm>
            <a:off x="457200" y="3611808"/>
            <a:ext cx="8839200" cy="1261884"/>
          </a:xfrm>
          <a:prstGeom prst="rect">
            <a:avLst/>
          </a:prstGeom>
        </p:spPr>
        <p:txBody>
          <a:bodyPr wrap="square">
            <a:spAutoFit/>
          </a:bodyPr>
          <a:lstStyle/>
          <a:p>
            <a:pPr marL="800100" lvl="1" indent="-342900">
              <a:spcBef>
                <a:spcPts val="600"/>
              </a:spcBef>
              <a:buFont typeface="Arial" panose="020B0604020202020204" pitchFamily="34" charset="0"/>
              <a:buChar char="•"/>
            </a:pPr>
            <a:r>
              <a:rPr lang="en-GB" sz="2200" b="1" dirty="0">
                <a:latin typeface="Avenir Book"/>
                <a:cs typeface="Avenir Book"/>
              </a:rPr>
              <a:t>agreements</a:t>
            </a:r>
            <a:r>
              <a:rPr lang="en-GB" sz="2200" dirty="0">
                <a:latin typeface="Avenir Book"/>
                <a:cs typeface="Avenir Book"/>
              </a:rPr>
              <a:t> (MoUs, </a:t>
            </a:r>
            <a:r>
              <a:rPr lang="en-GB" sz="2200" dirty="0" err="1">
                <a:latin typeface="Avenir Book"/>
                <a:cs typeface="Avenir Book"/>
              </a:rPr>
              <a:t>etc</a:t>
            </a:r>
            <a:r>
              <a:rPr lang="en-GB" sz="2200" dirty="0">
                <a:latin typeface="Avenir Book"/>
                <a:cs typeface="Avenir Book"/>
              </a:rPr>
              <a:t>) and ongoing coordination</a:t>
            </a:r>
          </a:p>
          <a:p>
            <a:pPr marL="800100" lvl="1" indent="-342900">
              <a:spcBef>
                <a:spcPts val="600"/>
              </a:spcBef>
              <a:buFont typeface="Arial" panose="020B0604020202020204" pitchFamily="34" charset="0"/>
              <a:buChar char="•"/>
            </a:pPr>
            <a:r>
              <a:rPr lang="en-GB" sz="2200" b="1" dirty="0">
                <a:latin typeface="Avenir Book"/>
                <a:cs typeface="Avenir Book"/>
              </a:rPr>
              <a:t>compliance verification </a:t>
            </a:r>
            <a:r>
              <a:rPr lang="en-GB" sz="2200" dirty="0">
                <a:latin typeface="Avenir Book"/>
                <a:cs typeface="Avenir Book"/>
              </a:rPr>
              <a:t>(e.g. MIS integration)</a:t>
            </a:r>
          </a:p>
          <a:p>
            <a:pPr marL="800100" lvl="1" indent="-342900">
              <a:spcBef>
                <a:spcPts val="600"/>
              </a:spcBef>
              <a:buFont typeface="Arial" panose="020B0604020202020204" pitchFamily="34" charset="0"/>
              <a:buChar char="•"/>
            </a:pPr>
            <a:r>
              <a:rPr lang="en-GB" sz="2200" dirty="0">
                <a:latin typeface="Avenir Book"/>
                <a:cs typeface="Avenir Book"/>
              </a:rPr>
              <a:t>cadre of </a:t>
            </a:r>
            <a:r>
              <a:rPr lang="en-GB" sz="2200" b="1" dirty="0">
                <a:latin typeface="Avenir Book"/>
                <a:cs typeface="Avenir Book"/>
              </a:rPr>
              <a:t>staff</a:t>
            </a:r>
            <a:r>
              <a:rPr lang="en-GB" sz="2200" dirty="0">
                <a:latin typeface="Avenir Book"/>
                <a:cs typeface="Avenir Book"/>
              </a:rPr>
              <a:t> at local level </a:t>
            </a:r>
          </a:p>
        </p:txBody>
      </p:sp>
      <p:pic>
        <p:nvPicPr>
          <p:cNvPr id="7" name="Picture 6"/>
          <p:cNvPicPr>
            <a:picLocks noChangeAspect="1"/>
          </p:cNvPicPr>
          <p:nvPr/>
        </p:nvPicPr>
        <p:blipFill>
          <a:blip r:embed="rId4"/>
          <a:stretch>
            <a:fillRect/>
          </a:stretch>
        </p:blipFill>
        <p:spPr>
          <a:xfrm>
            <a:off x="5943600" y="4365185"/>
            <a:ext cx="3200400" cy="2397211"/>
          </a:xfrm>
          <a:prstGeom prst="rect">
            <a:avLst/>
          </a:prstGeom>
        </p:spPr>
      </p:pic>
    </p:spTree>
    <p:extLst>
      <p:ext uri="{BB962C8B-B14F-4D97-AF65-F5344CB8AC3E}">
        <p14:creationId xmlns:p14="http://schemas.microsoft.com/office/powerpoint/2010/main" val="374710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IS POWERPOINT_3DAY divider .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3" y="32856"/>
            <a:ext cx="9246351" cy="6831445"/>
          </a:xfrm>
          <a:prstGeom prst="rect">
            <a:avLst/>
          </a:prstGeom>
        </p:spPr>
      </p:pic>
      <p:sp>
        <p:nvSpPr>
          <p:cNvPr id="11" name="TextBox 10"/>
          <p:cNvSpPr txBox="1"/>
          <p:nvPr/>
        </p:nvSpPr>
        <p:spPr>
          <a:xfrm>
            <a:off x="20158" y="4970113"/>
            <a:ext cx="8768564" cy="1528624"/>
          </a:xfrm>
          <a:prstGeom prst="rect">
            <a:avLst/>
          </a:prstGeom>
          <a:noFill/>
        </p:spPr>
        <p:txBody>
          <a:bodyPr wrap="square" rtlCol="0">
            <a:spAutoFit/>
          </a:bodyPr>
          <a:lstStyle/>
          <a:p>
            <a:pPr algn="ctr"/>
            <a:r>
              <a:rPr lang="en-GB" sz="4000" baseline="30000" dirty="0">
                <a:solidFill>
                  <a:srgbClr val="FFFFFF"/>
                </a:solidFill>
                <a:latin typeface="Avenir Book"/>
                <a:cs typeface="Avenir Medium"/>
              </a:rPr>
              <a:t>SELECTION</a:t>
            </a:r>
            <a:r>
              <a:rPr lang="en-GB" sz="4000" dirty="0">
                <a:solidFill>
                  <a:srgbClr val="FFFFFF"/>
                </a:solidFill>
                <a:latin typeface="Avenir Book"/>
                <a:cs typeface="Avenir Medium"/>
              </a:rPr>
              <a:t> </a:t>
            </a:r>
            <a:r>
              <a:rPr lang="en-GB" sz="4000" baseline="30000" dirty="0">
                <a:solidFill>
                  <a:srgbClr val="FFFFFF"/>
                </a:solidFill>
                <a:latin typeface="Avenir Book"/>
                <a:cs typeface="Avenir Medium"/>
              </a:rPr>
              <a:t>AND IDENTIFICATION (S&amp;I)</a:t>
            </a:r>
          </a:p>
          <a:p>
            <a:pPr algn="ctr"/>
            <a:r>
              <a:rPr lang="en-GB" sz="4000" baseline="30000" dirty="0">
                <a:solidFill>
                  <a:srgbClr val="FFFFFF"/>
                </a:solidFill>
                <a:latin typeface="Avenir Book"/>
                <a:cs typeface="Avenir Medium"/>
              </a:rPr>
              <a:t>Lecture Part 1, Policy and Fiscal Choice</a:t>
            </a:r>
          </a:p>
          <a:p>
            <a:pPr algn="ctr"/>
            <a:endParaRPr lang="en-US" sz="4000" baseline="30000" dirty="0">
              <a:solidFill>
                <a:srgbClr val="FFFFFF"/>
              </a:solidFill>
              <a:latin typeface="Avenir Book"/>
              <a:cs typeface="Avenir Medium"/>
            </a:endParaRPr>
          </a:p>
        </p:txBody>
      </p:sp>
    </p:spTree>
    <p:extLst>
      <p:ext uri="{BB962C8B-B14F-4D97-AF65-F5344CB8AC3E}">
        <p14:creationId xmlns:p14="http://schemas.microsoft.com/office/powerpoint/2010/main" val="1509737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99597" y="2209800"/>
            <a:ext cx="4572000" cy="1323439"/>
          </a:xfrm>
          <a:prstGeom prst="rect">
            <a:avLst/>
          </a:prstGeom>
          <a:noFill/>
        </p:spPr>
        <p:txBody>
          <a:bodyPr wrap="square" rtlCol="0">
            <a:spAutoFit/>
          </a:bodyPr>
          <a:lstStyle/>
          <a:p>
            <a:pPr algn="ctr"/>
            <a:r>
              <a:rPr lang="en-ZA" sz="4000" dirty="0">
                <a:solidFill>
                  <a:schemeClr val="bg1"/>
                </a:solidFill>
                <a:latin typeface="Avenir Book"/>
                <a:cs typeface="Avenir Book"/>
              </a:rPr>
              <a:t>Conditionality: </a:t>
            </a:r>
          </a:p>
          <a:p>
            <a:pPr algn="ctr"/>
            <a:r>
              <a:rPr lang="en-ZA" sz="4000" dirty="0">
                <a:solidFill>
                  <a:schemeClr val="bg1"/>
                </a:solidFill>
                <a:latin typeface="Avenir Book"/>
                <a:cs typeface="Avenir Book"/>
              </a:rPr>
              <a:t>Is It Feasible?</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2228098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Rectangle 3"/>
          <p:cNvSpPr/>
          <p:nvPr/>
        </p:nvSpPr>
        <p:spPr>
          <a:xfrm>
            <a:off x="-76200" y="345757"/>
            <a:ext cx="9220200" cy="492443"/>
          </a:xfrm>
          <a:prstGeom prst="rect">
            <a:avLst/>
          </a:prstGeom>
        </p:spPr>
        <p:txBody>
          <a:bodyPr wrap="square">
            <a:spAutoFit/>
          </a:bodyPr>
          <a:lstStyle/>
          <a:p>
            <a:pPr algn="ctr"/>
            <a:r>
              <a:rPr lang="en-ZA" sz="2600" b="1" dirty="0">
                <a:solidFill>
                  <a:schemeClr val="bg1"/>
                </a:solidFill>
                <a:latin typeface="Avenir Medium"/>
                <a:cs typeface="Avenir Medium"/>
              </a:rPr>
              <a:t>Conditionality</a:t>
            </a:r>
            <a:r>
              <a:rPr lang="mr-IN" sz="2600" b="1" dirty="0">
                <a:solidFill>
                  <a:schemeClr val="bg1"/>
                </a:solidFill>
                <a:latin typeface="Avenir Medium"/>
                <a:cs typeface="Avenir Medium"/>
              </a:rPr>
              <a:t>…</a:t>
            </a:r>
            <a:r>
              <a:rPr lang="en-US" sz="2600" b="1" dirty="0">
                <a:solidFill>
                  <a:schemeClr val="bg1"/>
                </a:solidFill>
                <a:latin typeface="Avenir Medium"/>
                <a:cs typeface="Avenir Medium"/>
              </a:rPr>
              <a:t> is it f</a:t>
            </a:r>
            <a:r>
              <a:rPr lang="en-ZA" sz="2600" b="1" dirty="0">
                <a:solidFill>
                  <a:schemeClr val="bg1"/>
                </a:solidFill>
                <a:latin typeface="Avenir Medium"/>
                <a:cs typeface="Avenir Medium"/>
              </a:rPr>
              <a:t>easibile?</a:t>
            </a:r>
          </a:p>
        </p:txBody>
      </p:sp>
      <p:sp>
        <p:nvSpPr>
          <p:cNvPr id="12" name="Content Placeholder 2"/>
          <p:cNvSpPr txBox="1">
            <a:spLocks/>
          </p:cNvSpPr>
          <p:nvPr/>
        </p:nvSpPr>
        <p:spPr>
          <a:xfrm>
            <a:off x="609600" y="990600"/>
            <a:ext cx="6705600" cy="4724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a:latin typeface="Avenir Book"/>
                <a:cs typeface="Avenir Book"/>
              </a:rPr>
              <a:t>Gather in small groups of 4-6 participants</a:t>
            </a:r>
          </a:p>
          <a:p>
            <a:r>
              <a:rPr lang="en-GB" sz="2400" dirty="0">
                <a:latin typeface="Avenir Book"/>
                <a:cs typeface="Avenir Book"/>
              </a:rPr>
              <a:t>Read Page 29 of your Summary Admin Document Consider your country context versus those considerations.. And discuss whether you feel conditionality is appropriate for your social protection programmes.. </a:t>
            </a:r>
          </a:p>
          <a:p>
            <a:pPr marL="0" indent="0">
              <a:buNone/>
            </a:pPr>
            <a:r>
              <a:rPr lang="en-GB" sz="2400" dirty="0">
                <a:latin typeface="Avenir Oblique"/>
                <a:cs typeface="Avenir Oblique"/>
              </a:rPr>
              <a:t>Why/why not? </a:t>
            </a:r>
          </a:p>
          <a:p>
            <a:pPr lvl="1"/>
            <a:r>
              <a:rPr lang="en-GB" sz="2400" dirty="0">
                <a:latin typeface="Avenir Book"/>
                <a:cs typeface="Avenir Book"/>
              </a:rPr>
              <a:t>What would you need to change?</a:t>
            </a:r>
          </a:p>
          <a:p>
            <a:pPr lvl="1"/>
            <a:r>
              <a:rPr lang="en-GB" sz="2400" dirty="0">
                <a:latin typeface="Avenir Book"/>
                <a:cs typeface="Avenir Book"/>
              </a:rPr>
              <a:t> What challenges do you expect?</a:t>
            </a:r>
          </a:p>
          <a:p>
            <a:pPr marL="0" indent="0">
              <a:buNone/>
            </a:pPr>
            <a:r>
              <a:rPr lang="en-GB" sz="2400" dirty="0">
                <a:latin typeface="Avenir Oblique"/>
                <a:cs typeface="Avenir Oblique"/>
              </a:rPr>
              <a:t>Appoint a group spokesperson to feed your group’s findings back in plenary</a:t>
            </a:r>
            <a:endParaRPr lang="en-US" sz="2400" dirty="0">
              <a:latin typeface="Avenir Oblique"/>
              <a:cs typeface="Avenir Oblique"/>
            </a:endParaRPr>
          </a:p>
          <a:p>
            <a:pPr lvl="1"/>
            <a:endParaRPr lang="en-US" sz="2600" dirty="0">
              <a:latin typeface="Avenir Oblique"/>
              <a:cs typeface="Avenir Oblique"/>
            </a:endParaRPr>
          </a:p>
          <a:p>
            <a:endParaRPr lang="en-US" sz="2600" dirty="0">
              <a:solidFill>
                <a:srgbClr val="FF0000"/>
              </a:solidFill>
            </a:endParaRPr>
          </a:p>
          <a:p>
            <a:pPr marL="457200" indent="-457200">
              <a:buFont typeface="+mj-lt"/>
              <a:buAutoNum type="arabicPeriod"/>
            </a:pPr>
            <a:endParaRPr lang="en-US" sz="2600" dirty="0"/>
          </a:p>
          <a:p>
            <a:endParaRPr lang="en-US" sz="2600" dirty="0"/>
          </a:p>
        </p:txBody>
      </p:sp>
      <p:pic>
        <p:nvPicPr>
          <p:cNvPr id="5" name="Picture 4"/>
          <p:cNvPicPr>
            <a:picLocks noChangeAspect="1"/>
          </p:cNvPicPr>
          <p:nvPr/>
        </p:nvPicPr>
        <p:blipFill rotWithShape="1">
          <a:blip r:embed="rId4"/>
          <a:srcRect l="26160" r="26754"/>
          <a:stretch/>
        </p:blipFill>
        <p:spPr>
          <a:xfrm>
            <a:off x="7104185" y="3048000"/>
            <a:ext cx="2057400" cy="2291261"/>
          </a:xfrm>
          <a:prstGeom prst="rect">
            <a:avLst/>
          </a:prstGeom>
        </p:spPr>
      </p:pic>
      <p:pic>
        <p:nvPicPr>
          <p:cNvPr id="6" name="Picture 5" descr="activity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0"/>
            <a:ext cx="1389185" cy="1389185"/>
          </a:xfrm>
          <a:prstGeom prst="rect">
            <a:avLst/>
          </a:prstGeom>
        </p:spPr>
      </p:pic>
    </p:spTree>
    <p:extLst>
      <p:ext uri="{BB962C8B-B14F-4D97-AF65-F5344CB8AC3E}">
        <p14:creationId xmlns:p14="http://schemas.microsoft.com/office/powerpoint/2010/main" val="9690187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b="1">
                    <a:effectLst/>
                    <a:latin typeface="Calibri" panose="020F0502020204030204" pitchFamily="34" charset="0"/>
                    <a:ea typeface="MS Mincho" panose="02020609040205080304" pitchFamily="49" charset="-128"/>
                    <a:cs typeface="Times New Roman" panose="02020603050405020304" pitchFamily="18" charset="0"/>
                  </a:rPr>
                  <a:t> </a:t>
                </a:r>
                <a:endParaRPr lang="en-GB" sz="160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Identification &amp; registration</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Eligibility determination</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Enrolment</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Payments/ delivery</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Complaints and appeals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Monitoring &amp; Evaluation, MIS and other management support functions</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Outreach and communications</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Beneficiary and Case Management</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en-GB" sz="1600" dirty="0">
                      <a:solidFill>
                        <a:srgbClr val="FFFFFF"/>
                      </a:solidFill>
                      <a:effectLst/>
                      <a:latin typeface="Avenir Book"/>
                      <a:ea typeface="MS Mincho" panose="02020609040205080304" pitchFamily="49" charset="-128"/>
                      <a:cs typeface="Avenir Book"/>
                    </a:rPr>
                    <a:t>Exit …Graduation</a:t>
                  </a:r>
                  <a:r>
                    <a:rPr lang="en-GB"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en-GB"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600" dirty="0">
                    <a:effectLst/>
                    <a:latin typeface="Avenir Book"/>
                    <a:ea typeface="MS Mincho" panose="02020609040205080304" pitchFamily="49" charset="-128"/>
                    <a:cs typeface="Avenir Book"/>
                  </a:rPr>
                  <a:t>Conditionality?</a:t>
                </a:r>
              </a:p>
            </p:txBody>
          </p:sp>
        </p:grpSp>
      </p:grpSp>
      <p:sp>
        <p:nvSpPr>
          <p:cNvPr id="8" name="Rectangle 27"/>
          <p:cNvSpPr>
            <a:spLocks noChangeArrowheads="1"/>
          </p:cNvSpPr>
          <p:nvPr/>
        </p:nvSpPr>
        <p:spPr bwMode="auto">
          <a:xfrm>
            <a:off x="-498192" y="-32158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58853"/>
            <a:ext cx="45446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Adapted from Lindert et al (2016)</a:t>
            </a:r>
            <a:r>
              <a:rPr kumimoji="0" lang="en-US" altLang="en-US" sz="12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and Barrett and Kidd (2015)</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4" name="Oval 33"/>
          <p:cNvSpPr/>
          <p:nvPr/>
        </p:nvSpPr>
        <p:spPr>
          <a:xfrm>
            <a:off x="304801" y="152401"/>
            <a:ext cx="8341008" cy="63064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632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C7D21672-89B5-484A-831D-06775DE06882}" type="slidenum">
              <a:rPr lang="en-GB" smtClean="0"/>
              <a:pPr/>
              <a:t>73</a:t>
            </a:fld>
            <a:endParaRPr lang="en-GB" dirty="0"/>
          </a:p>
        </p:txBody>
      </p:sp>
      <p:sp>
        <p:nvSpPr>
          <p:cNvPr id="8" name="Rectangle 27"/>
          <p:cNvSpPr>
            <a:spLocks noChangeArrowheads="1"/>
          </p:cNvSpPr>
          <p:nvPr/>
        </p:nvSpPr>
        <p:spPr bwMode="auto">
          <a:xfrm>
            <a:off x="-498192" y="-32158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58853"/>
            <a:ext cx="45446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Adapted from Lindert et al (2016)</a:t>
            </a:r>
            <a:r>
              <a:rPr kumimoji="0" lang="en-US" altLang="en-US" sz="12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and Barrett and Kidd (2015)</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5521395" y="0"/>
            <a:ext cx="2389938" cy="2012580"/>
          </a:xfrm>
          <a:prstGeom prst="rect">
            <a:avLst/>
          </a:prstGeom>
        </p:spPr>
      </p:pic>
      <p:pic>
        <p:nvPicPr>
          <p:cNvPr id="66" name="Picture 65"/>
          <p:cNvPicPr>
            <a:picLocks noChangeAspect="1"/>
          </p:cNvPicPr>
          <p:nvPr/>
        </p:nvPicPr>
        <p:blipFill>
          <a:blip r:embed="rId3"/>
          <a:stretch>
            <a:fillRect/>
          </a:stretch>
        </p:blipFill>
        <p:spPr>
          <a:xfrm>
            <a:off x="5521395" y="2197285"/>
            <a:ext cx="2389938" cy="2012580"/>
          </a:xfrm>
          <a:prstGeom prst="rect">
            <a:avLst/>
          </a:prstGeom>
        </p:spPr>
      </p:pic>
      <p:pic>
        <p:nvPicPr>
          <p:cNvPr id="67" name="Picture 66"/>
          <p:cNvPicPr>
            <a:picLocks noChangeAspect="1"/>
          </p:cNvPicPr>
          <p:nvPr/>
        </p:nvPicPr>
        <p:blipFill>
          <a:blip r:embed="rId3"/>
          <a:stretch>
            <a:fillRect/>
          </a:stretch>
        </p:blipFill>
        <p:spPr>
          <a:xfrm>
            <a:off x="5521395" y="4343771"/>
            <a:ext cx="2389938" cy="2012580"/>
          </a:xfrm>
          <a:prstGeom prst="rect">
            <a:avLst/>
          </a:prstGeom>
        </p:spPr>
      </p:pic>
      <p:sp>
        <p:nvSpPr>
          <p:cNvPr id="3" name="Left Brace 2"/>
          <p:cNvSpPr/>
          <p:nvPr/>
        </p:nvSpPr>
        <p:spPr>
          <a:xfrm>
            <a:off x="4847770" y="2190028"/>
            <a:ext cx="568395" cy="201258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Left Brace 67"/>
          <p:cNvSpPr/>
          <p:nvPr/>
        </p:nvSpPr>
        <p:spPr>
          <a:xfrm>
            <a:off x="4847769" y="55616"/>
            <a:ext cx="568395" cy="201258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9" name="Left Brace 68"/>
          <p:cNvSpPr/>
          <p:nvPr/>
        </p:nvSpPr>
        <p:spPr>
          <a:xfrm>
            <a:off x="4893647" y="4333256"/>
            <a:ext cx="568395" cy="201258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 name="Text Placeholder 2"/>
          <p:cNvSpPr txBox="1">
            <a:spLocks/>
          </p:cNvSpPr>
          <p:nvPr/>
        </p:nvSpPr>
        <p:spPr>
          <a:xfrm>
            <a:off x="3131162" y="886270"/>
            <a:ext cx="2068453"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b="1" dirty="0"/>
              <a:t>Programme 1</a:t>
            </a:r>
          </a:p>
        </p:txBody>
      </p:sp>
      <p:sp>
        <p:nvSpPr>
          <p:cNvPr id="71" name="Text Placeholder 2"/>
          <p:cNvSpPr txBox="1">
            <a:spLocks/>
          </p:cNvSpPr>
          <p:nvPr/>
        </p:nvSpPr>
        <p:spPr>
          <a:xfrm>
            <a:off x="3161480" y="3019870"/>
            <a:ext cx="2068453"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b="1" dirty="0"/>
              <a:t>Programme 2</a:t>
            </a:r>
          </a:p>
        </p:txBody>
      </p:sp>
      <p:sp>
        <p:nvSpPr>
          <p:cNvPr id="72" name="Text Placeholder 2"/>
          <p:cNvSpPr txBox="1">
            <a:spLocks/>
          </p:cNvSpPr>
          <p:nvPr/>
        </p:nvSpPr>
        <p:spPr>
          <a:xfrm>
            <a:off x="3200400" y="5151609"/>
            <a:ext cx="2068453"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GB" b="1" dirty="0"/>
              <a:t>Programme 3</a:t>
            </a:r>
          </a:p>
        </p:txBody>
      </p:sp>
      <p:sp>
        <p:nvSpPr>
          <p:cNvPr id="73" name="Text Placeholder 2"/>
          <p:cNvSpPr txBox="1">
            <a:spLocks/>
          </p:cNvSpPr>
          <p:nvPr/>
        </p:nvSpPr>
        <p:spPr>
          <a:xfrm rot="16200000">
            <a:off x="-474701" y="2151101"/>
            <a:ext cx="4130298" cy="2114096"/>
          </a:xfrm>
          <a:prstGeom prst="rect">
            <a:avLst/>
          </a:prstGeom>
          <a:noFill/>
          <a:ln>
            <a:noFill/>
          </a:ln>
        </p:spPr>
        <p:txBody>
          <a:bodyPr vert="horz">
            <a:no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GB" sz="5000" b="1" dirty="0">
                <a:solidFill>
                  <a:srgbClr val="006600"/>
                </a:solidFill>
                <a:latin typeface="Avenir Medium"/>
                <a:cs typeface="Avenir Medium"/>
              </a:rPr>
              <a:t>Synergies</a:t>
            </a:r>
            <a:r>
              <a:rPr lang="en-GB" sz="5000" b="1" dirty="0">
                <a:solidFill>
                  <a:srgbClr val="006600"/>
                </a:solidFill>
              </a:rPr>
              <a:t>.. </a:t>
            </a:r>
            <a:r>
              <a:rPr lang="en-GB" sz="5000" b="1" dirty="0">
                <a:solidFill>
                  <a:srgbClr val="006600"/>
                </a:solidFill>
                <a:latin typeface="Avenir Medium"/>
                <a:cs typeface="Avenir Medium"/>
              </a:rPr>
              <a:t>Cost saving!</a:t>
            </a:r>
          </a:p>
        </p:txBody>
      </p:sp>
      <p:sp>
        <p:nvSpPr>
          <p:cNvPr id="4" name="Up Arrow 3"/>
          <p:cNvSpPr/>
          <p:nvPr/>
        </p:nvSpPr>
        <p:spPr>
          <a:xfrm>
            <a:off x="1372065" y="228601"/>
            <a:ext cx="468093" cy="833306"/>
          </a:xfrm>
          <a:prstGeom prst="up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Up Arrow 73"/>
          <p:cNvSpPr/>
          <p:nvPr/>
        </p:nvSpPr>
        <p:spPr>
          <a:xfrm rot="10800000">
            <a:off x="1372064" y="5333999"/>
            <a:ext cx="468093" cy="697106"/>
          </a:xfrm>
          <a:prstGeom prst="up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6600"/>
              </a:solidFill>
            </a:endParaRPr>
          </a:p>
        </p:txBody>
      </p:sp>
    </p:spTree>
    <p:extLst>
      <p:ext uri="{BB962C8B-B14F-4D97-AF65-F5344CB8AC3E}">
        <p14:creationId xmlns:p14="http://schemas.microsoft.com/office/powerpoint/2010/main" val="29736838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50678" y="2133600"/>
            <a:ext cx="4572000" cy="1323439"/>
          </a:xfrm>
          <a:prstGeom prst="rect">
            <a:avLst/>
          </a:prstGeom>
          <a:noFill/>
        </p:spPr>
        <p:txBody>
          <a:bodyPr wrap="square" rtlCol="0">
            <a:spAutoFit/>
          </a:bodyPr>
          <a:lstStyle/>
          <a:p>
            <a:pPr algn="ctr"/>
            <a:r>
              <a:rPr lang="en-ZA" sz="4000" dirty="0">
                <a:solidFill>
                  <a:schemeClr val="bg1"/>
                </a:solidFill>
                <a:latin typeface="Avenir Book"/>
                <a:cs typeface="Avenir Book"/>
              </a:rPr>
              <a:t>Scenario Work: Admin</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2622590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3" name="Rectangle 2"/>
          <p:cNvSpPr/>
          <p:nvPr/>
        </p:nvSpPr>
        <p:spPr>
          <a:xfrm>
            <a:off x="388257" y="937171"/>
            <a:ext cx="8763000" cy="5478423"/>
          </a:xfrm>
          <a:prstGeom prst="rect">
            <a:avLst/>
          </a:prstGeom>
        </p:spPr>
        <p:txBody>
          <a:bodyPr wrap="square">
            <a:spAutoFit/>
          </a:bodyPr>
          <a:lstStyle/>
          <a:p>
            <a:r>
              <a:rPr lang="en-ZA" sz="2400" b="1" i="1" dirty="0">
                <a:latin typeface="Avenir LT Std 35 Light" pitchFamily="34" charset="0"/>
              </a:rPr>
              <a:t>Draw knowledge from </a:t>
            </a:r>
            <a:r>
              <a:rPr lang="en-ZA" sz="2400" i="1" dirty="0">
                <a:latin typeface="Avenir LT Std 35 Light" pitchFamily="34" charset="0"/>
              </a:rPr>
              <a:t>y</a:t>
            </a:r>
            <a:r>
              <a:rPr lang="en-ZA" sz="2400" dirty="0">
                <a:latin typeface="Avenir LT Std 35 Light" pitchFamily="34" charset="0"/>
              </a:rPr>
              <a:t>our reading on administration</a:t>
            </a:r>
          </a:p>
          <a:p>
            <a:pPr>
              <a:spcAft>
                <a:spcPts val="1200"/>
              </a:spcAft>
            </a:pPr>
            <a:r>
              <a:rPr lang="en-ZA" sz="2400" dirty="0">
                <a:latin typeface="Avenir LT Std 35 Light" pitchFamily="34" charset="0"/>
              </a:rPr>
              <a:t>and notes made during the mini-lectures</a:t>
            </a:r>
          </a:p>
          <a:p>
            <a:r>
              <a:rPr lang="en-ZA" sz="2400" b="1" i="1" dirty="0">
                <a:latin typeface="Avenir LT Std 35 Light" pitchFamily="34" charset="0"/>
              </a:rPr>
              <a:t>Your task (15 min.): </a:t>
            </a:r>
            <a:r>
              <a:rPr lang="en-ZA" sz="2400" dirty="0">
                <a:latin typeface="Avenir LT Std 35 Light" pitchFamily="34" charset="0"/>
              </a:rPr>
              <a:t>Analyse the administrative and delivery systems used in your scenario (strengths, weaknesses?). Think about:</a:t>
            </a:r>
          </a:p>
          <a:p>
            <a:pPr marL="285750" indent="-285750">
              <a:buFont typeface="Arial" panose="020B0604020202020204" pitchFamily="34" charset="0"/>
              <a:buChar char="•"/>
            </a:pPr>
            <a:r>
              <a:rPr lang="en-ZA" sz="2400" dirty="0">
                <a:latin typeface="Avenir LT Std 35 Light" pitchFamily="34" charset="0"/>
              </a:rPr>
              <a:t>Is there potential for integration across the administrative systems of different programmes? (e.g. to avoid duplication)</a:t>
            </a:r>
          </a:p>
          <a:p>
            <a:pPr marL="285750" indent="-285750">
              <a:buFont typeface="Arial" panose="020B0604020202020204" pitchFamily="34" charset="0"/>
              <a:buChar char="•"/>
            </a:pPr>
            <a:r>
              <a:rPr lang="en-ZA" sz="2400" dirty="0">
                <a:latin typeface="Avenir LT Std 35 Light" pitchFamily="34" charset="0"/>
              </a:rPr>
              <a:t>Is technology being used adequately?</a:t>
            </a:r>
          </a:p>
          <a:p>
            <a:pPr marL="285750" indent="-285750">
              <a:buFont typeface="Arial" panose="020B0604020202020204" pitchFamily="34" charset="0"/>
              <a:buChar char="•"/>
            </a:pPr>
            <a:r>
              <a:rPr lang="en-ZA" sz="2400" dirty="0">
                <a:latin typeface="Avenir LT Std 35 Light" pitchFamily="34" charset="0"/>
              </a:rPr>
              <a:t>Is there sufficient capacity to run these systems?</a:t>
            </a:r>
          </a:p>
          <a:p>
            <a:pPr marL="285750" indent="-285750">
              <a:buFont typeface="Arial" panose="020B0604020202020204" pitchFamily="34" charset="0"/>
              <a:buChar char="•"/>
            </a:pPr>
            <a:r>
              <a:rPr lang="en-ZA" sz="2400" dirty="0">
                <a:latin typeface="Avenir LT Std 35 Light" pitchFamily="34" charset="0"/>
              </a:rPr>
              <a:t>How does this relate to your home country?</a:t>
            </a:r>
          </a:p>
          <a:p>
            <a:endParaRPr lang="en-ZA" sz="2400" dirty="0">
              <a:latin typeface="Avenir LT Std 35 Light" pitchFamily="34" charset="0"/>
            </a:endParaRPr>
          </a:p>
          <a:p>
            <a:r>
              <a:rPr lang="en-GB" sz="2400" b="1" dirty="0">
                <a:latin typeface="Avenir LT Std 35 Light" pitchFamily="34" charset="0"/>
              </a:rPr>
              <a:t>	</a:t>
            </a:r>
            <a:r>
              <a:rPr lang="en-GB" sz="2400" b="1" i="1" dirty="0">
                <a:latin typeface="Avenir LT Std 35 Light" pitchFamily="34" charset="0"/>
              </a:rPr>
              <a:t>Appoint a group spokesperson to feed your group’s 	findings back in plenary</a:t>
            </a:r>
            <a:endParaRPr lang="en-US" sz="2400" b="1" i="1" dirty="0">
              <a:latin typeface="Avenir LT Std 35 Light" pitchFamily="34" charset="0"/>
            </a:endParaRPr>
          </a:p>
          <a:p>
            <a:endParaRPr lang="en-ZA" sz="2800" dirty="0"/>
          </a:p>
        </p:txBody>
      </p:sp>
      <p:sp>
        <p:nvSpPr>
          <p:cNvPr id="4" name="Rectangle 3"/>
          <p:cNvSpPr/>
          <p:nvPr/>
        </p:nvSpPr>
        <p:spPr>
          <a:xfrm>
            <a:off x="0" y="345757"/>
            <a:ext cx="9144000" cy="492443"/>
          </a:xfrm>
          <a:prstGeom prst="rect">
            <a:avLst/>
          </a:prstGeom>
        </p:spPr>
        <p:txBody>
          <a:bodyPr wrap="square">
            <a:spAutoFit/>
          </a:bodyPr>
          <a:lstStyle/>
          <a:p>
            <a:pPr algn="ctr"/>
            <a:r>
              <a:rPr lang="en-ZA" sz="2600" b="1" dirty="0">
                <a:solidFill>
                  <a:schemeClr val="bg1"/>
                </a:solidFill>
                <a:latin typeface="Avenir Medium"/>
                <a:cs typeface="Avenir Medium"/>
              </a:rPr>
              <a:t>Activity: Admin Scenario Work</a:t>
            </a:r>
          </a:p>
        </p:txBody>
      </p:sp>
    </p:spTree>
    <p:extLst>
      <p:ext uri="{BB962C8B-B14F-4D97-AF65-F5344CB8AC3E}">
        <p14:creationId xmlns:p14="http://schemas.microsoft.com/office/powerpoint/2010/main" val="30064232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en-ZA" dirty="0"/>
              <a:t>Analogy for full integration </a:t>
            </a:r>
          </a:p>
        </p:txBody>
      </p:sp>
      <p:sp>
        <p:nvSpPr>
          <p:cNvPr id="6" name="Rectangle 5"/>
          <p:cNvSpPr/>
          <p:nvPr/>
        </p:nvSpPr>
        <p:spPr>
          <a:xfrm>
            <a:off x="0" y="0"/>
            <a:ext cx="9144000" cy="6858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 name="TextBox 3"/>
          <p:cNvSpPr txBox="1"/>
          <p:nvPr/>
        </p:nvSpPr>
        <p:spPr>
          <a:xfrm>
            <a:off x="609600" y="609600"/>
            <a:ext cx="7772400" cy="523220"/>
          </a:xfrm>
          <a:prstGeom prst="rect">
            <a:avLst/>
          </a:prstGeom>
          <a:noFill/>
        </p:spPr>
        <p:txBody>
          <a:bodyPr wrap="square" rtlCol="0">
            <a:spAutoFit/>
          </a:bodyPr>
          <a:lstStyle/>
          <a:p>
            <a:pPr algn="ctr"/>
            <a:r>
              <a:rPr lang="en-ZA" sz="2800" dirty="0">
                <a:solidFill>
                  <a:schemeClr val="bg1"/>
                </a:solidFill>
                <a:latin typeface="Avenir LT Std 35 Light" pitchFamily="34" charset="0"/>
              </a:rPr>
              <a:t>Key take </a:t>
            </a:r>
            <a:r>
              <a:rPr lang="en-ZA" sz="2800">
                <a:solidFill>
                  <a:schemeClr val="bg1"/>
                </a:solidFill>
                <a:latin typeface="Avenir LT Std 35 Light" pitchFamily="34" charset="0"/>
              </a:rPr>
              <a:t>outs for </a:t>
            </a:r>
            <a:r>
              <a:rPr lang="en-ZA" sz="2800" dirty="0">
                <a:solidFill>
                  <a:schemeClr val="bg1"/>
                </a:solidFill>
                <a:latin typeface="Avenir LT Std 35 Light" pitchFamily="34" charset="0"/>
              </a:rPr>
              <a:t>Administration </a:t>
            </a:r>
          </a:p>
        </p:txBody>
      </p:sp>
      <p:pic>
        <p:nvPicPr>
          <p:cNvPr id="7" name="Picture 6"/>
          <p:cNvPicPr>
            <a:picLocks noChangeAspect="1"/>
          </p:cNvPicPr>
          <p:nvPr/>
        </p:nvPicPr>
        <p:blipFill>
          <a:blip r:embed="rId3"/>
          <a:stretch>
            <a:fillRect/>
          </a:stretch>
        </p:blipFill>
        <p:spPr>
          <a:xfrm>
            <a:off x="546898" y="1633210"/>
            <a:ext cx="3480188" cy="4724400"/>
          </a:xfrm>
          <a:prstGeom prst="rect">
            <a:avLst/>
          </a:prstGeom>
        </p:spPr>
      </p:pic>
      <p:sp>
        <p:nvSpPr>
          <p:cNvPr id="3" name="TextBox 2"/>
          <p:cNvSpPr txBox="1"/>
          <p:nvPr/>
        </p:nvSpPr>
        <p:spPr>
          <a:xfrm>
            <a:off x="4712804" y="2002642"/>
            <a:ext cx="4457700" cy="4031873"/>
          </a:xfrm>
          <a:prstGeom prst="rect">
            <a:avLst/>
          </a:prstGeom>
          <a:noFill/>
        </p:spPr>
        <p:txBody>
          <a:bodyPr wrap="square" rtlCol="0">
            <a:spAutoFit/>
          </a:bodyPr>
          <a:lstStyle/>
          <a:p>
            <a:r>
              <a:rPr lang="en-US" sz="3200" dirty="0">
                <a:solidFill>
                  <a:schemeClr val="bg1"/>
                </a:solidFill>
              </a:rPr>
              <a:t>What do you know now that you did not know before?</a:t>
            </a:r>
          </a:p>
          <a:p>
            <a:r>
              <a:rPr lang="en-US" sz="3200" dirty="0">
                <a:solidFill>
                  <a:schemeClr val="bg1"/>
                </a:solidFill>
              </a:rPr>
              <a:t>What shift in your thinking did you experience?</a:t>
            </a:r>
          </a:p>
          <a:p>
            <a:r>
              <a:rPr lang="en-US" sz="3200" dirty="0">
                <a:solidFill>
                  <a:schemeClr val="bg1"/>
                </a:solidFill>
              </a:rPr>
              <a:t>What would you do differently now?</a:t>
            </a:r>
          </a:p>
        </p:txBody>
      </p:sp>
    </p:spTree>
    <p:extLst>
      <p:ext uri="{BB962C8B-B14F-4D97-AF65-F5344CB8AC3E}">
        <p14:creationId xmlns:p14="http://schemas.microsoft.com/office/powerpoint/2010/main" val="26876048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en-ZA" dirty="0"/>
              <a:t>Analogy for full integration </a:t>
            </a:r>
          </a:p>
        </p:txBody>
      </p:sp>
      <p:pic>
        <p:nvPicPr>
          <p:cNvPr id="3"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l="3566" r="7896"/>
          <a:stretch>
            <a:fillRect/>
          </a:stretch>
        </p:blipFill>
        <p:spPr bwMode="auto">
          <a:xfrm>
            <a:off x="0" y="-5556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1000" y="218182"/>
            <a:ext cx="8305800" cy="584776"/>
          </a:xfrm>
          <a:prstGeom prst="rect">
            <a:avLst/>
          </a:prstGeom>
          <a:noFill/>
        </p:spPr>
        <p:txBody>
          <a:bodyPr wrap="square" rtlCol="0">
            <a:spAutoFit/>
          </a:bodyPr>
          <a:lstStyle/>
          <a:p>
            <a:pPr algn="ctr"/>
            <a:r>
              <a:rPr lang="en-ZA" sz="3200" b="1" dirty="0">
                <a:solidFill>
                  <a:schemeClr val="bg1"/>
                </a:solidFill>
                <a:latin typeface="Avenir LT Std 35 Light" pitchFamily="34" charset="0"/>
              </a:rPr>
              <a:t>Overnight assignment and closure Day 2</a:t>
            </a:r>
          </a:p>
        </p:txBody>
      </p:sp>
    </p:spTree>
    <p:extLst>
      <p:ext uri="{BB962C8B-B14F-4D97-AF65-F5344CB8AC3E}">
        <p14:creationId xmlns:p14="http://schemas.microsoft.com/office/powerpoint/2010/main" val="4249679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grpSp>
        <p:nvGrpSpPr>
          <p:cNvPr id="18" name="Group 17"/>
          <p:cNvGrpSpPr/>
          <p:nvPr/>
        </p:nvGrpSpPr>
        <p:grpSpPr>
          <a:xfrm>
            <a:off x="76200" y="1524000"/>
            <a:ext cx="8924544" cy="3768888"/>
            <a:chOff x="76200" y="2216304"/>
            <a:chExt cx="8924544" cy="3768888"/>
          </a:xfrm>
        </p:grpSpPr>
        <p:sp>
          <p:nvSpPr>
            <p:cNvPr id="3" name="TextBox 2"/>
            <p:cNvSpPr txBox="1"/>
            <p:nvPr/>
          </p:nvSpPr>
          <p:spPr>
            <a:xfrm>
              <a:off x="76200" y="2585636"/>
              <a:ext cx="2057400" cy="3139321"/>
            </a:xfrm>
            <a:prstGeom prst="rect">
              <a:avLst/>
            </a:prstGeom>
            <a:solidFill>
              <a:schemeClr val="accent6">
                <a:lumMod val="60000"/>
                <a:lumOff val="40000"/>
              </a:schemeClr>
            </a:solidFill>
          </p:spPr>
          <p:txBody>
            <a:bodyPr wrap="square" rtlCol="0">
              <a:spAutoFit/>
            </a:bodyPr>
            <a:lstStyle/>
            <a:p>
              <a:endParaRPr lang="en-GB" b="1" dirty="0"/>
            </a:p>
            <a:p>
              <a:endParaRPr lang="en-GB" b="1" dirty="0"/>
            </a:p>
            <a:p>
              <a:pPr algn="ctr"/>
              <a:r>
                <a:rPr lang="en-GB" b="1" dirty="0">
                  <a:latin typeface="Avenir Medium"/>
                  <a:cs typeface="Avenir Medium"/>
                </a:rPr>
                <a:t>Governments makes decisions on which categories of population to prioritise..</a:t>
              </a:r>
            </a:p>
            <a:p>
              <a:endParaRPr lang="en-GB" b="1" dirty="0"/>
            </a:p>
            <a:p>
              <a:endParaRPr lang="en-GB" b="1" dirty="0"/>
            </a:p>
            <a:p>
              <a:endParaRPr lang="en-GB" b="1" dirty="0"/>
            </a:p>
          </p:txBody>
        </p:sp>
        <p:sp>
          <p:nvSpPr>
            <p:cNvPr id="6" name="TextBox 5"/>
            <p:cNvSpPr txBox="1"/>
            <p:nvPr/>
          </p:nvSpPr>
          <p:spPr>
            <a:xfrm>
              <a:off x="2362200" y="2568872"/>
              <a:ext cx="2057400" cy="3416320"/>
            </a:xfrm>
            <a:prstGeom prst="rect">
              <a:avLst/>
            </a:prstGeom>
            <a:solidFill>
              <a:schemeClr val="accent4">
                <a:lumMod val="20000"/>
                <a:lumOff val="80000"/>
              </a:schemeClr>
            </a:solidFill>
          </p:spPr>
          <p:txBody>
            <a:bodyPr wrap="square" rtlCol="0">
              <a:spAutoFit/>
            </a:bodyPr>
            <a:lstStyle/>
            <a:p>
              <a:pPr algn="ctr"/>
              <a:r>
                <a:rPr lang="en-GB" b="1" dirty="0">
                  <a:latin typeface="Avenir Medium"/>
                  <a:cs typeface="Avenir Medium"/>
                </a:rPr>
                <a:t>..it will be important to understand what proportion of that category can be covered.. And whether policy choices need refining based on available finances</a:t>
              </a:r>
            </a:p>
          </p:txBody>
        </p:sp>
        <p:sp>
          <p:nvSpPr>
            <p:cNvPr id="8" name="TextBox 7"/>
            <p:cNvSpPr txBox="1"/>
            <p:nvPr/>
          </p:nvSpPr>
          <p:spPr>
            <a:xfrm>
              <a:off x="76200" y="2225448"/>
              <a:ext cx="2057400" cy="369332"/>
            </a:xfrm>
            <a:prstGeom prst="rect">
              <a:avLst/>
            </a:prstGeom>
            <a:solidFill>
              <a:schemeClr val="accent6">
                <a:lumMod val="75000"/>
              </a:schemeClr>
            </a:solidFill>
          </p:spPr>
          <p:txBody>
            <a:bodyPr wrap="square" rtlCol="0">
              <a:spAutoFit/>
            </a:bodyPr>
            <a:lstStyle/>
            <a:p>
              <a:pPr algn="ctr"/>
              <a:r>
                <a:rPr lang="en-GB" b="1" dirty="0">
                  <a:latin typeface="Avenir Medium"/>
                  <a:cs typeface="Avenir Medium"/>
                </a:rPr>
                <a:t>Policy Choice</a:t>
              </a:r>
            </a:p>
          </p:txBody>
        </p:sp>
        <p:sp>
          <p:nvSpPr>
            <p:cNvPr id="10" name="TextBox 9"/>
            <p:cNvSpPr txBox="1"/>
            <p:nvPr/>
          </p:nvSpPr>
          <p:spPr>
            <a:xfrm>
              <a:off x="2362200" y="2216304"/>
              <a:ext cx="2057400" cy="369332"/>
            </a:xfrm>
            <a:prstGeom prst="rect">
              <a:avLst/>
            </a:prstGeom>
            <a:solidFill>
              <a:schemeClr val="accent4">
                <a:lumMod val="60000"/>
                <a:lumOff val="40000"/>
              </a:schemeClr>
            </a:solidFill>
          </p:spPr>
          <p:txBody>
            <a:bodyPr wrap="square" rtlCol="0">
              <a:spAutoFit/>
            </a:bodyPr>
            <a:lstStyle/>
            <a:p>
              <a:pPr algn="ctr"/>
              <a:r>
                <a:rPr lang="en-GB" b="1" dirty="0">
                  <a:latin typeface="Avenir Medium"/>
                  <a:cs typeface="Avenir Medium"/>
                </a:rPr>
                <a:t>Fiscal choice</a:t>
              </a:r>
            </a:p>
          </p:txBody>
        </p:sp>
        <p:sp>
          <p:nvSpPr>
            <p:cNvPr id="11" name="TextBox 10"/>
            <p:cNvSpPr txBox="1"/>
            <p:nvPr/>
          </p:nvSpPr>
          <p:spPr>
            <a:xfrm>
              <a:off x="4657344" y="2585636"/>
              <a:ext cx="2057400" cy="3139321"/>
            </a:xfrm>
            <a:prstGeom prst="rect">
              <a:avLst/>
            </a:prstGeom>
            <a:solidFill>
              <a:schemeClr val="accent5">
                <a:lumMod val="20000"/>
                <a:lumOff val="80000"/>
              </a:schemeClr>
            </a:solidFill>
            <a:ln>
              <a:solidFill>
                <a:schemeClr val="accent1">
                  <a:lumMod val="20000"/>
                  <a:lumOff val="80000"/>
                </a:schemeClr>
              </a:solidFill>
            </a:ln>
          </p:spPr>
          <p:txBody>
            <a:bodyPr wrap="square" rtlCol="0">
              <a:spAutoFit/>
            </a:bodyPr>
            <a:lstStyle/>
            <a:p>
              <a:pPr algn="ctr"/>
              <a:endParaRPr lang="en-GB" b="1" dirty="0"/>
            </a:p>
            <a:p>
              <a:pPr algn="ctr"/>
              <a:r>
                <a:rPr lang="en-GB" b="1" dirty="0">
                  <a:latin typeface="Avenir Medium"/>
                  <a:cs typeface="Avenir Medium"/>
                </a:rPr>
                <a:t>..need to design an appropriate selection methodology that can help identify desired beneficiaries.. And design approach to implementation</a:t>
              </a:r>
            </a:p>
          </p:txBody>
        </p:sp>
        <p:sp>
          <p:nvSpPr>
            <p:cNvPr id="12" name="TextBox 11"/>
            <p:cNvSpPr txBox="1"/>
            <p:nvPr/>
          </p:nvSpPr>
          <p:spPr>
            <a:xfrm>
              <a:off x="4657344" y="2225448"/>
              <a:ext cx="2057400" cy="369332"/>
            </a:xfrm>
            <a:prstGeom prst="rect">
              <a:avLst/>
            </a:prstGeom>
            <a:solidFill>
              <a:schemeClr val="accent1">
                <a:lumMod val="60000"/>
                <a:lumOff val="40000"/>
              </a:schemeClr>
            </a:solidFill>
          </p:spPr>
          <p:txBody>
            <a:bodyPr wrap="square" rtlCol="0">
              <a:spAutoFit/>
            </a:bodyPr>
            <a:lstStyle/>
            <a:p>
              <a:pPr algn="ctr"/>
              <a:r>
                <a:rPr lang="en-GB" b="1" dirty="0">
                  <a:latin typeface="Avenir Medium"/>
                  <a:cs typeface="Avenir Medium"/>
                </a:rPr>
                <a:t>Design Choice</a:t>
              </a:r>
            </a:p>
          </p:txBody>
        </p:sp>
        <p:sp>
          <p:nvSpPr>
            <p:cNvPr id="13" name="TextBox 12"/>
            <p:cNvSpPr txBox="1"/>
            <p:nvPr/>
          </p:nvSpPr>
          <p:spPr>
            <a:xfrm>
              <a:off x="6854952" y="2596973"/>
              <a:ext cx="2145792" cy="3139321"/>
            </a:xfrm>
            <a:prstGeom prst="rect">
              <a:avLst/>
            </a:prstGeom>
            <a:solidFill>
              <a:schemeClr val="accent3">
                <a:lumMod val="20000"/>
                <a:lumOff val="80000"/>
              </a:schemeClr>
            </a:solidFill>
          </p:spPr>
          <p:txBody>
            <a:bodyPr wrap="square" rtlCol="0">
              <a:spAutoFit/>
            </a:bodyPr>
            <a:lstStyle/>
            <a:p>
              <a:pPr algn="ctr"/>
              <a:r>
                <a:rPr lang="en-GB" b="1" dirty="0">
                  <a:latin typeface="Avenir Medium"/>
                  <a:cs typeface="Avenir Medium"/>
                </a:rPr>
                <a:t>..once design is agreed, this methodology needs to be implemented: registration, enrolment.. And strong complaints and appeals</a:t>
              </a:r>
            </a:p>
            <a:p>
              <a:pPr algn="ctr"/>
              <a:endParaRPr lang="en-GB" b="1" dirty="0">
                <a:latin typeface="Avenir Medium"/>
                <a:cs typeface="Avenir Medium"/>
              </a:endParaRPr>
            </a:p>
            <a:p>
              <a:pPr algn="ctr"/>
              <a:endParaRPr lang="en-GB" b="1" dirty="0">
                <a:latin typeface="Avenir Medium"/>
                <a:cs typeface="Avenir Medium"/>
              </a:endParaRPr>
            </a:p>
            <a:p>
              <a:endParaRPr lang="en-GB" b="1" dirty="0"/>
            </a:p>
          </p:txBody>
        </p:sp>
        <p:sp>
          <p:nvSpPr>
            <p:cNvPr id="14" name="TextBox 13"/>
            <p:cNvSpPr txBox="1"/>
            <p:nvPr/>
          </p:nvSpPr>
          <p:spPr>
            <a:xfrm>
              <a:off x="6943344" y="2236786"/>
              <a:ext cx="2057400" cy="369332"/>
            </a:xfrm>
            <a:prstGeom prst="rect">
              <a:avLst/>
            </a:prstGeom>
            <a:solidFill>
              <a:schemeClr val="accent3">
                <a:lumMod val="60000"/>
                <a:lumOff val="40000"/>
              </a:schemeClr>
            </a:solidFill>
          </p:spPr>
          <p:txBody>
            <a:bodyPr wrap="square" rtlCol="0">
              <a:spAutoFit/>
            </a:bodyPr>
            <a:lstStyle/>
            <a:p>
              <a:pPr algn="ctr"/>
              <a:r>
                <a:rPr lang="en-GB" b="1" dirty="0">
                  <a:latin typeface="Avenir Medium"/>
                  <a:cs typeface="Avenir Medium"/>
                </a:rPr>
                <a:t>Implementation</a:t>
              </a:r>
            </a:p>
          </p:txBody>
        </p:sp>
        <p:sp>
          <p:nvSpPr>
            <p:cNvPr id="4" name="Right Arrow 3"/>
            <p:cNvSpPr/>
            <p:nvPr/>
          </p:nvSpPr>
          <p:spPr>
            <a:xfrm>
              <a:off x="2133600" y="3505200"/>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a:off x="4416552" y="3505200"/>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6714744" y="3488807"/>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eft Arrow 4"/>
            <p:cNvSpPr/>
            <p:nvPr/>
          </p:nvSpPr>
          <p:spPr>
            <a:xfrm>
              <a:off x="1981200" y="4267200"/>
              <a:ext cx="381000" cy="415142"/>
            </a:xfrm>
            <a:prstGeom prst="lef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a:off x="-22412" y="458576"/>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457200" y="180285"/>
            <a:ext cx="8229600" cy="1143000"/>
          </a:xfrm>
        </p:spPr>
        <p:txBody>
          <a:bodyPr>
            <a:normAutofit/>
          </a:bodyPr>
          <a:lstStyle/>
          <a:p>
            <a:r>
              <a:rPr lang="en-US" sz="2800" dirty="0">
                <a:solidFill>
                  <a:schemeClr val="bg1"/>
                </a:solidFill>
                <a:latin typeface="Avenir LT Std 35 Light" pitchFamily="34" charset="0"/>
              </a:rPr>
              <a:t>Four stages of the “selection” process</a:t>
            </a:r>
          </a:p>
        </p:txBody>
      </p:sp>
    </p:spTree>
    <p:extLst>
      <p:ext uri="{BB962C8B-B14F-4D97-AF65-F5344CB8AC3E}">
        <p14:creationId xmlns:p14="http://schemas.microsoft.com/office/powerpoint/2010/main" val="3643831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6613" y="2107750"/>
            <a:ext cx="4495800" cy="4453303"/>
          </a:xfrm>
          <a:prstGeom prst="round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000" b="1" dirty="0">
                <a:solidFill>
                  <a:srgbClr val="000000"/>
                </a:solidFill>
                <a:latin typeface="Avenir Medium"/>
                <a:cs typeface="Avenir Medium"/>
              </a:rPr>
              <a:t>Poor relief</a:t>
            </a:r>
          </a:p>
          <a:p>
            <a:pPr algn="ctr">
              <a:defRPr/>
            </a:pPr>
            <a:endParaRPr lang="en-US" sz="1846" b="1" dirty="0">
              <a:solidFill>
                <a:srgbClr val="000000"/>
              </a:solidFill>
            </a:endParaRPr>
          </a:p>
          <a:p>
            <a:pPr marL="316531" indent="-316531">
              <a:buFont typeface="Arial"/>
              <a:buChar char="•"/>
              <a:defRPr/>
            </a:pPr>
            <a:r>
              <a:rPr lang="en-US" sz="2000" dirty="0">
                <a:solidFill>
                  <a:srgbClr val="000000"/>
                </a:solidFill>
                <a:latin typeface="Avenir Book"/>
                <a:cs typeface="Avenir Book"/>
              </a:rPr>
              <a:t>Provides transfers to the “poor”</a:t>
            </a:r>
          </a:p>
          <a:p>
            <a:pPr marL="316531" indent="-316531">
              <a:buFont typeface="Arial"/>
              <a:buChar char="•"/>
              <a:defRPr/>
            </a:pPr>
            <a:r>
              <a:rPr lang="en-US" sz="2000" dirty="0">
                <a:solidFill>
                  <a:srgbClr val="000000"/>
                </a:solidFill>
                <a:latin typeface="Avenir Book"/>
                <a:cs typeface="Avenir Book"/>
              </a:rPr>
              <a:t>Addresses symptoms of poverty (protective more than preventive)</a:t>
            </a:r>
          </a:p>
          <a:p>
            <a:pPr marL="316531" indent="-316531">
              <a:buFont typeface="Arial"/>
              <a:buChar char="•"/>
              <a:defRPr/>
            </a:pPr>
            <a:r>
              <a:rPr lang="en-GB" sz="2000" dirty="0">
                <a:solidFill>
                  <a:srgbClr val="000000"/>
                </a:solidFill>
                <a:latin typeface="Avenir Book"/>
                <a:cs typeface="Avenir Book"/>
              </a:rPr>
              <a:t>Coverage relatively low, usually a maximum of around 20% of pop</a:t>
            </a:r>
          </a:p>
        </p:txBody>
      </p:sp>
      <p:sp>
        <p:nvSpPr>
          <p:cNvPr id="6" name="Rounded Rectangle 5"/>
          <p:cNvSpPr/>
          <p:nvPr/>
        </p:nvSpPr>
        <p:spPr>
          <a:xfrm>
            <a:off x="4682924" y="2118360"/>
            <a:ext cx="4314092" cy="4453303"/>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000" b="1" dirty="0">
                <a:solidFill>
                  <a:srgbClr val="000000"/>
                </a:solidFill>
                <a:latin typeface="Avenir Medium"/>
                <a:cs typeface="Avenir Medium"/>
              </a:rPr>
              <a:t>Lifecycle &amp; universal</a:t>
            </a:r>
          </a:p>
          <a:p>
            <a:pPr algn="ctr">
              <a:defRPr/>
            </a:pPr>
            <a:endParaRPr lang="en-US" sz="2000" b="1" dirty="0">
              <a:solidFill>
                <a:srgbClr val="000000"/>
              </a:solidFill>
            </a:endParaRPr>
          </a:p>
          <a:p>
            <a:pPr marL="316531" indent="-316531">
              <a:buFont typeface="Arial"/>
              <a:buChar char="•"/>
              <a:defRPr/>
            </a:pPr>
            <a:r>
              <a:rPr lang="en-US" sz="2000" dirty="0">
                <a:solidFill>
                  <a:srgbClr val="000000"/>
                </a:solidFill>
                <a:latin typeface="Avenir Book"/>
                <a:cs typeface="Avenir Book"/>
              </a:rPr>
              <a:t>Schemes developed to address contingencies in the lifecycle (childhood, disability, old age, unemployment, </a:t>
            </a:r>
            <a:r>
              <a:rPr lang="en-US" sz="2000" dirty="0" err="1">
                <a:solidFill>
                  <a:srgbClr val="000000"/>
                </a:solidFill>
                <a:latin typeface="Avenir Book"/>
                <a:cs typeface="Avenir Book"/>
              </a:rPr>
              <a:t>etc</a:t>
            </a:r>
            <a:r>
              <a:rPr lang="en-US" sz="2000" dirty="0">
                <a:solidFill>
                  <a:srgbClr val="000000"/>
                </a:solidFill>
                <a:latin typeface="Avenir Book"/>
                <a:cs typeface="Avenir Book"/>
              </a:rPr>
              <a:t>)</a:t>
            </a:r>
          </a:p>
          <a:p>
            <a:pPr marL="316531" indent="-316531">
              <a:buFont typeface="Arial"/>
              <a:buChar char="•"/>
              <a:defRPr/>
            </a:pPr>
            <a:r>
              <a:rPr lang="en-GB" sz="2000" dirty="0">
                <a:solidFill>
                  <a:srgbClr val="000000"/>
                </a:solidFill>
                <a:latin typeface="Avenir Book"/>
                <a:cs typeface="Avenir Book"/>
              </a:rPr>
              <a:t>Based on a broader concept of vulnerability – entitlement</a:t>
            </a:r>
            <a:endParaRPr lang="en-US" sz="2000" dirty="0">
              <a:solidFill>
                <a:srgbClr val="000000"/>
              </a:solidFill>
              <a:latin typeface="Avenir Book"/>
              <a:cs typeface="Avenir Book"/>
            </a:endParaRPr>
          </a:p>
          <a:p>
            <a:pPr marL="316531" indent="-316531">
              <a:buFont typeface="Arial"/>
              <a:buChar char="•"/>
              <a:defRPr/>
            </a:pPr>
            <a:r>
              <a:rPr lang="en-US" sz="2000" dirty="0">
                <a:solidFill>
                  <a:srgbClr val="000000"/>
                </a:solidFill>
                <a:latin typeface="Avenir Book"/>
                <a:cs typeface="Avenir Book"/>
              </a:rPr>
              <a:t>Addresses key causes of poverty </a:t>
            </a:r>
          </a:p>
        </p:txBody>
      </p:sp>
      <p:pic>
        <p:nvPicPr>
          <p:cNvPr id="3" name="Picture 2"/>
          <p:cNvPicPr>
            <a:picLocks noChangeAspect="1"/>
          </p:cNvPicPr>
          <p:nvPr/>
        </p:nvPicPr>
        <p:blipFill>
          <a:blip r:embed="rId3"/>
          <a:stretch>
            <a:fillRect/>
          </a:stretch>
        </p:blipFill>
        <p:spPr>
          <a:xfrm>
            <a:off x="2785175" y="1023131"/>
            <a:ext cx="3639121" cy="1354149"/>
          </a:xfrm>
          <a:prstGeom prst="rect">
            <a:avLst/>
          </a:prstGeom>
        </p:spPr>
      </p:pic>
      <p:sp>
        <p:nvSpPr>
          <p:cNvPr id="4" name="Oval 3"/>
          <p:cNvSpPr/>
          <p:nvPr/>
        </p:nvSpPr>
        <p:spPr>
          <a:xfrm>
            <a:off x="2590800" y="917812"/>
            <a:ext cx="1227269" cy="14594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2411" y="16764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65" name="Title 1"/>
          <p:cNvSpPr>
            <a:spLocks noGrp="1"/>
          </p:cNvSpPr>
          <p:nvPr>
            <p:ph type="title"/>
          </p:nvPr>
        </p:nvSpPr>
        <p:spPr>
          <a:xfrm>
            <a:off x="152400" y="-58594"/>
            <a:ext cx="8991600" cy="1137222"/>
          </a:xfrm>
        </p:spPr>
        <p:txBody>
          <a:bodyPr>
            <a:normAutofit/>
          </a:bodyPr>
          <a:lstStyle/>
          <a:p>
            <a:r>
              <a:rPr lang="en-US" sz="2800" dirty="0">
                <a:solidFill>
                  <a:schemeClr val="bg1"/>
                </a:solidFill>
                <a:latin typeface="Avenir Medium"/>
                <a:ea typeface="ＭＳ Ｐゴシック" charset="0"/>
                <a:cs typeface="Avenir Medium"/>
              </a:rPr>
              <a:t>Step 1 - Policy Choice: Two main approaches</a:t>
            </a:r>
          </a:p>
        </p:txBody>
      </p:sp>
    </p:spTree>
    <p:extLst>
      <p:ext uri="{BB962C8B-B14F-4D97-AF65-F5344CB8AC3E}">
        <p14:creationId xmlns:p14="http://schemas.microsoft.com/office/powerpoint/2010/main" val="2818187241"/>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25533</TotalTime>
  <Words>11220</Words>
  <Application>Microsoft Office PowerPoint</Application>
  <PresentationFormat>On-screen Show (4:3)</PresentationFormat>
  <Paragraphs>1160</Paragraphs>
  <Slides>77</Slides>
  <Notes>75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77</vt:i4>
      </vt:variant>
    </vt:vector>
  </HeadingPairs>
  <TitlesOfParts>
    <vt:vector size="88" baseType="lpstr">
      <vt:lpstr>Arial</vt:lpstr>
      <vt:lpstr>Avenir Book</vt:lpstr>
      <vt:lpstr>Avenir Heavy</vt:lpstr>
      <vt:lpstr>Avenir LT Std 35 Light</vt:lpstr>
      <vt:lpstr>Avenir Medium</vt:lpstr>
      <vt:lpstr>Avenir Oblique</vt:lpstr>
      <vt:lpstr>Avenir Roman</vt:lpstr>
      <vt:lpstr>Calibri</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 stages of the “selection” process</vt:lpstr>
      <vt:lpstr>Step 1 - Policy Choice: Two main approaches</vt:lpstr>
      <vt:lpstr>Lifecycle risks addressed…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 stages of the “selection”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4 -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steps for design/implementation of new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Lewin’s ‘Force Field’ Change Model</vt:lpstr>
      <vt:lpstr>PowerPoint Presentation</vt:lpstr>
      <vt:lpstr>Supply… and demand side barriers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dc:creator>
  <cp:lastModifiedBy>Kate Blaine</cp:lastModifiedBy>
  <cp:revision>628</cp:revision>
  <cp:lastPrinted>2016-12-07T14:09:14Z</cp:lastPrinted>
  <dcterms:created xsi:type="dcterms:W3CDTF">2006-08-16T00:00:00Z</dcterms:created>
  <dcterms:modified xsi:type="dcterms:W3CDTF">2020-09-17T11:09:44Z</dcterms:modified>
</cp:coreProperties>
</file>