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1"/>
  </p:notesMasterIdLst>
  <p:sldIdLst>
    <p:sldId id="401" r:id="rId6"/>
    <p:sldId id="257" r:id="rId7"/>
    <p:sldId id="387" r:id="rId8"/>
    <p:sldId id="374" r:id="rId9"/>
    <p:sldId id="376" r:id="rId10"/>
    <p:sldId id="268" r:id="rId11"/>
    <p:sldId id="289" r:id="rId12"/>
    <p:sldId id="375" r:id="rId13"/>
    <p:sldId id="323" r:id="rId14"/>
    <p:sldId id="324" r:id="rId15"/>
    <p:sldId id="402" r:id="rId16"/>
    <p:sldId id="404" r:id="rId17"/>
    <p:sldId id="416" r:id="rId18"/>
    <p:sldId id="378" r:id="rId19"/>
    <p:sldId id="293" r:id="rId20"/>
    <p:sldId id="320" r:id="rId21"/>
    <p:sldId id="321" r:id="rId22"/>
    <p:sldId id="400" r:id="rId23"/>
    <p:sldId id="271" r:id="rId24"/>
    <p:sldId id="300" r:id="rId25"/>
    <p:sldId id="407" r:id="rId26"/>
    <p:sldId id="322" r:id="rId27"/>
    <p:sldId id="325" r:id="rId28"/>
    <p:sldId id="408" r:id="rId29"/>
    <p:sldId id="333" r:id="rId30"/>
    <p:sldId id="294" r:id="rId31"/>
    <p:sldId id="295" r:id="rId32"/>
    <p:sldId id="334" r:id="rId33"/>
    <p:sldId id="297" r:id="rId34"/>
    <p:sldId id="298" r:id="rId35"/>
    <p:sldId id="380" r:id="rId36"/>
    <p:sldId id="335" r:id="rId37"/>
    <p:sldId id="292" r:id="rId38"/>
    <p:sldId id="381" r:id="rId39"/>
    <p:sldId id="409" r:id="rId40"/>
    <p:sldId id="385" r:id="rId41"/>
    <p:sldId id="338" r:id="rId42"/>
    <p:sldId id="339" r:id="rId43"/>
    <p:sldId id="341" r:id="rId44"/>
    <p:sldId id="342" r:id="rId45"/>
    <p:sldId id="343" r:id="rId46"/>
    <p:sldId id="386" r:id="rId47"/>
    <p:sldId id="390" r:id="rId48"/>
    <p:sldId id="391" r:id="rId49"/>
    <p:sldId id="392" r:id="rId50"/>
    <p:sldId id="393" r:id="rId51"/>
    <p:sldId id="394" r:id="rId52"/>
    <p:sldId id="395" r:id="rId53"/>
    <p:sldId id="396" r:id="rId54"/>
    <p:sldId id="397" r:id="rId55"/>
    <p:sldId id="345" r:id="rId56"/>
    <p:sldId id="398" r:id="rId57"/>
    <p:sldId id="399" r:id="rId58"/>
    <p:sldId id="346" r:id="rId59"/>
    <p:sldId id="284" r:id="rId6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ntina" initials="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33"/>
    <a:srgbClr val="FFCC00"/>
    <a:srgbClr val="336699"/>
    <a:srgbClr val="396A2A"/>
    <a:srgbClr val="AB7963"/>
    <a:srgbClr val="B06A5E"/>
    <a:srgbClr val="A27F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EE88A5-BD6F-4373-BEF5-DD9915B2A2D6}" v="4" dt="2021-05-26T20:03:42.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4" autoAdjust="0"/>
    <p:restoredTop sz="80468" autoAdjust="0"/>
  </p:normalViewPr>
  <p:slideViewPr>
    <p:cSldViewPr snapToGrid="0" snapToObjects="1">
      <p:cViewPr>
        <p:scale>
          <a:sx n="100" d="100"/>
          <a:sy n="100" d="100"/>
        </p:scale>
        <p:origin x="384" y="-1368"/>
      </p:cViewPr>
      <p:guideLst>
        <p:guide orient="horz" pos="2160"/>
        <p:guide pos="2880"/>
      </p:guideLst>
    </p:cSldViewPr>
  </p:slideViewPr>
  <p:notesTextViewPr>
    <p:cViewPr>
      <p:scale>
        <a:sx n="95" d="100"/>
        <a:sy n="95" d="100"/>
      </p:scale>
      <p:origin x="0" y="0"/>
    </p:cViewPr>
  </p:notesTextViewPr>
  <p:sorterViewPr>
    <p:cViewPr>
      <p:scale>
        <a:sx n="66" d="100"/>
        <a:sy n="66" d="100"/>
      </p:scale>
      <p:origin x="0" y="38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scilla Minari" userId="4deb132b-4f1a-4ba0-9cc1-544d1a47c163" providerId="ADAL" clId="{AC2C6EE7-DF4C-4ADC-9F5C-A9B63DFEC631}"/>
    <pc:docChg chg="undo custSel modSld">
      <pc:chgData name="Priscilla Minari" userId="4deb132b-4f1a-4ba0-9cc1-544d1a47c163" providerId="ADAL" clId="{AC2C6EE7-DF4C-4ADC-9F5C-A9B63DFEC631}" dt="2021-05-25T14:58:02.389" v="53" actId="20577"/>
      <pc:docMkLst>
        <pc:docMk/>
      </pc:docMkLst>
      <pc:sldChg chg="modSp mod">
        <pc:chgData name="Priscilla Minari" userId="4deb132b-4f1a-4ba0-9cc1-544d1a47c163" providerId="ADAL" clId="{AC2C6EE7-DF4C-4ADC-9F5C-A9B63DFEC631}" dt="2021-05-25T14:50:49.476" v="9"/>
        <pc:sldMkLst>
          <pc:docMk/>
          <pc:sldMk cId="2696752681" sldId="293"/>
        </pc:sldMkLst>
        <pc:spChg chg="mod">
          <ac:chgData name="Priscilla Minari" userId="4deb132b-4f1a-4ba0-9cc1-544d1a47c163" providerId="ADAL" clId="{AC2C6EE7-DF4C-4ADC-9F5C-A9B63DFEC631}" dt="2021-05-25T14:50:49.476" v="9"/>
          <ac:spMkLst>
            <pc:docMk/>
            <pc:sldMk cId="2696752681" sldId="293"/>
            <ac:spMk id="26" creationId="{00000000-0000-0000-0000-000000000000}"/>
          </ac:spMkLst>
        </pc:spChg>
      </pc:sldChg>
      <pc:sldChg chg="modSp mod">
        <pc:chgData name="Priscilla Minari" userId="4deb132b-4f1a-4ba0-9cc1-544d1a47c163" providerId="ADAL" clId="{AC2C6EE7-DF4C-4ADC-9F5C-A9B63DFEC631}" dt="2021-05-25T14:55:05.449" v="23"/>
        <pc:sldMkLst>
          <pc:docMk/>
          <pc:sldMk cId="318065296" sldId="334"/>
        </pc:sldMkLst>
        <pc:spChg chg="mod">
          <ac:chgData name="Priscilla Minari" userId="4deb132b-4f1a-4ba0-9cc1-544d1a47c163" providerId="ADAL" clId="{AC2C6EE7-DF4C-4ADC-9F5C-A9B63DFEC631}" dt="2021-05-25T14:55:05.449" v="23"/>
          <ac:spMkLst>
            <pc:docMk/>
            <pc:sldMk cId="318065296" sldId="334"/>
            <ac:spMk id="9" creationId="{00000000-0000-0000-0000-000000000000}"/>
          </ac:spMkLst>
        </pc:spChg>
        <pc:spChg chg="mod">
          <ac:chgData name="Priscilla Minari" userId="4deb132b-4f1a-4ba0-9cc1-544d1a47c163" providerId="ADAL" clId="{AC2C6EE7-DF4C-4ADC-9F5C-A9B63DFEC631}" dt="2021-05-25T14:54:01.072" v="14" actId="1076"/>
          <ac:spMkLst>
            <pc:docMk/>
            <pc:sldMk cId="318065296" sldId="334"/>
            <ac:spMk id="10" creationId="{00000000-0000-0000-0000-000000000000}"/>
          </ac:spMkLst>
        </pc:spChg>
        <pc:cxnChg chg="mod">
          <ac:chgData name="Priscilla Minari" userId="4deb132b-4f1a-4ba0-9cc1-544d1a47c163" providerId="ADAL" clId="{AC2C6EE7-DF4C-4ADC-9F5C-A9B63DFEC631}" dt="2021-05-25T14:55:05.449" v="23"/>
          <ac:cxnSpMkLst>
            <pc:docMk/>
            <pc:sldMk cId="318065296" sldId="334"/>
            <ac:cxnSpMk id="6" creationId="{00000000-0000-0000-0000-000000000000}"/>
          </ac:cxnSpMkLst>
        </pc:cxnChg>
        <pc:cxnChg chg="mod">
          <ac:chgData name="Priscilla Minari" userId="4deb132b-4f1a-4ba0-9cc1-544d1a47c163" providerId="ADAL" clId="{AC2C6EE7-DF4C-4ADC-9F5C-A9B63DFEC631}" dt="2021-05-25T14:54:01.072" v="14" actId="1076"/>
          <ac:cxnSpMkLst>
            <pc:docMk/>
            <pc:sldMk cId="318065296" sldId="334"/>
            <ac:cxnSpMk id="7" creationId="{00000000-0000-0000-0000-000000000000}"/>
          </ac:cxnSpMkLst>
        </pc:cxnChg>
      </pc:sldChg>
      <pc:sldChg chg="modSp mod">
        <pc:chgData name="Priscilla Minari" userId="4deb132b-4f1a-4ba0-9cc1-544d1a47c163" providerId="ADAL" clId="{AC2C6EE7-DF4C-4ADC-9F5C-A9B63DFEC631}" dt="2021-05-25T14:57:01.187" v="36" actId="1076"/>
        <pc:sldMkLst>
          <pc:docMk/>
          <pc:sldMk cId="3916250863" sldId="339"/>
        </pc:sldMkLst>
        <pc:spChg chg="mod">
          <ac:chgData name="Priscilla Minari" userId="4deb132b-4f1a-4ba0-9cc1-544d1a47c163" providerId="ADAL" clId="{AC2C6EE7-DF4C-4ADC-9F5C-A9B63DFEC631}" dt="2021-05-25T14:56:39.390" v="31" actId="1076"/>
          <ac:spMkLst>
            <pc:docMk/>
            <pc:sldMk cId="3916250863" sldId="339"/>
            <ac:spMk id="4" creationId="{00000000-0000-0000-0000-000000000000}"/>
          </ac:spMkLst>
        </pc:spChg>
        <pc:spChg chg="mod">
          <ac:chgData name="Priscilla Minari" userId="4deb132b-4f1a-4ba0-9cc1-544d1a47c163" providerId="ADAL" clId="{AC2C6EE7-DF4C-4ADC-9F5C-A9B63DFEC631}" dt="2021-05-25T14:57:01.187" v="36" actId="1076"/>
          <ac:spMkLst>
            <pc:docMk/>
            <pc:sldMk cId="3916250863" sldId="339"/>
            <ac:spMk id="8" creationId="{00000000-0000-0000-0000-000000000000}"/>
          </ac:spMkLst>
        </pc:spChg>
      </pc:sldChg>
      <pc:sldChg chg="modSp">
        <pc:chgData name="Priscilla Minari" userId="4deb132b-4f1a-4ba0-9cc1-544d1a47c163" providerId="ADAL" clId="{AC2C6EE7-DF4C-4ADC-9F5C-A9B63DFEC631}" dt="2021-05-25T14:57:35.468" v="47" actId="20577"/>
        <pc:sldMkLst>
          <pc:docMk/>
          <pc:sldMk cId="225376774" sldId="342"/>
        </pc:sldMkLst>
        <pc:graphicFrameChg chg="mod">
          <ac:chgData name="Priscilla Minari" userId="4deb132b-4f1a-4ba0-9cc1-544d1a47c163" providerId="ADAL" clId="{AC2C6EE7-DF4C-4ADC-9F5C-A9B63DFEC631}" dt="2021-05-25T14:57:35.468" v="47" actId="20577"/>
          <ac:graphicFrameMkLst>
            <pc:docMk/>
            <pc:sldMk cId="225376774" sldId="342"/>
            <ac:graphicFrameMk id="4" creationId="{00000000-0000-0000-0000-000000000000}"/>
          </ac:graphicFrameMkLst>
        </pc:graphicFrameChg>
      </pc:sldChg>
      <pc:sldChg chg="modSp mod">
        <pc:chgData name="Priscilla Minari" userId="4deb132b-4f1a-4ba0-9cc1-544d1a47c163" providerId="ADAL" clId="{AC2C6EE7-DF4C-4ADC-9F5C-A9B63DFEC631}" dt="2021-05-25T14:58:02.389" v="53" actId="20577"/>
        <pc:sldMkLst>
          <pc:docMk/>
          <pc:sldMk cId="2997394337" sldId="343"/>
        </pc:sldMkLst>
        <pc:spChg chg="mod">
          <ac:chgData name="Priscilla Minari" userId="4deb132b-4f1a-4ba0-9cc1-544d1a47c163" providerId="ADAL" clId="{AC2C6EE7-DF4C-4ADC-9F5C-A9B63DFEC631}" dt="2021-05-25T14:58:02.389" v="53" actId="20577"/>
          <ac:spMkLst>
            <pc:docMk/>
            <pc:sldMk cId="2997394337" sldId="343"/>
            <ac:spMk id="11" creationId="{00000000-0000-0000-0000-000000000000}"/>
          </ac:spMkLst>
        </pc:spChg>
      </pc:sldChg>
      <pc:sldChg chg="modSp mod">
        <pc:chgData name="Priscilla Minari" userId="4deb132b-4f1a-4ba0-9cc1-544d1a47c163" providerId="ADAL" clId="{AC2C6EE7-DF4C-4ADC-9F5C-A9B63DFEC631}" dt="2021-05-25T14:49:34.573" v="4" actId="20577"/>
        <pc:sldMkLst>
          <pc:docMk/>
          <pc:sldMk cId="1933556532" sldId="375"/>
        </pc:sldMkLst>
        <pc:spChg chg="mod">
          <ac:chgData name="Priscilla Minari" userId="4deb132b-4f1a-4ba0-9cc1-544d1a47c163" providerId="ADAL" clId="{AC2C6EE7-DF4C-4ADC-9F5C-A9B63DFEC631}" dt="2021-05-25T14:49:34.573" v="4" actId="20577"/>
          <ac:spMkLst>
            <pc:docMk/>
            <pc:sldMk cId="1933556532" sldId="375"/>
            <ac:spMk id="3" creationId="{00000000-0000-0000-0000-000000000000}"/>
          </ac:spMkLst>
        </pc:spChg>
      </pc:sldChg>
      <pc:sldChg chg="modSp mod">
        <pc:chgData name="Priscilla Minari" userId="4deb132b-4f1a-4ba0-9cc1-544d1a47c163" providerId="ADAL" clId="{AC2C6EE7-DF4C-4ADC-9F5C-A9B63DFEC631}" dt="2021-05-25T14:47:48.515" v="0" actId="20577"/>
        <pc:sldMkLst>
          <pc:docMk/>
          <pc:sldMk cId="2077710716" sldId="376"/>
        </pc:sldMkLst>
        <pc:spChg chg="mod">
          <ac:chgData name="Priscilla Minari" userId="4deb132b-4f1a-4ba0-9cc1-544d1a47c163" providerId="ADAL" clId="{AC2C6EE7-DF4C-4ADC-9F5C-A9B63DFEC631}" dt="2021-05-25T14:47:48.515" v="0" actId="20577"/>
          <ac:spMkLst>
            <pc:docMk/>
            <pc:sldMk cId="2077710716" sldId="376"/>
            <ac:spMk id="5" creationId="{00000000-0000-0000-0000-000000000000}"/>
          </ac:spMkLst>
        </pc:spChg>
      </pc:sldChg>
    </pc:docChg>
  </pc:docChgLst>
  <pc:docChgLst>
    <pc:chgData name="Flavia  Amaral" userId="4f04b625-fff7-4183-97a5-bd699a4aa8e0" providerId="ADAL" clId="{CDEE88A5-BD6F-4373-BEF5-DD9915B2A2D6}"/>
    <pc:docChg chg="undo redo custSel modSld">
      <pc:chgData name="Flavia  Amaral" userId="4f04b625-fff7-4183-97a5-bd699a4aa8e0" providerId="ADAL" clId="{CDEE88A5-BD6F-4373-BEF5-DD9915B2A2D6}" dt="2021-05-26T20:28:29.065" v="130" actId="1036"/>
      <pc:docMkLst>
        <pc:docMk/>
      </pc:docMkLst>
      <pc:sldChg chg="modSp mod">
        <pc:chgData name="Flavia  Amaral" userId="4f04b625-fff7-4183-97a5-bd699a4aa8e0" providerId="ADAL" clId="{CDEE88A5-BD6F-4373-BEF5-DD9915B2A2D6}" dt="2021-05-26T20:03:42.945" v="89"/>
        <pc:sldMkLst>
          <pc:docMk/>
          <pc:sldMk cId="2945968999" sldId="257"/>
        </pc:sldMkLst>
        <pc:spChg chg="mod">
          <ac:chgData name="Flavia  Amaral" userId="4f04b625-fff7-4183-97a5-bd699a4aa8e0" providerId="ADAL" clId="{CDEE88A5-BD6F-4373-BEF5-DD9915B2A2D6}" dt="2021-05-26T20:03:42.945" v="89"/>
          <ac:spMkLst>
            <pc:docMk/>
            <pc:sldMk cId="2945968999" sldId="257"/>
            <ac:spMk id="11" creationId="{00000000-0000-0000-0000-000000000000}"/>
          </ac:spMkLst>
        </pc:spChg>
      </pc:sldChg>
      <pc:sldChg chg="modSp mod">
        <pc:chgData name="Flavia  Amaral" userId="4f04b625-fff7-4183-97a5-bd699a4aa8e0" providerId="ADAL" clId="{CDEE88A5-BD6F-4373-BEF5-DD9915B2A2D6}" dt="2021-05-26T20:26:09.675" v="97" actId="6549"/>
        <pc:sldMkLst>
          <pc:docMk/>
          <pc:sldMk cId="2696752681" sldId="293"/>
        </pc:sldMkLst>
        <pc:spChg chg="mod">
          <ac:chgData name="Flavia  Amaral" userId="4f04b625-fff7-4183-97a5-bd699a4aa8e0" providerId="ADAL" clId="{CDEE88A5-BD6F-4373-BEF5-DD9915B2A2D6}" dt="2021-05-26T20:26:09.675" v="97" actId="6549"/>
          <ac:spMkLst>
            <pc:docMk/>
            <pc:sldMk cId="2696752681" sldId="293"/>
            <ac:spMk id="26" creationId="{00000000-0000-0000-0000-000000000000}"/>
          </ac:spMkLst>
        </pc:spChg>
      </pc:sldChg>
      <pc:sldChg chg="addSp delSp modSp mod">
        <pc:chgData name="Flavia  Amaral" userId="4f04b625-fff7-4183-97a5-bd699a4aa8e0" providerId="ADAL" clId="{CDEE88A5-BD6F-4373-BEF5-DD9915B2A2D6}" dt="2021-05-25T18:23:47.727" v="43" actId="1037"/>
        <pc:sldMkLst>
          <pc:docMk/>
          <pc:sldMk cId="2004963381" sldId="325"/>
        </pc:sldMkLst>
        <pc:spChg chg="add mod">
          <ac:chgData name="Flavia  Amaral" userId="4f04b625-fff7-4183-97a5-bd699a4aa8e0" providerId="ADAL" clId="{CDEE88A5-BD6F-4373-BEF5-DD9915B2A2D6}" dt="2021-05-25T18:21:34.372" v="1" actId="164"/>
          <ac:spMkLst>
            <pc:docMk/>
            <pc:sldMk cId="2004963381" sldId="325"/>
            <ac:spMk id="10" creationId="{266FA3D1-7706-4A2E-BF65-42FB4417E86F}"/>
          </ac:spMkLst>
        </pc:spChg>
        <pc:spChg chg="add mod">
          <ac:chgData name="Flavia  Amaral" userId="4f04b625-fff7-4183-97a5-bd699a4aa8e0" providerId="ADAL" clId="{CDEE88A5-BD6F-4373-BEF5-DD9915B2A2D6}" dt="2021-05-25T18:21:34.372" v="1" actId="164"/>
          <ac:spMkLst>
            <pc:docMk/>
            <pc:sldMk cId="2004963381" sldId="325"/>
            <ac:spMk id="11" creationId="{EE40D5D7-EED5-4F1C-85BA-F6D7F2B46944}"/>
          </ac:spMkLst>
        </pc:spChg>
        <pc:spChg chg="add mod">
          <ac:chgData name="Flavia  Amaral" userId="4f04b625-fff7-4183-97a5-bd699a4aa8e0" providerId="ADAL" clId="{CDEE88A5-BD6F-4373-BEF5-DD9915B2A2D6}" dt="2021-05-25T18:21:34.372" v="1" actId="164"/>
          <ac:spMkLst>
            <pc:docMk/>
            <pc:sldMk cId="2004963381" sldId="325"/>
            <ac:spMk id="12" creationId="{83D46138-974D-4F2A-A95E-68E7927F40F7}"/>
          </ac:spMkLst>
        </pc:spChg>
        <pc:spChg chg="add mod">
          <ac:chgData name="Flavia  Amaral" userId="4f04b625-fff7-4183-97a5-bd699a4aa8e0" providerId="ADAL" clId="{CDEE88A5-BD6F-4373-BEF5-DD9915B2A2D6}" dt="2021-05-25T18:21:34.372" v="1" actId="164"/>
          <ac:spMkLst>
            <pc:docMk/>
            <pc:sldMk cId="2004963381" sldId="325"/>
            <ac:spMk id="13" creationId="{B66FFBD7-FE9A-4430-AC32-B6507163ABDC}"/>
          </ac:spMkLst>
        </pc:spChg>
        <pc:spChg chg="add mod">
          <ac:chgData name="Flavia  Amaral" userId="4f04b625-fff7-4183-97a5-bd699a4aa8e0" providerId="ADAL" clId="{CDEE88A5-BD6F-4373-BEF5-DD9915B2A2D6}" dt="2021-05-25T18:21:34.372" v="1" actId="164"/>
          <ac:spMkLst>
            <pc:docMk/>
            <pc:sldMk cId="2004963381" sldId="325"/>
            <ac:spMk id="15" creationId="{B6BCA443-BF0C-493D-AFD2-C4051EC77A45}"/>
          </ac:spMkLst>
        </pc:spChg>
        <pc:spChg chg="add mod">
          <ac:chgData name="Flavia  Amaral" userId="4f04b625-fff7-4183-97a5-bd699a4aa8e0" providerId="ADAL" clId="{CDEE88A5-BD6F-4373-BEF5-DD9915B2A2D6}" dt="2021-05-25T18:21:34.372" v="1" actId="164"/>
          <ac:spMkLst>
            <pc:docMk/>
            <pc:sldMk cId="2004963381" sldId="325"/>
            <ac:spMk id="16" creationId="{A2BE0657-16CB-4444-85DF-31AFA04D74F6}"/>
          </ac:spMkLst>
        </pc:spChg>
        <pc:spChg chg="add mod">
          <ac:chgData name="Flavia  Amaral" userId="4f04b625-fff7-4183-97a5-bd699a4aa8e0" providerId="ADAL" clId="{CDEE88A5-BD6F-4373-BEF5-DD9915B2A2D6}" dt="2021-05-25T18:21:34.372" v="1" actId="164"/>
          <ac:spMkLst>
            <pc:docMk/>
            <pc:sldMk cId="2004963381" sldId="325"/>
            <ac:spMk id="19" creationId="{5DA41754-90F1-4E28-AC0F-B4CC07AD6701}"/>
          </ac:spMkLst>
        </pc:spChg>
        <pc:spChg chg="add mod">
          <ac:chgData name="Flavia  Amaral" userId="4f04b625-fff7-4183-97a5-bd699a4aa8e0" providerId="ADAL" clId="{CDEE88A5-BD6F-4373-BEF5-DD9915B2A2D6}" dt="2021-05-25T18:21:34.372" v="1" actId="164"/>
          <ac:spMkLst>
            <pc:docMk/>
            <pc:sldMk cId="2004963381" sldId="325"/>
            <ac:spMk id="20" creationId="{A164F8BD-599B-4CB8-A88A-68AE4EE7F054}"/>
          </ac:spMkLst>
        </pc:spChg>
        <pc:spChg chg="add mod">
          <ac:chgData name="Flavia  Amaral" userId="4f04b625-fff7-4183-97a5-bd699a4aa8e0" providerId="ADAL" clId="{CDEE88A5-BD6F-4373-BEF5-DD9915B2A2D6}" dt="2021-05-25T18:21:34.372" v="1" actId="164"/>
          <ac:spMkLst>
            <pc:docMk/>
            <pc:sldMk cId="2004963381" sldId="325"/>
            <ac:spMk id="21" creationId="{E3BF0B13-A0FC-43ED-A74F-A4B9460255B8}"/>
          </ac:spMkLst>
        </pc:spChg>
        <pc:spChg chg="add mod">
          <ac:chgData name="Flavia  Amaral" userId="4f04b625-fff7-4183-97a5-bd699a4aa8e0" providerId="ADAL" clId="{CDEE88A5-BD6F-4373-BEF5-DD9915B2A2D6}" dt="2021-05-25T18:21:34.372" v="1" actId="164"/>
          <ac:spMkLst>
            <pc:docMk/>
            <pc:sldMk cId="2004963381" sldId="325"/>
            <ac:spMk id="22" creationId="{D7E37BFF-E372-4192-BB70-B42C71158EAF}"/>
          </ac:spMkLst>
        </pc:spChg>
        <pc:spChg chg="add mod">
          <ac:chgData name="Flavia  Amaral" userId="4f04b625-fff7-4183-97a5-bd699a4aa8e0" providerId="ADAL" clId="{CDEE88A5-BD6F-4373-BEF5-DD9915B2A2D6}" dt="2021-05-25T18:21:34.372" v="1" actId="164"/>
          <ac:spMkLst>
            <pc:docMk/>
            <pc:sldMk cId="2004963381" sldId="325"/>
            <ac:spMk id="23" creationId="{F5D8D7CE-F8EE-450A-931C-0AFFEE24EE19}"/>
          </ac:spMkLst>
        </pc:spChg>
        <pc:spChg chg="add mod">
          <ac:chgData name="Flavia  Amaral" userId="4f04b625-fff7-4183-97a5-bd699a4aa8e0" providerId="ADAL" clId="{CDEE88A5-BD6F-4373-BEF5-DD9915B2A2D6}" dt="2021-05-25T18:21:34.372" v="1" actId="164"/>
          <ac:spMkLst>
            <pc:docMk/>
            <pc:sldMk cId="2004963381" sldId="325"/>
            <ac:spMk id="24" creationId="{EE7D28FF-B137-463A-9184-786CFB3E7F73}"/>
          </ac:spMkLst>
        </pc:spChg>
        <pc:spChg chg="add mod">
          <ac:chgData name="Flavia  Amaral" userId="4f04b625-fff7-4183-97a5-bd699a4aa8e0" providerId="ADAL" clId="{CDEE88A5-BD6F-4373-BEF5-DD9915B2A2D6}" dt="2021-05-25T18:21:34.372" v="1" actId="164"/>
          <ac:spMkLst>
            <pc:docMk/>
            <pc:sldMk cId="2004963381" sldId="325"/>
            <ac:spMk id="25" creationId="{86F9320B-28FB-4DBC-AC8B-E687CEEB1358}"/>
          </ac:spMkLst>
        </pc:spChg>
        <pc:spChg chg="add mod">
          <ac:chgData name="Flavia  Amaral" userId="4f04b625-fff7-4183-97a5-bd699a4aa8e0" providerId="ADAL" clId="{CDEE88A5-BD6F-4373-BEF5-DD9915B2A2D6}" dt="2021-05-25T18:21:34.372" v="1" actId="164"/>
          <ac:spMkLst>
            <pc:docMk/>
            <pc:sldMk cId="2004963381" sldId="325"/>
            <ac:spMk id="26" creationId="{5388B559-1BC9-4EAC-AF9E-94B398C66432}"/>
          </ac:spMkLst>
        </pc:spChg>
        <pc:grpChg chg="add del mod">
          <ac:chgData name="Flavia  Amaral" userId="4f04b625-fff7-4183-97a5-bd699a4aa8e0" providerId="ADAL" clId="{CDEE88A5-BD6F-4373-BEF5-DD9915B2A2D6}" dt="2021-05-25T18:22:14.984" v="6" actId="478"/>
          <ac:grpSpMkLst>
            <pc:docMk/>
            <pc:sldMk cId="2004963381" sldId="325"/>
            <ac:grpSpMk id="2" creationId="{C0A95485-F8C0-4520-BCC3-C2A2376F829D}"/>
          </ac:grpSpMkLst>
        </pc:grpChg>
        <pc:picChg chg="add mod">
          <ac:chgData name="Flavia  Amaral" userId="4f04b625-fff7-4183-97a5-bd699a4aa8e0" providerId="ADAL" clId="{CDEE88A5-BD6F-4373-BEF5-DD9915B2A2D6}" dt="2021-05-25T18:23:47.727" v="43" actId="1037"/>
          <ac:picMkLst>
            <pc:docMk/>
            <pc:sldMk cId="2004963381" sldId="325"/>
            <ac:picMk id="4" creationId="{CBFA29D4-4E63-46A1-87D9-EE93FC9F8CD2}"/>
          </ac:picMkLst>
        </pc:picChg>
        <pc:picChg chg="del">
          <ac:chgData name="Flavia  Amaral" userId="4f04b625-fff7-4183-97a5-bd699a4aa8e0" providerId="ADAL" clId="{CDEE88A5-BD6F-4373-BEF5-DD9915B2A2D6}" dt="2021-05-25T18:22:16.317" v="7" actId="478"/>
          <ac:picMkLst>
            <pc:docMk/>
            <pc:sldMk cId="2004963381" sldId="325"/>
            <ac:picMk id="9" creationId="{F2007875-C670-4AE3-AA3F-8481548FBCCA}"/>
          </ac:picMkLst>
        </pc:picChg>
        <pc:cxnChg chg="add mod">
          <ac:chgData name="Flavia  Amaral" userId="4f04b625-fff7-4183-97a5-bd699a4aa8e0" providerId="ADAL" clId="{CDEE88A5-BD6F-4373-BEF5-DD9915B2A2D6}" dt="2021-05-25T18:21:34.372" v="1" actId="164"/>
          <ac:cxnSpMkLst>
            <pc:docMk/>
            <pc:sldMk cId="2004963381" sldId="325"/>
            <ac:cxnSpMk id="7" creationId="{A7AC1854-2BD9-4D54-9A4A-5E9496170EAD}"/>
          </ac:cxnSpMkLst>
        </pc:cxnChg>
        <pc:cxnChg chg="add mod">
          <ac:chgData name="Flavia  Amaral" userId="4f04b625-fff7-4183-97a5-bd699a4aa8e0" providerId="ADAL" clId="{CDEE88A5-BD6F-4373-BEF5-DD9915B2A2D6}" dt="2021-05-25T18:21:34.372" v="1" actId="164"/>
          <ac:cxnSpMkLst>
            <pc:docMk/>
            <pc:sldMk cId="2004963381" sldId="325"/>
            <ac:cxnSpMk id="17" creationId="{E2BE0292-6389-4BA5-89C0-0A5988FBABEE}"/>
          </ac:cxnSpMkLst>
        </pc:cxnChg>
        <pc:cxnChg chg="add mod">
          <ac:chgData name="Flavia  Amaral" userId="4f04b625-fff7-4183-97a5-bd699a4aa8e0" providerId="ADAL" clId="{CDEE88A5-BD6F-4373-BEF5-DD9915B2A2D6}" dt="2021-05-25T18:21:34.372" v="1" actId="164"/>
          <ac:cxnSpMkLst>
            <pc:docMk/>
            <pc:sldMk cId="2004963381" sldId="325"/>
            <ac:cxnSpMk id="18" creationId="{AFCC1E19-B4FF-4281-918E-7F716F166A13}"/>
          </ac:cxnSpMkLst>
        </pc:cxnChg>
      </pc:sldChg>
      <pc:sldChg chg="modSp mod">
        <pc:chgData name="Flavia  Amaral" userId="4f04b625-fff7-4183-97a5-bd699a4aa8e0" providerId="ADAL" clId="{CDEE88A5-BD6F-4373-BEF5-DD9915B2A2D6}" dt="2021-05-26T20:28:29.065" v="130" actId="1036"/>
        <pc:sldMkLst>
          <pc:docMk/>
          <pc:sldMk cId="318065296" sldId="334"/>
        </pc:sldMkLst>
        <pc:spChg chg="mod">
          <ac:chgData name="Flavia  Amaral" userId="4f04b625-fff7-4183-97a5-bd699a4aa8e0" providerId="ADAL" clId="{CDEE88A5-BD6F-4373-BEF5-DD9915B2A2D6}" dt="2021-05-26T20:28:29.065" v="130" actId="1036"/>
          <ac:spMkLst>
            <pc:docMk/>
            <pc:sldMk cId="318065296" sldId="334"/>
            <ac:spMk id="9" creationId="{00000000-0000-0000-0000-000000000000}"/>
          </ac:spMkLst>
        </pc:spChg>
        <pc:spChg chg="mod">
          <ac:chgData name="Flavia  Amaral" userId="4f04b625-fff7-4183-97a5-bd699a4aa8e0" providerId="ADAL" clId="{CDEE88A5-BD6F-4373-BEF5-DD9915B2A2D6}" dt="2021-05-26T20:28:27.691" v="127" actId="1036"/>
          <ac:spMkLst>
            <pc:docMk/>
            <pc:sldMk cId="318065296" sldId="334"/>
            <ac:spMk id="10" creationId="{00000000-0000-0000-0000-000000000000}"/>
          </ac:spMkLst>
        </pc:spChg>
        <pc:cxnChg chg="mod">
          <ac:chgData name="Flavia  Amaral" userId="4f04b625-fff7-4183-97a5-bd699a4aa8e0" providerId="ADAL" clId="{CDEE88A5-BD6F-4373-BEF5-DD9915B2A2D6}" dt="2021-05-26T20:28:29.065" v="130" actId="1036"/>
          <ac:cxnSpMkLst>
            <pc:docMk/>
            <pc:sldMk cId="318065296" sldId="334"/>
            <ac:cxnSpMk id="6" creationId="{00000000-0000-0000-0000-000000000000}"/>
          </ac:cxnSpMkLst>
        </pc:cxnChg>
        <pc:cxnChg chg="mod">
          <ac:chgData name="Flavia  Amaral" userId="4f04b625-fff7-4183-97a5-bd699a4aa8e0" providerId="ADAL" clId="{CDEE88A5-BD6F-4373-BEF5-DD9915B2A2D6}" dt="2021-05-26T20:28:27.691" v="127" actId="1036"/>
          <ac:cxnSpMkLst>
            <pc:docMk/>
            <pc:sldMk cId="318065296" sldId="334"/>
            <ac:cxnSpMk id="7" creationId="{00000000-0000-0000-0000-000000000000}"/>
          </ac:cxnSpMkLst>
        </pc:cxnChg>
      </pc:sldChg>
      <pc:sldChg chg="modSp mod">
        <pc:chgData name="Flavia  Amaral" userId="4f04b625-fff7-4183-97a5-bd699a4aa8e0" providerId="ADAL" clId="{CDEE88A5-BD6F-4373-BEF5-DD9915B2A2D6}" dt="2021-05-26T20:25:08.091" v="91" actId="20577"/>
        <pc:sldMkLst>
          <pc:docMk/>
          <pc:sldMk cId="234450520" sldId="378"/>
        </pc:sldMkLst>
        <pc:spChg chg="mod">
          <ac:chgData name="Flavia  Amaral" userId="4f04b625-fff7-4183-97a5-bd699a4aa8e0" providerId="ADAL" clId="{CDEE88A5-BD6F-4373-BEF5-DD9915B2A2D6}" dt="2021-05-26T20:25:08.091" v="91" actId="20577"/>
          <ac:spMkLst>
            <pc:docMk/>
            <pc:sldMk cId="234450520" sldId="378"/>
            <ac:spMk id="21"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6208E-EE70-47DE-A465-EA063E2A99C3}" type="doc">
      <dgm:prSet loTypeId="urn:microsoft.com/office/officeart/2005/8/layout/pyramid1" loCatId="pyramid" qsTypeId="urn:microsoft.com/office/officeart/2005/8/quickstyle/simple1" qsCatId="simple" csTypeId="urn:microsoft.com/office/officeart/2005/8/colors/colorful2" csCatId="colorful" phldr="1"/>
      <dgm:spPr/>
    </dgm:pt>
    <dgm:pt modelId="{6A45BA1E-4A54-4BDD-829C-B0997AEACC7A}">
      <dgm:prSet phldrT="[Text]" custT="1"/>
      <dgm:spPr>
        <a:solidFill>
          <a:srgbClr val="800000"/>
        </a:solidFill>
      </dgm:spPr>
      <dgm:t>
        <a:bodyPr/>
        <a:lstStyle/>
        <a:p>
          <a:pPr>
            <a:lnSpc>
              <a:spcPct val="100000"/>
            </a:lnSpc>
            <a:spcAft>
              <a:spcPts val="0"/>
            </a:spcAft>
          </a:pPr>
          <a:r>
            <a:rPr lang="fr-FR" sz="1400" b="1" noProof="0" dirty="0">
              <a:solidFill>
                <a:schemeClr val="bg1"/>
              </a:solidFill>
              <a:latin typeface="Avenir Medium"/>
              <a:cs typeface="Avenir Medium"/>
            </a:rPr>
            <a:t>Normes régionales </a:t>
          </a:r>
          <a:br>
            <a:rPr lang="fr-FR" sz="1400" b="1" noProof="0" dirty="0">
              <a:solidFill>
                <a:schemeClr val="bg1"/>
              </a:solidFill>
              <a:latin typeface="Avenir Medium"/>
              <a:cs typeface="Avenir Medium"/>
            </a:rPr>
          </a:br>
          <a:r>
            <a:rPr lang="fr-FR" sz="1400" b="1" noProof="0" dirty="0">
              <a:solidFill>
                <a:schemeClr val="bg1"/>
              </a:solidFill>
              <a:latin typeface="Avenir Medium"/>
              <a:cs typeface="Avenir Medium"/>
            </a:rPr>
            <a:t>et internationales</a:t>
          </a:r>
        </a:p>
      </dgm:t>
    </dgm:pt>
    <dgm:pt modelId="{7AF10B25-38B9-4FE0-8661-E5678C228915}" type="parTrans" cxnId="{13799DF9-C680-45BE-BD5E-8EF37AD6EBDF}">
      <dgm:prSet/>
      <dgm:spPr/>
      <dgm:t>
        <a:bodyPr/>
        <a:lstStyle/>
        <a:p>
          <a:endParaRPr lang="en-GB" sz="2400"/>
        </a:p>
      </dgm:t>
    </dgm:pt>
    <dgm:pt modelId="{A4C1C924-B5B1-4A24-BF2D-0AD8C53FA2DE}" type="sibTrans" cxnId="{13799DF9-C680-45BE-BD5E-8EF37AD6EBDF}">
      <dgm:prSet/>
      <dgm:spPr/>
      <dgm:t>
        <a:bodyPr/>
        <a:lstStyle/>
        <a:p>
          <a:endParaRPr lang="en-GB" sz="2400"/>
        </a:p>
      </dgm:t>
    </dgm:pt>
    <dgm:pt modelId="{1FBC6662-034F-4712-9FD2-3C52D2365343}">
      <dgm:prSet phldrT="[Text]" custT="1"/>
      <dgm:spPr>
        <a:solidFill>
          <a:srgbClr val="FFCC00"/>
        </a:solidFill>
      </dgm:spPr>
      <dgm:t>
        <a:bodyPr/>
        <a:lstStyle/>
        <a:p>
          <a:r>
            <a:rPr lang="fr-FR" sz="1800" b="1" noProof="0" dirty="0">
              <a:latin typeface="Avenir Medium"/>
              <a:cs typeface="Avenir Medium"/>
            </a:rPr>
            <a:t>Constitutions nationales</a:t>
          </a:r>
        </a:p>
      </dgm:t>
    </dgm:pt>
    <dgm:pt modelId="{280A3CC8-6C75-4976-9CF1-DE307F239408}" type="parTrans" cxnId="{440B6DA3-3A10-429B-A7A9-2C696F5C6F89}">
      <dgm:prSet/>
      <dgm:spPr/>
      <dgm:t>
        <a:bodyPr/>
        <a:lstStyle/>
        <a:p>
          <a:endParaRPr lang="en-GB" sz="2400"/>
        </a:p>
      </dgm:t>
    </dgm:pt>
    <dgm:pt modelId="{AE300DFA-E4FE-49EB-BD3E-6BD5BF28210E}" type="sibTrans" cxnId="{440B6DA3-3A10-429B-A7A9-2C696F5C6F89}">
      <dgm:prSet/>
      <dgm:spPr/>
      <dgm:t>
        <a:bodyPr/>
        <a:lstStyle/>
        <a:p>
          <a:endParaRPr lang="en-GB" sz="2400"/>
        </a:p>
      </dgm:t>
    </dgm:pt>
    <dgm:pt modelId="{8FD4F580-9824-4ABB-993E-AC3EF692E14D}">
      <dgm:prSet phldrT="[Text]" custT="1"/>
      <dgm:spPr>
        <a:solidFill>
          <a:schemeClr val="accent1">
            <a:lumMod val="75000"/>
          </a:schemeClr>
        </a:solidFill>
      </dgm:spPr>
      <dgm:t>
        <a:bodyPr/>
        <a:lstStyle/>
        <a:p>
          <a:r>
            <a:rPr lang="fr-FR" sz="2200" b="1" noProof="0" dirty="0">
              <a:solidFill>
                <a:schemeClr val="bg1"/>
              </a:solidFill>
              <a:latin typeface="Avenir Medium"/>
              <a:cs typeface="Avenir Medium"/>
            </a:rPr>
            <a:t>Lois nationales</a:t>
          </a:r>
        </a:p>
      </dgm:t>
    </dgm:pt>
    <dgm:pt modelId="{3954C22E-8B1C-46A6-86B6-30C1EDDC51BD}" type="parTrans" cxnId="{625670D3-7DB7-4D6F-973E-E4E8F44D8B0D}">
      <dgm:prSet/>
      <dgm:spPr/>
      <dgm:t>
        <a:bodyPr/>
        <a:lstStyle/>
        <a:p>
          <a:endParaRPr lang="en-GB" sz="2400"/>
        </a:p>
      </dgm:t>
    </dgm:pt>
    <dgm:pt modelId="{1E9C58D4-7E92-45F4-9255-F4FE6560851B}" type="sibTrans" cxnId="{625670D3-7DB7-4D6F-973E-E4E8F44D8B0D}">
      <dgm:prSet/>
      <dgm:spPr/>
      <dgm:t>
        <a:bodyPr/>
        <a:lstStyle/>
        <a:p>
          <a:endParaRPr lang="en-GB" sz="2400"/>
        </a:p>
      </dgm:t>
    </dgm:pt>
    <dgm:pt modelId="{A25BFC3B-885B-49A1-84DB-BA1E113464AD}">
      <dgm:prSet phldrT="[Text]" custT="1"/>
      <dgm:spPr>
        <a:solidFill>
          <a:schemeClr val="tx2">
            <a:lumMod val="50000"/>
          </a:schemeClr>
        </a:solidFill>
      </dgm:spPr>
      <dgm:t>
        <a:bodyPr/>
        <a:lstStyle/>
        <a:p>
          <a:r>
            <a:rPr lang="fr-FR" sz="2200" b="1" noProof="0" dirty="0">
              <a:solidFill>
                <a:schemeClr val="bg1"/>
              </a:solidFill>
              <a:latin typeface="Avenir Medium"/>
              <a:cs typeface="Avenir Medium"/>
            </a:rPr>
            <a:t>Réglementations</a:t>
          </a:r>
        </a:p>
      </dgm:t>
    </dgm:pt>
    <dgm:pt modelId="{DAC154F6-C28D-4378-80F4-5204B9571824}" type="parTrans" cxnId="{E5DF2DF4-7FB4-4330-A70B-C63709561A4C}">
      <dgm:prSet/>
      <dgm:spPr/>
      <dgm:t>
        <a:bodyPr/>
        <a:lstStyle/>
        <a:p>
          <a:endParaRPr lang="en-GB" sz="2400"/>
        </a:p>
      </dgm:t>
    </dgm:pt>
    <dgm:pt modelId="{4BAE4386-5338-415B-ACDE-91DC65FE525A}" type="sibTrans" cxnId="{E5DF2DF4-7FB4-4330-A70B-C63709561A4C}">
      <dgm:prSet/>
      <dgm:spPr/>
      <dgm:t>
        <a:bodyPr/>
        <a:lstStyle/>
        <a:p>
          <a:endParaRPr lang="en-GB" sz="2400"/>
        </a:p>
      </dgm:t>
    </dgm:pt>
    <dgm:pt modelId="{0EBCF4AC-8F15-4B6E-B285-2DA44E9B5D5D}">
      <dgm:prSet phldrT="[Text]" custT="1"/>
      <dgm:spPr>
        <a:solidFill>
          <a:srgbClr val="396A2A"/>
        </a:solidFill>
      </dgm:spPr>
      <dgm:t>
        <a:bodyPr/>
        <a:lstStyle/>
        <a:p>
          <a:r>
            <a:rPr lang="fr-FR" sz="2200" b="1" noProof="0" dirty="0">
              <a:solidFill>
                <a:schemeClr val="bg1"/>
              </a:solidFill>
              <a:latin typeface="Avenir Medium"/>
              <a:cs typeface="Avenir Medium"/>
            </a:rPr>
            <a:t>Manuels de </a:t>
          </a:r>
          <a:br>
            <a:rPr lang="fr-FR" sz="2200" b="1" noProof="0" dirty="0">
              <a:solidFill>
                <a:schemeClr val="bg1"/>
              </a:solidFill>
              <a:latin typeface="Avenir Medium"/>
              <a:cs typeface="Avenir Medium"/>
            </a:rPr>
          </a:br>
          <a:r>
            <a:rPr lang="fr-FR" sz="2200" b="1" noProof="0" dirty="0">
              <a:solidFill>
                <a:schemeClr val="bg1"/>
              </a:solidFill>
              <a:latin typeface="Avenir Medium"/>
              <a:cs typeface="Avenir Medium"/>
            </a:rPr>
            <a:t>procédures standard</a:t>
          </a:r>
        </a:p>
      </dgm:t>
    </dgm:pt>
    <dgm:pt modelId="{A5A0E66F-63C9-424B-B062-CA7601BEF17C}" type="parTrans" cxnId="{DFF8D5CC-BCA8-4BBA-A515-86055615949D}">
      <dgm:prSet/>
      <dgm:spPr/>
      <dgm:t>
        <a:bodyPr/>
        <a:lstStyle/>
        <a:p>
          <a:endParaRPr lang="en-GB"/>
        </a:p>
      </dgm:t>
    </dgm:pt>
    <dgm:pt modelId="{E95930A4-FE7F-4B3D-8159-1FCA6192C11F}" type="sibTrans" cxnId="{DFF8D5CC-BCA8-4BBA-A515-86055615949D}">
      <dgm:prSet/>
      <dgm:spPr/>
      <dgm:t>
        <a:bodyPr/>
        <a:lstStyle/>
        <a:p>
          <a:endParaRPr lang="en-GB"/>
        </a:p>
      </dgm:t>
    </dgm:pt>
    <dgm:pt modelId="{F1DD659D-755A-4843-A988-3FF7DDE7616D}" type="pres">
      <dgm:prSet presAssocID="{62D6208E-EE70-47DE-A465-EA063E2A99C3}" presName="Name0" presStyleCnt="0">
        <dgm:presLayoutVars>
          <dgm:dir/>
          <dgm:animLvl val="lvl"/>
          <dgm:resizeHandles val="exact"/>
        </dgm:presLayoutVars>
      </dgm:prSet>
      <dgm:spPr/>
    </dgm:pt>
    <dgm:pt modelId="{455C8113-311C-4919-B33E-1FEDAA72F838}" type="pres">
      <dgm:prSet presAssocID="{6A45BA1E-4A54-4BDD-829C-B0997AEACC7A}" presName="Name8" presStyleCnt="0"/>
      <dgm:spPr/>
    </dgm:pt>
    <dgm:pt modelId="{6ED6E183-7DB3-4F25-BE6A-6478B5471B36}" type="pres">
      <dgm:prSet presAssocID="{6A45BA1E-4A54-4BDD-829C-B0997AEACC7A}" presName="level" presStyleLbl="node1" presStyleIdx="0" presStyleCnt="5" custScaleX="231743" custScaleY="86552">
        <dgm:presLayoutVars>
          <dgm:chMax val="1"/>
          <dgm:bulletEnabled val="1"/>
        </dgm:presLayoutVars>
      </dgm:prSet>
      <dgm:spPr/>
    </dgm:pt>
    <dgm:pt modelId="{B30FBBA2-7EEB-421F-999C-C19A148D5D96}" type="pres">
      <dgm:prSet presAssocID="{6A45BA1E-4A54-4BDD-829C-B0997AEACC7A}" presName="levelTx" presStyleLbl="revTx" presStyleIdx="0" presStyleCnt="0">
        <dgm:presLayoutVars>
          <dgm:chMax val="1"/>
          <dgm:bulletEnabled val="1"/>
        </dgm:presLayoutVars>
      </dgm:prSet>
      <dgm:spPr/>
    </dgm:pt>
    <dgm:pt modelId="{A74534F8-13E7-441D-8A1C-CBC330B7D765}" type="pres">
      <dgm:prSet presAssocID="{1FBC6662-034F-4712-9FD2-3C52D2365343}" presName="Name8" presStyleCnt="0"/>
      <dgm:spPr/>
    </dgm:pt>
    <dgm:pt modelId="{C6894BA3-8172-4650-9D39-EB0E9B5F88F9}" type="pres">
      <dgm:prSet presAssocID="{1FBC6662-034F-4712-9FD2-3C52D2365343}" presName="level" presStyleLbl="node1" presStyleIdx="1" presStyleCnt="5" custScaleX="115466" custScaleY="95194">
        <dgm:presLayoutVars>
          <dgm:chMax val="1"/>
          <dgm:bulletEnabled val="1"/>
        </dgm:presLayoutVars>
      </dgm:prSet>
      <dgm:spPr/>
    </dgm:pt>
    <dgm:pt modelId="{B2FA6510-BAD8-4DD8-AE4C-6BAAF50FF9E2}" type="pres">
      <dgm:prSet presAssocID="{1FBC6662-034F-4712-9FD2-3C52D2365343}" presName="levelTx" presStyleLbl="revTx" presStyleIdx="0" presStyleCnt="0">
        <dgm:presLayoutVars>
          <dgm:chMax val="1"/>
          <dgm:bulletEnabled val="1"/>
        </dgm:presLayoutVars>
      </dgm:prSet>
      <dgm:spPr/>
    </dgm:pt>
    <dgm:pt modelId="{B0F80918-3E18-43BC-BEFB-67F48AB22894}" type="pres">
      <dgm:prSet presAssocID="{8FD4F580-9824-4ABB-993E-AC3EF692E14D}" presName="Name8" presStyleCnt="0"/>
      <dgm:spPr/>
    </dgm:pt>
    <dgm:pt modelId="{F0F395CF-A17C-45B6-81DA-8014E05B07B3}" type="pres">
      <dgm:prSet presAssocID="{8FD4F580-9824-4ABB-993E-AC3EF692E14D}" presName="level" presStyleLbl="node1" presStyleIdx="2" presStyleCnt="5">
        <dgm:presLayoutVars>
          <dgm:chMax val="1"/>
          <dgm:bulletEnabled val="1"/>
        </dgm:presLayoutVars>
      </dgm:prSet>
      <dgm:spPr/>
    </dgm:pt>
    <dgm:pt modelId="{688154AF-8DAE-40E7-BB0A-C2333A969E4A}" type="pres">
      <dgm:prSet presAssocID="{8FD4F580-9824-4ABB-993E-AC3EF692E14D}" presName="levelTx" presStyleLbl="revTx" presStyleIdx="0" presStyleCnt="0">
        <dgm:presLayoutVars>
          <dgm:chMax val="1"/>
          <dgm:bulletEnabled val="1"/>
        </dgm:presLayoutVars>
      </dgm:prSet>
      <dgm:spPr/>
    </dgm:pt>
    <dgm:pt modelId="{D801921A-B0CA-4B05-83FD-B08DF9283E50}" type="pres">
      <dgm:prSet presAssocID="{A25BFC3B-885B-49A1-84DB-BA1E113464AD}" presName="Name8" presStyleCnt="0"/>
      <dgm:spPr/>
    </dgm:pt>
    <dgm:pt modelId="{96F15B18-55FA-4923-B97B-1CDAF127F843}" type="pres">
      <dgm:prSet presAssocID="{A25BFC3B-885B-49A1-84DB-BA1E113464AD}" presName="level" presStyleLbl="node1" presStyleIdx="3" presStyleCnt="5">
        <dgm:presLayoutVars>
          <dgm:chMax val="1"/>
          <dgm:bulletEnabled val="1"/>
        </dgm:presLayoutVars>
      </dgm:prSet>
      <dgm:spPr/>
    </dgm:pt>
    <dgm:pt modelId="{52D8C0C0-07BF-4FF6-B6C8-085ABA53EF72}" type="pres">
      <dgm:prSet presAssocID="{A25BFC3B-885B-49A1-84DB-BA1E113464AD}" presName="levelTx" presStyleLbl="revTx" presStyleIdx="0" presStyleCnt="0">
        <dgm:presLayoutVars>
          <dgm:chMax val="1"/>
          <dgm:bulletEnabled val="1"/>
        </dgm:presLayoutVars>
      </dgm:prSet>
      <dgm:spPr/>
    </dgm:pt>
    <dgm:pt modelId="{F18ED3D3-BCE2-4674-9CCD-99B5E447E224}" type="pres">
      <dgm:prSet presAssocID="{0EBCF4AC-8F15-4B6E-B285-2DA44E9B5D5D}" presName="Name8" presStyleCnt="0"/>
      <dgm:spPr/>
    </dgm:pt>
    <dgm:pt modelId="{EC3BBAD6-487F-4934-B597-50D540542D3D}" type="pres">
      <dgm:prSet presAssocID="{0EBCF4AC-8F15-4B6E-B285-2DA44E9B5D5D}" presName="level" presStyleLbl="node1" presStyleIdx="4" presStyleCnt="5">
        <dgm:presLayoutVars>
          <dgm:chMax val="1"/>
          <dgm:bulletEnabled val="1"/>
        </dgm:presLayoutVars>
      </dgm:prSet>
      <dgm:spPr/>
    </dgm:pt>
    <dgm:pt modelId="{9CFF6D88-88BC-4F0B-BAEB-BF3C914E8885}" type="pres">
      <dgm:prSet presAssocID="{0EBCF4AC-8F15-4B6E-B285-2DA44E9B5D5D}" presName="levelTx" presStyleLbl="revTx" presStyleIdx="0" presStyleCnt="0">
        <dgm:presLayoutVars>
          <dgm:chMax val="1"/>
          <dgm:bulletEnabled val="1"/>
        </dgm:presLayoutVars>
      </dgm:prSet>
      <dgm:spPr/>
    </dgm:pt>
  </dgm:ptLst>
  <dgm:cxnLst>
    <dgm:cxn modelId="{60D15C01-CBB1-F841-BF14-47E00B96683D}" type="presOf" srcId="{1FBC6662-034F-4712-9FD2-3C52D2365343}" destId="{C6894BA3-8172-4650-9D39-EB0E9B5F88F9}" srcOrd="0" destOrd="0" presId="urn:microsoft.com/office/officeart/2005/8/layout/pyramid1"/>
    <dgm:cxn modelId="{1BE4B82A-4295-114A-A0AD-C324E97DC85C}" type="presOf" srcId="{6A45BA1E-4A54-4BDD-829C-B0997AEACC7A}" destId="{6ED6E183-7DB3-4F25-BE6A-6478B5471B36}" srcOrd="0" destOrd="0" presId="urn:microsoft.com/office/officeart/2005/8/layout/pyramid1"/>
    <dgm:cxn modelId="{8161752D-7949-AA48-8815-FC03A82655FC}" type="presOf" srcId="{A25BFC3B-885B-49A1-84DB-BA1E113464AD}" destId="{96F15B18-55FA-4923-B97B-1CDAF127F843}" srcOrd="0" destOrd="0" presId="urn:microsoft.com/office/officeart/2005/8/layout/pyramid1"/>
    <dgm:cxn modelId="{E14BF83B-46D9-4A41-AE39-73F971CA7D83}" type="presOf" srcId="{0EBCF4AC-8F15-4B6E-B285-2DA44E9B5D5D}" destId="{9CFF6D88-88BC-4F0B-BAEB-BF3C914E8885}" srcOrd="1" destOrd="0" presId="urn:microsoft.com/office/officeart/2005/8/layout/pyramid1"/>
    <dgm:cxn modelId="{C11BA46E-9688-8E44-8E0C-671A5EB5421B}" type="presOf" srcId="{A25BFC3B-885B-49A1-84DB-BA1E113464AD}" destId="{52D8C0C0-07BF-4FF6-B6C8-085ABA53EF72}" srcOrd="1" destOrd="0" presId="urn:microsoft.com/office/officeart/2005/8/layout/pyramid1"/>
    <dgm:cxn modelId="{A908F86E-1E82-4FB1-BF9A-37183F4BE5FA}" type="presOf" srcId="{0EBCF4AC-8F15-4B6E-B285-2DA44E9B5D5D}" destId="{EC3BBAD6-487F-4934-B597-50D540542D3D}" srcOrd="0" destOrd="0" presId="urn:microsoft.com/office/officeart/2005/8/layout/pyramid1"/>
    <dgm:cxn modelId="{440B6DA3-3A10-429B-A7A9-2C696F5C6F89}" srcId="{62D6208E-EE70-47DE-A465-EA063E2A99C3}" destId="{1FBC6662-034F-4712-9FD2-3C52D2365343}" srcOrd="1" destOrd="0" parTransId="{280A3CC8-6C75-4976-9CF1-DE307F239408}" sibTransId="{AE300DFA-E4FE-49EB-BD3E-6BD5BF28210E}"/>
    <dgm:cxn modelId="{5A5F09B6-9A52-1D4D-B193-D7613849EAE7}" type="presOf" srcId="{62D6208E-EE70-47DE-A465-EA063E2A99C3}" destId="{F1DD659D-755A-4843-A988-3FF7DDE7616D}" srcOrd="0" destOrd="0" presId="urn:microsoft.com/office/officeart/2005/8/layout/pyramid1"/>
    <dgm:cxn modelId="{1BABACC2-3655-9446-B1F9-D7403D971BED}" type="presOf" srcId="{8FD4F580-9824-4ABB-993E-AC3EF692E14D}" destId="{F0F395CF-A17C-45B6-81DA-8014E05B07B3}" srcOrd="0" destOrd="0" presId="urn:microsoft.com/office/officeart/2005/8/layout/pyramid1"/>
    <dgm:cxn modelId="{E287C6CC-0883-C745-9BD2-3ECD9C380A4B}" type="presOf" srcId="{8FD4F580-9824-4ABB-993E-AC3EF692E14D}" destId="{688154AF-8DAE-40E7-BB0A-C2333A969E4A}" srcOrd="1" destOrd="0" presId="urn:microsoft.com/office/officeart/2005/8/layout/pyramid1"/>
    <dgm:cxn modelId="{DFF8D5CC-BCA8-4BBA-A515-86055615949D}" srcId="{62D6208E-EE70-47DE-A465-EA063E2A99C3}" destId="{0EBCF4AC-8F15-4B6E-B285-2DA44E9B5D5D}" srcOrd="4" destOrd="0" parTransId="{A5A0E66F-63C9-424B-B062-CA7601BEF17C}" sibTransId="{E95930A4-FE7F-4B3D-8159-1FCA6192C11F}"/>
    <dgm:cxn modelId="{625670D3-7DB7-4D6F-973E-E4E8F44D8B0D}" srcId="{62D6208E-EE70-47DE-A465-EA063E2A99C3}" destId="{8FD4F580-9824-4ABB-993E-AC3EF692E14D}" srcOrd="2" destOrd="0" parTransId="{3954C22E-8B1C-46A6-86B6-30C1EDDC51BD}" sibTransId="{1E9C58D4-7E92-45F4-9255-F4FE6560851B}"/>
    <dgm:cxn modelId="{4652FDDB-FB50-BA47-8058-45FE21ECA434}" type="presOf" srcId="{6A45BA1E-4A54-4BDD-829C-B0997AEACC7A}" destId="{B30FBBA2-7EEB-421F-999C-C19A148D5D96}" srcOrd="1" destOrd="0" presId="urn:microsoft.com/office/officeart/2005/8/layout/pyramid1"/>
    <dgm:cxn modelId="{E5DF2DF4-7FB4-4330-A70B-C63709561A4C}" srcId="{62D6208E-EE70-47DE-A465-EA063E2A99C3}" destId="{A25BFC3B-885B-49A1-84DB-BA1E113464AD}" srcOrd="3" destOrd="0" parTransId="{DAC154F6-C28D-4378-80F4-5204B9571824}" sibTransId="{4BAE4386-5338-415B-ACDE-91DC65FE525A}"/>
    <dgm:cxn modelId="{07F0B9F5-7CCA-EE49-841E-6A4F44363035}" type="presOf" srcId="{1FBC6662-034F-4712-9FD2-3C52D2365343}" destId="{B2FA6510-BAD8-4DD8-AE4C-6BAAF50FF9E2}" srcOrd="1" destOrd="0" presId="urn:microsoft.com/office/officeart/2005/8/layout/pyramid1"/>
    <dgm:cxn modelId="{13799DF9-C680-45BE-BD5E-8EF37AD6EBDF}" srcId="{62D6208E-EE70-47DE-A465-EA063E2A99C3}" destId="{6A45BA1E-4A54-4BDD-829C-B0997AEACC7A}" srcOrd="0" destOrd="0" parTransId="{7AF10B25-38B9-4FE0-8661-E5678C228915}" sibTransId="{A4C1C924-B5B1-4A24-BF2D-0AD8C53FA2DE}"/>
    <dgm:cxn modelId="{AA15A730-93C6-C940-B812-B12DC9501F2B}" type="presParOf" srcId="{F1DD659D-755A-4843-A988-3FF7DDE7616D}" destId="{455C8113-311C-4919-B33E-1FEDAA72F838}" srcOrd="0" destOrd="0" presId="urn:microsoft.com/office/officeart/2005/8/layout/pyramid1"/>
    <dgm:cxn modelId="{0F2C01AE-9DE7-B64A-B5F2-16EE65CF5368}" type="presParOf" srcId="{455C8113-311C-4919-B33E-1FEDAA72F838}" destId="{6ED6E183-7DB3-4F25-BE6A-6478B5471B36}" srcOrd="0" destOrd="0" presId="urn:microsoft.com/office/officeart/2005/8/layout/pyramid1"/>
    <dgm:cxn modelId="{3B2EF07C-EFA9-0E44-BCC2-B426DDC75EA2}" type="presParOf" srcId="{455C8113-311C-4919-B33E-1FEDAA72F838}" destId="{B30FBBA2-7EEB-421F-999C-C19A148D5D96}" srcOrd="1" destOrd="0" presId="urn:microsoft.com/office/officeart/2005/8/layout/pyramid1"/>
    <dgm:cxn modelId="{F42E6F76-34A8-0645-BC18-ADA6FB8DA9C5}" type="presParOf" srcId="{F1DD659D-755A-4843-A988-3FF7DDE7616D}" destId="{A74534F8-13E7-441D-8A1C-CBC330B7D765}" srcOrd="1" destOrd="0" presId="urn:microsoft.com/office/officeart/2005/8/layout/pyramid1"/>
    <dgm:cxn modelId="{95ECCF76-DE4B-1346-BF09-27B656AF1205}" type="presParOf" srcId="{A74534F8-13E7-441D-8A1C-CBC330B7D765}" destId="{C6894BA3-8172-4650-9D39-EB0E9B5F88F9}" srcOrd="0" destOrd="0" presId="urn:microsoft.com/office/officeart/2005/8/layout/pyramid1"/>
    <dgm:cxn modelId="{3509A139-BF4D-824F-9DEF-0859B7001DA2}" type="presParOf" srcId="{A74534F8-13E7-441D-8A1C-CBC330B7D765}" destId="{B2FA6510-BAD8-4DD8-AE4C-6BAAF50FF9E2}" srcOrd="1" destOrd="0" presId="urn:microsoft.com/office/officeart/2005/8/layout/pyramid1"/>
    <dgm:cxn modelId="{BD5C38E4-0971-C34C-BD80-01B4D2988728}" type="presParOf" srcId="{F1DD659D-755A-4843-A988-3FF7DDE7616D}" destId="{B0F80918-3E18-43BC-BEFB-67F48AB22894}" srcOrd="2" destOrd="0" presId="urn:microsoft.com/office/officeart/2005/8/layout/pyramid1"/>
    <dgm:cxn modelId="{5383AE8E-F540-914E-8212-E42841D0801C}" type="presParOf" srcId="{B0F80918-3E18-43BC-BEFB-67F48AB22894}" destId="{F0F395CF-A17C-45B6-81DA-8014E05B07B3}" srcOrd="0" destOrd="0" presId="urn:microsoft.com/office/officeart/2005/8/layout/pyramid1"/>
    <dgm:cxn modelId="{1318B033-9C8E-B840-A1BC-A6AC282D00E5}" type="presParOf" srcId="{B0F80918-3E18-43BC-BEFB-67F48AB22894}" destId="{688154AF-8DAE-40E7-BB0A-C2333A969E4A}" srcOrd="1" destOrd="0" presId="urn:microsoft.com/office/officeart/2005/8/layout/pyramid1"/>
    <dgm:cxn modelId="{7F1BDEC8-B88E-2248-908C-E8922D2E5535}" type="presParOf" srcId="{F1DD659D-755A-4843-A988-3FF7DDE7616D}" destId="{D801921A-B0CA-4B05-83FD-B08DF9283E50}" srcOrd="3" destOrd="0" presId="urn:microsoft.com/office/officeart/2005/8/layout/pyramid1"/>
    <dgm:cxn modelId="{EB214583-9D8D-E940-8100-2AF1225F684D}" type="presParOf" srcId="{D801921A-B0CA-4B05-83FD-B08DF9283E50}" destId="{96F15B18-55FA-4923-B97B-1CDAF127F843}" srcOrd="0" destOrd="0" presId="urn:microsoft.com/office/officeart/2005/8/layout/pyramid1"/>
    <dgm:cxn modelId="{DA8EFAC2-C496-134D-A4D9-124D5AC487DF}" type="presParOf" srcId="{D801921A-B0CA-4B05-83FD-B08DF9283E50}" destId="{52D8C0C0-07BF-4FF6-B6C8-085ABA53EF72}" srcOrd="1" destOrd="0" presId="urn:microsoft.com/office/officeart/2005/8/layout/pyramid1"/>
    <dgm:cxn modelId="{EDF9C31B-782E-40AC-ABEB-56BCEFF5B209}" type="presParOf" srcId="{F1DD659D-755A-4843-A988-3FF7DDE7616D}" destId="{F18ED3D3-BCE2-4674-9CCD-99B5E447E224}" srcOrd="4" destOrd="0" presId="urn:microsoft.com/office/officeart/2005/8/layout/pyramid1"/>
    <dgm:cxn modelId="{EF1C8CC0-43B4-4A25-BAED-DFF963989227}" type="presParOf" srcId="{F18ED3D3-BCE2-4674-9CCD-99B5E447E224}" destId="{EC3BBAD6-487F-4934-B597-50D540542D3D}" srcOrd="0" destOrd="0" presId="urn:microsoft.com/office/officeart/2005/8/layout/pyramid1"/>
    <dgm:cxn modelId="{933CB081-2794-43A1-B3B5-69417610549B}" type="presParOf" srcId="{F18ED3D3-BCE2-4674-9CCD-99B5E447E224}" destId="{9CFF6D88-88BC-4F0B-BAEB-BF3C914E888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A23494-A0ED-49E6-A759-C7DEFD31F9B2}" type="doc">
      <dgm:prSet loTypeId="urn:microsoft.com/office/officeart/2005/8/layout/chevron1" loCatId="process" qsTypeId="urn:microsoft.com/office/officeart/2005/8/quickstyle/simple1" qsCatId="simple" csTypeId="urn:microsoft.com/office/officeart/2005/8/colors/accent1_2" csCatId="accent1" phldr="1"/>
      <dgm:spPr/>
    </dgm:pt>
    <dgm:pt modelId="{01A29383-0FF4-4AEC-BC92-D5259CB973D4}">
      <dgm:prSet phldrT="[Text]"/>
      <dgm:spPr/>
      <dgm:t>
        <a:bodyPr/>
        <a:lstStyle/>
        <a:p>
          <a:r>
            <a:rPr lang="fr-FR" b="0" i="0" noProof="0" dirty="0">
              <a:solidFill>
                <a:schemeClr val="bg1"/>
              </a:solidFill>
              <a:latin typeface="Avenir Book"/>
              <a:cs typeface="Avenir Book"/>
            </a:rPr>
            <a:t>Connaissez-vous des exemples de coalitions qui ont influencé la protection sociale au niveau local, national </a:t>
          </a:r>
          <a:br>
            <a:rPr lang="fr-FR" b="0" i="0" noProof="0" dirty="0">
              <a:solidFill>
                <a:schemeClr val="bg1"/>
              </a:solidFill>
              <a:latin typeface="Avenir Book"/>
              <a:cs typeface="Avenir Book"/>
            </a:rPr>
          </a:br>
          <a:r>
            <a:rPr lang="fr-FR" b="0" i="0" noProof="0" dirty="0">
              <a:solidFill>
                <a:schemeClr val="bg1"/>
              </a:solidFill>
              <a:latin typeface="Avenir Book"/>
              <a:cs typeface="Avenir Book"/>
            </a:rPr>
            <a:t>ou mondial?</a:t>
          </a:r>
        </a:p>
      </dgm:t>
    </dgm:pt>
    <dgm:pt modelId="{E640B2EE-7A35-4914-BCE1-69EF78AA3EBC}" type="parTrans" cxnId="{5D8D51B1-A401-4A25-BF27-A57AAA441D89}">
      <dgm:prSet/>
      <dgm:spPr/>
      <dgm:t>
        <a:bodyPr/>
        <a:lstStyle/>
        <a:p>
          <a:endParaRPr lang="en-GB"/>
        </a:p>
      </dgm:t>
    </dgm:pt>
    <dgm:pt modelId="{DF458220-40F8-4F63-8F3B-C172C0453201}" type="sibTrans" cxnId="{5D8D51B1-A401-4A25-BF27-A57AAA441D89}">
      <dgm:prSet/>
      <dgm:spPr/>
      <dgm:t>
        <a:bodyPr/>
        <a:lstStyle/>
        <a:p>
          <a:endParaRPr lang="en-GB"/>
        </a:p>
      </dgm:t>
    </dgm:pt>
    <dgm:pt modelId="{AE0F962E-A2AB-4025-94AC-0FD849602A1A}">
      <dgm:prSet phldrT="[Text]"/>
      <dgm:spPr/>
      <dgm:t>
        <a:bodyPr/>
        <a:lstStyle/>
        <a:p>
          <a:r>
            <a:rPr lang="fr-FR" b="0" i="0" noProof="0" dirty="0">
              <a:solidFill>
                <a:schemeClr val="bg1"/>
              </a:solidFill>
              <a:latin typeface="Avenir Book"/>
              <a:cs typeface="Avenir Book"/>
            </a:rPr>
            <a:t>Quelles mesures ont été adoptées par des coalitions publiques-privées pour canaliser les forces en faveur de l’action publique?</a:t>
          </a:r>
        </a:p>
      </dgm:t>
    </dgm:pt>
    <dgm:pt modelId="{09245D8B-DA39-4F5E-AD65-0FB77372AD9A}" type="parTrans" cxnId="{B21DED96-E6FF-4976-BB3E-7A70D5C49BC6}">
      <dgm:prSet/>
      <dgm:spPr/>
      <dgm:t>
        <a:bodyPr/>
        <a:lstStyle/>
        <a:p>
          <a:endParaRPr lang="en-GB"/>
        </a:p>
      </dgm:t>
    </dgm:pt>
    <dgm:pt modelId="{3EECD1DE-32BA-4256-9756-DA8BC8B6B14A}" type="sibTrans" cxnId="{B21DED96-E6FF-4976-BB3E-7A70D5C49BC6}">
      <dgm:prSet/>
      <dgm:spPr/>
      <dgm:t>
        <a:bodyPr/>
        <a:lstStyle/>
        <a:p>
          <a:endParaRPr lang="en-GB"/>
        </a:p>
      </dgm:t>
    </dgm:pt>
    <dgm:pt modelId="{0DE49B7A-2FEB-42BF-AE7E-E5EFE69C94A6}">
      <dgm:prSet phldrT="[Text]"/>
      <dgm:spPr/>
      <dgm:t>
        <a:bodyPr/>
        <a:lstStyle/>
        <a:p>
          <a:r>
            <a:rPr lang="fr-FR" b="0" i="0" noProof="0" dirty="0">
              <a:solidFill>
                <a:schemeClr val="bg1"/>
              </a:solidFill>
              <a:latin typeface="Avenir Book"/>
              <a:cs typeface="Avenir Book"/>
            </a:rPr>
            <a:t>Comment le gouvernement ou les autres partenaires ont-ils commencé et récolté des résultats? </a:t>
          </a:r>
        </a:p>
      </dgm:t>
    </dgm:pt>
    <dgm:pt modelId="{B826222F-7268-4A46-88C1-CD75825F6998}" type="parTrans" cxnId="{4BB67CF9-A1E0-426A-82B3-E63398556B9D}">
      <dgm:prSet/>
      <dgm:spPr/>
      <dgm:t>
        <a:bodyPr/>
        <a:lstStyle/>
        <a:p>
          <a:endParaRPr lang="en-GB"/>
        </a:p>
      </dgm:t>
    </dgm:pt>
    <dgm:pt modelId="{81B166CE-6CB2-4D46-BA52-A7427F9B31CA}" type="sibTrans" cxnId="{4BB67CF9-A1E0-426A-82B3-E63398556B9D}">
      <dgm:prSet/>
      <dgm:spPr/>
      <dgm:t>
        <a:bodyPr/>
        <a:lstStyle/>
        <a:p>
          <a:endParaRPr lang="en-GB"/>
        </a:p>
      </dgm:t>
    </dgm:pt>
    <dgm:pt modelId="{4AF795E1-37B7-4209-B224-DF04474660A1}" type="pres">
      <dgm:prSet presAssocID="{6CA23494-A0ED-49E6-A759-C7DEFD31F9B2}" presName="Name0" presStyleCnt="0">
        <dgm:presLayoutVars>
          <dgm:dir/>
          <dgm:animLvl val="lvl"/>
          <dgm:resizeHandles val="exact"/>
        </dgm:presLayoutVars>
      </dgm:prSet>
      <dgm:spPr/>
    </dgm:pt>
    <dgm:pt modelId="{C858FE94-1DF0-444C-9EA2-93854397E4DD}" type="pres">
      <dgm:prSet presAssocID="{01A29383-0FF4-4AEC-BC92-D5259CB973D4}" presName="parTxOnly" presStyleLbl="node1" presStyleIdx="0" presStyleCnt="3">
        <dgm:presLayoutVars>
          <dgm:chMax val="0"/>
          <dgm:chPref val="0"/>
          <dgm:bulletEnabled val="1"/>
        </dgm:presLayoutVars>
      </dgm:prSet>
      <dgm:spPr/>
    </dgm:pt>
    <dgm:pt modelId="{A91EE663-746D-4293-AB49-F93D339BA675}" type="pres">
      <dgm:prSet presAssocID="{DF458220-40F8-4F63-8F3B-C172C0453201}" presName="parTxOnlySpace" presStyleCnt="0"/>
      <dgm:spPr/>
    </dgm:pt>
    <dgm:pt modelId="{02E8AB4A-9158-4277-B6B1-7962F13E9A00}" type="pres">
      <dgm:prSet presAssocID="{AE0F962E-A2AB-4025-94AC-0FD849602A1A}" presName="parTxOnly" presStyleLbl="node1" presStyleIdx="1" presStyleCnt="3" custLinFactNeighborX="-13935" custLinFactNeighborY="0">
        <dgm:presLayoutVars>
          <dgm:chMax val="0"/>
          <dgm:chPref val="0"/>
          <dgm:bulletEnabled val="1"/>
        </dgm:presLayoutVars>
      </dgm:prSet>
      <dgm:spPr/>
    </dgm:pt>
    <dgm:pt modelId="{FA96BBDC-A8E1-4133-903B-773AC018296F}" type="pres">
      <dgm:prSet presAssocID="{3EECD1DE-32BA-4256-9756-DA8BC8B6B14A}" presName="parTxOnlySpace" presStyleCnt="0"/>
      <dgm:spPr/>
    </dgm:pt>
    <dgm:pt modelId="{D653A14E-7E2A-4418-ADB5-232DC744D459}" type="pres">
      <dgm:prSet presAssocID="{0DE49B7A-2FEB-42BF-AE7E-E5EFE69C94A6}" presName="parTxOnly" presStyleLbl="node1" presStyleIdx="2" presStyleCnt="3">
        <dgm:presLayoutVars>
          <dgm:chMax val="0"/>
          <dgm:chPref val="0"/>
          <dgm:bulletEnabled val="1"/>
        </dgm:presLayoutVars>
      </dgm:prSet>
      <dgm:spPr/>
    </dgm:pt>
  </dgm:ptLst>
  <dgm:cxnLst>
    <dgm:cxn modelId="{5CA89D2A-93A7-7542-BF43-6F3AAA53B9AE}" type="presOf" srcId="{AE0F962E-A2AB-4025-94AC-0FD849602A1A}" destId="{02E8AB4A-9158-4277-B6B1-7962F13E9A00}" srcOrd="0" destOrd="0" presId="urn:microsoft.com/office/officeart/2005/8/layout/chevron1"/>
    <dgm:cxn modelId="{A16CA869-711C-1740-AB14-90E90BAC08A1}" type="presOf" srcId="{01A29383-0FF4-4AEC-BC92-D5259CB973D4}" destId="{C858FE94-1DF0-444C-9EA2-93854397E4DD}" srcOrd="0" destOrd="0" presId="urn:microsoft.com/office/officeart/2005/8/layout/chevron1"/>
    <dgm:cxn modelId="{01FB7758-D418-8347-807F-6558EB0EF3F0}" type="presOf" srcId="{0DE49B7A-2FEB-42BF-AE7E-E5EFE69C94A6}" destId="{D653A14E-7E2A-4418-ADB5-232DC744D459}" srcOrd="0" destOrd="0" presId="urn:microsoft.com/office/officeart/2005/8/layout/chevron1"/>
    <dgm:cxn modelId="{B21DED96-E6FF-4976-BB3E-7A70D5C49BC6}" srcId="{6CA23494-A0ED-49E6-A759-C7DEFD31F9B2}" destId="{AE0F962E-A2AB-4025-94AC-0FD849602A1A}" srcOrd="1" destOrd="0" parTransId="{09245D8B-DA39-4F5E-AD65-0FB77372AD9A}" sibTransId="{3EECD1DE-32BA-4256-9756-DA8BC8B6B14A}"/>
    <dgm:cxn modelId="{5D8D51B1-A401-4A25-BF27-A57AAA441D89}" srcId="{6CA23494-A0ED-49E6-A759-C7DEFD31F9B2}" destId="{01A29383-0FF4-4AEC-BC92-D5259CB973D4}" srcOrd="0" destOrd="0" parTransId="{E640B2EE-7A35-4914-BCE1-69EF78AA3EBC}" sibTransId="{DF458220-40F8-4F63-8F3B-C172C0453201}"/>
    <dgm:cxn modelId="{0AB763B9-5785-1E42-8164-C47ADFF33820}" type="presOf" srcId="{6CA23494-A0ED-49E6-A759-C7DEFD31F9B2}" destId="{4AF795E1-37B7-4209-B224-DF04474660A1}" srcOrd="0" destOrd="0" presId="urn:microsoft.com/office/officeart/2005/8/layout/chevron1"/>
    <dgm:cxn modelId="{4BB67CF9-A1E0-426A-82B3-E63398556B9D}" srcId="{6CA23494-A0ED-49E6-A759-C7DEFD31F9B2}" destId="{0DE49B7A-2FEB-42BF-AE7E-E5EFE69C94A6}" srcOrd="2" destOrd="0" parTransId="{B826222F-7268-4A46-88C1-CD75825F6998}" sibTransId="{81B166CE-6CB2-4D46-BA52-A7427F9B31CA}"/>
    <dgm:cxn modelId="{73F92472-67E9-B34E-88D3-14D52382B3EE}" type="presParOf" srcId="{4AF795E1-37B7-4209-B224-DF04474660A1}" destId="{C858FE94-1DF0-444C-9EA2-93854397E4DD}" srcOrd="0" destOrd="0" presId="urn:microsoft.com/office/officeart/2005/8/layout/chevron1"/>
    <dgm:cxn modelId="{1EBF91B3-4E95-C640-80A3-F5288EF23E16}" type="presParOf" srcId="{4AF795E1-37B7-4209-B224-DF04474660A1}" destId="{A91EE663-746D-4293-AB49-F93D339BA675}" srcOrd="1" destOrd="0" presId="urn:microsoft.com/office/officeart/2005/8/layout/chevron1"/>
    <dgm:cxn modelId="{EB63EE91-6682-CB4E-B508-DD74B326480C}" type="presParOf" srcId="{4AF795E1-37B7-4209-B224-DF04474660A1}" destId="{02E8AB4A-9158-4277-B6B1-7962F13E9A00}" srcOrd="2" destOrd="0" presId="urn:microsoft.com/office/officeart/2005/8/layout/chevron1"/>
    <dgm:cxn modelId="{54C5201B-105B-1D41-A9F2-816CE4DAE056}" type="presParOf" srcId="{4AF795E1-37B7-4209-B224-DF04474660A1}" destId="{FA96BBDC-A8E1-4133-903B-773AC018296F}" srcOrd="3" destOrd="0" presId="urn:microsoft.com/office/officeart/2005/8/layout/chevron1"/>
    <dgm:cxn modelId="{4BE7DE99-036B-BC4F-8522-45C2D5A0ADB8}" type="presParOf" srcId="{4AF795E1-37B7-4209-B224-DF04474660A1}" destId="{D653A14E-7E2A-4418-ADB5-232DC744D459}" srcOrd="4"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6E183-7DB3-4F25-BE6A-6478B5471B36}">
      <dsp:nvSpPr>
        <dsp:cNvPr id="0" name=""/>
        <dsp:cNvSpPr/>
      </dsp:nvSpPr>
      <dsp:spPr>
        <a:xfrm>
          <a:off x="1694938" y="0"/>
          <a:ext cx="2418255" cy="830546"/>
        </a:xfrm>
        <a:prstGeom prst="trapezoid">
          <a:avLst>
            <a:gd name="adj" fmla="val 62821"/>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fr-FR" sz="1400" b="1" kern="1200" noProof="0" dirty="0">
              <a:solidFill>
                <a:schemeClr val="bg1"/>
              </a:solidFill>
              <a:latin typeface="Avenir Medium"/>
              <a:cs typeface="Avenir Medium"/>
            </a:rPr>
            <a:t>Normes régionales </a:t>
          </a:r>
          <a:br>
            <a:rPr lang="fr-FR" sz="1400" b="1" kern="1200" noProof="0" dirty="0">
              <a:solidFill>
                <a:schemeClr val="bg1"/>
              </a:solidFill>
              <a:latin typeface="Avenir Medium"/>
              <a:cs typeface="Avenir Medium"/>
            </a:rPr>
          </a:br>
          <a:r>
            <a:rPr lang="fr-FR" sz="1400" b="1" kern="1200" noProof="0" dirty="0">
              <a:solidFill>
                <a:schemeClr val="bg1"/>
              </a:solidFill>
              <a:latin typeface="Avenir Medium"/>
              <a:cs typeface="Avenir Medium"/>
            </a:rPr>
            <a:t>et internationales</a:t>
          </a:r>
        </a:p>
      </dsp:txBody>
      <dsp:txXfrm>
        <a:off x="1694938" y="0"/>
        <a:ext cx="2418255" cy="830546"/>
      </dsp:txXfrm>
    </dsp:sp>
    <dsp:sp modelId="{C6894BA3-8172-4650-9D39-EB0E9B5F88F9}">
      <dsp:nvSpPr>
        <dsp:cNvPr id="0" name=""/>
        <dsp:cNvSpPr/>
      </dsp:nvSpPr>
      <dsp:spPr>
        <a:xfrm>
          <a:off x="1639017" y="830546"/>
          <a:ext cx="2530098" cy="913474"/>
        </a:xfrm>
        <a:prstGeom prst="trapezoid">
          <a:avLst>
            <a:gd name="adj" fmla="val 62821"/>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noProof="0" dirty="0">
              <a:latin typeface="Avenir Medium"/>
              <a:cs typeface="Avenir Medium"/>
            </a:rPr>
            <a:t>Constitutions nationales</a:t>
          </a:r>
        </a:p>
      </dsp:txBody>
      <dsp:txXfrm>
        <a:off x="2081784" y="830546"/>
        <a:ext cx="1644563" cy="913474"/>
      </dsp:txXfrm>
    </dsp:sp>
    <dsp:sp modelId="{F0F395CF-A17C-45B6-81DA-8014E05B07B3}">
      <dsp:nvSpPr>
        <dsp:cNvPr id="0" name=""/>
        <dsp:cNvSpPr/>
      </dsp:nvSpPr>
      <dsp:spPr>
        <a:xfrm>
          <a:off x="1205642" y="1744021"/>
          <a:ext cx="3396848" cy="959592"/>
        </a:xfrm>
        <a:prstGeom prst="trapezoid">
          <a:avLst>
            <a:gd name="adj" fmla="val 62821"/>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b="1" kern="1200" noProof="0" dirty="0">
              <a:solidFill>
                <a:schemeClr val="bg1"/>
              </a:solidFill>
              <a:latin typeface="Avenir Medium"/>
              <a:cs typeface="Avenir Medium"/>
            </a:rPr>
            <a:t>Lois nationales</a:t>
          </a:r>
        </a:p>
      </dsp:txBody>
      <dsp:txXfrm>
        <a:off x="1800090" y="1744021"/>
        <a:ext cx="2207951" cy="959592"/>
      </dsp:txXfrm>
    </dsp:sp>
    <dsp:sp modelId="{96F15B18-55FA-4923-B97B-1CDAF127F843}">
      <dsp:nvSpPr>
        <dsp:cNvPr id="0" name=""/>
        <dsp:cNvSpPr/>
      </dsp:nvSpPr>
      <dsp:spPr>
        <a:xfrm>
          <a:off x="602821" y="2703614"/>
          <a:ext cx="4602490" cy="959592"/>
        </a:xfrm>
        <a:prstGeom prst="trapezoid">
          <a:avLst>
            <a:gd name="adj" fmla="val 62821"/>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b="1" kern="1200" noProof="0" dirty="0">
              <a:solidFill>
                <a:schemeClr val="bg1"/>
              </a:solidFill>
              <a:latin typeface="Avenir Medium"/>
              <a:cs typeface="Avenir Medium"/>
            </a:rPr>
            <a:t>Réglementations</a:t>
          </a:r>
        </a:p>
      </dsp:txBody>
      <dsp:txXfrm>
        <a:off x="1408256" y="2703614"/>
        <a:ext cx="2991619" cy="959592"/>
      </dsp:txXfrm>
    </dsp:sp>
    <dsp:sp modelId="{EC3BBAD6-487F-4934-B597-50D540542D3D}">
      <dsp:nvSpPr>
        <dsp:cNvPr id="0" name=""/>
        <dsp:cNvSpPr/>
      </dsp:nvSpPr>
      <dsp:spPr>
        <a:xfrm>
          <a:off x="0" y="3663207"/>
          <a:ext cx="5808133" cy="959592"/>
        </a:xfrm>
        <a:prstGeom prst="trapezoid">
          <a:avLst>
            <a:gd name="adj" fmla="val 62821"/>
          </a:avLst>
        </a:prstGeom>
        <a:solidFill>
          <a:srgbClr val="396A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b="1" kern="1200" noProof="0" dirty="0">
              <a:solidFill>
                <a:schemeClr val="bg1"/>
              </a:solidFill>
              <a:latin typeface="Avenir Medium"/>
              <a:cs typeface="Avenir Medium"/>
            </a:rPr>
            <a:t>Manuels de </a:t>
          </a:r>
          <a:br>
            <a:rPr lang="fr-FR" sz="2200" b="1" kern="1200" noProof="0" dirty="0">
              <a:solidFill>
                <a:schemeClr val="bg1"/>
              </a:solidFill>
              <a:latin typeface="Avenir Medium"/>
              <a:cs typeface="Avenir Medium"/>
            </a:rPr>
          </a:br>
          <a:r>
            <a:rPr lang="fr-FR" sz="2200" b="1" kern="1200" noProof="0" dirty="0">
              <a:solidFill>
                <a:schemeClr val="bg1"/>
              </a:solidFill>
              <a:latin typeface="Avenir Medium"/>
              <a:cs typeface="Avenir Medium"/>
            </a:rPr>
            <a:t>procédures standard</a:t>
          </a:r>
        </a:p>
      </dsp:txBody>
      <dsp:txXfrm>
        <a:off x="1016423" y="3663207"/>
        <a:ext cx="3775286" cy="959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8FE94-1DF0-444C-9EA2-93854397E4DD}">
      <dsp:nvSpPr>
        <dsp:cNvPr id="0" name=""/>
        <dsp:cNvSpPr/>
      </dsp:nvSpPr>
      <dsp:spPr>
        <a:xfrm>
          <a:off x="2242" y="2162817"/>
          <a:ext cx="2732580" cy="109303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fr-FR" sz="1100" b="0" i="0" kern="1200" noProof="0" dirty="0">
              <a:solidFill>
                <a:schemeClr val="bg1"/>
              </a:solidFill>
              <a:latin typeface="Avenir Book"/>
              <a:cs typeface="Avenir Book"/>
            </a:rPr>
            <a:t>Connaissez-vous des exemples de coalitions qui ont influencé la protection sociale au niveau local, national </a:t>
          </a:r>
          <a:br>
            <a:rPr lang="fr-FR" sz="1100" b="0" i="0" kern="1200" noProof="0" dirty="0">
              <a:solidFill>
                <a:schemeClr val="bg1"/>
              </a:solidFill>
              <a:latin typeface="Avenir Book"/>
              <a:cs typeface="Avenir Book"/>
            </a:rPr>
          </a:br>
          <a:r>
            <a:rPr lang="fr-FR" sz="1100" b="0" i="0" kern="1200" noProof="0" dirty="0">
              <a:solidFill>
                <a:schemeClr val="bg1"/>
              </a:solidFill>
              <a:latin typeface="Avenir Book"/>
              <a:cs typeface="Avenir Book"/>
            </a:rPr>
            <a:t>ou mondial?</a:t>
          </a:r>
        </a:p>
      </dsp:txBody>
      <dsp:txXfrm>
        <a:off x="548758" y="2162817"/>
        <a:ext cx="1639548" cy="1093032"/>
      </dsp:txXfrm>
    </dsp:sp>
    <dsp:sp modelId="{02E8AB4A-9158-4277-B6B1-7962F13E9A00}">
      <dsp:nvSpPr>
        <dsp:cNvPr id="0" name=""/>
        <dsp:cNvSpPr/>
      </dsp:nvSpPr>
      <dsp:spPr>
        <a:xfrm>
          <a:off x="2423486" y="2162817"/>
          <a:ext cx="2732580" cy="109303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fr-FR" sz="1100" b="0" i="0" kern="1200" noProof="0" dirty="0">
              <a:solidFill>
                <a:schemeClr val="bg1"/>
              </a:solidFill>
              <a:latin typeface="Avenir Book"/>
              <a:cs typeface="Avenir Book"/>
            </a:rPr>
            <a:t>Quelles mesures ont été adoptées par des coalitions publiques-privées pour canaliser les forces en faveur de l’action publique?</a:t>
          </a:r>
        </a:p>
      </dsp:txBody>
      <dsp:txXfrm>
        <a:off x="2970002" y="2162817"/>
        <a:ext cx="1639548" cy="1093032"/>
      </dsp:txXfrm>
    </dsp:sp>
    <dsp:sp modelId="{D653A14E-7E2A-4418-ADB5-232DC744D459}">
      <dsp:nvSpPr>
        <dsp:cNvPr id="0" name=""/>
        <dsp:cNvSpPr/>
      </dsp:nvSpPr>
      <dsp:spPr>
        <a:xfrm>
          <a:off x="4920887" y="2162817"/>
          <a:ext cx="2732580" cy="109303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fr-FR" sz="1100" b="0" i="0" kern="1200" noProof="0" dirty="0">
              <a:solidFill>
                <a:schemeClr val="bg1"/>
              </a:solidFill>
              <a:latin typeface="Avenir Book"/>
              <a:cs typeface="Avenir Book"/>
            </a:rPr>
            <a:t>Comment le gouvernement ou les autres partenaires ont-ils commencé et récolté des résultats? </a:t>
          </a:r>
        </a:p>
      </dsp:txBody>
      <dsp:txXfrm>
        <a:off x="5467403" y="2162817"/>
        <a:ext cx="1639548" cy="109303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331"/>
          </a:xfrm>
          <a:prstGeom prst="rect">
            <a:avLst/>
          </a:prstGeom>
        </p:spPr>
        <p:txBody>
          <a:bodyPr vert="horz" lIns="89140" tIns="44570" rIns="89140" bIns="44570" rtlCol="0"/>
          <a:lstStyle>
            <a:lvl1pPr algn="l">
              <a:defRPr sz="1100"/>
            </a:lvl1pPr>
          </a:lstStyle>
          <a:p>
            <a:endParaRPr lang="en-ZA" dirty="0"/>
          </a:p>
        </p:txBody>
      </p:sp>
      <p:sp>
        <p:nvSpPr>
          <p:cNvPr id="3" name="Date Placeholder 2"/>
          <p:cNvSpPr>
            <a:spLocks noGrp="1"/>
          </p:cNvSpPr>
          <p:nvPr>
            <p:ph type="dt" idx="1"/>
          </p:nvPr>
        </p:nvSpPr>
        <p:spPr>
          <a:xfrm>
            <a:off x="3850444" y="2"/>
            <a:ext cx="2945659" cy="496331"/>
          </a:xfrm>
          <a:prstGeom prst="rect">
            <a:avLst/>
          </a:prstGeom>
        </p:spPr>
        <p:txBody>
          <a:bodyPr vert="horz" lIns="89140" tIns="44570" rIns="89140" bIns="44570" rtlCol="0"/>
          <a:lstStyle>
            <a:lvl1pPr algn="r">
              <a:defRPr sz="1100"/>
            </a:lvl1pPr>
          </a:lstStyle>
          <a:p>
            <a:fld id="{E92E2906-A8EE-41DA-B75A-E3CDA0D285E4}" type="datetimeFigureOut">
              <a:rPr lang="en-ZA" smtClean="0"/>
              <a:t>2021/05/26</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89140" tIns="44570" rIns="89140" bIns="44570" rtlCol="0" anchor="ctr"/>
          <a:lstStyle/>
          <a:p>
            <a:endParaRPr lang="en-ZA"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89140" tIns="44570" rIns="89140" bIns="445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1" y="9428585"/>
            <a:ext cx="2945659" cy="496331"/>
          </a:xfrm>
          <a:prstGeom prst="rect">
            <a:avLst/>
          </a:prstGeom>
        </p:spPr>
        <p:txBody>
          <a:bodyPr vert="horz" lIns="89140" tIns="44570" rIns="89140" bIns="44570" rtlCol="0" anchor="b"/>
          <a:lstStyle>
            <a:lvl1pPr algn="l">
              <a:defRPr sz="1100"/>
            </a:lvl1pPr>
          </a:lstStyle>
          <a:p>
            <a:endParaRPr lang="en-ZA" dirty="0"/>
          </a:p>
        </p:txBody>
      </p:sp>
      <p:sp>
        <p:nvSpPr>
          <p:cNvPr id="7" name="Slide Number Placeholder 6"/>
          <p:cNvSpPr>
            <a:spLocks noGrp="1"/>
          </p:cNvSpPr>
          <p:nvPr>
            <p:ph type="sldNum" sz="quarter" idx="5"/>
          </p:nvPr>
        </p:nvSpPr>
        <p:spPr>
          <a:xfrm>
            <a:off x="3850444" y="9428585"/>
            <a:ext cx="2945659" cy="496331"/>
          </a:xfrm>
          <a:prstGeom prst="rect">
            <a:avLst/>
          </a:prstGeom>
        </p:spPr>
        <p:txBody>
          <a:bodyPr vert="horz" lIns="89140" tIns="44570" rIns="89140" bIns="44570" rtlCol="0" anchor="b"/>
          <a:lstStyle>
            <a:lvl1pPr algn="r">
              <a:defRPr sz="1100"/>
            </a:lvl1pPr>
          </a:lstStyle>
          <a:p>
            <a:fld id="{BC905379-01BD-43AE-87B5-C471EFECD2DD}" type="slidenum">
              <a:rPr lang="en-ZA" smtClean="0"/>
              <a:t>‹#›</a:t>
            </a:fld>
            <a:endParaRPr lang="en-ZA" dirty="0"/>
          </a:p>
        </p:txBody>
      </p:sp>
    </p:spTree>
    <p:extLst>
      <p:ext uri="{BB962C8B-B14F-4D97-AF65-F5344CB8AC3E}">
        <p14:creationId xmlns:p14="http://schemas.microsoft.com/office/powerpoint/2010/main" val="760775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unicef-irc.org/article/161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unicef-irc.org/article/161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Mi3oehABcfU"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C905379-01BD-43AE-87B5-C471EFECD2DD}" type="slidenum">
              <a:rPr lang="en-ZA" smtClean="0"/>
              <a:t>1</a:t>
            </a:fld>
            <a:endParaRPr lang="en-ZA" dirty="0"/>
          </a:p>
        </p:txBody>
      </p:sp>
    </p:spTree>
    <p:extLst>
      <p:ext uri="{BB962C8B-B14F-4D97-AF65-F5344CB8AC3E}">
        <p14:creationId xmlns:p14="http://schemas.microsoft.com/office/powerpoint/2010/main" val="73242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Demandez aux équipes de débattre de tous les termes… et de s’interroger sur les relations qu’ils entretiennent. Dressez ensuite le bilan de l’activité en soulignant et en  clarifiant les doutes et éventuelles sources de confusion (voir le guide de l’activité).</a:t>
            </a:r>
          </a:p>
          <a:p>
            <a:endParaRPr lang="fr-FR" noProof="0" dirty="0"/>
          </a:p>
          <a:p>
            <a:r>
              <a:rPr lang="fr-FR" noProof="0" dirty="0"/>
              <a:t>Expliquez qu’il est fréquent de voir certains de ces termes se chevaucher et être employés différemment par différents acteurs… Il convient de ne pas se focaliser sur un terme précis mais de toujours se renseigner sur sa signification dans le contexte où il est employé. La Banque mondiale utilise par exemple l’expression « filets sociaux » pour parler d’« assistance sociale »…</a:t>
            </a:r>
          </a:p>
        </p:txBody>
      </p:sp>
      <p:sp>
        <p:nvSpPr>
          <p:cNvPr id="4" name="Slide Number Placeholder 3"/>
          <p:cNvSpPr>
            <a:spLocks noGrp="1"/>
          </p:cNvSpPr>
          <p:nvPr>
            <p:ph type="sldNum" sz="quarter" idx="10"/>
          </p:nvPr>
        </p:nvSpPr>
        <p:spPr/>
        <p:txBody>
          <a:bodyPr/>
          <a:lstStyle/>
          <a:p>
            <a:fld id="{A802E42B-4540-4CA0-B5CC-7A6A1B09DC25}" type="slidenum">
              <a:rPr lang="en-ZA" smtClean="0"/>
              <a:t>10</a:t>
            </a:fld>
            <a:endParaRPr lang="en-ZA" dirty="0"/>
          </a:p>
        </p:txBody>
      </p:sp>
    </p:spTree>
    <p:extLst>
      <p:ext uri="{BB962C8B-B14F-4D97-AF65-F5344CB8AC3E}">
        <p14:creationId xmlns:p14="http://schemas.microsoft.com/office/powerpoint/2010/main" val="1105876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C905379-01BD-43AE-87B5-C471EFECD2DD}" type="slidenum">
              <a:rPr lang="en-ZA" smtClean="0"/>
              <a:t>11</a:t>
            </a:fld>
            <a:endParaRPr lang="en-ZA" dirty="0"/>
          </a:p>
        </p:txBody>
      </p:sp>
    </p:spTree>
    <p:extLst>
      <p:ext uri="{BB962C8B-B14F-4D97-AF65-F5344CB8AC3E}">
        <p14:creationId xmlns:p14="http://schemas.microsoft.com/office/powerpoint/2010/main" val="1538635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Selon l’approche du cycle de vie, les individus se trouvent tout au long de leur existence confrontés à des défis comportant des risques tels que le handicap ou les maladies chroniques. Les pays ont donc tendance à mettre en place des systèmes de protection sociale destinés à atténuer ces risques, bien que de tels systèmes puissent mettre des décennies à voir le jour.</a:t>
            </a:r>
          </a:p>
          <a:p>
            <a:endParaRPr lang="fr-FR" baseline="0" noProof="0" dirty="0"/>
          </a:p>
          <a:p>
            <a:r>
              <a:rPr lang="fr-FR" baseline="0" noProof="0" dirty="0"/>
              <a:t>Ne donner que quelques exemples de risques qu’il est possible d’atténuer au moyen de régimes de protection sociale.</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240906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La protection sociale </a:t>
            </a:r>
            <a:r>
              <a:rPr lang="fr-FR" b="0" noProof="0" dirty="0"/>
              <a:t>est un ensemble d’actions publiques répondant au dénuement absolu et aux vulnérabilités des personne vivant en situation de pauvreté, mais aussi aux besoins des personnes ne vivant pas actuellement en situation de pauvreté, pour assurer leur sécurité en cas de choc tout au long de leur vie. Elle comprend une vaste palette d’instruments de politique…</a:t>
            </a:r>
          </a:p>
          <a:p>
            <a:endParaRPr lang="fr-FR" baseline="0" noProof="0" dirty="0"/>
          </a:p>
          <a:p>
            <a:r>
              <a:rPr lang="fr-FR" baseline="0" noProof="0" dirty="0"/>
              <a:t>Cliquez et </a:t>
            </a:r>
            <a:r>
              <a:rPr lang="fr-FR" b="1" baseline="0" noProof="0" dirty="0"/>
              <a:t>donnez des exemples tirés de la diapositive pour chaque cas :</a:t>
            </a:r>
            <a:br>
              <a:rPr lang="fr-FR" b="1" baseline="0" noProof="0" dirty="0"/>
            </a:br>
            <a:endParaRPr lang="fr-FR" b="1" baseline="0" noProof="0" dirty="0"/>
          </a:p>
          <a:p>
            <a:pPr marL="167138" indent="-167138">
              <a:buFont typeface="Arial" panose="020B0604020202020204" pitchFamily="34" charset="0"/>
              <a:buChar char="•"/>
            </a:pPr>
            <a:r>
              <a:rPr lang="fr-FR" baseline="0" noProof="0" dirty="0"/>
              <a:t>Clic 1: Régimes contributifs, par ex.: prestations de maternité, assurance handicap et pensions contributives.</a:t>
            </a:r>
            <a:br>
              <a:rPr lang="fr-FR" baseline="0" noProof="0" dirty="0"/>
            </a:br>
            <a:endParaRPr lang="fr-FR" baseline="0" noProof="0" dirty="0"/>
          </a:p>
          <a:p>
            <a:pPr marL="167138" indent="-167138">
              <a:buFont typeface="Arial" panose="020B0604020202020204" pitchFamily="34" charset="0"/>
              <a:buChar char="•"/>
            </a:pPr>
            <a:r>
              <a:rPr lang="fr-FR" baseline="0" noProof="0" dirty="0"/>
              <a:t>Clic 2: Régimes non contributifs visant à fournir une assistance sociale aux personnes dans le besoin (par ex.: ceux qui ne peuvent pas cotiser ou se trouvent en dehors du marché structuré).</a:t>
            </a:r>
            <a:br>
              <a:rPr lang="fr-FR" baseline="0" noProof="0" dirty="0"/>
            </a:br>
            <a:endParaRPr lang="fr-FR" baseline="0" noProof="0" dirty="0"/>
          </a:p>
          <a:p>
            <a:pPr marL="167138" indent="-167138">
              <a:buFont typeface="Arial" panose="020B0604020202020204" pitchFamily="34" charset="0"/>
              <a:buChar char="•"/>
            </a:pPr>
            <a:r>
              <a:rPr lang="fr-FR" baseline="0" noProof="0" dirty="0"/>
              <a:t>Clic 3: Ensemble services sociaux non contributifs contribuant à traiter les interactions entre les vulnérabilités sociales et économiques.</a:t>
            </a:r>
            <a:br>
              <a:rPr lang="fr-FR" baseline="0" noProof="0" dirty="0"/>
            </a:br>
            <a:endParaRPr lang="fr-FR" baseline="0" noProof="0" dirty="0"/>
          </a:p>
          <a:p>
            <a:pPr marL="167138" indent="-167138">
              <a:buFont typeface="Arial" panose="020B0604020202020204" pitchFamily="34" charset="0"/>
              <a:buChar char="•"/>
            </a:pPr>
            <a:r>
              <a:rPr lang="fr-FR" baseline="0" noProof="0" dirty="0"/>
              <a:t>Clic 4: Ensemble plus vaste de régimes distribuant par exemple des prestations, un appui nutritionnel ou un appui au marché du travail…</a:t>
            </a:r>
          </a:p>
          <a:p>
            <a:pPr marL="167138" indent="-167138">
              <a:buFont typeface="Arial" panose="020B0604020202020204" pitchFamily="34" charset="0"/>
              <a:buChar char="•"/>
            </a:pPr>
            <a:endParaRPr lang="fr-FR" baseline="0" noProof="0" dirty="0"/>
          </a:p>
          <a:p>
            <a:br>
              <a:rPr lang="fr-FR" b="1" baseline="0" noProof="0" dirty="0"/>
            </a:br>
            <a:r>
              <a:rPr lang="fr-FR" b="1" baseline="0" noProof="0" dirty="0"/>
              <a:t>L’essentiel n’est pas de savoir quels programmes récoltent les meilleurs résultats, mais comment ils peuvent collaborer pour répondre aux différents besoins.</a:t>
            </a:r>
          </a:p>
          <a:p>
            <a:endParaRPr lang="fr-FR" baseline="0" noProof="0" dirty="0"/>
          </a:p>
          <a:p>
            <a:r>
              <a:rPr lang="fr-FR" baseline="0" noProof="0" dirty="0"/>
              <a:t>La diapositive suivante fournit de plus amples explications à ce sujet.</a:t>
            </a:r>
          </a:p>
        </p:txBody>
      </p:sp>
      <p:sp>
        <p:nvSpPr>
          <p:cNvPr id="4" name="Slide Number Placeholder 3"/>
          <p:cNvSpPr>
            <a:spLocks noGrp="1"/>
          </p:cNvSpPr>
          <p:nvPr>
            <p:ph type="sldNum" sz="quarter" idx="10"/>
          </p:nvPr>
        </p:nvSpPr>
        <p:spPr/>
        <p:txBody>
          <a:bodyPr/>
          <a:lstStyle/>
          <a:p>
            <a:fld id="{A802E42B-4540-4CA0-B5CC-7A6A1B09DC25}" type="slidenum">
              <a:rPr lang="en-ZA" smtClean="0"/>
              <a:t>13</a:t>
            </a:fld>
            <a:endParaRPr lang="en-ZA" dirty="0"/>
          </a:p>
        </p:txBody>
      </p:sp>
    </p:spTree>
    <p:extLst>
      <p:ext uri="{BB962C8B-B14F-4D97-AF65-F5344CB8AC3E}">
        <p14:creationId xmlns:p14="http://schemas.microsoft.com/office/powerpoint/2010/main" val="3219983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Cette diapositive répète le contenu de la précédente, qu’elle présente sous un angle différent, en classant chaque groupe de programme dans un pilier pour fournir une vision claire des principales définitions.</a:t>
            </a:r>
          </a:p>
          <a:p>
            <a:endParaRPr lang="fr-FR" b="1" dirty="0"/>
          </a:p>
          <a:p>
            <a:r>
              <a:rPr lang="fr-FR" b="1" noProof="0" dirty="0"/>
              <a:t>La protection sociale </a:t>
            </a:r>
            <a:r>
              <a:rPr lang="fr-FR" b="0" noProof="0" dirty="0"/>
              <a:t>est un ensemble d’actions publiques répondant au dénuement absolu et aux vulnérabilités des personne vivant en situation de pauvreté, mais aussi aux besoins des personnes ne vivant pas actuellement en situation de pauvreté, pour assurer leur sécurité en cas de choc tout au long de leur vie. Elle comprend une vaste palette d’instruments de politique, dont le classement peut différer en fonction des pays et des penseurs… mais qui peuvent être regroupés dans un aperçu général, comme le montre la diapositive!</a:t>
            </a:r>
          </a:p>
          <a:p>
            <a:endParaRPr lang="fr-FR" b="1" dirty="0"/>
          </a:p>
          <a:p>
            <a:pPr marL="167138" indent="-167138">
              <a:buFont typeface="Arial" panose="020B0604020202020204" pitchFamily="34" charset="0"/>
              <a:buChar char="•"/>
            </a:pPr>
            <a:r>
              <a:rPr lang="fr-FR" b="1" dirty="0"/>
              <a:t>Programmes contributifs</a:t>
            </a:r>
            <a:r>
              <a:rPr lang="fr-FR" dirty="0"/>
              <a:t> (Assurance sociale) : Les participants doivent cotiser régulièrement à un régime couvrant les coûts liés à des événements ponctuant les différentes étapes de leur vie, comme la maternité, le chômage, la vieillesse ou la maladie. Ces prestations sont parfois couvertes ou subventionnés par le fournisseur du régime. L’assurance sociale est toutefois fortement liée au marché du travail; en d’autres termes, sa couverture se limite bien souvent aux travailleurs formels… rendant les transferts non contributifs nécessaires dans un tel contexte!</a:t>
            </a:r>
            <a:br>
              <a:rPr lang="fr-FR" dirty="0"/>
            </a:br>
            <a:endParaRPr lang="fr-FR" dirty="0"/>
          </a:p>
          <a:p>
            <a:pPr marL="167138" indent="-167138">
              <a:buFont typeface="Arial" panose="020B0604020202020204" pitchFamily="34" charset="0"/>
              <a:buChar char="•"/>
            </a:pPr>
            <a:r>
              <a:rPr lang="fr-FR" b="1" dirty="0"/>
              <a:t>Programmes non contributifs,</a:t>
            </a:r>
            <a:r>
              <a:rPr lang="fr-FR" dirty="0"/>
              <a:t> financés par les recettes fiscales... Ou par une aide externe, dans de nombreux pays à faibles revenus. Dans notre classification, ils comprennent:</a:t>
            </a:r>
            <a:br>
              <a:rPr lang="fr-FR" dirty="0"/>
            </a:br>
            <a:endParaRPr lang="fr-FR" dirty="0"/>
          </a:p>
          <a:p>
            <a:pPr marL="617150" lvl="1" indent="-171450" defTabSz="891401">
              <a:buFont typeface="Courier New" panose="02070309020205020404" pitchFamily="49" charset="0"/>
              <a:buChar char="o"/>
              <a:defRPr/>
            </a:pPr>
            <a:r>
              <a:rPr lang="fr-FR" b="1" dirty="0"/>
              <a:t>L’assistance sociale (parfois appelée « filets sociaux ») </a:t>
            </a:r>
            <a:r>
              <a:rPr lang="fr-FR" dirty="0"/>
              <a:t>qui cible souvent les groupes à faibles revenus ou des catégories de population vulnérables, fournissant un appui monétaire, non monétaire ou semi-monétaire via des transferts sociaux ou des travaux publics (cf. diapositive suivante). </a:t>
            </a:r>
            <a:r>
              <a:rPr lang="fr-FR" i="1" dirty="0"/>
              <a:t>N.B.:</a:t>
            </a:r>
            <a:r>
              <a:rPr lang="fr-FR" i="0" dirty="0"/>
              <a:t> </a:t>
            </a:r>
            <a:r>
              <a:rPr lang="fr-FR" i="1" dirty="0"/>
              <a:t>pendant cette formation, nous parlerons beaucoup de cette sous-catégorie de programmes, qui présente le plus fort potentiel de transformation… notamment dans des contextes largement informels!</a:t>
            </a:r>
            <a:br>
              <a:rPr lang="fr-FR" i="1" dirty="0"/>
            </a:br>
            <a:endParaRPr lang="fr-FR" dirty="0"/>
          </a:p>
          <a:p>
            <a:pPr marL="617150" lvl="1" indent="-171450" defTabSz="891401">
              <a:buFont typeface="Courier New" panose="02070309020205020404" pitchFamily="49" charset="0"/>
              <a:buChar char="o"/>
              <a:defRPr/>
            </a:pPr>
            <a:r>
              <a:rPr lang="fr-FR" b="1" dirty="0"/>
              <a:t>Les services sociaux, </a:t>
            </a:r>
            <a:r>
              <a:rPr lang="fr-FR" b="0" dirty="0"/>
              <a:t>parfois distingués du concept de protection sociale, contribuent à traiter l’interaction entre les vulnérabilité économiques et sociales en appuyant notamment des aides fondées sur les ménages ou les familles.</a:t>
            </a:r>
            <a:br>
              <a:rPr lang="fr-FR" b="0" dirty="0"/>
            </a:br>
            <a:endParaRPr lang="fr-FR" b="1" dirty="0"/>
          </a:p>
          <a:p>
            <a:pPr marL="167138" indent="-167138" defTabSz="891401">
              <a:buFont typeface="Arial" panose="020B0604020202020204" pitchFamily="34" charset="0"/>
              <a:buChar char="•"/>
              <a:defRPr/>
            </a:pPr>
            <a:r>
              <a:rPr lang="fr-FR" b="1" dirty="0"/>
              <a:t>D’autres types de réponses</a:t>
            </a:r>
            <a:r>
              <a:rPr lang="fr-FR" b="0" dirty="0"/>
              <a:t> passent au travers des mailles de cette classification (ce cadre est uniquement indicatif). </a:t>
            </a:r>
            <a:br>
              <a:rPr lang="fr-FR" b="0" dirty="0"/>
            </a:br>
            <a:endParaRPr lang="fr-FR" dirty="0"/>
          </a:p>
          <a:p>
            <a:pPr marL="617150" lvl="1" indent="-171450" defTabSz="891401">
              <a:buFont typeface="Courier New" panose="02070309020205020404" pitchFamily="49" charset="0"/>
              <a:buChar char="o"/>
              <a:defRPr/>
            </a:pPr>
            <a:r>
              <a:rPr lang="fr-FR" b="1" dirty="0"/>
              <a:t>Les interventions du marché du travail </a:t>
            </a:r>
            <a:r>
              <a:rPr lang="fr-FR" dirty="0"/>
              <a:t>offrent une protection à la population pauvre apte au travail et visent à garantir des normes et des droits de base. Il peut s’agir d’interventions actives ou passives:</a:t>
            </a:r>
            <a:br>
              <a:rPr lang="fr-FR" dirty="0"/>
            </a:br>
            <a:endParaRPr lang="fr-FR" dirty="0"/>
          </a:p>
          <a:p>
            <a:pPr marL="1062850" lvl="2" indent="-171450">
              <a:buFont typeface="Wingdings" panose="05000000000000000000" pitchFamily="2" charset="2"/>
              <a:buChar char="§"/>
            </a:pPr>
            <a:r>
              <a:rPr lang="fr-FR" dirty="0"/>
              <a:t>Les politiques actives du marché du travail visent à aider les chômeurs et les plus vulnérables à obtenir un emploi via des interventions comme des centres d’aide à l’emploi et des politiques de promotion des petites et moyennes entreprises.</a:t>
            </a:r>
            <a:br>
              <a:rPr lang="fr-FR" dirty="0"/>
            </a:br>
            <a:endParaRPr lang="fr-FR" dirty="0"/>
          </a:p>
          <a:p>
            <a:pPr marL="1062850" lvl="2" indent="-171450">
              <a:buFont typeface="Wingdings" panose="05000000000000000000" pitchFamily="2" charset="2"/>
              <a:buChar char="§"/>
            </a:pPr>
            <a:r>
              <a:rPr lang="fr-FR" dirty="0"/>
              <a:t>Parmi les interventions passives figurent les prestations de maternité, d’accident du travail et de maladie, accordées par l’employeur à ceux qui travaillent déjà. Ces interventions recouvrent également les modifications de la législation, comme l’instauration d’un salaire minimum ou de conditions de travail sûres.</a:t>
            </a:r>
            <a:br>
              <a:rPr lang="fr-FR" dirty="0"/>
            </a:br>
            <a:endParaRPr lang="fr-FR" dirty="0"/>
          </a:p>
          <a:p>
            <a:pPr marL="617150" lvl="1" indent="-171450">
              <a:buFont typeface="Courier New" panose="02070309020205020404" pitchFamily="49" charset="0"/>
              <a:buChar char="o"/>
            </a:pPr>
            <a:r>
              <a:rPr lang="fr-FR" b="1" dirty="0"/>
              <a:t>La protection sociale informelle: </a:t>
            </a:r>
            <a:r>
              <a:rPr lang="fr-FR" b="0" dirty="0"/>
              <a:t>Les formes traditionnelles de protection sociale communautaire répartissent les risques au sein des communautés et comblent certaines lacunes laissées par les interventions formelles… On doit toujours se demander si les interventions publiques favorisent ou érodent ces systèmes spontanés!</a:t>
            </a:r>
            <a:br>
              <a:rPr lang="fr-FR" b="0" dirty="0"/>
            </a:br>
            <a:endParaRPr lang="fr-FR" dirty="0"/>
          </a:p>
          <a:p>
            <a:r>
              <a:rPr lang="fr-FR" dirty="0"/>
              <a:t>La protection sociale doit toujours être envisagée comme un ensemble de </a:t>
            </a:r>
            <a:r>
              <a:rPr lang="fr-FR" b="1" dirty="0"/>
              <a:t>mesures de « protection », « prévention », « promotion » et « transformation ». </a:t>
            </a:r>
            <a:r>
              <a:rPr lang="fr-FR" b="0" dirty="0"/>
              <a:t>Selon cette définition, les mesures de protection ciblent les individus et ménages souffrant de privations et dont la survie serait menacée en l’absence d’une telle protection. Les mesures de prévention évitent les privations; les mesures de promotion cherchent à régulariser le niveau de consommation tout en poursuivant des objectifs supplémentaires visant à accroître les moyens de subsistance potentiels des ménages; et les mesures de transformation poursuivent l’équité sociale.</a:t>
            </a:r>
            <a:endParaRPr lang="fr-FR" dirty="0"/>
          </a:p>
        </p:txBody>
      </p:sp>
      <p:sp>
        <p:nvSpPr>
          <p:cNvPr id="4" name="Slide Number Placeholder 3"/>
          <p:cNvSpPr>
            <a:spLocks noGrp="1"/>
          </p:cNvSpPr>
          <p:nvPr>
            <p:ph type="sldNum" sz="quarter" idx="10"/>
          </p:nvPr>
        </p:nvSpPr>
        <p:spPr/>
        <p:txBody>
          <a:bodyPr/>
          <a:lstStyle/>
          <a:p>
            <a:fld id="{BC905379-01BD-43AE-87B5-C471EFECD2DD}" type="slidenum">
              <a:rPr lang="en-ZA" smtClean="0"/>
              <a:t>14</a:t>
            </a:fld>
            <a:endParaRPr lang="en-ZA" dirty="0"/>
          </a:p>
        </p:txBody>
      </p:sp>
    </p:spTree>
    <p:extLst>
      <p:ext uri="{BB962C8B-B14F-4D97-AF65-F5344CB8AC3E}">
        <p14:creationId xmlns:p14="http://schemas.microsoft.com/office/powerpoint/2010/main" val="1903585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Penchons-nous plus en détail sur l’assistance sociale, notamment sur les transferts sociaux qui seront approfondis au fil des prochains modules…</a:t>
            </a:r>
          </a:p>
          <a:p>
            <a:endParaRPr lang="fr-FR" noProof="0" dirty="0"/>
          </a:p>
          <a:p>
            <a:r>
              <a:rPr lang="fr-FR" b="1" dirty="0"/>
              <a:t>L’assistance sociale (parfois appelée « filets sociaux ») </a:t>
            </a:r>
            <a:r>
              <a:rPr lang="fr-FR" dirty="0"/>
              <a:t>comprend:</a:t>
            </a:r>
            <a:br>
              <a:rPr lang="fr-FR" dirty="0"/>
            </a:br>
            <a:endParaRPr lang="fr-FR" dirty="0"/>
          </a:p>
          <a:p>
            <a:pPr marL="167138" indent="-167138">
              <a:buFont typeface="Arial" panose="020B0604020202020204" pitchFamily="34" charset="0"/>
              <a:buChar char="•"/>
            </a:pPr>
            <a:r>
              <a:rPr lang="fr-FR" dirty="0"/>
              <a:t>Les transferts sociaux:</a:t>
            </a:r>
            <a:br>
              <a:rPr lang="fr-FR" dirty="0"/>
            </a:br>
            <a:endParaRPr lang="fr-FR" dirty="0"/>
          </a:p>
          <a:p>
            <a:pPr marL="617150" lvl="1" indent="-171450">
              <a:buFont typeface="Courier New" panose="02070309020205020404" pitchFamily="49" charset="0"/>
              <a:buChar char="o"/>
            </a:pPr>
            <a:r>
              <a:rPr lang="fr-FR" dirty="0"/>
              <a:t>monétaires: transferts monétaires, prévisibles et réguliers</a:t>
            </a:r>
            <a:br>
              <a:rPr lang="fr-FR" dirty="0"/>
            </a:br>
            <a:endParaRPr lang="fr-FR" dirty="0"/>
          </a:p>
          <a:p>
            <a:pPr marL="617150" lvl="1" indent="-171450">
              <a:buFont typeface="Courier New" panose="02070309020205020404" pitchFamily="49" charset="0"/>
              <a:buChar char="o"/>
            </a:pPr>
            <a:r>
              <a:rPr lang="fr-FR" dirty="0"/>
              <a:t>non monétaires: comme les transferts en nature (par ex.: riz, céréales), programmes d’alimentation scolaire</a:t>
            </a:r>
            <a:br>
              <a:rPr lang="fr-FR" dirty="0"/>
            </a:br>
            <a:endParaRPr lang="fr-FR" dirty="0"/>
          </a:p>
          <a:p>
            <a:pPr marL="617150" lvl="1" indent="-171450">
              <a:buFont typeface="Courier New" panose="02070309020205020404" pitchFamily="49" charset="0"/>
              <a:buChar char="o"/>
            </a:pPr>
            <a:r>
              <a:rPr lang="fr-FR" dirty="0"/>
              <a:t>Semi-monétaires: vaste palette recouvrant:</a:t>
            </a:r>
            <a:br>
              <a:rPr lang="fr-FR" dirty="0"/>
            </a:br>
            <a:endParaRPr lang="fr-FR" dirty="0"/>
          </a:p>
          <a:p>
            <a:pPr marL="1062850" lvl="2" indent="-171450">
              <a:buFont typeface="Wingdings" panose="05000000000000000000" pitchFamily="2" charset="2"/>
              <a:buChar char="§"/>
            </a:pPr>
            <a:r>
              <a:rPr lang="fr-FR" dirty="0"/>
              <a:t>Les bons (échangeables contre des biens)</a:t>
            </a:r>
            <a:br>
              <a:rPr lang="fr-FR" dirty="0"/>
            </a:br>
            <a:endParaRPr lang="fr-FR" dirty="0"/>
          </a:p>
          <a:p>
            <a:pPr marL="1062850" lvl="2" indent="-171450" defTabSz="891401">
              <a:buFont typeface="Wingdings" panose="05000000000000000000" pitchFamily="2" charset="2"/>
              <a:buChar char="§"/>
              <a:defRPr/>
            </a:pPr>
            <a:r>
              <a:rPr lang="fr-FR" dirty="0"/>
              <a:t>Les subventions permettant de maintenir à un faible niveau le prix des biens et des services de base des plus pauvres. Les subventions sont toutefois souvent régressifs… par ex.: les subventions aux combustibles favorisent la classe moyenne, qui possède des voitures et se déplace davantage!</a:t>
            </a:r>
            <a:br>
              <a:rPr lang="fr-FR" dirty="0"/>
            </a:br>
            <a:endParaRPr lang="fr-FR" dirty="0"/>
          </a:p>
          <a:p>
            <a:pPr marL="1062850" lvl="2" indent="-171450" defTabSz="891401">
              <a:buFont typeface="Wingdings" panose="05000000000000000000" pitchFamily="2" charset="2"/>
              <a:buChar char="§"/>
              <a:defRPr/>
            </a:pPr>
            <a:r>
              <a:rPr lang="fr-FR" dirty="0"/>
              <a:t>Les dispenses de frais et exemptions, par ex.: santé ou éducation.</a:t>
            </a:r>
          </a:p>
        </p:txBody>
      </p:sp>
      <p:sp>
        <p:nvSpPr>
          <p:cNvPr id="4" name="Slide Number Placeholder 3"/>
          <p:cNvSpPr>
            <a:spLocks noGrp="1"/>
          </p:cNvSpPr>
          <p:nvPr>
            <p:ph type="sldNum" sz="quarter" idx="10"/>
          </p:nvPr>
        </p:nvSpPr>
        <p:spPr/>
        <p:txBody>
          <a:bodyPr/>
          <a:lstStyle/>
          <a:p>
            <a:fld id="{BC905379-01BD-43AE-87B5-C471EFECD2DD}" type="slidenum">
              <a:rPr lang="en-ZA" smtClean="0"/>
              <a:t>15</a:t>
            </a:fld>
            <a:endParaRPr lang="en-ZA" dirty="0"/>
          </a:p>
        </p:txBody>
      </p:sp>
    </p:spTree>
    <p:extLst>
      <p:ext uri="{BB962C8B-B14F-4D97-AF65-F5344CB8AC3E}">
        <p14:creationId xmlns:p14="http://schemas.microsoft.com/office/powerpoint/2010/main" val="2204051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Dans un « scénario idéal »… on pourrait imaginer que les programmes contributifs représenterait la majorité des programmes… ce qui signifierait que les besoins d’assistance sociale non contributive seraient moindres…</a:t>
            </a:r>
          </a:p>
          <a:p>
            <a:endParaRPr lang="fr-FR" noProof="0" dirty="0"/>
          </a:p>
          <a:p>
            <a:r>
              <a:rPr lang="fr-FR" noProof="0" dirty="0"/>
              <a:t>Imaginez qu’il s’agit d’une barre à taille variable: ici, le segment vert est plus long (diapositive suivante)…</a:t>
            </a:r>
          </a:p>
          <a:p>
            <a:endParaRPr lang="fr-FR" baseline="0"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16</a:t>
            </a:fld>
            <a:endParaRPr lang="en-ZA" dirty="0"/>
          </a:p>
        </p:txBody>
      </p:sp>
    </p:spTree>
    <p:extLst>
      <p:ext uri="{BB962C8B-B14F-4D97-AF65-F5344CB8AC3E}">
        <p14:creationId xmlns:p14="http://schemas.microsoft.com/office/powerpoint/2010/main" val="141669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Étant donné que l’assurance sociale se limite souvent à ne couvrir que le secteur formel (qui représente parfois moins de 10% de la population d’Afrique subsaharienne), les programmes non contributifs et l’assistance sociale ont un rôle majeur à jouer… c’est pourquoi les prochains modules vont largement les aborder… en gardant toujours le contexte global à l’esprit!</a:t>
            </a:r>
          </a:p>
          <a:p>
            <a:endParaRPr lang="fr-FR" baseline="0" noProof="0" dirty="0"/>
          </a:p>
          <a:p>
            <a:endParaRPr lang="fr-FR"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17</a:t>
            </a:fld>
            <a:endParaRPr lang="en-ZA" dirty="0"/>
          </a:p>
        </p:txBody>
      </p:sp>
    </p:spTree>
    <p:extLst>
      <p:ext uri="{BB962C8B-B14F-4D97-AF65-F5344CB8AC3E}">
        <p14:creationId xmlns:p14="http://schemas.microsoft.com/office/powerpoint/2010/main" val="371793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noProof="0" dirty="0"/>
              <a:t>Prochain terme important: le concept de base de protection social vient de la Recommandation 202 et correspond à la définition ci-dessus.</a:t>
            </a:r>
          </a:p>
          <a:p>
            <a:endParaRPr lang="fr-FR" i="0" noProof="0" dirty="0"/>
          </a:p>
          <a:p>
            <a:r>
              <a:rPr lang="fr-FR" i="1" noProof="0" dirty="0"/>
              <a:t>Discutez de cette définition et si possible des principes clés de la Recommandation 202</a:t>
            </a:r>
            <a:r>
              <a:rPr lang="fr-FR" i="1" baseline="0" noProof="0" dirty="0"/>
              <a:t>: </a:t>
            </a:r>
            <a:br>
              <a:rPr lang="fr-FR" i="1" baseline="0" noProof="0" dirty="0"/>
            </a:br>
            <a:r>
              <a:rPr lang="fr-FR" i="1" baseline="0" noProof="0" dirty="0"/>
              <a:t>&lt;</a:t>
            </a:r>
            <a:r>
              <a:rPr lang="fr-FR" i="1" baseline="0" noProof="0" dirty="0">
                <a:solidFill>
                  <a:srgbClr val="0070C0"/>
                </a:solidFill>
              </a:rPr>
              <a:t>http://www.ilo.org/dyn/normlex/en/f?p=NORMLEXPUB:12100:0::NO::P12100_ILO_CODE:R202</a:t>
            </a:r>
            <a:r>
              <a:rPr lang="fr-FR" i="1" baseline="0" noProof="0" dirty="0"/>
              <a:t>&gt;.</a:t>
            </a:r>
          </a:p>
        </p:txBody>
      </p:sp>
      <p:sp>
        <p:nvSpPr>
          <p:cNvPr id="4" name="Slide Number Placeholder 3"/>
          <p:cNvSpPr>
            <a:spLocks noGrp="1"/>
          </p:cNvSpPr>
          <p:nvPr>
            <p:ph type="sldNum" sz="quarter" idx="10"/>
          </p:nvPr>
        </p:nvSpPr>
        <p:spPr/>
        <p:txBody>
          <a:bodyPr/>
          <a:lstStyle/>
          <a:p>
            <a:fld id="{BC905379-01BD-43AE-87B5-C471EFECD2DD}" type="slidenum">
              <a:rPr lang="en-ZA" smtClean="0"/>
              <a:t>18</a:t>
            </a:fld>
            <a:endParaRPr lang="en-ZA" dirty="0"/>
          </a:p>
        </p:txBody>
      </p:sp>
    </p:spTree>
    <p:extLst>
      <p:ext uri="{BB962C8B-B14F-4D97-AF65-F5344CB8AC3E}">
        <p14:creationId xmlns:p14="http://schemas.microsoft.com/office/powerpoint/2010/main" val="3999098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Procédons à une nouvelle analyse pour nous assurer que tout est compris…</a:t>
            </a:r>
          </a:p>
          <a:p>
            <a:endParaRPr lang="fr-FR" baseline="0" noProof="0" dirty="0"/>
          </a:p>
          <a:p>
            <a:r>
              <a:rPr lang="fr-FR" baseline="0" noProof="0" dirty="0"/>
              <a:t>L’axe vertical représente le niveau de protection (générosité et accessibilité des prestations) et l’axe horizontal représente la couverture de la population (les plus pauvres sont à gauche et le reste de la population, travailleurs de classe moyenne du secteur informel ou travailleurs du secteur formel, est à droite)…</a:t>
            </a:r>
          </a:p>
          <a:p>
            <a:endParaRPr lang="fr-FR" baseline="0" noProof="0" dirty="0"/>
          </a:p>
          <a:p>
            <a:pPr marL="167138" indent="-167138">
              <a:buFont typeface="Arial" panose="020B0604020202020204" pitchFamily="34" charset="0"/>
              <a:buChar char="•"/>
            </a:pPr>
            <a:r>
              <a:rPr lang="fr-FR" baseline="0" noProof="0" dirty="0"/>
              <a:t>En vert, on voit que les programmes contributifs s’adressent pratiquement tous au secteur formel (qui représente généralement une faible proportion de la population…)</a:t>
            </a:r>
            <a:br>
              <a:rPr lang="fr-FR" baseline="0" noProof="0" dirty="0"/>
            </a:br>
            <a:endParaRPr lang="fr-FR" baseline="0" noProof="0" dirty="0"/>
          </a:p>
          <a:p>
            <a:pPr marL="167138" indent="-167138">
              <a:buFont typeface="Arial" panose="020B0604020202020204" pitchFamily="34" charset="0"/>
              <a:buChar char="•"/>
            </a:pPr>
            <a:r>
              <a:rPr lang="fr-FR" baseline="0" noProof="0" dirty="0"/>
              <a:t>En bleu, on peut voir que les programmes non contributifs s’adressent pratiquement tous aux plus pauvres, et dans l’idéal au reste du secteur informel. Ces derniers sont toutefois souvent laissés pour compte: ils ne sont pas suffisamment pauvres pour bénéficier d’une assistance sociale, ni suffisamment riches pour être bien protégés des risques liés aux différentes étapes de la vie.</a:t>
            </a:r>
            <a:br>
              <a:rPr lang="fr-FR" baseline="0" noProof="0" dirty="0"/>
            </a:br>
            <a:endParaRPr lang="fr-FR" baseline="0" noProof="0" dirty="0"/>
          </a:p>
          <a:p>
            <a:pPr marL="167138" indent="-167138">
              <a:buFont typeface="Arial" panose="020B0604020202020204" pitchFamily="34" charset="0"/>
              <a:buChar char="•"/>
            </a:pPr>
            <a:r>
              <a:rPr lang="fr-FR" baseline="0" noProof="0" dirty="0"/>
              <a:t>La ligne rouge représente le socle de protection sociale, c’est-à-dire le niveau minimum garanti à l’échelle nationale. Il ne s’agit pas d’un régime supplémentaire!</a:t>
            </a:r>
          </a:p>
          <a:p>
            <a:endParaRPr lang="fr-FR"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19</a:t>
            </a:fld>
            <a:endParaRPr lang="en-ZA" dirty="0"/>
          </a:p>
        </p:txBody>
      </p:sp>
    </p:spTree>
    <p:extLst>
      <p:ext uri="{BB962C8B-B14F-4D97-AF65-F5344CB8AC3E}">
        <p14:creationId xmlns:p14="http://schemas.microsoft.com/office/powerpoint/2010/main" val="369294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C905379-01BD-43AE-87B5-C471EFECD2DD}" type="slidenum">
              <a:rPr lang="en-ZA" smtClean="0"/>
              <a:t>2</a:t>
            </a:fld>
            <a:endParaRPr lang="en-ZA" dirty="0"/>
          </a:p>
        </p:txBody>
      </p:sp>
    </p:spTree>
    <p:extLst>
      <p:ext uri="{BB962C8B-B14F-4D97-AF65-F5344CB8AC3E}">
        <p14:creationId xmlns:p14="http://schemas.microsoft.com/office/powerpoint/2010/main" val="269930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Les socles de protection sociale sont également inscrits dans les Objectifs du développement durable (ODD). Particulièrement importants dans la cible 1.3, ils jouent également un rôle majeur dans d’autres ODD, comme l’illustre la diapositive (aborder rapidement leur contribution dans chaque cas).</a:t>
            </a:r>
          </a:p>
        </p:txBody>
      </p:sp>
      <p:sp>
        <p:nvSpPr>
          <p:cNvPr id="4" name="Slide Number Placeholder 3"/>
          <p:cNvSpPr>
            <a:spLocks noGrp="1"/>
          </p:cNvSpPr>
          <p:nvPr>
            <p:ph type="sldNum" sz="quarter" idx="10"/>
          </p:nvPr>
        </p:nvSpPr>
        <p:spPr/>
        <p:txBody>
          <a:bodyPr/>
          <a:lstStyle/>
          <a:p>
            <a:fld id="{2331B59C-D813-44EB-B91C-EF8B530AECAB}" type="slidenum">
              <a:rPr lang="en-GB" smtClean="0"/>
              <a:t>20</a:t>
            </a:fld>
            <a:endParaRPr lang="en-GB" dirty="0"/>
          </a:p>
        </p:txBody>
      </p:sp>
    </p:spTree>
    <p:extLst>
      <p:ext uri="{BB962C8B-B14F-4D97-AF65-F5344CB8AC3E}">
        <p14:creationId xmlns:p14="http://schemas.microsoft.com/office/powerpoint/2010/main" val="750848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Ce test va contribuer à démontrer que nous bénéficions tous à un moment ou un notre d’une protection sociale, qui ne se résume pas à redistribuer les ressources aux pauvres!</a:t>
            </a:r>
          </a:p>
        </p:txBody>
      </p:sp>
      <p:sp>
        <p:nvSpPr>
          <p:cNvPr id="4" name="Slide Number Placeholder 3"/>
          <p:cNvSpPr>
            <a:spLocks noGrp="1"/>
          </p:cNvSpPr>
          <p:nvPr>
            <p:ph type="sldNum" sz="quarter" idx="10"/>
          </p:nvPr>
        </p:nvSpPr>
        <p:spPr/>
        <p:txBody>
          <a:bodyPr/>
          <a:lstStyle/>
          <a:p>
            <a:fld id="{BC905379-01BD-43AE-87B5-C471EFECD2DD}" type="slidenum">
              <a:rPr lang="en-ZA" smtClean="0"/>
              <a:t>21</a:t>
            </a:fld>
            <a:endParaRPr lang="en-ZA" dirty="0"/>
          </a:p>
        </p:txBody>
      </p:sp>
    </p:spTree>
    <p:extLst>
      <p:ext uri="{BB962C8B-B14F-4D97-AF65-F5344CB8AC3E}">
        <p14:creationId xmlns:p14="http://schemas.microsoft.com/office/powerpoint/2010/main" val="138187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Voir le guide des activité et la diapositive suivante.</a:t>
            </a:r>
          </a:p>
        </p:txBody>
      </p:sp>
      <p:sp>
        <p:nvSpPr>
          <p:cNvPr id="4" name="Slide Number Placeholder 3"/>
          <p:cNvSpPr>
            <a:spLocks noGrp="1"/>
          </p:cNvSpPr>
          <p:nvPr>
            <p:ph type="sldNum" sz="quarter" idx="10"/>
          </p:nvPr>
        </p:nvSpPr>
        <p:spPr/>
        <p:txBody>
          <a:bodyPr/>
          <a:lstStyle/>
          <a:p>
            <a:fld id="{A802E42B-4540-4CA0-B5CC-7A6A1B09DC25}" type="slidenum">
              <a:rPr lang="en-ZA" smtClean="0"/>
              <a:t>22</a:t>
            </a:fld>
            <a:endParaRPr lang="en-ZA" dirty="0"/>
          </a:p>
        </p:txBody>
      </p:sp>
    </p:spTree>
    <p:extLst>
      <p:ext uri="{BB962C8B-B14F-4D97-AF65-F5344CB8AC3E}">
        <p14:creationId xmlns:p14="http://schemas.microsoft.com/office/powerpoint/2010/main" val="627936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À partir des instruments qui viennent d’être partagés, menez un débat en plénière sur l’organisation de la PS en pratique: quelles programmes reposent sur les différents « piliers »? Quelle niveau de couverture et de générosité les caractérise? Leur organisation diffère-t-elle? Comment? Produisez une représentation visuelle!</a:t>
            </a:r>
          </a:p>
          <a:p>
            <a:endParaRPr lang="fr-FR" baseline="0" dirty="0"/>
          </a:p>
          <a:p>
            <a:r>
              <a:rPr lang="fr-FR" i="1" baseline="0" dirty="0"/>
              <a:t>N.B.: cette représentation sera utile pendant les 5 prochains jours…</a:t>
            </a:r>
          </a:p>
          <a:p>
            <a:endParaRPr lang="fr-FR" i="1" baseline="0" dirty="0"/>
          </a:p>
          <a:p>
            <a:r>
              <a:rPr lang="fr-FR" i="1" baseline="0" dirty="0"/>
              <a:t>Quelques détails tirés du guide des activités: </a:t>
            </a:r>
          </a:p>
          <a:p>
            <a:endParaRPr lang="fr-FR" i="1" baseline="0" dirty="0"/>
          </a:p>
          <a:p>
            <a:r>
              <a:rPr lang="fr-FR" sz="1200" kern="1200" dirty="0">
                <a:solidFill>
                  <a:schemeClr val="tx1"/>
                </a:solidFill>
                <a:effectLst/>
                <a:latin typeface="+mn-lt"/>
                <a:ea typeface="+mn-ea"/>
                <a:cs typeface="+mn-cs"/>
              </a:rPr>
              <a:t>Sur le grand poster, dessinez un grand rectangle « Protection sociale » en partant du haut puis demandez aux participants ce qu’il conviendrait d’inscrire en dessous.</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Existe-t-il des programmes contributifs ? Si oui, lesquels ? Et quel est leur type de couverture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Existe-t-il des programmes non contributifs ? Si oui, lesquels ? Quel est leur intitulé ? Et quel est leur type de couverture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Existe-t-il d’autres programmes et politiques ? Quelle est leur place dans ce tableau ? Quelles relations entretiennent-ils et comment sont-ils coordonnés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i="1" dirty="0"/>
              <a:t>Expliquez aux participants que cette représentation sera utilisée tout au long de la formation... Et demandez-leur d’imaginer comment ces éléments pourraient être cartographiés en fonction des différents étapes du cycle de vie.</a:t>
            </a:r>
          </a:p>
        </p:txBody>
      </p:sp>
      <p:sp>
        <p:nvSpPr>
          <p:cNvPr id="4" name="Slide Number Placeholder 3"/>
          <p:cNvSpPr>
            <a:spLocks noGrp="1"/>
          </p:cNvSpPr>
          <p:nvPr>
            <p:ph type="sldNum" sz="quarter" idx="10"/>
          </p:nvPr>
        </p:nvSpPr>
        <p:spPr/>
        <p:txBody>
          <a:bodyPr/>
          <a:lstStyle/>
          <a:p>
            <a:fld id="{A802E42B-4540-4CA0-B5CC-7A6A1B09DC25}" type="slidenum">
              <a:rPr lang="en-ZA" smtClean="0"/>
              <a:t>23</a:t>
            </a:fld>
            <a:endParaRPr lang="en-ZA" dirty="0"/>
          </a:p>
        </p:txBody>
      </p:sp>
    </p:spTree>
    <p:extLst>
      <p:ext uri="{BB962C8B-B14F-4D97-AF65-F5344CB8AC3E}">
        <p14:creationId xmlns:p14="http://schemas.microsoft.com/office/powerpoint/2010/main" val="2004029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C905379-01BD-43AE-87B5-C471EFECD2DD}" type="slidenum">
              <a:rPr lang="en-ZA" smtClean="0"/>
              <a:t>24</a:t>
            </a:fld>
            <a:endParaRPr lang="en-ZA" dirty="0"/>
          </a:p>
        </p:txBody>
      </p:sp>
    </p:spTree>
    <p:extLst>
      <p:ext uri="{BB962C8B-B14F-4D97-AF65-F5344CB8AC3E}">
        <p14:creationId xmlns:p14="http://schemas.microsoft.com/office/powerpoint/2010/main" val="2068252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Voir la description détaillée dans le guide des activités du Jour 1 et la diapositive suivante.</a:t>
            </a:r>
          </a:p>
        </p:txBody>
      </p:sp>
      <p:sp>
        <p:nvSpPr>
          <p:cNvPr id="4" name="Slide Number Placeholder 3"/>
          <p:cNvSpPr>
            <a:spLocks noGrp="1"/>
          </p:cNvSpPr>
          <p:nvPr>
            <p:ph type="sldNum" sz="quarter" idx="10"/>
          </p:nvPr>
        </p:nvSpPr>
        <p:spPr/>
        <p:txBody>
          <a:bodyPr/>
          <a:lstStyle/>
          <a:p>
            <a:fld id="{A802E42B-4540-4CA0-B5CC-7A6A1B09DC25}" type="slidenum">
              <a:rPr lang="en-ZA" smtClean="0"/>
              <a:t>25</a:t>
            </a:fld>
            <a:endParaRPr lang="en-ZA" dirty="0"/>
          </a:p>
        </p:txBody>
      </p:sp>
    </p:spTree>
    <p:extLst>
      <p:ext uri="{BB962C8B-B14F-4D97-AF65-F5344CB8AC3E}">
        <p14:creationId xmlns:p14="http://schemas.microsoft.com/office/powerpoint/2010/main" val="1840438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Expliquez que nous allons nous concentrer sur les transferts monétaires, dont l’impact est plus facile à suivre. Le même exercice peut être reproduit pour n’importe quel type de programme. Expliquez que cet exercice est souvent appelé « théorie du changement » et qu’il s’agit du point de départ de toute évaluation d’impact. Par ex.: Quels effets attentions-nous et comment les mesurer?</a:t>
            </a:r>
          </a:p>
          <a:p>
            <a:endParaRPr lang="fr-FR" noProof="0" dirty="0"/>
          </a:p>
          <a:p>
            <a:r>
              <a:rPr lang="fr-FR" sz="1200" kern="1200" dirty="0">
                <a:solidFill>
                  <a:schemeClr val="tx1"/>
                </a:solidFill>
                <a:effectLst/>
                <a:latin typeface="+mn-lt"/>
                <a:ea typeface="+mn-ea"/>
                <a:cs typeface="+mn-cs"/>
              </a:rPr>
              <a:t>Inviter les participants à constituer 4 groupes mixtes. Demandez-leur de désigner un « facilitateur » et deux « complicateurs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Considérez le tronc d’un arbre comme l’argent/l’assistance à fournir (ou non) à Grace, une mère célibataire au chômage avec trois enfants en bas âge. </a:t>
            </a:r>
            <a:endParaRPr lang="fr-FR" noProof="0" dirty="0"/>
          </a:p>
          <a:p>
            <a:endParaRPr lang="fr-FR" baseline="0" noProof="0" dirty="0"/>
          </a:p>
          <a:p>
            <a:r>
              <a:rPr lang="fr-FR" baseline="0" noProof="0" dirty="0"/>
              <a:t>Voir le guide des activités pour plus de détails sur les instructions et tâches à confier aux groupes.</a:t>
            </a:r>
          </a:p>
        </p:txBody>
      </p:sp>
      <p:sp>
        <p:nvSpPr>
          <p:cNvPr id="4" name="Slide Number Placeholder 3"/>
          <p:cNvSpPr>
            <a:spLocks noGrp="1"/>
          </p:cNvSpPr>
          <p:nvPr>
            <p:ph type="sldNum" sz="quarter" idx="10"/>
          </p:nvPr>
        </p:nvSpPr>
        <p:spPr/>
        <p:txBody>
          <a:bodyPr/>
          <a:lstStyle/>
          <a:p>
            <a:fld id="{2331B59C-D813-44EB-B91C-EF8B530AECAB}" type="slidenum">
              <a:rPr lang="en-GB" smtClean="0"/>
              <a:t>26</a:t>
            </a:fld>
            <a:endParaRPr lang="en-GB" dirty="0"/>
          </a:p>
        </p:txBody>
      </p:sp>
    </p:spTree>
    <p:extLst>
      <p:ext uri="{BB962C8B-B14F-4D97-AF65-F5344CB8AC3E}">
        <p14:creationId xmlns:p14="http://schemas.microsoft.com/office/powerpoint/2010/main" val="1829972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Appuyez-vous sur cette diapositive pour expliquer la théorie du changement et soulignez les circuits suivis par les principaux impacts (</a:t>
            </a:r>
            <a:r>
              <a:rPr lang="fr-FR" i="1" noProof="0" dirty="0"/>
              <a:t>lire le chapitre consacré à la théorie du changement</a:t>
            </a:r>
            <a:r>
              <a:rPr lang="fr-FR" noProof="0" dirty="0"/>
              <a:t>, </a:t>
            </a:r>
            <a:r>
              <a:rPr lang="fr-FR" i="1" baseline="0" dirty="0"/>
              <a:t>dans Bastagli et al, en fournissant si nécessaire le lien hypertexte).</a:t>
            </a:r>
            <a:endParaRPr lang="fr-FR"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27</a:t>
            </a:fld>
            <a:endParaRPr lang="en-ZA" dirty="0"/>
          </a:p>
        </p:txBody>
      </p:sp>
    </p:spTree>
    <p:extLst>
      <p:ext uri="{BB962C8B-B14F-4D97-AF65-F5344CB8AC3E}">
        <p14:creationId xmlns:p14="http://schemas.microsoft.com/office/powerpoint/2010/main" val="4074140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Précisez que ces circuits sont tous confirmés par de vastes recherches et évaluations d’impact rigoureusement menées à travers le monde. Par ex.: voir le dernier examen des données existantes sur l’impact des transferts monétaires et du travail par le </a:t>
            </a:r>
            <a:r>
              <a:rPr lang="fr-FR" i="1" noProof="0" dirty="0"/>
              <a:t>Transfer Project </a:t>
            </a:r>
            <a:r>
              <a:rPr lang="fr-FR" b="0" i="0" noProof="0" dirty="0"/>
              <a:t>en Afrique subsaharienne.</a:t>
            </a:r>
            <a:endParaRPr lang="fr-FR" noProof="0" dirty="0"/>
          </a:p>
        </p:txBody>
      </p:sp>
      <p:sp>
        <p:nvSpPr>
          <p:cNvPr id="4" name="Slide Number Placeholder 3"/>
          <p:cNvSpPr>
            <a:spLocks noGrp="1"/>
          </p:cNvSpPr>
          <p:nvPr>
            <p:ph type="sldNum" sz="quarter" idx="10"/>
          </p:nvPr>
        </p:nvSpPr>
        <p:spPr/>
        <p:txBody>
          <a:bodyPr/>
          <a:lstStyle/>
          <a:p>
            <a:fld id="{2331B59C-D813-44EB-B91C-EF8B530AECAB}" type="slidenum">
              <a:rPr lang="en-GB" smtClean="0"/>
              <a:t>28</a:t>
            </a:fld>
            <a:endParaRPr lang="en-GB" dirty="0"/>
          </a:p>
        </p:txBody>
      </p:sp>
    </p:spTree>
    <p:extLst>
      <p:ext uri="{BB962C8B-B14F-4D97-AF65-F5344CB8AC3E}">
        <p14:creationId xmlns:p14="http://schemas.microsoft.com/office/powerpoint/2010/main" val="3837538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Évaluations d’impact menées au Ghana, au Lesotho, au Kenya, en Éthiopie et au Malawi… (les résultats de l’évaluation menée en Tanzanie seront publiés sous peu!)</a:t>
            </a:r>
          </a:p>
          <a:p>
            <a:endParaRPr lang="fr-FR" baseline="0" noProof="0" dirty="0"/>
          </a:p>
          <a:p>
            <a:pPr defTabSz="891401">
              <a:defRPr/>
            </a:pPr>
            <a:r>
              <a:rPr lang="fr-FR" baseline="0" noProof="0" dirty="0"/>
              <a:t>Au lieu des diapositives, passez si possible la VIDÉO:</a:t>
            </a:r>
            <a:br>
              <a:rPr lang="fr-FR" baseline="0" noProof="0" dirty="0"/>
            </a:br>
            <a:r>
              <a:rPr lang="fr-FR" baseline="0" noProof="0" dirty="0"/>
              <a:t>&lt;</a:t>
            </a:r>
            <a:r>
              <a:rPr lang="fr-FR" u="sng" dirty="0">
                <a:hlinkClick r:id="rId3"/>
              </a:rPr>
              <a:t>https://www.unicef-irc.org/article/1619/</a:t>
            </a:r>
            <a:r>
              <a:rPr lang="fr-FR" dirty="0"/>
              <a:t>&gt;.</a:t>
            </a:r>
          </a:p>
          <a:p>
            <a:pPr defTabSz="891401">
              <a:defRPr/>
            </a:pPr>
            <a:endParaRPr lang="fr-FR" noProof="0" dirty="0"/>
          </a:p>
          <a:p>
            <a:pPr defTabSz="891401">
              <a:defRPr/>
            </a:pPr>
            <a:endParaRPr lang="fr-FR" noProof="0" dirty="0"/>
          </a:p>
        </p:txBody>
      </p:sp>
      <p:sp>
        <p:nvSpPr>
          <p:cNvPr id="4" name="Slide Number Placeholder 3"/>
          <p:cNvSpPr>
            <a:spLocks noGrp="1"/>
          </p:cNvSpPr>
          <p:nvPr>
            <p:ph type="sldNum" sz="quarter" idx="10"/>
          </p:nvPr>
        </p:nvSpPr>
        <p:spPr/>
        <p:txBody>
          <a:bodyPr/>
          <a:lstStyle/>
          <a:p>
            <a:fld id="{2331B59C-D813-44EB-B91C-EF8B530AECAB}" type="slidenum">
              <a:rPr lang="en-GB" smtClean="0"/>
              <a:t>29</a:t>
            </a:fld>
            <a:endParaRPr lang="en-GB" dirty="0"/>
          </a:p>
        </p:txBody>
      </p:sp>
    </p:spTree>
    <p:extLst>
      <p:ext uri="{BB962C8B-B14F-4D97-AF65-F5344CB8AC3E}">
        <p14:creationId xmlns:p14="http://schemas.microsoft.com/office/powerpoint/2010/main" val="120348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3</a:t>
            </a:fld>
            <a:endParaRPr lang="en-ZA" dirty="0"/>
          </a:p>
        </p:txBody>
      </p:sp>
    </p:spTree>
    <p:extLst>
      <p:ext uri="{BB962C8B-B14F-4D97-AF65-F5344CB8AC3E}">
        <p14:creationId xmlns:p14="http://schemas.microsoft.com/office/powerpoint/2010/main" val="3928261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401">
              <a:defRPr/>
            </a:pPr>
            <a:r>
              <a:rPr lang="fr-FR" baseline="0" noProof="0" dirty="0"/>
              <a:t>Au lieu des diapositives, passez si possible la VIDÉO</a:t>
            </a:r>
            <a:r>
              <a:rPr lang="pt-PT" baseline="0" noProof="0" dirty="0"/>
              <a:t>:</a:t>
            </a:r>
            <a:br>
              <a:rPr lang="pt-PT" baseline="0" noProof="0" dirty="0"/>
            </a:br>
            <a:r>
              <a:rPr lang="pt-PT" baseline="0" noProof="0" dirty="0"/>
              <a:t>&lt;</a:t>
            </a:r>
            <a:r>
              <a:rPr lang="pt-PT" u="sng" dirty="0">
                <a:hlinkClick r:id="rId3"/>
              </a:rPr>
              <a:t>https://www.unicef-irc.org/article/1619/</a:t>
            </a:r>
            <a:r>
              <a:rPr lang="pt-PT" baseline="0" noProof="0" dirty="0"/>
              <a:t>&gt;.</a:t>
            </a:r>
            <a:endParaRPr lang="pt-PT" noProof="0" dirty="0"/>
          </a:p>
          <a:p>
            <a:endParaRPr lang="pt-PT"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30</a:t>
            </a:fld>
            <a:endParaRPr lang="en-ZA" dirty="0"/>
          </a:p>
        </p:txBody>
      </p:sp>
    </p:spTree>
    <p:extLst>
      <p:ext uri="{BB962C8B-B14F-4D97-AF65-F5344CB8AC3E}">
        <p14:creationId xmlns:p14="http://schemas.microsoft.com/office/powerpoint/2010/main" val="4218561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Comment faire fonctionner cette machine? Nous avons jusque-là parlé du QUOI; concentrons-nous à présent sur le COMMENT, c’est-à-dire sur les systèmes sous-jacents.</a:t>
            </a:r>
          </a:p>
        </p:txBody>
      </p:sp>
      <p:sp>
        <p:nvSpPr>
          <p:cNvPr id="4" name="Slide Number Placeholder 3"/>
          <p:cNvSpPr>
            <a:spLocks noGrp="1"/>
          </p:cNvSpPr>
          <p:nvPr>
            <p:ph type="sldNum" sz="quarter" idx="10"/>
          </p:nvPr>
        </p:nvSpPr>
        <p:spPr/>
        <p:txBody>
          <a:bodyPr/>
          <a:lstStyle/>
          <a:p>
            <a:fld id="{BC905379-01BD-43AE-87B5-C471EFECD2DD}" type="slidenum">
              <a:rPr lang="en-ZA" smtClean="0"/>
              <a:t>31</a:t>
            </a:fld>
            <a:endParaRPr lang="en-ZA" dirty="0"/>
          </a:p>
        </p:txBody>
      </p:sp>
    </p:spTree>
    <p:extLst>
      <p:ext uri="{BB962C8B-B14F-4D97-AF65-F5344CB8AC3E}">
        <p14:creationId xmlns:p14="http://schemas.microsoft.com/office/powerpoint/2010/main" val="2885839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32</a:t>
            </a:fld>
            <a:endParaRPr lang="en-ZA" dirty="0"/>
          </a:p>
        </p:txBody>
      </p:sp>
    </p:spTree>
    <p:extLst>
      <p:ext uri="{BB962C8B-B14F-4D97-AF65-F5344CB8AC3E}">
        <p14:creationId xmlns:p14="http://schemas.microsoft.com/office/powerpoint/2010/main" val="2074336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401">
              <a:defRPr/>
            </a:pPr>
            <a:r>
              <a:rPr lang="fr-FR" noProof="0" dirty="0"/>
              <a:t>Notez les facteurs de succès de la PS dans votre pays (ce qui fonctionne et pourquoi) sur les cartes vertes… et les freins/entraves à la PS sur les cartes rouges (ce qui ne fonctionne pas et pourquoi). Tracez une flèche dont l’épaisseur représente la force du moteur ou du frein.</a:t>
            </a:r>
          </a:p>
          <a:p>
            <a:pPr defTabSz="891401">
              <a:defRPr/>
            </a:pPr>
            <a:endParaRPr lang="fr-FR" dirty="0"/>
          </a:p>
          <a:p>
            <a:pPr defTabSz="891401">
              <a:defRPr/>
            </a:pPr>
            <a:r>
              <a:rPr lang="fr-FR" dirty="0"/>
              <a:t>(Pour de plus amples détails, voir le Guide des activités.)</a:t>
            </a:r>
          </a:p>
          <a:p>
            <a:pPr defTabSz="891401">
              <a:defRPr/>
            </a:pPr>
            <a:endParaRPr lang="fr-FR" dirty="0"/>
          </a:p>
          <a:p>
            <a:endParaRPr lang="fr-FR"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33</a:t>
            </a:fld>
            <a:endParaRPr lang="en-ZA" dirty="0"/>
          </a:p>
        </p:txBody>
      </p:sp>
    </p:spTree>
    <p:extLst>
      <p:ext uri="{BB962C8B-B14F-4D97-AF65-F5344CB8AC3E}">
        <p14:creationId xmlns:p14="http://schemas.microsoft.com/office/powerpoint/2010/main" val="4159667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34</a:t>
            </a:fld>
            <a:endParaRPr lang="en-ZA" dirty="0"/>
          </a:p>
        </p:txBody>
      </p:sp>
    </p:spTree>
    <p:extLst>
      <p:ext uri="{BB962C8B-B14F-4D97-AF65-F5344CB8AC3E}">
        <p14:creationId xmlns:p14="http://schemas.microsoft.com/office/powerpoint/2010/main" val="1805255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C905379-01BD-43AE-87B5-C471EFECD2DD}" type="slidenum">
              <a:rPr lang="en-ZA" smtClean="0"/>
              <a:t>35</a:t>
            </a:fld>
            <a:endParaRPr lang="en-ZA" dirty="0"/>
          </a:p>
        </p:txBody>
      </p:sp>
    </p:spTree>
    <p:extLst>
      <p:ext uri="{BB962C8B-B14F-4D97-AF65-F5344CB8AC3E}">
        <p14:creationId xmlns:p14="http://schemas.microsoft.com/office/powerpoint/2010/main" val="203277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Avant de commencer, demandez et recueillez les points de vue des délégués!</a:t>
            </a:r>
          </a:p>
        </p:txBody>
      </p:sp>
      <p:sp>
        <p:nvSpPr>
          <p:cNvPr id="4" name="Slide Number Placeholder 3"/>
          <p:cNvSpPr>
            <a:spLocks noGrp="1"/>
          </p:cNvSpPr>
          <p:nvPr>
            <p:ph type="sldNum" sz="quarter" idx="10"/>
          </p:nvPr>
        </p:nvSpPr>
        <p:spPr/>
        <p:txBody>
          <a:bodyPr/>
          <a:lstStyle/>
          <a:p>
            <a:fld id="{BC905379-01BD-43AE-87B5-C471EFECD2DD}" type="slidenum">
              <a:rPr lang="en-ZA" smtClean="0"/>
              <a:t>36</a:t>
            </a:fld>
            <a:endParaRPr lang="en-ZA" dirty="0"/>
          </a:p>
        </p:txBody>
      </p:sp>
    </p:spTree>
    <p:extLst>
      <p:ext uri="{BB962C8B-B14F-4D97-AF65-F5344CB8AC3E}">
        <p14:creationId xmlns:p14="http://schemas.microsoft.com/office/powerpoint/2010/main" val="2846721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UTILISEZ les diapositives après le bilan pour éventuellement valider ce qu’a partagé le public.</a:t>
            </a:r>
          </a:p>
          <a:p>
            <a:endParaRPr lang="fr-FR" dirty="0"/>
          </a:p>
          <a:p>
            <a:r>
              <a:rPr lang="fr-FR" dirty="0"/>
              <a:t>Un cadre juridique est un support sur lequel reposent les principes des droits fondamentaux dans la prestation des services de gouvernance, d’administration et de protection sociale.</a:t>
            </a:r>
          </a:p>
          <a:p>
            <a:endParaRPr lang="fr-FR" dirty="0"/>
          </a:p>
          <a:p>
            <a:r>
              <a:rPr lang="fr-FR" dirty="0"/>
              <a:t>Qu’est-ce que ça signifie?</a:t>
            </a:r>
            <a:br>
              <a:rPr lang="fr-FR" dirty="0"/>
            </a:br>
            <a:endParaRPr lang="fr-FR" dirty="0"/>
          </a:p>
          <a:p>
            <a:pPr marL="167138" indent="-167138">
              <a:buFont typeface="Arial" panose="020B0604020202020204" pitchFamily="34" charset="0"/>
              <a:buChar char="•"/>
            </a:pPr>
            <a:r>
              <a:rPr lang="fr-FR" b="1" dirty="0"/>
              <a:t>Égalité de traitement, </a:t>
            </a:r>
            <a:r>
              <a:rPr lang="fr-FR" dirty="0"/>
              <a:t>dont égalité de genre et non-discrimination</a:t>
            </a:r>
            <a:br>
              <a:rPr lang="fr-FR" dirty="0"/>
            </a:br>
            <a:endParaRPr lang="fr-FR" dirty="0"/>
          </a:p>
          <a:p>
            <a:pPr marL="167138" indent="-167138">
              <a:buFont typeface="Arial" panose="020B0604020202020204" pitchFamily="34" charset="0"/>
              <a:buChar char="•"/>
            </a:pPr>
            <a:r>
              <a:rPr lang="fr-FR" dirty="0"/>
              <a:t>Respect de la </a:t>
            </a:r>
            <a:r>
              <a:rPr lang="fr-FR" b="1" dirty="0"/>
              <a:t>dignité</a:t>
            </a:r>
            <a:r>
              <a:rPr lang="fr-FR" b="0" dirty="0"/>
              <a:t> inhérente à tous. Respecter la dignité de ceux qui reçoivent les prestations publiques d’assurance sociale exige que tous les acteurs du système d’assurance sociale évitent la stigmatisation, l’humiliation et les préjugés…</a:t>
            </a:r>
            <a:br>
              <a:rPr lang="fr-FR" b="0" dirty="0"/>
            </a:br>
            <a:endParaRPr lang="fr-FR" dirty="0"/>
          </a:p>
          <a:p>
            <a:pPr marL="167138" indent="-167138">
              <a:buFont typeface="Arial" panose="020B0604020202020204" pitchFamily="34" charset="0"/>
              <a:buChar char="•"/>
            </a:pPr>
            <a:r>
              <a:rPr lang="fr-FR" b="1" dirty="0"/>
              <a:t>Préserver la vie privée </a:t>
            </a:r>
            <a:r>
              <a:rPr lang="fr-FR" dirty="0"/>
              <a:t>et accroître la confiance dans l’État.</a:t>
            </a:r>
          </a:p>
          <a:p>
            <a:pPr marL="167138" indent="-167138">
              <a:buFont typeface="Arial" panose="020B0604020202020204" pitchFamily="34" charset="0"/>
              <a:buChar char="•"/>
            </a:pPr>
            <a:endParaRPr lang="fr-FR" noProof="0" dirty="0"/>
          </a:p>
          <a:p>
            <a:pPr lvl="0"/>
            <a:r>
              <a:rPr lang="fr-FR" noProof="0" dirty="0"/>
              <a:t>Sans cadre juridique…</a:t>
            </a:r>
            <a:br>
              <a:rPr lang="fr-FR" noProof="0" dirty="0"/>
            </a:br>
            <a:endParaRPr lang="fr-FR" noProof="0" dirty="0"/>
          </a:p>
          <a:p>
            <a:pPr marL="167138" indent="-167138">
              <a:buFont typeface="Arial" panose="020B0604020202020204" pitchFamily="34" charset="0"/>
              <a:buChar char="•"/>
            </a:pPr>
            <a:r>
              <a:rPr lang="fr-FR" noProof="0" dirty="0">
                <a:latin typeface="Avenir LT Std 35 Light"/>
                <a:cs typeface="Avenir Book"/>
              </a:rPr>
              <a:t>Fragmentation et manque de cohérence des politiques;</a:t>
            </a:r>
            <a:br>
              <a:rPr lang="fr-FR" noProof="0" dirty="0">
                <a:latin typeface="Avenir LT Std 35 Light"/>
                <a:cs typeface="Avenir Book"/>
              </a:rPr>
            </a:br>
            <a:endParaRPr lang="fr-FR" noProof="0" dirty="0">
              <a:latin typeface="Avenir LT Std 35 Light"/>
              <a:cs typeface="Avenir Book"/>
            </a:endParaRPr>
          </a:p>
          <a:p>
            <a:pPr marL="167138" indent="-167138">
              <a:buFont typeface="Arial" panose="020B0604020202020204" pitchFamily="34" charset="0"/>
              <a:buChar char="•"/>
            </a:pPr>
            <a:r>
              <a:rPr lang="fr-FR" noProof="0" dirty="0">
                <a:latin typeface="Avenir LT Std 35 Light"/>
                <a:cs typeface="Avenir Book"/>
              </a:rPr>
              <a:t>Fonds insuffisants;</a:t>
            </a:r>
            <a:br>
              <a:rPr lang="fr-FR" noProof="0" dirty="0">
                <a:latin typeface="Avenir LT Std 35 Light"/>
                <a:cs typeface="Avenir Book"/>
              </a:rPr>
            </a:br>
            <a:endParaRPr lang="fr-FR" noProof="0" dirty="0">
              <a:latin typeface="Avenir LT Std 35 Light"/>
              <a:cs typeface="Avenir Book"/>
            </a:endParaRPr>
          </a:p>
          <a:p>
            <a:pPr marL="167138" indent="-167138">
              <a:buFont typeface="Arial" panose="020B0604020202020204" pitchFamily="34" charset="0"/>
              <a:buChar char="•"/>
            </a:pPr>
            <a:r>
              <a:rPr lang="fr-FR" noProof="0" dirty="0">
                <a:latin typeface="Avenir LT Std 35 Light"/>
                <a:cs typeface="Avenir Book"/>
              </a:rPr>
              <a:t>Aucune obligation juridique d’agir;</a:t>
            </a:r>
            <a:br>
              <a:rPr lang="fr-FR" noProof="0" dirty="0">
                <a:latin typeface="Avenir LT Std 35 Light"/>
                <a:cs typeface="Avenir Book"/>
              </a:rPr>
            </a:br>
            <a:endParaRPr lang="fr-FR" noProof="0" dirty="0">
              <a:latin typeface="Avenir LT Std 35 Light"/>
              <a:cs typeface="Avenir Book"/>
            </a:endParaRPr>
          </a:p>
          <a:p>
            <a:pPr marL="167138" indent="-167138">
              <a:buFont typeface="Arial" panose="020B0604020202020204" pitchFamily="34" charset="0"/>
              <a:buChar char="•"/>
            </a:pPr>
            <a:r>
              <a:rPr lang="fr-FR" noProof="0" dirty="0">
                <a:latin typeface="Avenir LT Std 35 Light"/>
                <a:cs typeface="Avenir Book"/>
              </a:rPr>
              <a:t>Justice non habilitée à superviser l’action du gouvernement;</a:t>
            </a:r>
            <a:br>
              <a:rPr lang="fr-FR" noProof="0" dirty="0">
                <a:latin typeface="Avenir LT Std 35 Light"/>
                <a:cs typeface="Avenir Book"/>
              </a:rPr>
            </a:br>
            <a:endParaRPr lang="fr-FR" noProof="0" dirty="0">
              <a:latin typeface="Avenir LT Std 35 Light"/>
              <a:cs typeface="Avenir Book"/>
            </a:endParaRPr>
          </a:p>
          <a:p>
            <a:pPr marL="167138" indent="-167138">
              <a:buFont typeface="Arial" panose="020B0604020202020204" pitchFamily="34" charset="0"/>
              <a:buChar char="•"/>
            </a:pPr>
            <a:r>
              <a:rPr lang="fr-FR" noProof="0" dirty="0">
                <a:latin typeface="Avenir LT Std 35 Light"/>
                <a:cs typeface="Avenir Book"/>
              </a:rPr>
              <a:t>Exposition des individus et communautés vulnérables;</a:t>
            </a:r>
            <a:br>
              <a:rPr lang="fr-FR" noProof="0" dirty="0">
                <a:latin typeface="Avenir LT Std 35 Light"/>
                <a:cs typeface="Avenir Book"/>
              </a:rPr>
            </a:br>
            <a:endParaRPr lang="fr-FR" noProof="0" dirty="0">
              <a:latin typeface="Avenir LT Std 35 Light"/>
              <a:cs typeface="Avenir Book"/>
            </a:endParaRPr>
          </a:p>
          <a:p>
            <a:pPr marL="167138" indent="-167138">
              <a:buFont typeface="Arial" panose="020B0604020202020204" pitchFamily="34" charset="0"/>
              <a:buChar char="•"/>
            </a:pPr>
            <a:r>
              <a:rPr lang="fr-FR" noProof="0" dirty="0">
                <a:latin typeface="Avenir LT Std 35 Light"/>
                <a:cs typeface="Avenir Book"/>
              </a:rPr>
              <a:t>Risque pour que les règles d’allocation changent sans avis préalable;</a:t>
            </a:r>
            <a:br>
              <a:rPr lang="fr-FR" noProof="0" dirty="0">
                <a:latin typeface="Avenir LT Std 35 Light"/>
                <a:cs typeface="Avenir Book"/>
              </a:rPr>
            </a:br>
            <a:endParaRPr lang="fr-FR" noProof="0" dirty="0">
              <a:latin typeface="Avenir LT Std 35 Light"/>
              <a:cs typeface="Avenir Book"/>
            </a:endParaRPr>
          </a:p>
          <a:p>
            <a:pPr marL="167138" indent="-167138">
              <a:buFont typeface="Arial" panose="020B0604020202020204" pitchFamily="34" charset="0"/>
              <a:buChar char="•"/>
            </a:pPr>
            <a:r>
              <a:rPr lang="fr-FR" noProof="0" dirty="0">
                <a:latin typeface="Avenir LT Std 35 Light"/>
                <a:cs typeface="Avenir Book"/>
              </a:rPr>
              <a:t>Baisse ou absence d’incitation/pression en faveur d’une mise en œuvre efficace.</a:t>
            </a:r>
          </a:p>
          <a:p>
            <a:endParaRPr lang="fr-FR"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37</a:t>
            </a:fld>
            <a:endParaRPr lang="en-ZA" dirty="0"/>
          </a:p>
        </p:txBody>
      </p:sp>
    </p:spTree>
    <p:extLst>
      <p:ext uri="{BB962C8B-B14F-4D97-AF65-F5344CB8AC3E}">
        <p14:creationId xmlns:p14="http://schemas.microsoft.com/office/powerpoint/2010/main" val="1332088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401">
              <a:defRPr/>
            </a:pPr>
            <a:r>
              <a:rPr lang="fr-FR" noProof="0" dirty="0"/>
              <a:t>Une approche de l’assurance sociale fondée sur les droits fondamentaux </a:t>
            </a:r>
            <a:r>
              <a:rPr lang="fr-FR" b="1" noProof="0" dirty="0"/>
              <a:t>identifie les titulaires de droits et leurs droits, ainsi que les titulaires de devoirs correspondants et leurs devoirs</a:t>
            </a:r>
            <a:r>
              <a:rPr lang="fr-FR" b="0" noProof="0" dirty="0"/>
              <a:t>. Une telle approche cherche à renforcer les capacités des titulaires de droits pour leur permettre de les revendiquer et pour permettre aux détenteurs de devoirs de les remplir. </a:t>
            </a:r>
            <a:r>
              <a:rPr lang="fr-FR" b="1" noProof="0" dirty="0"/>
              <a:t>Elle protège en somme les individus de l’arbitraire!</a:t>
            </a:r>
            <a:endParaRPr lang="fr-FR" noProof="0" dirty="0"/>
          </a:p>
          <a:p>
            <a:pPr defTabSz="891401">
              <a:defRPr/>
            </a:pPr>
            <a:endParaRPr lang="fr-FR" noProof="0" dirty="0"/>
          </a:p>
          <a:p>
            <a:pPr defTabSz="891401">
              <a:defRPr/>
            </a:pPr>
            <a:r>
              <a:rPr lang="fr-FR" noProof="0" dirty="0"/>
              <a:t>Un cadre juridique fournit à la population pauvre et vulnérable des explications sur:</a:t>
            </a:r>
            <a:br>
              <a:rPr lang="fr-FR" noProof="0" dirty="0"/>
            </a:br>
            <a:endParaRPr lang="fr-FR" noProof="0" dirty="0"/>
          </a:p>
          <a:p>
            <a:pPr lvl="1"/>
            <a:r>
              <a:rPr lang="fr-FR" noProof="0" dirty="0"/>
              <a:t>• Les avantages précis dont elle pourrait bénéficier;</a:t>
            </a:r>
            <a:br>
              <a:rPr lang="fr-FR" noProof="0" dirty="0"/>
            </a:br>
            <a:endParaRPr lang="fr-FR" noProof="0" dirty="0"/>
          </a:p>
          <a:p>
            <a:pPr lvl="1"/>
            <a:r>
              <a:rPr lang="fr-FR" noProof="0" dirty="0"/>
              <a:t>• les droits et devoirs individuels;</a:t>
            </a:r>
            <a:br>
              <a:rPr lang="fr-FR" noProof="0" dirty="0"/>
            </a:br>
            <a:endParaRPr lang="fr-FR" noProof="0" dirty="0"/>
          </a:p>
          <a:p>
            <a:pPr lvl="1"/>
            <a:r>
              <a:rPr lang="fr-FR" noProof="0" dirty="0"/>
              <a:t>• Les critères à remplir pour profiter de tels avantages;</a:t>
            </a:r>
            <a:br>
              <a:rPr lang="fr-FR" noProof="0" dirty="0"/>
            </a:br>
            <a:endParaRPr lang="fr-FR" noProof="0" dirty="0"/>
          </a:p>
          <a:p>
            <a:pPr lvl="1"/>
            <a:r>
              <a:rPr lang="fr-FR" noProof="0" dirty="0"/>
              <a:t>• les mécanismes garantissant la transparence et l’accès à l’information, les procédures les moins coûteuses à suivre pour avoir accès à de telles prestations;</a:t>
            </a:r>
            <a:br>
              <a:rPr lang="fr-FR" noProof="0" dirty="0"/>
            </a:br>
            <a:endParaRPr lang="fr-FR" noProof="0" dirty="0"/>
          </a:p>
          <a:p>
            <a:pPr lvl="1"/>
            <a:r>
              <a:rPr lang="fr-FR" noProof="0" dirty="0"/>
              <a:t>• les mécanismes de recours et d’appels disponibles à la population, au cas où elle serait insatisfaites des décisions prises par les institutions chargées de verser les prestations d’assistance sociale;</a:t>
            </a:r>
            <a:br>
              <a:rPr lang="fr-FR" noProof="0" dirty="0"/>
            </a:br>
            <a:endParaRPr lang="fr-FR" noProof="0" dirty="0"/>
          </a:p>
          <a:p>
            <a:pPr lvl="1"/>
            <a:r>
              <a:rPr lang="fr-FR" noProof="0" dirty="0"/>
              <a:t>• les canaux de participation des bénéficiaires.</a:t>
            </a:r>
          </a:p>
        </p:txBody>
      </p:sp>
      <p:sp>
        <p:nvSpPr>
          <p:cNvPr id="4" name="Slide Number Placeholder 3"/>
          <p:cNvSpPr>
            <a:spLocks noGrp="1"/>
          </p:cNvSpPr>
          <p:nvPr>
            <p:ph type="sldNum" sz="quarter" idx="10"/>
          </p:nvPr>
        </p:nvSpPr>
        <p:spPr/>
        <p:txBody>
          <a:bodyPr/>
          <a:lstStyle/>
          <a:p>
            <a:fld id="{BC905379-01BD-43AE-87B5-C471EFECD2DD}" type="slidenum">
              <a:rPr lang="en-ZA" smtClean="0"/>
              <a:t>38</a:t>
            </a:fld>
            <a:endParaRPr lang="en-ZA" dirty="0"/>
          </a:p>
        </p:txBody>
      </p:sp>
    </p:spTree>
    <p:extLst>
      <p:ext uri="{BB962C8B-B14F-4D97-AF65-F5344CB8AC3E}">
        <p14:creationId xmlns:p14="http://schemas.microsoft.com/office/powerpoint/2010/main" val="3646997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401">
              <a:defRPr/>
            </a:pPr>
            <a:r>
              <a:rPr lang="fr-FR" dirty="0"/>
              <a:t>Chaque pays doit déterminer le type, la nature, le niveau et la portée universelle ou progressive au moyen de catégories de besoin et de risque social, en fonction des besoins et contextes nationaux.</a:t>
            </a:r>
          </a:p>
          <a:p>
            <a:endParaRPr lang="fr-FR" noProof="0" dirty="0"/>
          </a:p>
          <a:p>
            <a:r>
              <a:rPr lang="fr-FR" baseline="0" noProof="0" dirty="0"/>
              <a:t>Il existe malgré tout quelques outils et orientations:</a:t>
            </a:r>
          </a:p>
          <a:p>
            <a:endParaRPr lang="fr-FR" baseline="0" noProof="0" dirty="0"/>
          </a:p>
          <a:p>
            <a:pPr marL="171450" indent="-171450">
              <a:buFont typeface="Arial" panose="020B0604020202020204" pitchFamily="34" charset="0"/>
              <a:buChar char="•"/>
            </a:pPr>
            <a:r>
              <a:rPr lang="fr-FR" b="1" baseline="0" noProof="0" dirty="0"/>
              <a:t>Les normes internationales et régionales peuvent fournir une base:</a:t>
            </a:r>
            <a:br>
              <a:rPr lang="fr-FR" b="1" baseline="0" noProof="0" dirty="0"/>
            </a:br>
            <a:endParaRPr lang="fr-FR" baseline="0" noProof="0" dirty="0"/>
          </a:p>
          <a:p>
            <a:pPr marL="612838" lvl="1" indent="-167138">
              <a:buFont typeface="Arial" panose="020B0604020202020204" pitchFamily="34" charset="0"/>
              <a:buChar char="•"/>
            </a:pPr>
            <a:r>
              <a:rPr lang="fr-FR" baseline="0" noProof="0" dirty="0"/>
              <a:t>Les recommandations de l’OIT (pas seulement la 202).</a:t>
            </a:r>
            <a:br>
              <a:rPr lang="fr-FR" baseline="0" noProof="0" dirty="0"/>
            </a:br>
            <a:endParaRPr lang="fr-FR" baseline="0" noProof="0" dirty="0"/>
          </a:p>
          <a:p>
            <a:pPr marL="612838" lvl="1" indent="-167138">
              <a:buFont typeface="Arial" panose="020B0604020202020204" pitchFamily="34" charset="0"/>
              <a:buChar char="•"/>
            </a:pPr>
            <a:r>
              <a:rPr lang="fr-FR" dirty="0"/>
              <a:t>La </a:t>
            </a:r>
            <a:r>
              <a:rPr lang="fr-FR" sz="1200" dirty="0"/>
              <a:t>Déclaration universelle des droits de l’homme des Nations Unies (</a:t>
            </a:r>
            <a:r>
              <a:rPr lang="fr-FR" dirty="0"/>
              <a:t>1948)… Dans ses articles 22 et 25, elle souligne le droit de tous les citoyens à une assurance sociale et à un niveau de vie suffisant.</a:t>
            </a:r>
            <a:br>
              <a:rPr lang="fr-FR" dirty="0"/>
            </a:br>
            <a:endParaRPr lang="fr-FR" dirty="0"/>
          </a:p>
          <a:p>
            <a:pPr marL="612838" lvl="1" indent="-167138">
              <a:buFont typeface="Arial" panose="020B0604020202020204" pitchFamily="34" charset="0"/>
              <a:buChar char="•"/>
            </a:pPr>
            <a:r>
              <a:rPr lang="fr-FR" dirty="0"/>
              <a:t>Le </a:t>
            </a:r>
            <a:r>
              <a:rPr lang="fr-FR" sz="1200" dirty="0"/>
              <a:t>Pacte international relatif aux droits économiques, sociaux et culturel des Nations Unies (</a:t>
            </a:r>
            <a:r>
              <a:rPr lang="fr-FR" dirty="0"/>
              <a:t>1966).</a:t>
            </a:r>
            <a:br>
              <a:rPr lang="fr-FR" dirty="0"/>
            </a:br>
            <a:endParaRPr lang="fr-FR" dirty="0"/>
          </a:p>
          <a:p>
            <a:pPr marL="612838" lvl="1" indent="-167138">
              <a:buFont typeface="Arial" panose="020B0604020202020204" pitchFamily="34" charset="0"/>
              <a:buChar char="•"/>
            </a:pPr>
            <a:r>
              <a:rPr lang="fr-FR" dirty="0"/>
              <a:t>Le cadre des politiques sociales pour l’Afrique (2008) établit une vision pour les sociétés africaines fondée sur la solidarité, l’équité et la lutte contre la discrimination et la pauvreté. Elle promeut en outre une expansion de la protection sociale par la prise de mesures telles que des transferts monétaires non contributifs financés par les fonds publics.</a:t>
            </a:r>
            <a:br>
              <a:rPr lang="fr-FR" dirty="0"/>
            </a:br>
            <a:endParaRPr lang="fr-FR" dirty="0"/>
          </a:p>
          <a:p>
            <a:pPr marL="612838" lvl="1" indent="-167138">
              <a:buFont typeface="Arial" panose="020B0604020202020204" pitchFamily="34" charset="0"/>
              <a:buChar char="•"/>
            </a:pPr>
            <a:r>
              <a:rPr lang="fr-FR" dirty="0"/>
              <a:t>La communauté </a:t>
            </a:r>
            <a:r>
              <a:rPr lang="fr-FR" sz="1200" dirty="0"/>
              <a:t>de développement d'Afrique australe a récemment adopté le Protocole sur l’emploi et le travail (2014, qui oblige les États-membres à mettre en place un système de protection sociale garantissant une couverture pour tous… notamment via l’assistance sociale.</a:t>
            </a:r>
            <a:br>
              <a:rPr lang="fr-FR" sz="1200" dirty="0"/>
            </a:br>
            <a:endParaRPr lang="fr-FR" dirty="0"/>
          </a:p>
          <a:p>
            <a:pPr marL="1062850" lvl="2" indent="-171450">
              <a:buFont typeface="Courier New" panose="02070309020205020404" pitchFamily="49" charset="0"/>
              <a:buChar char="o"/>
            </a:pPr>
            <a:r>
              <a:rPr lang="fr-FR" b="0" i="0" u="none" strike="noStrike" kern="1200" baseline="0" noProof="0" dirty="0">
                <a:solidFill>
                  <a:schemeClr val="tx1"/>
                </a:solidFill>
                <a:latin typeface="+mn-lt"/>
                <a:ea typeface="+mn-ea"/>
                <a:cs typeface="+mn-cs"/>
              </a:rPr>
              <a:t>En fonction du pays… il peut s’avérer obligatoire d’inscrire ces normes régionales et internationales dans la législation nationale.</a:t>
            </a:r>
            <a:br>
              <a:rPr lang="fr-FR" b="0" i="0" u="none" strike="noStrike" kern="1200" baseline="0" noProof="0" dirty="0">
                <a:solidFill>
                  <a:schemeClr val="tx1"/>
                </a:solidFill>
                <a:latin typeface="+mn-lt"/>
                <a:ea typeface="+mn-ea"/>
                <a:cs typeface="+mn-cs"/>
              </a:rPr>
            </a:br>
            <a:endParaRPr lang="fr-FR" b="0" i="0" u="none" strike="noStrike" kern="1200" baseline="0" noProof="0" dirty="0">
              <a:solidFill>
                <a:schemeClr val="tx1"/>
              </a:solidFill>
              <a:latin typeface="+mn-lt"/>
              <a:ea typeface="+mn-ea"/>
              <a:cs typeface="+mn-cs"/>
            </a:endParaRPr>
          </a:p>
          <a:p>
            <a:pPr marL="171450" indent="-171450">
              <a:buFont typeface="Arial" panose="020B0604020202020204" pitchFamily="34" charset="0"/>
              <a:buChar char="•"/>
            </a:pPr>
            <a:r>
              <a:rPr lang="fr-FR" b="1" i="0" u="none" strike="noStrike" kern="1200" baseline="0" noProof="0" dirty="0">
                <a:solidFill>
                  <a:schemeClr val="tx1"/>
                </a:solidFill>
                <a:latin typeface="+mn-lt"/>
                <a:ea typeface="+mn-ea"/>
                <a:cs typeface="+mn-cs"/>
              </a:rPr>
              <a:t>Constitutions nationales: </a:t>
            </a:r>
            <a:r>
              <a:rPr lang="fr-FR" b="0" i="0" u="none" strike="noStrike" kern="1200" baseline="0" noProof="0" dirty="0">
                <a:solidFill>
                  <a:schemeClr val="tx1"/>
                </a:solidFill>
                <a:latin typeface="+mn-lt"/>
                <a:ea typeface="+mn-ea"/>
                <a:cs typeface="+mn-cs"/>
              </a:rPr>
              <a:t>Le statut de ces droits dépendra de leur situation au regard de la Constitution de chaque pays et de la capacité de la justice à les faire appliquer.</a:t>
            </a:r>
            <a:br>
              <a:rPr lang="fr-FR" b="0" i="0" u="none" strike="noStrike" kern="1200" baseline="0" noProof="0" dirty="0">
                <a:solidFill>
                  <a:schemeClr val="tx1"/>
                </a:solidFill>
                <a:latin typeface="+mn-lt"/>
                <a:ea typeface="+mn-ea"/>
                <a:cs typeface="+mn-cs"/>
              </a:rPr>
            </a:br>
            <a:endParaRPr lang="fr-FR" dirty="0"/>
          </a:p>
          <a:p>
            <a:pPr marL="617150" lvl="1" indent="-171450">
              <a:buFont typeface="Courier New" panose="02070309020205020404" pitchFamily="49" charset="0"/>
              <a:buChar char="o"/>
            </a:pPr>
            <a:r>
              <a:rPr lang="fr-FR" dirty="0"/>
              <a:t>Par ex.: l’article 43 de la Constitution du Kenya (2010) reconnaît le droit de tous à l’assurance sociale et prévoit que l’État doit fournir une assurance sociale adéquate aux personnes se trouvant dans l’incapacité de satisfaire leurs propres besoins et ceux de leurs personnes à charge.</a:t>
            </a:r>
          </a:p>
        </p:txBody>
      </p:sp>
      <p:sp>
        <p:nvSpPr>
          <p:cNvPr id="4" name="Slide Number Placeholder 3"/>
          <p:cNvSpPr>
            <a:spLocks noGrp="1"/>
          </p:cNvSpPr>
          <p:nvPr>
            <p:ph type="sldNum" sz="quarter" idx="10"/>
          </p:nvPr>
        </p:nvSpPr>
        <p:spPr/>
        <p:txBody>
          <a:bodyPr/>
          <a:lstStyle/>
          <a:p>
            <a:fld id="{BC905379-01BD-43AE-87B5-C471EFECD2DD}" type="slidenum">
              <a:rPr lang="en-ZA" smtClean="0"/>
              <a:t>39</a:t>
            </a:fld>
            <a:endParaRPr lang="en-ZA" dirty="0"/>
          </a:p>
        </p:txBody>
      </p:sp>
    </p:spTree>
    <p:extLst>
      <p:ext uri="{BB962C8B-B14F-4D97-AF65-F5344CB8AC3E}">
        <p14:creationId xmlns:p14="http://schemas.microsoft.com/office/powerpoint/2010/main" val="344648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Demandez à 4 volontaires de tenir les panneaux à chaque tour de questions.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Demandez-leur de se rapprocher de la réponse qui représente le mieux leur point de vue.</a:t>
            </a:r>
          </a:p>
          <a:p>
            <a:pPr marL="0" marR="0" lvl="0" indent="0" algn="l" defTabSz="914400" rtl="0" eaLnBrk="1" fontAlgn="auto" latinLnBrk="0" hangingPunct="1">
              <a:lnSpc>
                <a:spcPct val="100000"/>
              </a:lnSpc>
              <a:spcBef>
                <a:spcPts val="0"/>
              </a:spcBef>
              <a:spcAft>
                <a:spcPts val="0"/>
              </a:spcAft>
              <a:buClrTx/>
              <a:buSzTx/>
              <a:buFontTx/>
              <a:buNone/>
              <a:tabLst/>
              <a:defRPr/>
            </a:pP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Recueillez quelques points de vue à chaque tour (demandez aux participants de toujours commencer par donner leur nom et leur institution).</a:t>
            </a:r>
          </a:p>
          <a:p>
            <a:endParaRPr lang="pt-PT"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4</a:t>
            </a:fld>
            <a:endParaRPr lang="en-ZA" dirty="0"/>
          </a:p>
        </p:txBody>
      </p:sp>
    </p:spTree>
    <p:extLst>
      <p:ext uri="{BB962C8B-B14F-4D97-AF65-F5344CB8AC3E}">
        <p14:creationId xmlns:p14="http://schemas.microsoft.com/office/powerpoint/2010/main" val="76636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401">
              <a:defRPr/>
            </a:pPr>
            <a:r>
              <a:rPr lang="fr-FR" noProof="0" dirty="0"/>
              <a:t>La diapositive précédente ne concerne que le sommet de la pyramide, mais le cadre juridique de la protection sociale devrait dans l’idéal être </a:t>
            </a:r>
            <a:r>
              <a:rPr lang="fr-FR" b="1" noProof="0" dirty="0"/>
              <a:t>inscrit dans la loi, jetant ainsi les bases d’une réglementation plus détaillée par le ministère chargé du domaine en question. </a:t>
            </a:r>
            <a:r>
              <a:rPr lang="fr-FR" b="0" noProof="0" dirty="0"/>
              <a:t>À la base de la pyramide, n’oublions pas l’élaboration de manuels de procédures et d’opérations standard guidant les activités quotidiennes menées par les fonctionnaires.</a:t>
            </a:r>
            <a:endParaRPr lang="fr-FR" noProof="0" dirty="0"/>
          </a:p>
          <a:p>
            <a:pPr defTabSz="891401">
              <a:defRPr/>
            </a:pPr>
            <a:endParaRPr lang="fr-FR" noProof="0" dirty="0"/>
          </a:p>
          <a:p>
            <a:pPr defTabSz="891401">
              <a:defRPr/>
            </a:pPr>
            <a:r>
              <a:rPr lang="fr-FR" noProof="0" dirty="0"/>
              <a:t>Le cadre juridique doit au minimum </a:t>
            </a:r>
            <a:r>
              <a:rPr lang="fr-FR" b="1" noProof="0" dirty="0"/>
              <a:t>établir des éléments clés de conception, dont l’identification des bénéficiaires, les conditions d’admissibilité, la palette et le montant des prestations, en fixant un cadre de référence.</a:t>
            </a:r>
            <a:endParaRPr lang="fr-FR" noProof="0" dirty="0"/>
          </a:p>
          <a:p>
            <a:pPr defTabSz="891401">
              <a:defRPr/>
            </a:pPr>
            <a:endParaRPr lang="fr-FR" noProof="0" dirty="0"/>
          </a:p>
          <a:p>
            <a:pPr defTabSz="891401">
              <a:defRPr/>
            </a:pPr>
            <a:r>
              <a:rPr lang="fr-FR" b="1" noProof="0" dirty="0"/>
              <a:t>Deux questions supplémentaires se posent: </a:t>
            </a:r>
            <a:r>
              <a:rPr lang="fr-FR" b="0" noProof="0" dirty="0"/>
              <a:t>généralement abordées et résolues par la législation en matière d’assistance sociale, elles concernent 1) les accords de financement des programmes et 2) leurs principaux dispositifs institutionnels.</a:t>
            </a:r>
            <a:br>
              <a:rPr lang="fr-FR" b="0" noProof="0" dirty="0"/>
            </a:br>
            <a:endParaRPr lang="fr-FR" b="0" noProof="0" dirty="0"/>
          </a:p>
          <a:p>
            <a:pPr marL="167138" indent="-167138" defTabSz="891401">
              <a:buFont typeface="Arial" panose="020B0604020202020204" pitchFamily="34" charset="0"/>
              <a:buChar char="•"/>
              <a:defRPr/>
            </a:pPr>
            <a:r>
              <a:rPr lang="fr-FR" noProof="0" dirty="0"/>
              <a:t>Il importe d’indiquer dans la loi la ou les source(s) de </a:t>
            </a:r>
            <a:r>
              <a:rPr lang="fr-FR" b="1" noProof="0" dirty="0"/>
              <a:t>financement, </a:t>
            </a:r>
            <a:r>
              <a:rPr lang="fr-FR" b="0" noProof="0" dirty="0"/>
              <a:t>provenant notamment du budget de l’État, investissant officiellement le gouvernement de la mission consistant à allouer des fonds aux prestations financées par l’État à chaque calcul annuel du budget.</a:t>
            </a:r>
            <a:br>
              <a:rPr lang="fr-FR" b="0" noProof="0" dirty="0"/>
            </a:br>
            <a:endParaRPr lang="fr-FR" b="0" noProof="0" dirty="0"/>
          </a:p>
          <a:p>
            <a:pPr marL="167138" indent="-167138" defTabSz="891401">
              <a:buFont typeface="Arial" panose="020B0604020202020204" pitchFamily="34" charset="0"/>
              <a:buChar char="•"/>
              <a:defRPr/>
            </a:pPr>
            <a:r>
              <a:rPr lang="fr-FR" b="0" noProof="0" dirty="0"/>
              <a:t>Les cadres juridiques d’assistance sociale doivent fournir une </a:t>
            </a:r>
            <a:r>
              <a:rPr lang="fr-FR" b="1" noProof="0" dirty="0"/>
              <a:t>structure institutionnelle </a:t>
            </a:r>
            <a:r>
              <a:rPr lang="fr-FR" b="0" noProof="0" dirty="0"/>
              <a:t>de fonctionnement du système.</a:t>
            </a:r>
          </a:p>
          <a:p>
            <a:pPr marL="167138" indent="-167138" defTabSz="891401">
              <a:buFont typeface="Arial" panose="020B0604020202020204" pitchFamily="34" charset="0"/>
              <a:buChar char="•"/>
              <a:defRPr/>
            </a:pPr>
            <a:endParaRPr lang="fr-FR" noProof="0" dirty="0"/>
          </a:p>
          <a:p>
            <a:r>
              <a:rPr lang="fr-FR" noProof="0" dirty="0"/>
              <a:t>Les preuves disponibles montrent que la </a:t>
            </a:r>
            <a:r>
              <a:rPr lang="fr-FR" b="1" noProof="0" dirty="0"/>
              <a:t>mobilisation de partenaires sociaux (c’est-à-dire de syndicats de travailleurs et d’employeurs, des ONG/OSC, etc.) </a:t>
            </a:r>
            <a:r>
              <a:rPr lang="fr-FR" b="0" noProof="0" dirty="0"/>
              <a:t>dans la conception de la politique sociale, et notamment dans l’élaboration de la politique d’assistance sociale et dans les projets de loi d’assistance sociale, mène aux cadres juridiques et à la mise en œuvre les plus acceptables et légitimes. L’une des façons d’accroître la participation des partenaires sociaux à l’agenda de la protection sociale consiste à encourager la rédaction d’exposés de position sur les socles de protection sociale… ou d’organiser des FORUMS.</a:t>
            </a:r>
          </a:p>
          <a:p>
            <a:endParaRPr lang="fr-FR" b="0" noProof="0" dirty="0"/>
          </a:p>
          <a:p>
            <a:r>
              <a:rPr lang="fr-FR" b="0" noProof="0" dirty="0"/>
              <a:t>L’assistance sociale doit également être </a:t>
            </a:r>
            <a:r>
              <a:rPr lang="fr-FR" b="1" noProof="0" dirty="0"/>
              <a:t>orientée par des recherches et des analyses</a:t>
            </a:r>
            <a:r>
              <a:rPr lang="fr-FR" b="0" noProof="0" dirty="0"/>
              <a:t>. La nature dynamique du changement social et l’impact continu des programmes existants requièrent par ailleurs une révision et un ajustement réguliers de l’assistance sociale.</a:t>
            </a:r>
            <a:endParaRPr lang="fr-FR"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40</a:t>
            </a:fld>
            <a:endParaRPr lang="en-ZA" dirty="0"/>
          </a:p>
        </p:txBody>
      </p:sp>
    </p:spTree>
    <p:extLst>
      <p:ext uri="{BB962C8B-B14F-4D97-AF65-F5344CB8AC3E}">
        <p14:creationId xmlns:p14="http://schemas.microsoft.com/office/powerpoint/2010/main" val="2465700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Au fond… rien de tout cela n’a vraiment lieu d’être s’il existe une loi… mais rien n’est fait à ce sujet. Il est essentiel d’envisager la nécessité de disposer:</a:t>
            </a:r>
            <a:br>
              <a:rPr lang="fr-FR" noProof="0" dirty="0"/>
            </a:br>
            <a:endParaRPr lang="fr-FR" noProof="0" dirty="0"/>
          </a:p>
          <a:p>
            <a:r>
              <a:rPr lang="fr-FR" noProof="0" dirty="0"/>
              <a:t>• </a:t>
            </a:r>
            <a:r>
              <a:rPr lang="fr-FR" b="1" noProof="0" dirty="0"/>
              <a:t>De procédures équitables</a:t>
            </a:r>
            <a:r>
              <a:rPr lang="fr-FR" noProof="0" dirty="0"/>
              <a:t>… En d’autres termes, les décisions et mesures prises par les administrations de l’assistance sociale et par leurs agents doivent être légales, raisonnables et équitables du point de vue des procédures. Les systèmes juridiques doivent donc reconnaître le droit de toute personne affectée à recourir à la justice administrative… qui doit être </a:t>
            </a:r>
            <a:r>
              <a:rPr lang="fr-FR" b="1" noProof="0" dirty="0"/>
              <a:t>applicable!</a:t>
            </a:r>
            <a:br>
              <a:rPr lang="fr-FR" b="1" noProof="0" dirty="0"/>
            </a:br>
            <a:endParaRPr lang="fr-FR" noProof="0" dirty="0"/>
          </a:p>
          <a:p>
            <a:r>
              <a:rPr lang="fr-FR" noProof="0" dirty="0"/>
              <a:t>• </a:t>
            </a:r>
            <a:r>
              <a:rPr lang="fr-FR" b="1" noProof="0" dirty="0"/>
              <a:t>D’un système de recours, d’appels et de responsabilisation… </a:t>
            </a:r>
            <a:r>
              <a:rPr lang="fr-FR" b="0" noProof="0" dirty="0"/>
              <a:t>Les bénéficiaires de l’assistance sociale doivent avoir accès à des mécanismes adéquats de recours et d’appel. En Afrique du Sud, on trouve par exemple des « cliniques d’assistance juridique » (nous y reviendrons dans deux autres modules).</a:t>
            </a:r>
            <a:br>
              <a:rPr lang="fr-FR" b="0" noProof="0" dirty="0"/>
            </a:br>
            <a:endParaRPr lang="fr-FR" b="1" noProof="0" dirty="0"/>
          </a:p>
          <a:p>
            <a:r>
              <a:rPr lang="fr-FR" noProof="0" dirty="0"/>
              <a:t>• </a:t>
            </a:r>
            <a:r>
              <a:rPr lang="fr-FR" b="1" noProof="0" dirty="0"/>
              <a:t>d’une protection suffisante en matière de confidentialité des données </a:t>
            </a:r>
            <a:r>
              <a:rPr lang="fr-FR" b="0" noProof="0" dirty="0"/>
              <a:t>relatives aux bénéficiaires de l’assistance sociale, à laquelle l’administration de l’assistance sociale puisse avoir accès.</a:t>
            </a:r>
            <a:endParaRPr lang="fr-FR" noProof="0" dirty="0"/>
          </a:p>
          <a:p>
            <a:r>
              <a:rPr lang="fr-FR" noProof="0" dirty="0"/>
              <a:t> </a:t>
            </a:r>
          </a:p>
          <a:p>
            <a:r>
              <a:rPr lang="fr-FR" noProof="0" dirty="0"/>
              <a:t>Voir le document récapitulatif et le document de base!</a:t>
            </a:r>
          </a:p>
        </p:txBody>
      </p:sp>
      <p:sp>
        <p:nvSpPr>
          <p:cNvPr id="4" name="Slide Number Placeholder 3"/>
          <p:cNvSpPr>
            <a:spLocks noGrp="1"/>
          </p:cNvSpPr>
          <p:nvPr>
            <p:ph type="sldNum" sz="quarter" idx="10"/>
          </p:nvPr>
        </p:nvSpPr>
        <p:spPr/>
        <p:txBody>
          <a:bodyPr/>
          <a:lstStyle/>
          <a:p>
            <a:fld id="{BC905379-01BD-43AE-87B5-C471EFECD2DD}" type="slidenum">
              <a:rPr lang="en-ZA" smtClean="0"/>
              <a:t>41</a:t>
            </a:fld>
            <a:endParaRPr lang="en-ZA" dirty="0"/>
          </a:p>
        </p:txBody>
      </p:sp>
    </p:spTree>
    <p:extLst>
      <p:ext uri="{BB962C8B-B14F-4D97-AF65-F5344CB8AC3E}">
        <p14:creationId xmlns:p14="http://schemas.microsoft.com/office/powerpoint/2010/main" val="40792767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905379-01BD-43AE-87B5-C471EFECD2DD}" type="slidenum">
              <a:rPr lang="en-ZA" smtClean="0"/>
              <a:t>42</a:t>
            </a:fld>
            <a:endParaRPr lang="en-ZA" dirty="0"/>
          </a:p>
        </p:txBody>
      </p:sp>
    </p:spTree>
    <p:extLst>
      <p:ext uri="{BB962C8B-B14F-4D97-AF65-F5344CB8AC3E}">
        <p14:creationId xmlns:p14="http://schemas.microsoft.com/office/powerpoint/2010/main" val="1075795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Les systèmes sociaux ne sont pas des machines inertes et statiques susceptibles de faire l’objet de réparations techniques.</a:t>
            </a:r>
          </a:p>
          <a:p>
            <a:r>
              <a:rPr lang="fr-FR" noProof="0" dirty="0"/>
              <a:t>De nombreuses interventions de protection sociale semblent toutefois penser le contraire.</a:t>
            </a:r>
          </a:p>
          <a:p>
            <a:endParaRPr lang="fr-FR" noProof="0" dirty="0"/>
          </a:p>
          <a:p>
            <a:r>
              <a:rPr lang="fr-FR" b="1" noProof="0" dirty="0"/>
              <a:t>Aborder les éléments individuels d’un système ne revient pas à « renforcer le système ». </a:t>
            </a:r>
            <a:r>
              <a:rPr lang="fr-FR" b="0" noProof="0" dirty="0"/>
              <a:t>Il n’est pas aisé de travailler au niveau d’un système. « Un système ne se résume pas à la somme d’unités spécifiques; il se compose également des relations qu’entretiennent ces unités, des mécanismes qui les relient et des normes de comportement établies (formelles et informelles) qui en régissent le fonctionnement »</a:t>
            </a:r>
            <a:r>
              <a:rPr lang="fr-FR" noProof="0" dirty="0"/>
              <a:t> (Mallet et Denney, 2015:1).</a:t>
            </a:r>
          </a:p>
          <a:p>
            <a:endParaRPr lang="fr-FR" noProof="0" dirty="0"/>
          </a:p>
          <a:p>
            <a:r>
              <a:rPr lang="fr-FR" noProof="0" dirty="0"/>
              <a:t>Ce sont généralement les activités visibles aux résultats tangibles qui bénéficient d’un appui: la formation des fonctionnaires de santé, la construction de centres de santé et la distribution de médicaments, l’acquisition d’instruments médicaux, l’élaboration de protocoles et de procédures de supervision des absences des fonctionnaires. La fragmentation et la dispersion de l’appui fourni repose sur l’hypothèse selon laquelle le renforcement du système peut passer par un appui à des modules/unités distinctes. La création de systèmes ignore les connexions. Ce qu’il faut, c’est un système aux interactions renforcées. En règle générale, le problème ne vient pas de failles techniques, mais d’ailleurs: la perception de la population et la relation qu’elle entretient avec le système public, la prise en charge des bénéficiaires et des patients par les fonctionnaires sociaux et de santé, la confiance dans le système, sa légitimité et l’acceptation publique, etc.</a:t>
            </a:r>
          </a:p>
        </p:txBody>
      </p:sp>
      <p:sp>
        <p:nvSpPr>
          <p:cNvPr id="4" name="Slide Number Placeholder 3"/>
          <p:cNvSpPr>
            <a:spLocks noGrp="1"/>
          </p:cNvSpPr>
          <p:nvPr>
            <p:ph type="sldNum" sz="quarter" idx="10"/>
          </p:nvPr>
        </p:nvSpPr>
        <p:spPr/>
        <p:txBody>
          <a:bodyPr/>
          <a:lstStyle/>
          <a:p>
            <a:fld id="{3FA5895D-5913-DC45-BDCF-42A7D874D031}" type="slidenum">
              <a:rPr lang="en-US" smtClean="0"/>
              <a:t>43</a:t>
            </a:fld>
            <a:endParaRPr lang="en-US" dirty="0"/>
          </a:p>
        </p:txBody>
      </p:sp>
    </p:spTree>
    <p:extLst>
      <p:ext uri="{BB962C8B-B14F-4D97-AF65-F5344CB8AC3E}">
        <p14:creationId xmlns:p14="http://schemas.microsoft.com/office/powerpoint/2010/main" val="3131921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Avec quelle phrase êtes-vous d’accord: « Les organisations sont des systèmes rationnels qui </a:t>
            </a:r>
            <a:r>
              <a:rPr lang="fr-FR" b="1" noProof="0" dirty="0"/>
              <a:t>utilisent des êtres humains</a:t>
            </a:r>
            <a:r>
              <a:rPr lang="fr-FR" b="0" noProof="0" dirty="0"/>
              <a:t> », « </a:t>
            </a:r>
            <a:r>
              <a:rPr lang="fr-FR" b="1" noProof="0" dirty="0"/>
              <a:t>Les organisations sont des systèmes humains s’efforçant d’agir de façon rationnelle »? </a:t>
            </a:r>
            <a:r>
              <a:rPr lang="fr-FR" b="0" noProof="0" dirty="0"/>
              <a:t>Un expert technique aura tendance à pencher pour la première phrase; mais si un expert technique veut devenir agent de changement, il ou elle doit voir les organisations comme des systèmes humains s’efforçant au contraire de donner un sens et de rationnaliser l’environnement social. Ces agents ne se contentent pas d’appuyer sur des boutons du système: ils agissent, influencent et façonnent la direction des organisations à tous les niveaux.</a:t>
            </a:r>
          </a:p>
          <a:p>
            <a:endParaRPr lang="fr-FR" b="0" noProof="0" dirty="0"/>
          </a:p>
          <a:p>
            <a:r>
              <a:rPr lang="fr-FR" b="0" noProof="0" dirty="0"/>
              <a:t>Les organisations sont avant tout des systèmes humains, c’est pourquoi les nouveaux programmes se heurtent pendant le processus de mise en œuvre à des </a:t>
            </a:r>
            <a:r>
              <a:rPr lang="fr-FR" b="1" noProof="0" dirty="0"/>
              <a:t>résistances au changement </a:t>
            </a:r>
            <a:r>
              <a:rPr lang="fr-FR" b="0" noProof="0" dirty="0"/>
              <a:t>à différents niveaux. </a:t>
            </a:r>
            <a:r>
              <a:rPr lang="fr-FR" b="1" noProof="0" dirty="0"/>
              <a:t>Affronter les résistances au changement exige du tact et d’excellentes compétences de gestion et de relations interpersonnelles. </a:t>
            </a:r>
            <a:r>
              <a:rPr lang="fr-FR" b="0" noProof="0" dirty="0"/>
              <a:t>La gestion politique est donc indissociable de la gestion d’entreprise/d’activités. Selon </a:t>
            </a:r>
            <a:r>
              <a:rPr lang="fr-FR" noProof="0" dirty="0"/>
              <a:t>Rolls (2013)</a:t>
            </a:r>
            <a:r>
              <a:rPr lang="fr-FR" b="0" noProof="0" dirty="0"/>
              <a:t> : « La gestion politique désigne les activités avant tout informelles de leadership au sein d’une organisation en fonctionnement, dont l’objectif est d’influencer les décisions et les conditions permettant à l’organisation de maintenir ou d’accroître son efficacité. » </a:t>
            </a:r>
            <a:r>
              <a:rPr lang="fr-FR" noProof="0" dirty="0"/>
              <a:t>(Rolls, 2013:29).Créer et gérer l’espace politique implique de gérer différents domaines où l’interaction humaine est essentielle: mobiliser ou stimuler la volonté politique de haut niveau (électeurs, partenaires sociaux, société civile, comités d’administration…), maintenir l’autonomie de l’organisation, ses compétences et capacités techniques, équilibrer l’autorité et l’autorisation à prendre des risques, maintenir la légitimité et la pertinence, la viabilité, etc. Il s’agit probablement de l’attribut le plus délicat d’un bon dirigeant de société publique.</a:t>
            </a:r>
          </a:p>
          <a:p>
            <a:endParaRPr lang="fr-FR" noProof="0" dirty="0"/>
          </a:p>
        </p:txBody>
      </p:sp>
      <p:sp>
        <p:nvSpPr>
          <p:cNvPr id="4" name="Slide Number Placeholder 3"/>
          <p:cNvSpPr>
            <a:spLocks noGrp="1"/>
          </p:cNvSpPr>
          <p:nvPr>
            <p:ph type="sldNum" sz="quarter" idx="10"/>
          </p:nvPr>
        </p:nvSpPr>
        <p:spPr/>
        <p:txBody>
          <a:bodyPr/>
          <a:lstStyle/>
          <a:p>
            <a:fld id="{3FA5895D-5913-DC45-BDCF-42A7D874D031}" type="slidenum">
              <a:rPr lang="en-US" smtClean="0"/>
              <a:t>44</a:t>
            </a:fld>
            <a:endParaRPr lang="en-US" dirty="0"/>
          </a:p>
        </p:txBody>
      </p:sp>
    </p:spTree>
    <p:extLst>
      <p:ext uri="{BB962C8B-B14F-4D97-AF65-F5344CB8AC3E}">
        <p14:creationId xmlns:p14="http://schemas.microsoft.com/office/powerpoint/2010/main" val="2315413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Créer des coalitions et mobiliser peut aider à affronter les opposants </a:t>
            </a:r>
            <a:r>
              <a:rPr lang="fr-FR" b="0" noProof="0" dirty="0"/>
              <a:t>et permettre de gérer les influences adverses, hostiles aux politiques et programmes.</a:t>
            </a:r>
            <a:endParaRPr lang="fr-FR" b="1" noProof="0" dirty="0"/>
          </a:p>
          <a:p>
            <a:r>
              <a:rPr lang="fr-FR" noProof="0" dirty="0"/>
              <a:t> </a:t>
            </a:r>
          </a:p>
          <a:p>
            <a:r>
              <a:rPr lang="fr-FR" noProof="0" dirty="0"/>
              <a:t>Connaissez-vous des exemples de coalitions ayant efficacement contribué à la résolution de problèmes et à la canalisation des forces en faveur de l’action publique?</a:t>
            </a:r>
            <a:br>
              <a:rPr lang="fr-FR" noProof="0" dirty="0"/>
            </a:br>
            <a:endParaRPr lang="fr-FR" noProof="0" dirty="0"/>
          </a:p>
          <a:p>
            <a:r>
              <a:rPr lang="fr-FR" b="1" noProof="0" dirty="0"/>
              <a:t>Exemple 1: </a:t>
            </a:r>
            <a:r>
              <a:rPr lang="fr-FR" noProof="0" dirty="0"/>
              <a:t>Coalition mondiale pour les socles de protection sociale &lt;</a:t>
            </a:r>
            <a:r>
              <a:rPr lang="fr-FR" u="sng" noProof="0" dirty="0">
                <a:hlinkClick r:id="rId3"/>
              </a:rPr>
              <a:t>https://www.youtube.com/watch?v=Mi3oehABcfU</a:t>
            </a:r>
            <a:r>
              <a:rPr lang="fr-FR" noProof="0" dirty="0"/>
              <a:t>&gt; surtout à partir de la minute 4:20 sur la Plateforme africaine de protection sociale.</a:t>
            </a:r>
            <a:br>
              <a:rPr lang="fr-FR" noProof="0" dirty="0"/>
            </a:br>
            <a:endParaRPr lang="fr-FR" b="1" noProof="0" dirty="0"/>
          </a:p>
          <a:p>
            <a:r>
              <a:rPr lang="fr-FR" b="1" noProof="0" dirty="0"/>
              <a:t>Exemple 2 </a:t>
            </a:r>
            <a:r>
              <a:rPr lang="fr-FR" b="0" noProof="0" dirty="0"/>
              <a:t>(niveau national): Dans le cas de l’Afrique du Sud, la constitution d’une coalition extérieure au gouvernement, avec la participation d’ONG, de groupes de réflexion, de parlementaires et avec la contribution du système juridique s’est révélée essentielle pour créer des coalitions favorables au sein du gouvernement et pour promouvoir les transferts sociaux </a:t>
            </a:r>
            <a:r>
              <a:rPr lang="fr-FR" noProof="0" dirty="0"/>
              <a:t>(Bruni, 2016).</a:t>
            </a:r>
          </a:p>
          <a:p>
            <a:endParaRPr lang="fr-FR" noProof="0" dirty="0"/>
          </a:p>
        </p:txBody>
      </p:sp>
      <p:sp>
        <p:nvSpPr>
          <p:cNvPr id="4" name="Slide Number Placeholder 3"/>
          <p:cNvSpPr>
            <a:spLocks noGrp="1"/>
          </p:cNvSpPr>
          <p:nvPr>
            <p:ph type="sldNum" sz="quarter" idx="10"/>
          </p:nvPr>
        </p:nvSpPr>
        <p:spPr/>
        <p:txBody>
          <a:bodyPr/>
          <a:lstStyle/>
          <a:p>
            <a:fld id="{3FA5895D-5913-DC45-BDCF-42A7D874D031}" type="slidenum">
              <a:rPr lang="en-US" smtClean="0"/>
              <a:t>45</a:t>
            </a:fld>
            <a:endParaRPr lang="en-US" dirty="0"/>
          </a:p>
        </p:txBody>
      </p:sp>
    </p:spTree>
    <p:extLst>
      <p:ext uri="{BB962C8B-B14F-4D97-AF65-F5344CB8AC3E}">
        <p14:creationId xmlns:p14="http://schemas.microsoft.com/office/powerpoint/2010/main" val="3788590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La transformation exige d’affronter des problèmes réels</a:t>
            </a:r>
            <a:r>
              <a:rPr lang="fr-FR" b="0" noProof="0" dirty="0"/>
              <a:t>, qui ne se présentent pas dans des situations abstraites mais sont posés par des individus ou des groupes. La première partie de la solution consiste donc à définir correctement les problèmes en confrontant différents points de vue. « On a souvent tendance à définir le manque de solution comme un problème, ce qui nous pousse à considérer l’adoption d’une solution comme une solution en soi, indépendamment de sa capacité à résoudre ou non le problème. » L’une des critiques les plus récurrentes à l’encontre des spécialistes techniques est la suivante: « Comme ils ont un marteau, ils voient des clous partout »; cherchons-nous à résoudre un problème ou à vendre une solution?</a:t>
            </a:r>
          </a:p>
          <a:p>
            <a:endParaRPr lang="fr-FR" b="0" noProof="0" dirty="0"/>
          </a:p>
          <a:p>
            <a:r>
              <a:rPr lang="fr-FR" b="0" noProof="0" dirty="0"/>
              <a:t>Les pays ont besoins de professionnels réfléchis et capables de mettre au point des solutions à des problèmes complexes émergents. Ce cours cherche à aider les responsables à « </a:t>
            </a:r>
            <a:r>
              <a:rPr lang="fr-FR" b="1" noProof="0" dirty="0"/>
              <a:t>restructurer les difficultés dans des problèmes solubles</a:t>
            </a:r>
            <a:r>
              <a:rPr lang="fr-FR" b="0" noProof="0" dirty="0"/>
              <a:t> » et à apprendre de chaque succès cumulatif pour pouvoir faire face à « toutes les représentations complexes d’un problème récurent. »</a:t>
            </a:r>
            <a:endParaRPr lang="fr-FR" b="1" noProof="0" dirty="0"/>
          </a:p>
          <a:p>
            <a:r>
              <a:rPr lang="fr-FR" noProof="0" dirty="0"/>
              <a:t> </a:t>
            </a:r>
          </a:p>
          <a:p>
            <a:r>
              <a:rPr lang="fr-FR" noProof="0" dirty="0"/>
              <a:t>Il est possible d’enseigner à un céramiste, mais il n’apprendra que par la pratique; de même, un travailleur social ne parviendra pas à connaître son métier en se contentant de lire les procédures et règlements ou normes. Aucune capacité ne peut être améliorée si l’apprentissage acquis n’est pas mis en pratique; or pour ce faire, il faut : permettre aux apprenants d’appliquer de nouvelles connaissances, de tester des hypothèses et de générer un changement en toute confiance.</a:t>
            </a:r>
          </a:p>
          <a:p>
            <a:endParaRPr lang="fr-FR" noProof="0" dirty="0"/>
          </a:p>
          <a:p>
            <a:r>
              <a:rPr lang="fr-FR" noProof="0" dirty="0"/>
              <a:t>Sans volonté de mettre en pratique les connaissances acquises, il n’y aura pas d’appropriation de l’apprentissage ni d’adaptation aux problèmes pratiques qui se présentent dans des contextes de travail. Les compétences manqueront donc pour résoudre de nouveaux problèmes au fil du temps. </a:t>
            </a:r>
            <a:r>
              <a:rPr lang="fr-FR" b="1" noProof="0" dirty="0"/>
              <a:t>Le savoir-faire professionnel est comparable à l’habileté, qui se développe avec la pratique, l’expérience et la réflexion autour des limites des connaissances dans la pratique. </a:t>
            </a:r>
            <a:r>
              <a:rPr lang="fr-FR" b="0" noProof="0" dirty="0"/>
              <a:t>En fin de compte, il exige de pouvoir résoudre </a:t>
            </a:r>
            <a:r>
              <a:rPr lang="fr-FR" b="1" noProof="0" dirty="0"/>
              <a:t>de nouveaux problèmes </a:t>
            </a:r>
            <a:r>
              <a:rPr lang="fr-FR" b="0" noProof="0" dirty="0"/>
              <a:t>qui ne sont pas envisagés dans les « manuels » </a:t>
            </a:r>
            <a:r>
              <a:rPr lang="fr-FR" noProof="0" dirty="0"/>
              <a:t>(Schon, 1987).</a:t>
            </a:r>
          </a:p>
          <a:p>
            <a:endParaRPr lang="fr-FR" noProof="0" dirty="0"/>
          </a:p>
          <a:p>
            <a:r>
              <a:rPr lang="fr-FR" noProof="0" dirty="0"/>
              <a:t>Dans les domaines comme la médecine, l’éducation, l’assurance sociale ou la gestion de l’environnement, les problèmes les plus épineux ne sont probablement pas résolus « en une seule fois », mais continuellement. Si les décideurs attendent de pied ferme une « solution », ils ne ressentent pas de véritable besoin de chercher et de tester des interventions ou de poser les questions les plus difficiles et centrales auxquelles il convient de répondre pour affronter les problèmes avec plus de souplesse, à mesure que la situation évolue.</a:t>
            </a:r>
          </a:p>
          <a:p>
            <a:endParaRPr lang="fr-FR" noProof="0" dirty="0"/>
          </a:p>
          <a:p>
            <a:r>
              <a:rPr lang="fr-FR" noProof="0" dirty="0"/>
              <a:t>Il s’avère nécessaire de faire preuve de réflexion critique au vu de la complexité des facteurs et de la diversité des liens de cause à effet des résultats sociaux. La capacité de raisonnement suppose qu’une personne soit disposée (a) à suspendre son jugement, (b) à remettre en question les hypothèses et les critiques, (c) à explorer de nombreuses perspectives et (d) à répondre à des problèmes en envisageant plusieurs solutions possibles (« pensée divergente »).  </a:t>
            </a:r>
          </a:p>
          <a:p>
            <a:r>
              <a:rPr lang="fr-FR" noProof="0" dirty="0"/>
              <a:t> </a:t>
            </a:r>
          </a:p>
          <a:p>
            <a:r>
              <a:rPr lang="fr-FR" b="1" noProof="0" dirty="0"/>
              <a:t>Il s’agit d’adapter et de s’approprier des concepts et des technologies dans des contextes spécifiques. </a:t>
            </a:r>
          </a:p>
          <a:p>
            <a:r>
              <a:rPr lang="fr-FR" noProof="0" dirty="0"/>
              <a:t> </a:t>
            </a:r>
          </a:p>
          <a:p>
            <a:r>
              <a:rPr lang="fr-FR" noProof="0" dirty="0"/>
              <a:t>Les qualités individuelles sont également importantes, comme l’humilité intellectuelle, le courage, l’intégrité et la confiance en la raison. Un penseur critique est généralement curieux, ouvert d’esprit, juste, souple, honnête quant à ses tendances personnelles, raisonnable et sage dans sa prise de décision, désireux d’écouter les critiques et de rechercher des informations pertinentes et cohérentes dans le but de formuler des réponses précises.</a:t>
            </a:r>
          </a:p>
        </p:txBody>
      </p:sp>
      <p:sp>
        <p:nvSpPr>
          <p:cNvPr id="4" name="Slide Number Placeholder 3"/>
          <p:cNvSpPr>
            <a:spLocks noGrp="1"/>
          </p:cNvSpPr>
          <p:nvPr>
            <p:ph type="sldNum" sz="quarter" idx="10"/>
          </p:nvPr>
        </p:nvSpPr>
        <p:spPr/>
        <p:txBody>
          <a:bodyPr/>
          <a:lstStyle/>
          <a:p>
            <a:fld id="{3FA5895D-5913-DC45-BDCF-42A7D874D031}" type="slidenum">
              <a:rPr lang="en-US" smtClean="0"/>
              <a:t>46</a:t>
            </a:fld>
            <a:endParaRPr lang="en-US" dirty="0"/>
          </a:p>
        </p:txBody>
      </p:sp>
    </p:spTree>
    <p:extLst>
      <p:ext uri="{BB962C8B-B14F-4D97-AF65-F5344CB8AC3E}">
        <p14:creationId xmlns:p14="http://schemas.microsoft.com/office/powerpoint/2010/main" val="1629787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noProof="0" dirty="0">
                <a:solidFill>
                  <a:schemeClr val="tx1"/>
                </a:solidFill>
                <a:latin typeface="+mn-lt"/>
                <a:ea typeface="+mn-ea"/>
                <a:cs typeface="+mn-cs"/>
              </a:rPr>
              <a:t>Les obstacles dans la mise en place de systèmes efficaces proviennent non seulement de l’absence de compétences techniques et de connaissances individuelles, mais aussi de la fragilité de l’organisation et de la gestion, de l’incapacité ou de l’impuissance des professionnels à mettre en œuvre le changement dans des contextes institutionnels épineux afin d’influencer des bureaucraties rigides et indifférentes et leur manque d’absorption de l’innovation.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noProof="0" dirty="0">
                <a:solidFill>
                  <a:schemeClr val="tx1"/>
                </a:solidFill>
                <a:latin typeface="+mn-lt"/>
                <a:ea typeface="+mn-ea"/>
                <a:cs typeface="+mn-cs"/>
              </a:rPr>
              <a:t>Selon le </a:t>
            </a:r>
            <a:r>
              <a:rPr lang="fr-FR" sz="1200" b="0" i="0" kern="1200" dirty="0">
                <a:solidFill>
                  <a:schemeClr val="tx1"/>
                </a:solidFill>
                <a:effectLst/>
                <a:latin typeface="+mn-lt"/>
                <a:ea typeface="+mn-ea"/>
                <a:cs typeface="+mn-cs"/>
              </a:rPr>
              <a:t>Comité d'Aide au Développement (CAD) de l'OCDE</a:t>
            </a:r>
            <a:r>
              <a:rPr lang="fr-FR" sz="1200" b="0" i="0" u="none" strike="noStrike" kern="1200" baseline="0" noProof="0" dirty="0">
                <a:solidFill>
                  <a:schemeClr val="tx1"/>
                </a:solidFill>
                <a:latin typeface="+mn-lt"/>
                <a:ea typeface="+mn-ea"/>
                <a:cs typeface="+mn-cs"/>
              </a:rPr>
              <a:t>, les capacités désignent </a:t>
            </a:r>
            <a:r>
              <a:rPr lang="fr-FR" sz="1200" kern="1200" dirty="0">
                <a:solidFill>
                  <a:schemeClr val="tx1"/>
                </a:solidFill>
                <a:effectLst/>
                <a:latin typeface="+mn-lt"/>
                <a:ea typeface="+mn-ea"/>
                <a:cs typeface="+mn-cs"/>
              </a:rPr>
              <a:t>« l’aptitude des individus, des organisations et de la collectivité dans son ensemble à gérer leurs affaires avec succès. Le renforcement des capacités est le processus par lequel les individus, les organisations et la collectivité dans son ensemble libèrent, créent, renforcent, adaptent et préservent les capacités au fil des ans. C’est un processus qui vient de l’intérieur. » </a:t>
            </a:r>
            <a:r>
              <a:rPr lang="fr-FR" sz="1200" b="0" i="0" u="none" strike="noStrike" kern="1200" baseline="0" dirty="0">
                <a:solidFill>
                  <a:schemeClr val="tx1"/>
                </a:solidFill>
                <a:latin typeface="+mn-lt"/>
                <a:ea typeface="+mn-ea"/>
                <a:cs typeface="+mn-cs"/>
              </a:rPr>
              <a:t>(ECDPM,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On considère traditionnellement que la capacité de « gestion » recouvre les attributs et fonctions nécessaires pour administrer efficacement une organisation, la liberté de recruter et de se concentrer sur les résultats, la gestion des ressources humaines fondée sur le mérite, la motivation des fonctionnaires, la rémunération et des conditions de travail dignes. Si tout ceci est essentiel, il convient toutefois d’ajouter des aspects plus généraux de l’autonomie organisationnelle et la capacité à agir de façon indépendante. Les exemples extérieurs peuvent être décourageants, car un programme ou processus couronné de succès peut reposer sur de nombreuses hypothèses et conditions sous-jacentes susceptibles de ne pas être vérifiées et il peut sembler accablant de devoir relever toutes sortes de défis, en particulier pour un responsable de niveau intermédiaire.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Les listes de réformes dressées à partir d’évaluations de ce qui manque peuvent s’avérer interminables (« plus la pauvreté est grande, plus la liste s’allonge »). Selon Andrews (2012), les gouvernements ne remplissent pas leurs fonctions réelles en reproduisant les meilleures pratiques, mais bien en « improvisant », un long processus de résolution de problèmes et d’adaptation interactive. Malheureusement, les fonctionnaires gouvernementaux de niveau intermédiaire sont souvent pris au « piège des capacités », tendu par des transferts reposant sur des technologies inadéquates (par ex.: forte dépendance à des outils très sophistiqués), une situation qui remet en question la méthode très souvent employée pour garantir la présence d’administrateurs compétents. Le transfert de pratiques peut se révéler utile, mais il exige une pensée critique et réfléchie pendant le processus de mise en œuvre. La capacité à examiner et à remettre en question les exemples est de ce fait fondamentale. Pourquoi les organisations persistent-elles à appliquer de bonnes pratiques susceptibles (mais souvent incapables) d’être adaptées à leur contexte?</a:t>
            </a:r>
          </a:p>
          <a:p>
            <a:r>
              <a:rPr lang="fr-FR" noProof="0" dirty="0"/>
              <a:t> </a:t>
            </a:r>
          </a:p>
          <a:p>
            <a:r>
              <a:rPr lang="fr-FR" noProof="0" dirty="0"/>
              <a:t>Comme les défaillances sont inacceptables dans l’administration publique, l’innovation y est rare et le recours à des solutions éprouvées tentant. Selon Andrews (2012:7), la difficulté réside dans le dénigrement des « personnes influentes mais critiques, susceptibles d’être jugées peu professionnelles (‘elles promeuvent des solutions qui ne sont pas des bonnes pratiques’), inefficaces (‘elles réinventent la roue’), voire contraires à l’éthique (‘elles ne suivent pas les normes mondiales’) », et de leur méfiance envers les meilleures pratiques. En somme, les interventions techniques doivent s’accompagner d’une volonté de renforcer la solidité des organisations, que l’accent mis sur la mise en œuvre pourrait autrement faire s’effondrer.</a:t>
            </a:r>
          </a:p>
          <a:p>
            <a:endParaRPr lang="fr-FR" noProof="0" dirty="0"/>
          </a:p>
          <a:p>
            <a:r>
              <a:rPr lang="fr-FR" noProof="0" dirty="0"/>
              <a:t>L’échec par lequel se soldent de nombreuses interventions peut s’expliquer par l’incapacité de leur stratégie, etc., à entrer dans la routine, par leur trop grande dépendance vis-à-vis des actions volontaires individuelles de dirigeants ou de hauts-fonctionnaires ou par le fait qu’elles ne mettent pas à profit « les interactions et activités conjointes de plusieurs acteurs ». Il convient toutefois d’en tenir compte, car ces échecs « font l’objet de questions d’intégration institutionnelle ». L’avantage, c’est qu’une fois ces habitudes et routines devenues normes et culture, elles peuvent survivre aux changements de pouvoir. Selon </a:t>
            </a:r>
            <a:r>
              <a:rPr lang="en-GB" sz="1200" b="0" i="0" u="none" strike="noStrike" kern="1200" baseline="0" dirty="0">
                <a:solidFill>
                  <a:schemeClr val="tx1"/>
                </a:solidFill>
                <a:latin typeface="+mn-lt"/>
                <a:ea typeface="+mn-ea"/>
                <a:cs typeface="+mn-cs"/>
              </a:rPr>
              <a:t>Andrews (2012:17-18)</a:t>
            </a:r>
            <a:r>
              <a:rPr lang="fr-FR" noProof="0" dirty="0"/>
              <a:t>, « un modèle institutionnel qui n’est pas mis en pratique par tous les membres du champ de l’organisation ne deviendra probablement jamais une institution », mais il ajoute « si les règles du jeu institutionnalisées ont une influence préalable et partagée sur ces responsables. »</a:t>
            </a:r>
          </a:p>
          <a:p>
            <a:endParaRPr lang="fr-FR" noProof="0" dirty="0"/>
          </a:p>
          <a:p>
            <a:r>
              <a:rPr lang="fr-FR" noProof="0" dirty="0"/>
              <a:t>Cette approche consistant à intégrer les habitudes et routines par la mobilisation peut également s’appliquer dans le domaine de la protection sociale, pour garantir le respect de normes élevées dans des cas impliquant un grand nombre de décisions discrétionnaires et de transactions en face à face opérées par des responsables de mise en œuvre désireux de résister à la forte tentation de ne pas se conformer à la politique censée produire le résultat escompté </a:t>
            </a:r>
            <a:r>
              <a:rPr lang="en-GB" sz="1200" b="0" i="0" u="none" strike="noStrike" kern="1200" baseline="0" dirty="0">
                <a:solidFill>
                  <a:schemeClr val="tx1"/>
                </a:solidFill>
                <a:latin typeface="+mn-lt"/>
                <a:ea typeface="+mn-ea"/>
                <a:cs typeface="+mn-cs"/>
              </a:rPr>
              <a:t>(Andrews; 2012:17-18).</a:t>
            </a:r>
            <a:endParaRPr lang="fr-FR" noProof="0" dirty="0"/>
          </a:p>
        </p:txBody>
      </p:sp>
      <p:sp>
        <p:nvSpPr>
          <p:cNvPr id="4" name="Slide Number Placeholder 3"/>
          <p:cNvSpPr>
            <a:spLocks noGrp="1"/>
          </p:cNvSpPr>
          <p:nvPr>
            <p:ph type="sldNum" sz="quarter" idx="10"/>
          </p:nvPr>
        </p:nvSpPr>
        <p:spPr/>
        <p:txBody>
          <a:bodyPr/>
          <a:lstStyle/>
          <a:p>
            <a:fld id="{3FA5895D-5913-DC45-BDCF-42A7D874D031}" type="slidenum">
              <a:rPr lang="en-US" smtClean="0"/>
              <a:t>47</a:t>
            </a:fld>
            <a:endParaRPr lang="en-US" dirty="0"/>
          </a:p>
        </p:txBody>
      </p:sp>
    </p:spTree>
    <p:extLst>
      <p:ext uri="{BB962C8B-B14F-4D97-AF65-F5344CB8AC3E}">
        <p14:creationId xmlns:p14="http://schemas.microsoft.com/office/powerpoint/2010/main" val="1631727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Les performances des services humains et publics reposent notamment sur l’existence de liens entre les objectifs et approches des organisations et les attentes publiques </a:t>
            </a:r>
            <a:r>
              <a:rPr lang="fr-FR" sz="1200" b="0" i="0" u="none" strike="noStrike" kern="1200" baseline="0" noProof="0" dirty="0">
                <a:solidFill>
                  <a:schemeClr val="tx1"/>
                </a:solidFill>
                <a:latin typeface="+mn-lt"/>
                <a:ea typeface="+mn-ea"/>
                <a:cs typeface="+mn-cs"/>
              </a:rPr>
              <a:t>(d’après Tendler, 1997:137).</a:t>
            </a:r>
            <a:br>
              <a:rPr lang="fr-FR" sz="1200" b="0" i="0" u="none" strike="noStrike" kern="1200" baseline="0" noProof="0" dirty="0">
                <a:solidFill>
                  <a:schemeClr val="tx1"/>
                </a:solidFill>
                <a:latin typeface="+mn-lt"/>
                <a:ea typeface="+mn-ea"/>
                <a:cs typeface="+mn-cs"/>
              </a:rPr>
            </a:br>
            <a:endParaRPr lang="fr-FR" sz="1200" b="0" i="0" u="none" strike="noStrike" kern="1200" baseline="0" noProof="0" dirty="0">
              <a:solidFill>
                <a:schemeClr val="tx1"/>
              </a:solidFill>
              <a:latin typeface="+mn-lt"/>
              <a:ea typeface="+mn-ea"/>
              <a:cs typeface="+mn-cs"/>
            </a:endParaRPr>
          </a:p>
          <a:p>
            <a:r>
              <a:rPr lang="fr-FR" sz="1200" b="0" i="0" u="none" strike="noStrike" kern="1200" baseline="0" noProof="0" dirty="0">
                <a:solidFill>
                  <a:schemeClr val="tx1"/>
                </a:solidFill>
                <a:latin typeface="+mn-lt"/>
                <a:ea typeface="+mn-ea"/>
                <a:cs typeface="+mn-cs"/>
              </a:rPr>
              <a:t>Les institutions perçues comme légitimes et qui reçoivent l’appui du public et des élites survivront même aux périodes d’ajustement et d’amélioration. En réalité, les institutions n’ont pas besoin d’être parfaites, mais d’être perçues comme engagées dans un processus continu d’amélioration et de correction reposant sur des mesures cohérentes et décisives. S’il existe par exemple des risques de corruption, celle-ci n’est pas un symptôme d’échec; c’est la réponse apportée par l’institution qui indiquera si celle-ci est légitime ou animée par des intérêts étrangers. En raison de ces liens, les institutions doivent exprimer leur engagement et être perçues comme étant disposées à répondre aux besoins socio-politiques.</a:t>
            </a:r>
            <a:r>
              <a:rPr lang="fr-FR" noProof="0" dirty="0"/>
              <a:t> Polidano (1999) parle du « caractère » des organes publics prenant part à des réformes.  </a:t>
            </a:r>
          </a:p>
          <a:p>
            <a:endParaRPr lang="fr-FR" noProof="0" dirty="0"/>
          </a:p>
          <a:p>
            <a:r>
              <a:rPr lang="fr-FR" noProof="0" dirty="0"/>
              <a:t>La légitimité recouvre également l’autorité morale, l’intégrité et les canaux ouverts d’explication, d’éducation et de dialogue. À cet égard, les institutions sont véritablement des  associations de personnes dont la vie et la mort dépendent de l’existence de tels liens.</a:t>
            </a:r>
          </a:p>
        </p:txBody>
      </p:sp>
      <p:sp>
        <p:nvSpPr>
          <p:cNvPr id="4" name="Slide Number Placeholder 3"/>
          <p:cNvSpPr>
            <a:spLocks noGrp="1"/>
          </p:cNvSpPr>
          <p:nvPr>
            <p:ph type="sldNum" sz="quarter" idx="10"/>
          </p:nvPr>
        </p:nvSpPr>
        <p:spPr/>
        <p:txBody>
          <a:bodyPr/>
          <a:lstStyle/>
          <a:p>
            <a:fld id="{3FA5895D-5913-DC45-BDCF-42A7D874D031}" type="slidenum">
              <a:rPr lang="en-US" smtClean="0"/>
              <a:t>48</a:t>
            </a:fld>
            <a:endParaRPr lang="en-US" dirty="0"/>
          </a:p>
        </p:txBody>
      </p:sp>
    </p:spTree>
    <p:extLst>
      <p:ext uri="{BB962C8B-B14F-4D97-AF65-F5344CB8AC3E}">
        <p14:creationId xmlns:p14="http://schemas.microsoft.com/office/powerpoint/2010/main" val="2060848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 Soyez le fou ». Visionnez la vidéo sur Youtube: &lt;</a:t>
            </a:r>
            <a:r>
              <a:rPr lang="fr-FR" sz="1200" b="0" i="0" kern="1200" noProof="0" dirty="0">
                <a:solidFill>
                  <a:schemeClr val="tx1"/>
                </a:solidFill>
                <a:effectLst/>
                <a:latin typeface="+mn-lt"/>
                <a:ea typeface="+mn-ea"/>
                <a:cs typeface="+mn-cs"/>
              </a:rPr>
              <a:t>https://goo.gl/m5XWzx</a:t>
            </a:r>
            <a:r>
              <a:rPr lang="fr-FR" noProof="0" dirty="0"/>
              <a:t>&gt;. </a:t>
            </a:r>
          </a:p>
          <a:p>
            <a:endParaRPr lang="fr-FR" noProof="0" dirty="0"/>
          </a:p>
          <a:p>
            <a:r>
              <a:rPr lang="fr-FR" b="1" noProof="0" dirty="0"/>
              <a:t>Le leadership peut se définir comme la capacité à orienter et stimuler la volonté des personnes formant des unités sociales et à agir pour atteindre des objectifs organisationnels. </a:t>
            </a:r>
            <a:r>
              <a:rPr lang="fr-FR" b="0" noProof="0" dirty="0"/>
              <a:t>Aristote a observé que les personnes deviennent vertueuses en agissant de façon vertueuse: « En faisant le bien, on devient quelqu’un de bien ».</a:t>
            </a:r>
          </a:p>
          <a:p>
            <a:endParaRPr lang="fr-FR" b="0" noProof="0" dirty="0"/>
          </a:p>
          <a:p>
            <a:r>
              <a:rPr lang="fr-FR" b="0" noProof="0" dirty="0"/>
              <a:t>Lorsque l’on agit comme un leader en proposant des idées, en apportant des contributions à des domaines autres que le nôtre ou en connectant des personnes et des ressources à un objectif ambitieux (pour ne citer quelques exemples), les gens nous voient comme des leaders confirmés.</a:t>
            </a:r>
          </a:p>
          <a:p>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Le besoin personnel d’« intégrité » et d’« authenticité » constitue un obstacle interne au changement. Les personnes prétendant à des positions de leadership plus élevée doivent toutefois réinventer leurs propres identités. Personne ne veut se perdre dans le processus du changement. Elles doivent transformer la façon dont elles-mêmes et les autres les perçoivent et les valeurs de travail et objectifs personnels qui guident leurs actions. </a:t>
            </a:r>
            <a:r>
              <a:rPr lang="fr-FR" b="1" noProof="0" dirty="0"/>
              <a:t>Être promu à une position plus élevée peut à premier abord trahir un manque d’authenticité.</a:t>
            </a:r>
            <a:endParaRPr lang="fr-FR" noProof="0" dirty="0"/>
          </a:p>
        </p:txBody>
      </p:sp>
      <p:sp>
        <p:nvSpPr>
          <p:cNvPr id="4" name="Slide Number Placeholder 3"/>
          <p:cNvSpPr>
            <a:spLocks noGrp="1"/>
          </p:cNvSpPr>
          <p:nvPr>
            <p:ph type="sldNum" sz="quarter" idx="10"/>
          </p:nvPr>
        </p:nvSpPr>
        <p:spPr/>
        <p:txBody>
          <a:bodyPr/>
          <a:lstStyle/>
          <a:p>
            <a:fld id="{3FA5895D-5913-DC45-BDCF-42A7D874D031}" type="slidenum">
              <a:rPr lang="en-US" smtClean="0"/>
              <a:t>49</a:t>
            </a:fld>
            <a:endParaRPr lang="en-US" dirty="0"/>
          </a:p>
        </p:txBody>
      </p:sp>
    </p:spTree>
    <p:extLst>
      <p:ext uri="{BB962C8B-B14F-4D97-AF65-F5344CB8AC3E}">
        <p14:creationId xmlns:p14="http://schemas.microsoft.com/office/powerpoint/2010/main" val="292184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401">
              <a:defRPr/>
            </a:pPr>
            <a:r>
              <a:rPr lang="fr-FR" dirty="0"/>
              <a:t>Précisez que ce programme de formation a été conçu avec l’appui de nombreux professionnels de la protection sociale en Afrique et expressément adapté aux besoins de la région.</a:t>
            </a:r>
          </a:p>
          <a:p>
            <a:pPr defTabSz="891401">
              <a:defRPr/>
            </a:pPr>
            <a:endParaRPr lang="fr-FR" dirty="0"/>
          </a:p>
          <a:p>
            <a:pPr defTabSz="891401">
              <a:defRPr/>
            </a:pPr>
            <a:r>
              <a:rPr lang="fr-FR" dirty="0"/>
              <a:t>Expliquez aux participants les objectifs clés du programme de formation. Expliquez-leur également que ce programme est axé sur la pensée STRATÉGIQUE et non OPÉRATIONNELLE et que l’apprentissage reposera avant tout sur leurs contributions (en tant que pairs) et sur le travail à mener après la formation.</a:t>
            </a:r>
          </a:p>
          <a:p>
            <a:endParaRPr lang="fr-FR" noProof="0" dirty="0"/>
          </a:p>
          <a:p>
            <a:r>
              <a:rPr lang="fr-FR" noProof="0" dirty="0"/>
              <a:t>1) Se faire une plus vaste idée de la PS et la concevoir comme un système vivant (constater dans la vie réelle l’interdépendance des différents aspects et thématiques abordés pendant la formation) grâce aux connaissances et aux enseignements acquis</a:t>
            </a:r>
          </a:p>
          <a:p>
            <a:br>
              <a:rPr lang="fr-FR" noProof="0" dirty="0"/>
            </a:br>
            <a:r>
              <a:rPr lang="fr-FR" noProof="0" dirty="0"/>
              <a:t>2) Envisager des solutions et possibilités en s’appuyant sur les « changements de façons de penser » opérés pendant la formation (à condition de sortir de sa zone de confort!) grâce au changement de perceptions et de croyances, également permis par l’échange d’expériences relatives à différents pays</a:t>
            </a:r>
          </a:p>
          <a:p>
            <a:br>
              <a:rPr lang="fr-FR" baseline="0" noProof="0" dirty="0"/>
            </a:br>
            <a:r>
              <a:rPr lang="fr-FR" baseline="0" noProof="0" dirty="0"/>
              <a:t>3) Avoir clairement conscience de ce qui relève de notre champ d’influence et de contrôle, de ce sur quoi il nous sera possible d’agir en reprenant nos fonctions, tout au long de notre itinéraire de leadership et de transformation, et qui nous permettra d’apporter une contribution significative et transformative à notre système national de PS. </a:t>
            </a:r>
          </a:p>
        </p:txBody>
      </p:sp>
      <p:sp>
        <p:nvSpPr>
          <p:cNvPr id="4" name="Slide Number Placeholder 3"/>
          <p:cNvSpPr>
            <a:spLocks noGrp="1"/>
          </p:cNvSpPr>
          <p:nvPr>
            <p:ph type="sldNum" sz="quarter" idx="10"/>
          </p:nvPr>
        </p:nvSpPr>
        <p:spPr/>
        <p:txBody>
          <a:bodyPr/>
          <a:lstStyle/>
          <a:p>
            <a:fld id="{BC905379-01BD-43AE-87B5-C471EFECD2DD}" type="slidenum">
              <a:rPr lang="en-ZA" smtClean="0"/>
              <a:t>5</a:t>
            </a:fld>
            <a:endParaRPr lang="en-ZA" dirty="0"/>
          </a:p>
        </p:txBody>
      </p:sp>
    </p:spTree>
    <p:extLst>
      <p:ext uri="{BB962C8B-B14F-4D97-AF65-F5344CB8AC3E}">
        <p14:creationId xmlns:p14="http://schemas.microsoft.com/office/powerpoint/2010/main" val="2720546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0" dirty="0"/>
              <a:t>Présentez quelques outils qui seront abordés et appliqués par les participants pendant les séances d’activités (par ex.: le réseau de la PS, l’analyse des « champs de force », l’analyse des collaborateurs, l’autorité, l’acceptation et l’aptitude, le cheminement réflexif, le journal de bord) et expliquez qu’ils serviront différents objectifs.</a:t>
            </a:r>
            <a:br>
              <a:rPr lang="fr-FR" sz="1200" i="0" dirty="0"/>
            </a:br>
            <a:endParaRPr lang="fr-FR" sz="1200" i="0" dirty="0"/>
          </a:p>
          <a:p>
            <a:r>
              <a:rPr lang="fr-FR" sz="1200" dirty="0"/>
              <a:t>Expliquez ensuite que ce programme explore les concepts techniques et outils de la PS et qu’il trace un itinéraire de leadership et de transformation au cours duquel les participants vont pouvoir réfléchir à la façon dont ils peuvent contribuer individuellement et significativement à la transformation de leur système national de PS.</a:t>
            </a:r>
          </a:p>
          <a:p>
            <a:r>
              <a:rPr lang="fr-FR" baseline="0" noProof="0" dirty="0"/>
              <a:t> </a:t>
            </a:r>
          </a:p>
          <a:p>
            <a:r>
              <a:rPr lang="fr-FR" baseline="0" noProof="0" dirty="0"/>
              <a:t>Cet itinéraire de leadership et de transformation commence dès maintenant avec l’activité de cheminement réflexif en binôme; il se poursuivra au fil de séances matinales quotidiennes de tenue du journal de bord pour aboutir à l’identification par les participants de leurs trois actions individuelles de transfert (Jour 3).</a:t>
            </a:r>
          </a:p>
        </p:txBody>
      </p:sp>
      <p:sp>
        <p:nvSpPr>
          <p:cNvPr id="4" name="Slide Number Placeholder 3"/>
          <p:cNvSpPr>
            <a:spLocks noGrp="1"/>
          </p:cNvSpPr>
          <p:nvPr>
            <p:ph type="sldNum" sz="quarter" idx="10"/>
          </p:nvPr>
        </p:nvSpPr>
        <p:spPr/>
        <p:txBody>
          <a:bodyPr/>
          <a:lstStyle/>
          <a:p>
            <a:fld id="{BC905379-01BD-43AE-87B5-C471EFECD2DD}" type="slidenum">
              <a:rPr lang="en-ZA" smtClean="0"/>
              <a:t>50</a:t>
            </a:fld>
            <a:endParaRPr lang="en-ZA" dirty="0"/>
          </a:p>
        </p:txBody>
      </p:sp>
    </p:spTree>
    <p:extLst>
      <p:ext uri="{BB962C8B-B14F-4D97-AF65-F5344CB8AC3E}">
        <p14:creationId xmlns:p14="http://schemas.microsoft.com/office/powerpoint/2010/main" val="3694667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Il s’agit d’une première occasion de réfléchir à notre situation actuelle en tant que responsables de la PS et aux contributions que nous pouvons apporter.</a:t>
            </a:r>
          </a:p>
          <a:p>
            <a:endParaRPr lang="fr-FR" baseline="0" noProof="0" dirty="0"/>
          </a:p>
          <a:p>
            <a:r>
              <a:rPr lang="fr-FR" baseline="0" noProof="0" dirty="0"/>
              <a:t>C’est l’occasion de constituer des binômes pour un cheminement réflexif, mais aussi de pratiquer les six compétences d’écoute profonde.</a:t>
            </a:r>
          </a:p>
        </p:txBody>
      </p:sp>
      <p:sp>
        <p:nvSpPr>
          <p:cNvPr id="4" name="Slide Number Placeholder 3"/>
          <p:cNvSpPr>
            <a:spLocks noGrp="1"/>
          </p:cNvSpPr>
          <p:nvPr>
            <p:ph type="sldNum" sz="quarter" idx="10"/>
          </p:nvPr>
        </p:nvSpPr>
        <p:spPr/>
        <p:txBody>
          <a:bodyPr/>
          <a:lstStyle/>
          <a:p>
            <a:fld id="{A802E42B-4540-4CA0-B5CC-7A6A1B09DC25}" type="slidenum">
              <a:rPr lang="en-ZA" smtClean="0"/>
              <a:t>51</a:t>
            </a:fld>
            <a:endParaRPr lang="en-ZA" dirty="0"/>
          </a:p>
        </p:txBody>
      </p:sp>
    </p:spTree>
    <p:extLst>
      <p:ext uri="{BB962C8B-B14F-4D97-AF65-F5344CB8AC3E}">
        <p14:creationId xmlns:p14="http://schemas.microsoft.com/office/powerpoint/2010/main" val="3031364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Si cette citation peut à premier abord sembler une évidence, le leadership et la transformation requièrent une conscience permanente de soi, la capacité d’accorder son attention et de la pratique.</a:t>
            </a:r>
          </a:p>
          <a:p>
            <a:endParaRPr lang="pt-PT" noProof="0" dirty="0"/>
          </a:p>
        </p:txBody>
      </p:sp>
      <p:sp>
        <p:nvSpPr>
          <p:cNvPr id="4" name="Slide Number Placeholder 3"/>
          <p:cNvSpPr>
            <a:spLocks noGrp="1"/>
          </p:cNvSpPr>
          <p:nvPr>
            <p:ph type="sldNum" sz="quarter" idx="10"/>
          </p:nvPr>
        </p:nvSpPr>
        <p:spPr/>
        <p:txBody>
          <a:bodyPr/>
          <a:lstStyle/>
          <a:p>
            <a:fld id="{94995AF1-EE8D-2D40-BB82-A934465EC58C}" type="slidenum">
              <a:rPr lang="en-US" smtClean="0"/>
              <a:t>52</a:t>
            </a:fld>
            <a:endParaRPr lang="en-US" dirty="0"/>
          </a:p>
        </p:txBody>
      </p:sp>
    </p:spTree>
    <p:extLst>
      <p:ext uri="{BB962C8B-B14F-4D97-AF65-F5344CB8AC3E}">
        <p14:creationId xmlns:p14="http://schemas.microsoft.com/office/powerpoint/2010/main" val="2769938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Présentez les quatre niveaux d’écoute, </a:t>
            </a:r>
            <a:r>
              <a:rPr lang="fr-FR" sz="1200" kern="1200" dirty="0">
                <a:solidFill>
                  <a:schemeClr val="tx1"/>
                </a:solidFill>
                <a:effectLst/>
                <a:latin typeface="+mn-lt"/>
                <a:ea typeface="+mn-ea"/>
                <a:cs typeface="+mn-cs"/>
              </a:rPr>
              <a:t>à partir de la description fournie dans le Guide des activités du Jour </a:t>
            </a:r>
            <a:r>
              <a:rPr lang="fr-FR" noProof="0" dirty="0"/>
              <a:t>.</a:t>
            </a:r>
            <a:endParaRPr lang="fr-FR" baseline="0" noProof="0" dirty="0"/>
          </a:p>
          <a:p>
            <a:endParaRPr lang="fr-FR" noProof="0" dirty="0"/>
          </a:p>
          <a:p>
            <a:pPr lvl="0"/>
            <a:r>
              <a:rPr lang="fr-FR" sz="1200" kern="1200" dirty="0">
                <a:solidFill>
                  <a:schemeClr val="tx1"/>
                </a:solidFill>
                <a:effectLst/>
                <a:latin typeface="+mn-lt"/>
                <a:ea typeface="+mn-ea"/>
                <a:cs typeface="+mn-cs"/>
              </a:rPr>
              <a:t>1. Écoute par habitude (conserver ses propres opinions et jugements)</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2. Écoute de l’extérieur (remarquer les différences)</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3. Écoute de l’intérieur (se mettre dans la peau de l’autre)</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4. Écoute axée sur l’avenir (être attentif à ce qui pourrait émerger).</a:t>
            </a:r>
          </a:p>
          <a:p>
            <a:endParaRPr lang="fr-FR"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Écouter en ouvrant son cœur, son esprit et sa volonté permet de passer du « blocage » à la « libération ». L’écoute devient donc indispensable au changement et à la transformation individuels et collectifs/systémiques.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Au cours des cinq prochains jours, pendant les exposés ou nos interactions avec d’autres participants dans le cadre des activités, efforçons-nous de prendre conscience de notre façon d’écouter et de notre niveau d’écoute… Il s’agit d’une importante compétence de leadership et de transformation, qui exige une pratique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6 principes d’écoute profonde permettent de la pratiquer en ouvrant son cœur, son esprit et sa volonté (fournir des explications à partir de la diapositive suivante).</a:t>
            </a:r>
          </a:p>
        </p:txBody>
      </p:sp>
      <p:sp>
        <p:nvSpPr>
          <p:cNvPr id="4" name="Slide Number Placeholder 3"/>
          <p:cNvSpPr>
            <a:spLocks noGrp="1"/>
          </p:cNvSpPr>
          <p:nvPr>
            <p:ph type="sldNum" sz="quarter" idx="10"/>
          </p:nvPr>
        </p:nvSpPr>
        <p:spPr/>
        <p:txBody>
          <a:bodyPr/>
          <a:lstStyle/>
          <a:p>
            <a:fld id="{881C7034-3CBD-9C44-8BD5-D5B376B0A5E6}" type="slidenum">
              <a:rPr lang="en-US" smtClean="0"/>
              <a:t>53</a:t>
            </a:fld>
            <a:endParaRPr lang="en-US" dirty="0"/>
          </a:p>
        </p:txBody>
      </p:sp>
    </p:spTree>
    <p:extLst>
      <p:ext uri="{BB962C8B-B14F-4D97-AF65-F5344CB8AC3E}">
        <p14:creationId xmlns:p14="http://schemas.microsoft.com/office/powerpoint/2010/main" val="3228394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Présentez les 6 principes d’écoute profonde, en fournissant les détails suivants:</a:t>
            </a:r>
          </a:p>
          <a:p>
            <a:endParaRPr lang="fr-FR" dirty="0"/>
          </a:p>
          <a:p>
            <a:r>
              <a:rPr lang="fr-FR" sz="1200" b="1" u="none" kern="1200" dirty="0">
                <a:solidFill>
                  <a:schemeClr val="tx1"/>
                </a:solidFill>
                <a:effectLst/>
                <a:latin typeface="+mn-lt"/>
                <a:ea typeface="+mn-ea"/>
                <a:cs typeface="+mn-cs"/>
              </a:rPr>
              <a:t>1. Mettez-vous au service de votre binôme</a:t>
            </a:r>
          </a:p>
          <a:p>
            <a:r>
              <a:rPr lang="fr-FR" sz="1200" kern="1200" dirty="0">
                <a:solidFill>
                  <a:schemeClr val="tx1"/>
                </a:solidFill>
                <a:effectLst/>
                <a:latin typeface="+mn-lt"/>
                <a:ea typeface="+mn-ea"/>
                <a:cs typeface="+mn-cs"/>
              </a:rPr>
              <a:t>Faites preuve d’ouverture et efforcez-vous d’aider votre binôme à évoquer son expérience. Creusez un peu pour mieux comprendre sa trajectoire et aidez-le/la à prendre conscience de ses éventuels jugements, peurs ou cynisme.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b="1" u="none" kern="1200" dirty="0">
                <a:solidFill>
                  <a:schemeClr val="tx1"/>
                </a:solidFill>
                <a:effectLst/>
                <a:latin typeface="+mn-lt"/>
                <a:ea typeface="+mn-ea"/>
                <a:cs typeface="+mn-cs"/>
              </a:rPr>
              <a:t>2. Suspendez votre jugement </a:t>
            </a:r>
          </a:p>
          <a:p>
            <a:r>
              <a:rPr lang="fr-FR" sz="1200" kern="1200" dirty="0">
                <a:solidFill>
                  <a:schemeClr val="tx1"/>
                </a:solidFill>
                <a:effectLst/>
                <a:latin typeface="+mn-lt"/>
                <a:ea typeface="+mn-ea"/>
                <a:cs typeface="+mn-cs"/>
              </a:rPr>
              <a:t>Abstenez-vous de tout jugement et de toute présomption. Montrez-vous au contraire curieux et efforcez-vous de mieux comprendre votre binôme.</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b="1" u="none" kern="1200" dirty="0">
                <a:solidFill>
                  <a:schemeClr val="tx1"/>
                </a:solidFill>
                <a:effectLst/>
                <a:latin typeface="+mn-lt"/>
                <a:ea typeface="+mn-ea"/>
                <a:cs typeface="+mn-cs"/>
              </a:rPr>
              <a:t>3. Suivez votre intuition</a:t>
            </a:r>
          </a:p>
          <a:p>
            <a:r>
              <a:rPr lang="fr-FR" sz="1200" kern="1200" dirty="0">
                <a:solidFill>
                  <a:schemeClr val="tx1"/>
                </a:solidFill>
                <a:effectLst/>
                <a:latin typeface="+mn-lt"/>
                <a:ea typeface="+mn-ea"/>
                <a:cs typeface="+mn-cs"/>
              </a:rPr>
              <a:t>Pendant que vous écoutez, faites confiance à vos impressions profondes. N’ayez pas peur de poser des questions simples ou « stupides » susceptibles de faciliter la réflexion de votre binôme.</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b="1" u="none" kern="1200" dirty="0">
                <a:solidFill>
                  <a:schemeClr val="tx1"/>
                </a:solidFill>
                <a:effectLst/>
                <a:latin typeface="+mn-lt"/>
                <a:ea typeface="+mn-ea"/>
                <a:cs typeface="+mn-cs"/>
              </a:rPr>
              <a:t>4. Écoutez avec votre cœur </a:t>
            </a:r>
          </a:p>
          <a:p>
            <a:r>
              <a:rPr lang="fr-FR" sz="1200" kern="1200" dirty="0">
                <a:solidFill>
                  <a:schemeClr val="tx1"/>
                </a:solidFill>
                <a:effectLst/>
                <a:latin typeface="+mn-lt"/>
                <a:ea typeface="+mn-ea"/>
                <a:cs typeface="+mn-cs"/>
              </a:rPr>
              <a:t>Mettez-vous à la place de votre binôme et immergez-vous dans ce qu’il/elle vous raconte.</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b="1" u="none" kern="1200" dirty="0">
                <a:solidFill>
                  <a:schemeClr val="tx1"/>
                </a:solidFill>
                <a:effectLst/>
                <a:latin typeface="+mn-lt"/>
                <a:ea typeface="+mn-ea"/>
                <a:cs typeface="+mn-cs"/>
              </a:rPr>
              <a:t>5. Rechercher le meilleur</a:t>
            </a:r>
          </a:p>
          <a:p>
            <a:r>
              <a:rPr lang="fr-FR" sz="1200" kern="1200" dirty="0">
                <a:solidFill>
                  <a:schemeClr val="tx1"/>
                </a:solidFill>
                <a:effectLst/>
                <a:latin typeface="+mn-lt"/>
                <a:ea typeface="+mn-ea"/>
                <a:cs typeface="+mn-cs"/>
              </a:rPr>
              <a:t>Comment aider votre binôme à mieux comprendre ce dont il/elle est capable ? Quel est son plus grand </a:t>
            </a:r>
            <a:r>
              <a:rPr lang="fr-FR" sz="1200" kern="1200">
                <a:solidFill>
                  <a:schemeClr val="tx1"/>
                </a:solidFill>
                <a:effectLst/>
                <a:latin typeface="+mn-lt"/>
                <a:ea typeface="+mn-ea"/>
                <a:cs typeface="+mn-cs"/>
              </a:rPr>
              <a:t>potentiel ?</a:t>
            </a:r>
            <a:br>
              <a:rPr lang="fr-FR" sz="1200" kern="120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b="1" u="none" kern="1200" dirty="0">
                <a:solidFill>
                  <a:schemeClr val="tx1"/>
                </a:solidFill>
                <a:effectLst/>
                <a:latin typeface="+mn-lt"/>
                <a:ea typeface="+mn-ea"/>
                <a:cs typeface="+mn-cs"/>
              </a:rPr>
              <a:t>6. Ne redoutez pas le silence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Laissez le temps de penser à votre binôme. Dites-lui de ralentir. Assurez-vous de ne pas meubler son silence avec vos remarques. La meilleure chose à faire est parfois de ne rien dire.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cheminement réflexif en binôme est une occasion de pratiquer les 6 principes d’écoute profonde!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Expliquez l’activité de cheminement réflexif en binôme à partir de la description fournie dans le Guide des activités du Jour 1.</a:t>
            </a:r>
          </a:p>
          <a:p>
            <a:endParaRPr lang="fr-FR" noProof="0" dirty="0"/>
          </a:p>
          <a:p>
            <a:endParaRPr lang="fr-FR" dirty="0"/>
          </a:p>
        </p:txBody>
      </p:sp>
      <p:sp>
        <p:nvSpPr>
          <p:cNvPr id="4" name="Slide Number Placeholder 3"/>
          <p:cNvSpPr>
            <a:spLocks noGrp="1"/>
          </p:cNvSpPr>
          <p:nvPr>
            <p:ph type="sldNum" sz="quarter" idx="10"/>
          </p:nvPr>
        </p:nvSpPr>
        <p:spPr/>
        <p:txBody>
          <a:bodyPr/>
          <a:lstStyle/>
          <a:p>
            <a:fld id="{A802E42B-4540-4CA0-B5CC-7A6A1B09DC25}" type="slidenum">
              <a:rPr lang="en-ZA" smtClean="0"/>
              <a:t>54</a:t>
            </a:fld>
            <a:endParaRPr lang="en-ZA" dirty="0"/>
          </a:p>
        </p:txBody>
      </p:sp>
    </p:spTree>
    <p:extLst>
      <p:ext uri="{BB962C8B-B14F-4D97-AF65-F5344CB8AC3E}">
        <p14:creationId xmlns:p14="http://schemas.microsoft.com/office/powerpoint/2010/main" val="1105876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55</a:t>
            </a:fld>
            <a:endParaRPr lang="en-ZA" dirty="0"/>
          </a:p>
        </p:txBody>
      </p:sp>
    </p:spTree>
    <p:extLst>
      <p:ext uri="{BB962C8B-B14F-4D97-AF65-F5344CB8AC3E}">
        <p14:creationId xmlns:p14="http://schemas.microsoft.com/office/powerpoint/2010/main" val="302321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Expliquer aux participants que cette formation reposera sur une méthode d’apprentissage par l’expérience, à la différence de l’apprentissage passif. Apprendre par l’expérience signifie apprendre </a:t>
            </a:r>
            <a:r>
              <a:rPr lang="fr-FR" b="1" noProof="0" dirty="0"/>
              <a:t>à faire</a:t>
            </a:r>
            <a:r>
              <a:rPr lang="fr-FR" b="0" noProof="0" dirty="0"/>
              <a:t> et apprendre </a:t>
            </a:r>
            <a:r>
              <a:rPr lang="fr-FR" b="1" noProof="0" dirty="0"/>
              <a:t>en découvrant</a:t>
            </a:r>
            <a:r>
              <a:rPr lang="fr-FR" b="0" noProof="0" dirty="0"/>
              <a:t>, contrairement à l’apprentissage passif, qui consiste à s’asseoir et à écouter le formateur parler et déverser des flots d’informations.</a:t>
            </a:r>
            <a:endParaRPr lang="fr-FR" noProof="0" dirty="0"/>
          </a:p>
          <a:p>
            <a:endParaRPr lang="fr-FR" baseline="0" noProof="0" dirty="0"/>
          </a:p>
          <a:p>
            <a:r>
              <a:rPr lang="fr-FR" baseline="0" noProof="0" dirty="0"/>
              <a:t>Les enseignements proviennent non seulement des formateurs, mais aussi des participants: la salle déborde de connaissances, mais elles sont dispersées.</a:t>
            </a:r>
          </a:p>
          <a:p>
            <a:endParaRPr lang="fr-FR" baseline="0" noProof="0" dirty="0"/>
          </a:p>
          <a:p>
            <a:r>
              <a:rPr lang="fr-FR" baseline="0" noProof="0" dirty="0"/>
              <a:t>Cette façon de procéder reposera sur la participation active des délégués, qui vont mener leurs propres recherches et participer à un grand nombre de débats et d’activités. Pourquoi?</a:t>
            </a:r>
          </a:p>
          <a:p>
            <a:br>
              <a:rPr lang="fr-FR" baseline="0" noProof="0" dirty="0"/>
            </a:br>
            <a:r>
              <a:rPr lang="fr-FR" baseline="0" noProof="0" dirty="0"/>
              <a:t>Parce qu’en participant activement à un apprentissage, il est plus probable que celui-ci soit bien:</a:t>
            </a:r>
            <a:br>
              <a:rPr lang="fr-FR" baseline="0" noProof="0" dirty="0"/>
            </a:br>
            <a:endParaRPr lang="fr-FR" baseline="0" noProof="0" dirty="0"/>
          </a:p>
          <a:p>
            <a:r>
              <a:rPr lang="fr-FR" baseline="0" noProof="0" dirty="0"/>
              <a:t>a) compris, b) mémorisé et c) appliqué.</a:t>
            </a:r>
          </a:p>
        </p:txBody>
      </p:sp>
      <p:sp>
        <p:nvSpPr>
          <p:cNvPr id="4" name="Slide Number Placeholder 3"/>
          <p:cNvSpPr>
            <a:spLocks noGrp="1"/>
          </p:cNvSpPr>
          <p:nvPr>
            <p:ph type="sldNum" sz="quarter" idx="10"/>
          </p:nvPr>
        </p:nvSpPr>
        <p:spPr/>
        <p:txBody>
          <a:bodyPr/>
          <a:lstStyle/>
          <a:p>
            <a:fld id="{BC905379-01BD-43AE-87B5-C471EFECD2DD}" type="slidenum">
              <a:rPr lang="en-ZA" smtClean="0"/>
              <a:t>6</a:t>
            </a:fld>
            <a:endParaRPr lang="en-ZA" dirty="0"/>
          </a:p>
        </p:txBody>
      </p:sp>
    </p:spTree>
    <p:extLst>
      <p:ext uri="{BB962C8B-B14F-4D97-AF65-F5344CB8AC3E}">
        <p14:creationId xmlns:p14="http://schemas.microsoft.com/office/powerpoint/2010/main" val="368365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401">
              <a:defRPr/>
            </a:pPr>
            <a:r>
              <a:rPr lang="fr-FR" noProof="0" dirty="0"/>
              <a:t>Pour illustrer ce concept, la diapositive ci-dessus nous montre les résultats d’une enquête consacrée à l’influence du niveau de participation sur la mémorisation des informations. Si un participant se contente de s’asseoir et d’écouter passivement, il ne retiendra pas plus de 20% des informations; si au contraire il participe activement (par ex:  apprentissage par l’expérience), ce taux se situera entre 75 et 90%. </a:t>
            </a:r>
          </a:p>
          <a:p>
            <a:pPr defTabSz="891401">
              <a:defRPr/>
            </a:pPr>
            <a:endParaRPr lang="fr-FR" baseline="0" noProof="0" dirty="0"/>
          </a:p>
          <a:p>
            <a:pPr defTabSz="891401">
              <a:defRPr/>
            </a:pPr>
            <a:r>
              <a:rPr lang="fr-FR" baseline="0" noProof="0" dirty="0"/>
              <a:t>N.B.: </a:t>
            </a:r>
            <a:r>
              <a:rPr lang="fr-FR" b="1" baseline="0" noProof="0" dirty="0"/>
              <a:t>Pendant les cinq jours du programme, nos n’atteindrons que 50%! </a:t>
            </a:r>
            <a:r>
              <a:rPr lang="fr-FR" b="0" baseline="0" noProof="0" dirty="0"/>
              <a:t>Le reste devra être appris plus tard… C’est pourquoi nous allons également parler de la transformation et du leadership pour que les participants aient l’occasion de réfléchir à la façon dont ils vont jouer leur rôle de leader et contribuer à la transformation du système de PS de leur pays.</a:t>
            </a:r>
            <a:endParaRPr lang="fr-FR" baseline="0"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7</a:t>
            </a:fld>
            <a:endParaRPr lang="en-ZA" dirty="0"/>
          </a:p>
        </p:txBody>
      </p:sp>
    </p:spTree>
    <p:extLst>
      <p:ext uri="{BB962C8B-B14F-4D97-AF65-F5344CB8AC3E}">
        <p14:creationId xmlns:p14="http://schemas.microsoft.com/office/powerpoint/2010/main" val="179572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Qu’allons-nous faire, précisément?</a:t>
            </a:r>
          </a:p>
          <a:p>
            <a:endParaRPr lang="fr-FR" noProof="0" dirty="0"/>
          </a:p>
          <a:p>
            <a:r>
              <a:rPr lang="fr-FR" noProof="0" dirty="0"/>
              <a:t>Donner rapidement un aperçu général du « contexte global » des 5 jours de formation et du niveau de détail qui sera fourni (citer le programme du 3</a:t>
            </a:r>
            <a:r>
              <a:rPr lang="fr-FR" baseline="30000" noProof="0" dirty="0"/>
              <a:t>e</a:t>
            </a:r>
            <a:r>
              <a:rPr lang="fr-FR" noProof="0" dirty="0"/>
              <a:t> jour sur les SIS comme exemple des cours conçus autour d’une thématique de module abordée en seulement 3 heures) puis projetez la diapositive contenant le plus haut niveau de détail sur la 1</a:t>
            </a:r>
            <a:r>
              <a:rPr lang="fr-FR" baseline="30000" noProof="0" dirty="0"/>
              <a:t>ère</a:t>
            </a:r>
            <a:r>
              <a:rPr lang="fr-FR" noProof="0" dirty="0"/>
              <a:t> journée.</a:t>
            </a:r>
            <a:br>
              <a:rPr lang="fr-FR" noProof="0" dirty="0"/>
            </a:br>
            <a:endParaRPr lang="fr-FR" noProof="0" dirty="0"/>
          </a:p>
          <a:p>
            <a:r>
              <a:rPr lang="fr-FR" noProof="0" dirty="0"/>
              <a:t>Dites aux participants d’ouvrir leur manuel à la page correspondante (x) et demandez-leur ensuite d’écrire leur nom sur leur livre et sur tout leur matériel pour y mettre plus facilement de l’ordre.</a:t>
            </a:r>
          </a:p>
        </p:txBody>
      </p:sp>
      <p:sp>
        <p:nvSpPr>
          <p:cNvPr id="4" name="Slide Number Placeholder 3"/>
          <p:cNvSpPr>
            <a:spLocks noGrp="1"/>
          </p:cNvSpPr>
          <p:nvPr>
            <p:ph type="sldNum" sz="quarter" idx="10"/>
          </p:nvPr>
        </p:nvSpPr>
        <p:spPr/>
        <p:txBody>
          <a:bodyPr/>
          <a:lstStyle/>
          <a:p>
            <a:fld id="{BC905379-01BD-43AE-87B5-C471EFECD2DD}" type="slidenum">
              <a:rPr lang="en-ZA" smtClean="0"/>
              <a:t>8</a:t>
            </a:fld>
            <a:endParaRPr lang="en-ZA" dirty="0"/>
          </a:p>
        </p:txBody>
      </p:sp>
    </p:spTree>
    <p:extLst>
      <p:ext uri="{BB962C8B-B14F-4D97-AF65-F5344CB8AC3E}">
        <p14:creationId xmlns:p14="http://schemas.microsoft.com/office/powerpoint/2010/main" val="82533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9</a:t>
            </a:fld>
            <a:endParaRPr lang="en-ZA" dirty="0"/>
          </a:p>
        </p:txBody>
      </p:sp>
    </p:spTree>
    <p:extLst>
      <p:ext uri="{BB962C8B-B14F-4D97-AF65-F5344CB8AC3E}">
        <p14:creationId xmlns:p14="http://schemas.microsoft.com/office/powerpoint/2010/main" val="392826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3461654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147037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3496051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350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8846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9447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146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8647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6765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980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1151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96202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101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0355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7817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st and Picture/Chart">
    <p:spTree>
      <p:nvGrpSpPr>
        <p:cNvPr id="1" name=""/>
        <p:cNvGrpSpPr/>
        <p:nvPr/>
      </p:nvGrpSpPr>
      <p:grpSpPr>
        <a:xfrm>
          <a:off x="0" y="0"/>
          <a:ext cx="0" cy="0"/>
          <a:chOff x="0" y="0"/>
          <a:chExt cx="0" cy="0"/>
        </a:xfrm>
      </p:grpSpPr>
      <p:sp>
        <p:nvSpPr>
          <p:cNvPr id="2" name="Title 1"/>
          <p:cNvSpPr>
            <a:spLocks noGrp="1"/>
          </p:cNvSpPr>
          <p:nvPr>
            <p:ph type="title"/>
          </p:nvPr>
        </p:nvSpPr>
        <p:spPr>
          <a:xfrm>
            <a:off x="307738" y="404813"/>
            <a:ext cx="8368718" cy="758952"/>
          </a:xfrm>
        </p:spPr>
        <p:txBody>
          <a:bodyPr/>
          <a:lstStyle/>
          <a:p>
            <a:r>
              <a:rPr lang="en-US"/>
              <a:t>Click to edit Master title style</a:t>
            </a:r>
            <a:endParaRPr lang="en-GB" dirty="0"/>
          </a:p>
        </p:txBody>
      </p:sp>
      <p:sp>
        <p:nvSpPr>
          <p:cNvPr id="6" name="Text Placeholder 4"/>
          <p:cNvSpPr>
            <a:spLocks noGrp="1"/>
          </p:cNvSpPr>
          <p:nvPr>
            <p:ph type="body" sz="quarter" idx="12"/>
          </p:nvPr>
        </p:nvSpPr>
        <p:spPr>
          <a:xfrm>
            <a:off x="324173" y="1484785"/>
            <a:ext cx="4103811" cy="4752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1"/>
          <p:cNvSpPr>
            <a:spLocks noGrp="1"/>
          </p:cNvSpPr>
          <p:nvPr>
            <p:ph sz="half" idx="2"/>
          </p:nvPr>
        </p:nvSpPr>
        <p:spPr>
          <a:xfrm>
            <a:off x="4572000" y="1484784"/>
            <a:ext cx="4104000" cy="4752528"/>
          </a:xfrm>
        </p:spPr>
        <p:txBody>
          <a:bodyPr>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a:solidFill>
                  <a:srgbClr val="00005E"/>
                </a:solidFill>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a:solidFill>
                  <a:schemeClr val="bg1"/>
                </a:solidFill>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a:solidFill>
                  <a:schemeClr val="bg1"/>
                </a:solidFill>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a:solidFill>
                  <a:schemeClr val="bg1"/>
                </a:solidFill>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a:solidFill>
                  <a:schemeClr val="bg1"/>
                </a:solidFill>
              </a:defRPr>
            </a:lvl5pPr>
          </a:lstStyle>
          <a:p>
            <a:pPr marL="274320" marR="0" lvl="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Click to edit Master text styles</a:t>
            </a:r>
          </a:p>
          <a:p>
            <a:pPr marL="274320" marR="0" lvl="1"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Second level</a:t>
            </a:r>
          </a:p>
          <a:p>
            <a:pPr marL="274320" marR="0" lvl="2"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Third level</a:t>
            </a:r>
          </a:p>
          <a:p>
            <a:pPr marL="274320" marR="0" lvl="3"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Fourth level</a:t>
            </a:r>
          </a:p>
          <a:p>
            <a:pPr marL="274320" marR="0" lvl="4"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Fifth level</a:t>
            </a:r>
            <a:endParaRPr kumimoji="0" lang="en-GB" sz="1800" b="0" i="0" u="none" strike="noStrike" kern="1200" cap="none" spc="0" normalizeH="0" baseline="0" noProof="0" dirty="0">
              <a:ln>
                <a:noFill/>
              </a:ln>
              <a:solidFill>
                <a:srgbClr val="00005E"/>
              </a:solidFill>
              <a:effectLst/>
              <a:uLnTx/>
              <a:uFillTx/>
              <a:latin typeface="Arial" pitchFamily="34" charset="0"/>
              <a:ea typeface="+mn-ea"/>
              <a:cs typeface="Arial" pitchFamily="34" charset="0"/>
            </a:endParaRPr>
          </a:p>
        </p:txBody>
      </p:sp>
      <p:sp>
        <p:nvSpPr>
          <p:cNvPr id="5" name="Line 6"/>
          <p:cNvSpPr>
            <a:spLocks noChangeShapeType="1"/>
          </p:cNvSpPr>
          <p:nvPr userDrawn="1"/>
        </p:nvSpPr>
        <p:spPr bwMode="auto">
          <a:xfrm>
            <a:off x="323851" y="6309320"/>
            <a:ext cx="8496622" cy="0"/>
          </a:xfrm>
          <a:prstGeom prst="line">
            <a:avLst/>
          </a:prstGeom>
          <a:noFill/>
          <a:ln w="12700">
            <a:solidFill>
              <a:srgbClr val="00005E"/>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a:endParaRPr lang="en-GB" dirty="0">
              <a:solidFill>
                <a:prstClr val="black"/>
              </a:solidFill>
            </a:endParaRPr>
          </a:p>
        </p:txBody>
      </p:sp>
      <p:sp>
        <p:nvSpPr>
          <p:cNvPr id="11" name="Date Placeholder 3"/>
          <p:cNvSpPr>
            <a:spLocks noGrp="1"/>
          </p:cNvSpPr>
          <p:nvPr>
            <p:ph type="dt" sz="half" idx="13"/>
          </p:nvPr>
        </p:nvSpPr>
        <p:spPr>
          <a:xfrm>
            <a:off x="457200" y="6356351"/>
            <a:ext cx="2133600" cy="241002"/>
          </a:xfrm>
          <a:prstGeom prst="rect">
            <a:avLst/>
          </a:prstGeom>
        </p:spPr>
        <p:txBody>
          <a:bodyPr/>
          <a:lstStyle>
            <a:lvl1pPr>
              <a:defRPr sz="1000">
                <a:solidFill>
                  <a:srgbClr val="0B1F51"/>
                </a:solidFill>
                <a:latin typeface="Arial" pitchFamily="34" charset="0"/>
                <a:cs typeface="Arial" pitchFamily="34" charset="0"/>
              </a:defRPr>
            </a:lvl1pPr>
          </a:lstStyle>
          <a:p>
            <a:r>
              <a:rPr lang="en-US" dirty="0"/>
              <a:t>DD Month YYYY</a:t>
            </a:r>
            <a:endParaRPr lang="en-GB" dirty="0"/>
          </a:p>
        </p:txBody>
      </p:sp>
      <p:sp>
        <p:nvSpPr>
          <p:cNvPr id="12" name="Footer Placeholder 4"/>
          <p:cNvSpPr>
            <a:spLocks noGrp="1"/>
          </p:cNvSpPr>
          <p:nvPr>
            <p:ph type="ftr" sz="quarter" idx="3"/>
          </p:nvPr>
        </p:nvSpPr>
        <p:spPr>
          <a:xfrm>
            <a:off x="3124200" y="6356351"/>
            <a:ext cx="2895600" cy="241002"/>
          </a:xfrm>
          <a:prstGeom prst="rect">
            <a:avLst/>
          </a:prstGeom>
        </p:spPr>
        <p:txBody>
          <a:bodyPr/>
          <a:lstStyle>
            <a:lvl1pPr algn="l">
              <a:defRPr sz="1000">
                <a:solidFill>
                  <a:srgbClr val="0B1F51"/>
                </a:solidFill>
                <a:latin typeface="Arial" pitchFamily="34" charset="0"/>
                <a:cs typeface="Arial" pitchFamily="34" charset="0"/>
              </a:defRPr>
            </a:lvl1pPr>
          </a:lstStyle>
          <a:p>
            <a:pPr algn="ctr"/>
            <a:r>
              <a:rPr lang="en-GB" dirty="0">
                <a:latin typeface="Arial" charset="0"/>
                <a:cs typeface="Arial" charset="0"/>
                <a:sym typeface="Arial" charset="0"/>
              </a:rPr>
              <a:t>© 2015 Oxford Policy Management Ltd</a:t>
            </a:r>
          </a:p>
        </p:txBody>
      </p:sp>
      <p:sp>
        <p:nvSpPr>
          <p:cNvPr id="13" name="Slide Number Placeholder 5"/>
          <p:cNvSpPr>
            <a:spLocks noGrp="1"/>
          </p:cNvSpPr>
          <p:nvPr>
            <p:ph type="sldNum" sz="quarter" idx="4"/>
          </p:nvPr>
        </p:nvSpPr>
        <p:spPr>
          <a:xfrm>
            <a:off x="6553200" y="6356351"/>
            <a:ext cx="2133600" cy="241002"/>
          </a:xfrm>
          <a:prstGeom prst="rect">
            <a:avLst/>
          </a:prstGeom>
        </p:spPr>
        <p:txBody>
          <a:bodyPr/>
          <a:lstStyle>
            <a:lvl1pPr algn="r">
              <a:defRPr sz="1000">
                <a:solidFill>
                  <a:srgbClr val="0B1F51"/>
                </a:solidFill>
                <a:latin typeface="Arial" pitchFamily="34" charset="0"/>
                <a:cs typeface="Arial" pitchFamily="34" charset="0"/>
              </a:defRPr>
            </a:lvl1pPr>
          </a:lstStyle>
          <a:p>
            <a:fld id="{C7D21672-89B5-484A-831D-06775DE06882}" type="slidenum">
              <a:rPr lang="en-GB" smtClean="0"/>
              <a:pPr/>
              <a:t>‹#›</a:t>
            </a:fld>
            <a:endParaRPr lang="en-GB" dirty="0"/>
          </a:p>
        </p:txBody>
      </p:sp>
    </p:spTree>
    <p:extLst>
      <p:ext uri="{BB962C8B-B14F-4D97-AF65-F5344CB8AC3E}">
        <p14:creationId xmlns:p14="http://schemas.microsoft.com/office/powerpoint/2010/main" val="370745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95904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352092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37388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312759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259551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173085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CEB15-DB54-874E-9A88-FEE31CC4809C}" type="datetimeFigureOut">
              <a:rPr lang="en-US" smtClean="0"/>
              <a:t>5/26/2021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25F545-EF05-9444-8C93-3B6B43113F27}" type="slidenum">
              <a:rPr lang="en-US" smtClean="0"/>
              <a:t>‹#›</a:t>
            </a:fld>
            <a:endParaRPr lang="en-US" dirty="0"/>
          </a:p>
        </p:txBody>
      </p:sp>
    </p:spTree>
    <p:extLst>
      <p:ext uri="{BB962C8B-B14F-4D97-AF65-F5344CB8AC3E}">
        <p14:creationId xmlns:p14="http://schemas.microsoft.com/office/powerpoint/2010/main" val="171738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6684" y="447912"/>
            <a:ext cx="9154297" cy="369730"/>
          </a:xfrm>
          <a:prstGeom prst="rect">
            <a:avLst/>
          </a:prstGeom>
          <a:solidFill>
            <a:srgbClr val="396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MIS POWERPOINT_3DAY content1.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400666"/>
            <a:ext cx="9144000" cy="1450994"/>
          </a:xfrm>
          <a:prstGeom prst="rect">
            <a:avLst/>
          </a:prstGeom>
        </p:spPr>
      </p:pic>
      <p:sp>
        <p:nvSpPr>
          <p:cNvPr id="2" name="Title Placeholder 1"/>
          <p:cNvSpPr>
            <a:spLocks noGrp="1"/>
          </p:cNvSpPr>
          <p:nvPr>
            <p:ph type="title"/>
          </p:nvPr>
        </p:nvSpPr>
        <p:spPr>
          <a:xfrm>
            <a:off x="457200" y="490538"/>
            <a:ext cx="8229600" cy="27146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117600"/>
            <a:ext cx="8229600" cy="5008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CEB15-DB54-874E-9A88-FEE31CC4809C}" type="datetimeFigureOut">
              <a:rPr lang="en-US" smtClean="0"/>
              <a:t>5/26/2021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5F545-EF05-9444-8C93-3B6B43113F27}" type="slidenum">
              <a:rPr lang="en-US" smtClean="0"/>
              <a:t>‹#›</a:t>
            </a:fld>
            <a:endParaRPr lang="en-US" dirty="0"/>
          </a:p>
        </p:txBody>
      </p:sp>
    </p:spTree>
    <p:extLst>
      <p:ext uri="{BB962C8B-B14F-4D97-AF65-F5344CB8AC3E}">
        <p14:creationId xmlns:p14="http://schemas.microsoft.com/office/powerpoint/2010/main" val="822000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5/26/2021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1818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un.org/sustainabledevelopment/fr/objectifs-de-developpement-durabl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5.png"/><Relationship Id="rId4" Type="http://schemas.openxmlformats.org/officeDocument/2006/relationships/hyperlink" Target="https://www.odi.org/sites/odi.org.uk/files/resource-documents/11316.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odi.org/sites/odi.org.uk/files/resource-documents/11316.pdf"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hyperlink" Target="https://transfer.cpc.unc.edu/"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hyperlink" Target="https://www.odi.org/sites/odi.org.uk/files/resource-documents/11316.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microsoft.com/office/2007/relationships/diagramDrawing" Target="../diagrams/drawing2.xml"/><Relationship Id="rId3" Type="http://schemas.openxmlformats.org/officeDocument/2006/relationships/image" Target="../media/image42.jpg"/><Relationship Id="rId7" Type="http://schemas.openxmlformats.org/officeDocument/2006/relationships/image" Target="../media/image46.jpeg"/><Relationship Id="rId12" Type="http://schemas.openxmlformats.org/officeDocument/2006/relationships/image" Target="../media/image51.png"/><Relationship Id="rId17" Type="http://schemas.openxmlformats.org/officeDocument/2006/relationships/diagramColors" Target="../diagrams/colors2.xml"/><Relationship Id="rId2" Type="http://schemas.openxmlformats.org/officeDocument/2006/relationships/notesSlide" Target="../notesSlides/notesSlide45.xml"/><Relationship Id="rId16" Type="http://schemas.openxmlformats.org/officeDocument/2006/relationships/diagramQuickStyle" Target="../diagrams/quickStyle2.xml"/><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diagramLayout" Target="../diagrams/layout2.xml"/><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diagramData" Target="../diagrams/data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574670" y="-1"/>
            <a:ext cx="1819209" cy="1797979"/>
          </a:xfrm>
          <a:prstGeom prst="rect">
            <a:avLst/>
          </a:prstGeom>
        </p:spPr>
      </p:pic>
      <p:pic>
        <p:nvPicPr>
          <p:cNvPr id="2" name="Picture 1" descr="MIS POWERPOINT_3DAY content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6" name="Title 3"/>
          <p:cNvSpPr txBox="1">
            <a:spLocks/>
          </p:cNvSpPr>
          <p:nvPr/>
        </p:nvSpPr>
        <p:spPr>
          <a:xfrm>
            <a:off x="401436" y="1837432"/>
            <a:ext cx="8508772" cy="1854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3200" dirty="0">
                <a:solidFill>
                  <a:srgbClr val="C00000"/>
                </a:solidFill>
                <a:latin typeface="Aharoni" panose="02010803020104030203" pitchFamily="2" charset="-79"/>
                <a:cs typeface="Aharoni" panose="02010803020104030203" pitchFamily="2" charset="-79"/>
              </a:rPr>
              <a:t>Programme de formation </a:t>
            </a:r>
          </a:p>
          <a:p>
            <a:pPr algn="ctr">
              <a:lnSpc>
                <a:spcPct val="100000"/>
              </a:lnSpc>
            </a:pPr>
            <a:r>
              <a:rPr lang="fr-FR" sz="3200" dirty="0">
                <a:solidFill>
                  <a:srgbClr val="C00000"/>
                </a:solidFill>
                <a:latin typeface="Aharoni" panose="02010803020104030203" pitchFamily="2" charset="-79"/>
                <a:cs typeface="Aharoni" panose="02010803020104030203" pitchFamily="2" charset="-79"/>
              </a:rPr>
              <a:t>au leadership et à la transformation </a:t>
            </a:r>
          </a:p>
          <a:p>
            <a:pPr algn="ctr">
              <a:lnSpc>
                <a:spcPct val="100000"/>
              </a:lnSpc>
            </a:pPr>
            <a:r>
              <a:rPr lang="fr-FR" sz="3200" dirty="0">
                <a:solidFill>
                  <a:srgbClr val="C00000"/>
                </a:solidFill>
                <a:latin typeface="Aharoni" panose="02010803020104030203" pitchFamily="2" charset="-79"/>
                <a:cs typeface="Aharoni" panose="02010803020104030203" pitchFamily="2" charset="-79"/>
              </a:rPr>
              <a:t>pour la mise en place et la gestion </a:t>
            </a:r>
          </a:p>
          <a:p>
            <a:pPr algn="ctr">
              <a:lnSpc>
                <a:spcPct val="100000"/>
              </a:lnSpc>
            </a:pPr>
            <a:r>
              <a:rPr lang="fr-FR" sz="3200" dirty="0">
                <a:solidFill>
                  <a:srgbClr val="C00000"/>
                </a:solidFill>
                <a:latin typeface="Aharoni" panose="02010803020104030203" pitchFamily="2" charset="-79"/>
                <a:cs typeface="Aharoni" panose="02010803020104030203" pitchFamily="2" charset="-79"/>
              </a:rPr>
              <a:t>de socles de protection sociale en Afrique </a:t>
            </a:r>
          </a:p>
        </p:txBody>
      </p:sp>
      <p:sp>
        <p:nvSpPr>
          <p:cNvPr id="7" name="Rectangle 6"/>
          <p:cNvSpPr/>
          <p:nvPr/>
        </p:nvSpPr>
        <p:spPr>
          <a:xfrm>
            <a:off x="401436" y="4288034"/>
            <a:ext cx="8826386" cy="523220"/>
          </a:xfrm>
          <a:prstGeom prst="rect">
            <a:avLst/>
          </a:prstGeom>
        </p:spPr>
        <p:txBody>
          <a:bodyPr wrap="square">
            <a:spAutoFit/>
          </a:bodyPr>
          <a:lstStyle/>
          <a:p>
            <a:pPr algn="ctr"/>
            <a:r>
              <a:rPr lang="fr-FR" sz="2800" dirty="0">
                <a:solidFill>
                  <a:schemeClr val="accent2">
                    <a:lumMod val="75000"/>
                  </a:schemeClr>
                </a:solidFill>
                <a:latin typeface="Arial Rounded MT Bold" panose="020F0704030504030204" pitchFamily="34" charset="0"/>
              </a:rPr>
              <a:t>INTRODUCTION À LA PROTECTION SOCIALE</a:t>
            </a:r>
          </a:p>
        </p:txBody>
      </p:sp>
      <p:pic>
        <p:nvPicPr>
          <p:cNvPr id="8" name="Picture 7"/>
          <p:cNvPicPr>
            <a:picLocks noChangeAspect="1"/>
          </p:cNvPicPr>
          <p:nvPr/>
        </p:nvPicPr>
        <p:blipFill>
          <a:blip r:embed="rId5"/>
          <a:stretch>
            <a:fillRect/>
          </a:stretch>
        </p:blipFill>
        <p:spPr>
          <a:xfrm>
            <a:off x="4454627" y="63556"/>
            <a:ext cx="4689373" cy="824143"/>
          </a:xfrm>
          <a:prstGeom prst="rect">
            <a:avLst/>
          </a:prstGeom>
        </p:spPr>
      </p:pic>
    </p:spTree>
    <p:extLst>
      <p:ext uri="{BB962C8B-B14F-4D97-AF65-F5344CB8AC3E}">
        <p14:creationId xmlns:p14="http://schemas.microsoft.com/office/powerpoint/2010/main" val="4679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080" y="-30480"/>
            <a:ext cx="901505" cy="901505"/>
          </a:xfrm>
          <a:prstGeom prst="rect">
            <a:avLst/>
          </a:prstGeom>
        </p:spPr>
      </p:pic>
      <p:pic>
        <p:nvPicPr>
          <p:cNvPr id="14" name="Picture 13"/>
          <p:cNvPicPr>
            <a:picLocks noChangeAspect="1"/>
          </p:cNvPicPr>
          <p:nvPr/>
        </p:nvPicPr>
        <p:blipFill rotWithShape="1">
          <a:blip r:embed="rId5"/>
          <a:srcRect l="26160" r="26754"/>
          <a:stretch/>
        </p:blipFill>
        <p:spPr>
          <a:xfrm>
            <a:off x="374211" y="1117600"/>
            <a:ext cx="2391507" cy="2663345"/>
          </a:xfrm>
          <a:prstGeom prst="rect">
            <a:avLst/>
          </a:prstGeom>
        </p:spPr>
      </p:pic>
      <p:sp>
        <p:nvSpPr>
          <p:cNvPr id="15" name="TextBox 14"/>
          <p:cNvSpPr txBox="1"/>
          <p:nvPr/>
        </p:nvSpPr>
        <p:spPr>
          <a:xfrm>
            <a:off x="114363" y="4169285"/>
            <a:ext cx="2830997" cy="1323439"/>
          </a:xfrm>
          <a:prstGeom prst="rect">
            <a:avLst/>
          </a:prstGeom>
          <a:noFill/>
        </p:spPr>
        <p:txBody>
          <a:bodyPr wrap="square" rtlCol="0">
            <a:spAutoFit/>
          </a:bodyPr>
          <a:lstStyle/>
          <a:p>
            <a:pPr algn="ctr"/>
            <a:r>
              <a:rPr lang="fr-FR" sz="2000" dirty="0">
                <a:solidFill>
                  <a:srgbClr val="C00000"/>
                </a:solidFill>
                <a:latin typeface="Avenir LT Std 35 Light"/>
                <a:cs typeface="Avenir Medium"/>
              </a:rPr>
              <a:t>Que signifient </a:t>
            </a:r>
            <a:br>
              <a:rPr lang="fr-FR" sz="2000" dirty="0">
                <a:solidFill>
                  <a:srgbClr val="C00000"/>
                </a:solidFill>
                <a:latin typeface="Avenir LT Std 35 Light"/>
                <a:cs typeface="Avenir Medium"/>
              </a:rPr>
            </a:br>
            <a:r>
              <a:rPr lang="fr-FR" sz="2000" dirty="0">
                <a:solidFill>
                  <a:srgbClr val="C00000"/>
                </a:solidFill>
                <a:latin typeface="Avenir LT Std 35 Light"/>
                <a:cs typeface="Avenir Medium"/>
              </a:rPr>
              <a:t>ces termes?</a:t>
            </a:r>
          </a:p>
          <a:p>
            <a:pPr algn="ctr"/>
            <a:r>
              <a:rPr lang="fr-FR" sz="2000" dirty="0">
                <a:solidFill>
                  <a:srgbClr val="C00000"/>
                </a:solidFill>
                <a:latin typeface="Avenir LT Std 35 Light"/>
                <a:cs typeface="Avenir Medium"/>
              </a:rPr>
              <a:t>Quelles relations entretiennent-ils?</a:t>
            </a:r>
          </a:p>
        </p:txBody>
      </p:sp>
      <p:sp>
        <p:nvSpPr>
          <p:cNvPr id="13" name="Content Placeholder 12"/>
          <p:cNvSpPr>
            <a:spLocks noGrp="1"/>
          </p:cNvSpPr>
          <p:nvPr>
            <p:ph idx="1"/>
          </p:nvPr>
        </p:nvSpPr>
        <p:spPr>
          <a:xfrm>
            <a:off x="3240504" y="1035554"/>
            <a:ext cx="5446295" cy="5008563"/>
          </a:xfrm>
        </p:spPr>
        <p:txBody>
          <a:bodyPr>
            <a:normAutofit lnSpcReduction="10000"/>
          </a:bodyPr>
          <a:lstStyle/>
          <a:p>
            <a:r>
              <a:rPr lang="fr-FR" sz="2200" dirty="0">
                <a:latin typeface="Avenir LT Std 35 Light"/>
              </a:rPr>
              <a:t>Protection sociale</a:t>
            </a:r>
          </a:p>
          <a:p>
            <a:r>
              <a:rPr lang="fr-FR" sz="2200" dirty="0">
                <a:latin typeface="Avenir LT Std 35 Light"/>
              </a:rPr>
              <a:t>Socles de protection sociale</a:t>
            </a:r>
          </a:p>
          <a:p>
            <a:r>
              <a:rPr lang="fr-FR" sz="2200" dirty="0">
                <a:latin typeface="Avenir LT Std 35 Light"/>
              </a:rPr>
              <a:t>Sécurité sociale</a:t>
            </a:r>
          </a:p>
          <a:p>
            <a:r>
              <a:rPr lang="fr-FR" sz="2200" dirty="0">
                <a:latin typeface="Avenir LT Std 35 Light"/>
              </a:rPr>
              <a:t>Filets sociaux</a:t>
            </a:r>
          </a:p>
          <a:p>
            <a:r>
              <a:rPr lang="fr-FR" sz="2200" dirty="0">
                <a:latin typeface="Avenir LT Std 35 Light"/>
              </a:rPr>
              <a:t>Aide sociale</a:t>
            </a:r>
          </a:p>
          <a:p>
            <a:r>
              <a:rPr lang="fr-FR" sz="2200" dirty="0">
                <a:latin typeface="Avenir LT Std 35 Light"/>
              </a:rPr>
              <a:t>Protection sociale contributive</a:t>
            </a:r>
          </a:p>
          <a:p>
            <a:r>
              <a:rPr lang="fr-FR" sz="2200" dirty="0">
                <a:latin typeface="Avenir LT Std 35 Light"/>
              </a:rPr>
              <a:t>Protection sociale non contributive</a:t>
            </a:r>
          </a:p>
          <a:p>
            <a:r>
              <a:rPr lang="fr-FR" sz="2200" dirty="0">
                <a:latin typeface="Avenir LT Std 35 Light"/>
              </a:rPr>
              <a:t>Assistance sociale</a:t>
            </a:r>
          </a:p>
          <a:p>
            <a:r>
              <a:rPr lang="fr-FR" sz="2200" dirty="0">
                <a:latin typeface="Avenir LT Std 35 Light"/>
              </a:rPr>
              <a:t>Assurance sociale</a:t>
            </a:r>
          </a:p>
          <a:p>
            <a:r>
              <a:rPr lang="fr-FR" sz="2200" dirty="0">
                <a:latin typeface="Avenir LT Std 35 Light"/>
              </a:rPr>
              <a:t>Services sociaux</a:t>
            </a:r>
          </a:p>
          <a:p>
            <a:r>
              <a:rPr lang="fr-FR" sz="2200" dirty="0">
                <a:latin typeface="Avenir LT Std 35 Light"/>
              </a:rPr>
              <a:t>Interventions du marché du travail</a:t>
            </a:r>
          </a:p>
          <a:p>
            <a:r>
              <a:rPr lang="fr-FR" sz="2200" dirty="0">
                <a:latin typeface="Avenir LT Std 35 Light"/>
              </a:rPr>
              <a:t>Subventions</a:t>
            </a:r>
          </a:p>
          <a:p>
            <a:r>
              <a:rPr lang="fr-FR" sz="2200" dirty="0">
                <a:latin typeface="Avenir LT Std 35 Light"/>
              </a:rPr>
              <a:t>Protection sociale informelle</a:t>
            </a:r>
          </a:p>
          <a:p>
            <a:endParaRPr lang="fr-FR" dirty="0"/>
          </a:p>
        </p:txBody>
      </p:sp>
    </p:spTree>
    <p:extLst>
      <p:ext uri="{BB962C8B-B14F-4D97-AF65-F5344CB8AC3E}">
        <p14:creationId xmlns:p14="http://schemas.microsoft.com/office/powerpoint/2010/main" val="4291213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3" y="32856"/>
            <a:ext cx="9246351" cy="6831445"/>
          </a:xfrm>
          <a:prstGeom prst="rect">
            <a:avLst/>
          </a:prstGeom>
        </p:spPr>
      </p:pic>
      <p:sp>
        <p:nvSpPr>
          <p:cNvPr id="11" name="TextBox 10"/>
          <p:cNvSpPr txBox="1"/>
          <p:nvPr/>
        </p:nvSpPr>
        <p:spPr>
          <a:xfrm>
            <a:off x="-541639" y="5017815"/>
            <a:ext cx="10165242" cy="948978"/>
          </a:xfrm>
          <a:prstGeom prst="rect">
            <a:avLst/>
          </a:prstGeom>
          <a:noFill/>
        </p:spPr>
        <p:txBody>
          <a:bodyPr wrap="square" rtlCol="0">
            <a:spAutoFit/>
          </a:bodyPr>
          <a:lstStyle/>
          <a:p>
            <a:pPr algn="ctr">
              <a:spcAft>
                <a:spcPts val="600"/>
              </a:spcAft>
            </a:pPr>
            <a:r>
              <a:rPr lang="pt-PT" sz="3600" baseline="30000" dirty="0">
                <a:solidFill>
                  <a:srgbClr val="FFFFFF"/>
                </a:solidFill>
                <a:latin typeface="Avenir Book"/>
                <a:cs typeface="Avenir Medium"/>
              </a:rPr>
              <a:t>COMPRENDRE LA</a:t>
            </a:r>
          </a:p>
          <a:p>
            <a:pPr algn="ctr">
              <a:spcAft>
                <a:spcPts val="600"/>
              </a:spcAft>
            </a:pPr>
            <a:r>
              <a:rPr lang="en-US" sz="4000" baseline="30000" dirty="0">
                <a:solidFill>
                  <a:srgbClr val="FFFFFF"/>
                </a:solidFill>
                <a:latin typeface="Avenir Medium"/>
                <a:cs typeface="Avenir Medium"/>
              </a:rPr>
              <a:t>TERMINOLOGIE DE BASE DE LA PROTECTION SOCIALE</a:t>
            </a:r>
            <a:endParaRPr lang="pt-PT" sz="4000" baseline="30000" dirty="0">
              <a:solidFill>
                <a:srgbClr val="FFFFFF"/>
              </a:solidFill>
              <a:latin typeface="Avenir Medium"/>
              <a:cs typeface="Avenir Medium"/>
            </a:endParaRPr>
          </a:p>
        </p:txBody>
      </p:sp>
    </p:spTree>
    <p:extLst>
      <p:ext uri="{BB962C8B-B14F-4D97-AF65-F5344CB8AC3E}">
        <p14:creationId xmlns:p14="http://schemas.microsoft.com/office/powerpoint/2010/main" val="343552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rot="17663867">
            <a:off x="3250278" y="2402497"/>
            <a:ext cx="2827354" cy="3180772"/>
          </a:xfrm>
          <a:prstGeom prst="rect">
            <a:avLst/>
          </a:prstGeom>
        </p:spPr>
      </p:pic>
      <p:sp>
        <p:nvSpPr>
          <p:cNvPr id="7" name="Title 6"/>
          <p:cNvSpPr>
            <a:spLocks noGrp="1"/>
          </p:cNvSpPr>
          <p:nvPr>
            <p:ph type="title"/>
          </p:nvPr>
        </p:nvSpPr>
        <p:spPr>
          <a:xfrm>
            <a:off x="228600" y="123252"/>
            <a:ext cx="8915400" cy="1203232"/>
          </a:xfrm>
        </p:spPr>
        <p:txBody>
          <a:bodyPr>
            <a:noAutofit/>
          </a:bodyPr>
          <a:lstStyle/>
          <a:p>
            <a:pPr algn="l"/>
            <a:r>
              <a:rPr lang="fr-FR" sz="2800" dirty="0">
                <a:solidFill>
                  <a:srgbClr val="006633"/>
                </a:solidFill>
                <a:latin typeface="Avenir Book"/>
                <a:cs typeface="Avenir Book"/>
              </a:rPr>
              <a:t>Tout au long de la vie, nous rencontrons une infinité de risques qui se conjuguent à des chocs externes</a:t>
            </a:r>
          </a:p>
        </p:txBody>
      </p:sp>
      <p:sp>
        <p:nvSpPr>
          <p:cNvPr id="2" name="Oval 1"/>
          <p:cNvSpPr/>
          <p:nvPr/>
        </p:nvSpPr>
        <p:spPr>
          <a:xfrm>
            <a:off x="3823335" y="1476484"/>
            <a:ext cx="1905000" cy="1143002"/>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5" name="Oval 4"/>
          <p:cNvSpPr/>
          <p:nvPr/>
        </p:nvSpPr>
        <p:spPr>
          <a:xfrm>
            <a:off x="6272499" y="3023887"/>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6" name="Oval 5"/>
          <p:cNvSpPr/>
          <p:nvPr/>
        </p:nvSpPr>
        <p:spPr>
          <a:xfrm>
            <a:off x="5791200" y="5088332"/>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8" name="Oval 7"/>
          <p:cNvSpPr/>
          <p:nvPr/>
        </p:nvSpPr>
        <p:spPr>
          <a:xfrm>
            <a:off x="2209800" y="5088332"/>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0" name="Oval 9"/>
          <p:cNvSpPr/>
          <p:nvPr/>
        </p:nvSpPr>
        <p:spPr>
          <a:xfrm>
            <a:off x="1524000" y="2878532"/>
            <a:ext cx="17526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 name="Rectangle 3"/>
          <p:cNvSpPr/>
          <p:nvPr/>
        </p:nvSpPr>
        <p:spPr>
          <a:xfrm>
            <a:off x="1350722" y="1317067"/>
            <a:ext cx="2438400" cy="1366875"/>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1" name="Rectangle 10"/>
          <p:cNvSpPr/>
          <p:nvPr/>
        </p:nvSpPr>
        <p:spPr>
          <a:xfrm>
            <a:off x="457200" y="2878532"/>
            <a:ext cx="1524000"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2" name="Rectangle 11"/>
          <p:cNvSpPr/>
          <p:nvPr/>
        </p:nvSpPr>
        <p:spPr>
          <a:xfrm>
            <a:off x="228600" y="4660289"/>
            <a:ext cx="2057400" cy="1875844"/>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3" name="Rectangle 12"/>
          <p:cNvSpPr/>
          <p:nvPr/>
        </p:nvSpPr>
        <p:spPr>
          <a:xfrm>
            <a:off x="6496831" y="1317068"/>
            <a:ext cx="2265769" cy="1127833"/>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4" name="Rectangle 13"/>
          <p:cNvSpPr/>
          <p:nvPr/>
        </p:nvSpPr>
        <p:spPr>
          <a:xfrm>
            <a:off x="7315200" y="5012132"/>
            <a:ext cx="1447800" cy="15240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5" name="Rectangle 14"/>
          <p:cNvSpPr/>
          <p:nvPr/>
        </p:nvSpPr>
        <p:spPr>
          <a:xfrm>
            <a:off x="1383706" y="1408650"/>
            <a:ext cx="2405381" cy="1169551"/>
          </a:xfrm>
          <a:prstGeom prst="rect">
            <a:avLst/>
          </a:prstGeom>
        </p:spPr>
        <p:txBody>
          <a:bodyPr wrap="square">
            <a:spAutoFit/>
          </a:bodyPr>
          <a:lstStyle/>
          <a:p>
            <a:pPr defTabSz="914400"/>
            <a:r>
              <a:rPr lang="fr-FR" sz="1000" dirty="0">
                <a:solidFill>
                  <a:prstClr val="white"/>
                </a:solidFill>
                <a:latin typeface="Avenir LT Std 35 Light" pitchFamily="34" charset="0"/>
              </a:rPr>
              <a:t>• Retard de croissance</a:t>
            </a:r>
          </a:p>
          <a:p>
            <a:pPr defTabSz="914400"/>
            <a:r>
              <a:rPr lang="fr-FR" sz="1000" dirty="0">
                <a:solidFill>
                  <a:prstClr val="white"/>
                </a:solidFill>
                <a:latin typeface="Avenir LT Std 35 Light" pitchFamily="34" charset="0"/>
              </a:rPr>
              <a:t>• Développement cognitif réduit</a:t>
            </a:r>
          </a:p>
          <a:p>
            <a:pPr defTabSz="914400"/>
            <a:r>
              <a:rPr lang="fr-FR" sz="1000" dirty="0">
                <a:solidFill>
                  <a:prstClr val="white"/>
                </a:solidFill>
                <a:latin typeface="Avenir LT Std 35 Light" pitchFamily="34" charset="0"/>
              </a:rPr>
              <a:t>• Déficience immunitaire</a:t>
            </a:r>
          </a:p>
          <a:p>
            <a:pPr defTabSz="914400"/>
            <a:r>
              <a:rPr lang="fr-FR" sz="1000" dirty="0">
                <a:solidFill>
                  <a:prstClr val="white"/>
                </a:solidFill>
                <a:latin typeface="Avenir LT Std 35 Light" pitchFamily="34" charset="0"/>
              </a:rPr>
              <a:t>• Manque d’accès aux soins pré</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et post-natals</a:t>
            </a:r>
          </a:p>
          <a:p>
            <a:pPr defTabSz="914400"/>
            <a:r>
              <a:rPr lang="fr-FR" sz="1000" dirty="0">
                <a:solidFill>
                  <a:prstClr val="white"/>
                </a:solidFill>
                <a:latin typeface="Avenir LT Std 35 Light" pitchFamily="34" charset="0"/>
              </a:rPr>
              <a:t>• Perte de la protection parentale pour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cause de décès ou de migration</a:t>
            </a:r>
          </a:p>
        </p:txBody>
      </p:sp>
      <p:sp>
        <p:nvSpPr>
          <p:cNvPr id="16" name="Right Arrow 15"/>
          <p:cNvSpPr/>
          <p:nvPr/>
        </p:nvSpPr>
        <p:spPr>
          <a:xfrm>
            <a:off x="3657600" y="1659332"/>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7" name="Rectangle 16"/>
          <p:cNvSpPr/>
          <p:nvPr/>
        </p:nvSpPr>
        <p:spPr>
          <a:xfrm>
            <a:off x="3989070" y="1853478"/>
            <a:ext cx="1600200" cy="523220"/>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PETITE ENFANCE</a:t>
            </a:r>
          </a:p>
        </p:txBody>
      </p:sp>
      <p:sp>
        <p:nvSpPr>
          <p:cNvPr id="18" name="Rectangle 17"/>
          <p:cNvSpPr/>
          <p:nvPr/>
        </p:nvSpPr>
        <p:spPr>
          <a:xfrm>
            <a:off x="6730513" y="1367097"/>
            <a:ext cx="2057400" cy="1015663"/>
          </a:xfrm>
          <a:prstGeom prst="rect">
            <a:avLst/>
          </a:prstGeom>
        </p:spPr>
        <p:txBody>
          <a:bodyPr wrap="square">
            <a:spAutoFit/>
          </a:bodyPr>
          <a:lstStyle/>
          <a:p>
            <a:pPr defTabSz="914400"/>
            <a:r>
              <a:rPr lang="fr-FR" sz="1000" dirty="0">
                <a:solidFill>
                  <a:prstClr val="white"/>
                </a:solidFill>
                <a:latin typeface="Avenir LT Std 35 Light" pitchFamily="34" charset="0"/>
              </a:rPr>
              <a:t>• Travail des enfants</a:t>
            </a:r>
          </a:p>
          <a:p>
            <a:pPr defTabSz="914400"/>
            <a:r>
              <a:rPr lang="fr-FR" sz="1000" dirty="0">
                <a:solidFill>
                  <a:prstClr val="white"/>
                </a:solidFill>
                <a:latin typeface="Avenir LT Std 35 Light" pitchFamily="34" charset="0"/>
              </a:rPr>
              <a:t>• Manque d’accès à l’école</a:t>
            </a:r>
          </a:p>
          <a:p>
            <a:pPr defTabSz="914400"/>
            <a:r>
              <a:rPr lang="fr-FR" sz="1000" dirty="0">
                <a:solidFill>
                  <a:prstClr val="white"/>
                </a:solidFill>
                <a:latin typeface="Avenir LT Std 35 Light" pitchFamily="34" charset="0"/>
              </a:rPr>
              <a:t>• Malnutrition</a:t>
            </a:r>
          </a:p>
          <a:p>
            <a:pPr defTabSz="914400"/>
            <a:r>
              <a:rPr lang="fr-FR" sz="1000" dirty="0">
                <a:solidFill>
                  <a:prstClr val="white"/>
                </a:solidFill>
                <a:latin typeface="Avenir LT Std 35 Light" pitchFamily="34" charset="0"/>
              </a:rPr>
              <a:t>• Perte de la protection parentale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pour cause de décès ou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de migration</a:t>
            </a:r>
          </a:p>
        </p:txBody>
      </p:sp>
      <p:sp>
        <p:nvSpPr>
          <p:cNvPr id="19" name="Right Arrow 18"/>
          <p:cNvSpPr/>
          <p:nvPr/>
        </p:nvSpPr>
        <p:spPr>
          <a:xfrm rot="5400000">
            <a:off x="7162800" y="2421332"/>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21" name="Rectangle 20"/>
          <p:cNvSpPr/>
          <p:nvPr/>
        </p:nvSpPr>
        <p:spPr>
          <a:xfrm>
            <a:off x="6424899" y="3531159"/>
            <a:ext cx="1600200" cy="523220"/>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ÂGE D’ÊTRE SCOLARISÉ</a:t>
            </a:r>
          </a:p>
        </p:txBody>
      </p:sp>
      <p:sp>
        <p:nvSpPr>
          <p:cNvPr id="23" name="Rectangle 22"/>
          <p:cNvSpPr/>
          <p:nvPr/>
        </p:nvSpPr>
        <p:spPr>
          <a:xfrm>
            <a:off x="7391400" y="5113811"/>
            <a:ext cx="1447800" cy="1323439"/>
          </a:xfrm>
          <a:prstGeom prst="rect">
            <a:avLst/>
          </a:prstGeom>
        </p:spPr>
        <p:txBody>
          <a:bodyPr wrap="square">
            <a:spAutoFit/>
          </a:bodyPr>
          <a:lstStyle/>
          <a:p>
            <a:pPr defTabSz="914400"/>
            <a:r>
              <a:rPr lang="fr-FR" sz="1000" dirty="0">
                <a:solidFill>
                  <a:prstClr val="white"/>
                </a:solidFill>
                <a:latin typeface="Avenir LT Std 35 Light" pitchFamily="34" charset="0"/>
              </a:rPr>
              <a:t>• Compétences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insuffisantes</a:t>
            </a:r>
          </a:p>
          <a:p>
            <a:pPr defTabSz="914400"/>
            <a:r>
              <a:rPr lang="fr-FR" sz="1000" dirty="0">
                <a:solidFill>
                  <a:prstClr val="white"/>
                </a:solidFill>
                <a:latin typeface="Avenir LT Std 35 Light" pitchFamily="34" charset="0"/>
              </a:rPr>
              <a:t>• Chômage</a:t>
            </a:r>
          </a:p>
          <a:p>
            <a:pPr defTabSz="914400"/>
            <a:r>
              <a:rPr lang="fr-FR" sz="1000" dirty="0">
                <a:solidFill>
                  <a:prstClr val="white"/>
                </a:solidFill>
                <a:latin typeface="Avenir LT Std 35 Light" pitchFamily="34" charset="0"/>
              </a:rPr>
              <a:t>• Impossibilité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d’accéder à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une formation</a:t>
            </a:r>
          </a:p>
          <a:p>
            <a:pPr defTabSz="914400"/>
            <a:r>
              <a:rPr lang="fr-FR" sz="1000" dirty="0">
                <a:solidFill>
                  <a:prstClr val="white"/>
                </a:solidFill>
                <a:latin typeface="Avenir LT Std 35 Light" pitchFamily="34" charset="0"/>
              </a:rPr>
              <a:t>•  Aliénation</a:t>
            </a:r>
          </a:p>
          <a:p>
            <a:pPr defTabSz="914400"/>
            <a:r>
              <a:rPr lang="fr-FR" sz="1000" dirty="0">
                <a:solidFill>
                  <a:prstClr val="white"/>
                </a:solidFill>
                <a:latin typeface="Avenir LT Std 35 Light" pitchFamily="34" charset="0"/>
              </a:rPr>
              <a:t>• Maternité précoce</a:t>
            </a:r>
          </a:p>
        </p:txBody>
      </p:sp>
      <p:sp>
        <p:nvSpPr>
          <p:cNvPr id="25" name="Left Arrow 24"/>
          <p:cNvSpPr/>
          <p:nvPr/>
        </p:nvSpPr>
        <p:spPr>
          <a:xfrm>
            <a:off x="7010400" y="5545532"/>
            <a:ext cx="381000" cy="381000"/>
          </a:xfrm>
          <a:prstGeom prst="lef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26" name="Rectangle 25"/>
          <p:cNvSpPr/>
          <p:nvPr/>
        </p:nvSpPr>
        <p:spPr>
          <a:xfrm>
            <a:off x="5522404" y="5593573"/>
            <a:ext cx="1752600" cy="307777"/>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JEUNESSE</a:t>
            </a:r>
          </a:p>
        </p:txBody>
      </p:sp>
      <p:sp>
        <p:nvSpPr>
          <p:cNvPr id="27" name="Rectangle 26"/>
          <p:cNvSpPr/>
          <p:nvPr/>
        </p:nvSpPr>
        <p:spPr>
          <a:xfrm>
            <a:off x="2209800" y="5598872"/>
            <a:ext cx="1905000" cy="523220"/>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ÂGE DE TRAVAILLER</a:t>
            </a:r>
          </a:p>
        </p:txBody>
      </p:sp>
      <p:sp>
        <p:nvSpPr>
          <p:cNvPr id="28" name="Rectangle 27"/>
          <p:cNvSpPr/>
          <p:nvPr/>
        </p:nvSpPr>
        <p:spPr>
          <a:xfrm>
            <a:off x="1524000" y="3373832"/>
            <a:ext cx="1905000" cy="307777"/>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VIEILLESSE</a:t>
            </a:r>
          </a:p>
        </p:txBody>
      </p:sp>
      <p:sp>
        <p:nvSpPr>
          <p:cNvPr id="29" name="Rectangle 28"/>
          <p:cNvSpPr/>
          <p:nvPr/>
        </p:nvSpPr>
        <p:spPr>
          <a:xfrm>
            <a:off x="178452" y="4679536"/>
            <a:ext cx="2182052" cy="1631216"/>
          </a:xfrm>
          <a:prstGeom prst="rect">
            <a:avLst/>
          </a:prstGeom>
        </p:spPr>
        <p:txBody>
          <a:bodyPr wrap="square">
            <a:spAutoFit/>
          </a:bodyPr>
          <a:lstStyle/>
          <a:p>
            <a:pPr defTabSz="914400"/>
            <a:r>
              <a:rPr lang="fr-FR" sz="1000" dirty="0">
                <a:solidFill>
                  <a:prstClr val="white"/>
                </a:solidFill>
                <a:latin typeface="Avenir LT Std 35 Light" pitchFamily="34" charset="0"/>
              </a:rPr>
              <a:t>• Chômage et sous-emploi</a:t>
            </a:r>
          </a:p>
          <a:p>
            <a:pPr defTabSz="914400"/>
            <a:r>
              <a:rPr lang="fr-FR" sz="1000" dirty="0">
                <a:solidFill>
                  <a:prstClr val="white"/>
                </a:solidFill>
                <a:latin typeface="Avenir LT Std 35 Light" pitchFamily="34" charset="0"/>
              </a:rPr>
              <a:t>• Salaires insuffisants</a:t>
            </a:r>
          </a:p>
          <a:p>
            <a:pPr defTabSz="914400"/>
            <a:r>
              <a:rPr lang="fr-FR" sz="1000" dirty="0">
                <a:solidFill>
                  <a:prstClr val="white"/>
                </a:solidFill>
                <a:latin typeface="Avenir LT Std 35 Light" pitchFamily="34" charset="0"/>
              </a:rPr>
              <a:t>• Dettes</a:t>
            </a:r>
          </a:p>
          <a:p>
            <a:pPr defTabSz="914400"/>
            <a:r>
              <a:rPr lang="fr-FR" sz="1000" dirty="0">
                <a:solidFill>
                  <a:prstClr val="white"/>
                </a:solidFill>
                <a:latin typeface="Avenir LT Std 35 Light" pitchFamily="34" charset="0"/>
              </a:rPr>
              <a:t>• Accidents de travail</a:t>
            </a:r>
          </a:p>
          <a:p>
            <a:pPr defTabSz="914400"/>
            <a:r>
              <a:rPr lang="fr-FR" sz="1000" dirty="0">
                <a:solidFill>
                  <a:prstClr val="white"/>
                </a:solidFill>
                <a:latin typeface="Avenir LT Std 35 Light" pitchFamily="34" charset="0"/>
              </a:rPr>
              <a:t>• Nécessité de s’occuper de ses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enfants et de ses parents</a:t>
            </a:r>
          </a:p>
          <a:p>
            <a:pPr defTabSz="914400"/>
            <a:r>
              <a:rPr lang="fr-FR" sz="1000" dirty="0">
                <a:solidFill>
                  <a:prstClr val="white"/>
                </a:solidFill>
                <a:latin typeface="Avenir LT Std 35 Light" pitchFamily="34" charset="0"/>
              </a:rPr>
              <a:t>• Absence de garderies</a:t>
            </a:r>
          </a:p>
          <a:p>
            <a:pPr defTabSz="914400"/>
            <a:r>
              <a:rPr lang="fr-FR" sz="1000" dirty="0">
                <a:solidFill>
                  <a:prstClr val="white"/>
                </a:solidFill>
                <a:latin typeface="Avenir LT Std 35 Light" pitchFamily="34" charset="0"/>
              </a:rPr>
              <a:t>• Discrimination fondée sur le genre</a:t>
            </a:r>
          </a:p>
          <a:p>
            <a:pPr defTabSz="914400"/>
            <a:r>
              <a:rPr lang="fr-FR" sz="1000" dirty="0">
                <a:solidFill>
                  <a:prstClr val="white"/>
                </a:solidFill>
                <a:latin typeface="Avenir LT Std 35 Light" pitchFamily="34" charset="0"/>
              </a:rPr>
              <a:t>• Violences domestiques</a:t>
            </a:r>
          </a:p>
          <a:p>
            <a:pPr defTabSz="914400"/>
            <a:r>
              <a:rPr lang="fr-FR" sz="1000" dirty="0">
                <a:solidFill>
                  <a:prstClr val="white"/>
                </a:solidFill>
                <a:latin typeface="Avenir LT Std 35 Light" pitchFamily="34" charset="0"/>
              </a:rPr>
              <a:t>• Versement de dots</a:t>
            </a:r>
          </a:p>
        </p:txBody>
      </p:sp>
      <p:sp>
        <p:nvSpPr>
          <p:cNvPr id="30" name="Right Arrow 29"/>
          <p:cNvSpPr/>
          <p:nvPr/>
        </p:nvSpPr>
        <p:spPr>
          <a:xfrm>
            <a:off x="1828800" y="3640532"/>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1" name="Right Arrow 30"/>
          <p:cNvSpPr/>
          <p:nvPr/>
        </p:nvSpPr>
        <p:spPr>
          <a:xfrm>
            <a:off x="2312045" y="6028188"/>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4" name="Rectangle 33"/>
          <p:cNvSpPr/>
          <p:nvPr/>
        </p:nvSpPr>
        <p:spPr>
          <a:xfrm>
            <a:off x="491360" y="2950922"/>
            <a:ext cx="1295400" cy="1323439"/>
          </a:xfrm>
          <a:prstGeom prst="rect">
            <a:avLst/>
          </a:prstGeom>
        </p:spPr>
        <p:txBody>
          <a:bodyPr wrap="square">
            <a:spAutoFit/>
          </a:bodyPr>
          <a:lstStyle/>
          <a:p>
            <a:pPr defTabSz="914400"/>
            <a:r>
              <a:rPr lang="fr-FR" sz="1000" dirty="0">
                <a:solidFill>
                  <a:prstClr val="white"/>
                </a:solidFill>
                <a:latin typeface="Avenir LT Std 35 Light" pitchFamily="34" charset="0"/>
              </a:rPr>
              <a:t>• Fragilité accrue</a:t>
            </a:r>
          </a:p>
          <a:p>
            <a:pPr defTabSz="914400"/>
            <a:r>
              <a:rPr lang="fr-FR" sz="1000" dirty="0">
                <a:solidFill>
                  <a:prstClr val="white"/>
                </a:solidFill>
                <a:latin typeface="Avenir LT Std 35 Light" pitchFamily="34" charset="0"/>
              </a:rPr>
              <a:t>• Incapacité</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à travailler</a:t>
            </a:r>
          </a:p>
          <a:p>
            <a:pPr defTabSz="914400"/>
            <a:r>
              <a:rPr lang="fr-FR" sz="1000" dirty="0">
                <a:solidFill>
                  <a:prstClr val="white"/>
                </a:solidFill>
                <a:latin typeface="Avenir LT Std 35 Light" pitchFamily="34" charset="0"/>
              </a:rPr>
              <a:t>• Manque de soins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de la famille</a:t>
            </a:r>
          </a:p>
          <a:p>
            <a:pPr defTabSz="914400"/>
            <a:r>
              <a:rPr lang="fr-FR" sz="1000" dirty="0">
                <a:solidFill>
                  <a:prstClr val="white"/>
                </a:solidFill>
                <a:latin typeface="Avenir LT Std 35 Light" pitchFamily="34" charset="0"/>
              </a:rPr>
              <a:t>• Discrimination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au sein de la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main-d’œuvre </a:t>
            </a:r>
          </a:p>
        </p:txBody>
      </p:sp>
      <p:sp>
        <p:nvSpPr>
          <p:cNvPr id="35" name="Oval 34"/>
          <p:cNvSpPr/>
          <p:nvPr/>
        </p:nvSpPr>
        <p:spPr>
          <a:xfrm>
            <a:off x="4038600" y="3488132"/>
            <a:ext cx="1524000" cy="1371600"/>
          </a:xfrm>
          <a:prstGeom prst="ellipse">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6" name="Rectangle 35"/>
          <p:cNvSpPr/>
          <p:nvPr/>
        </p:nvSpPr>
        <p:spPr>
          <a:xfrm>
            <a:off x="4038600" y="3866502"/>
            <a:ext cx="1600200" cy="738664"/>
          </a:xfrm>
          <a:prstGeom prst="rect">
            <a:avLst/>
          </a:prstGeom>
        </p:spPr>
        <p:txBody>
          <a:bodyPr wrap="square">
            <a:spAutoFit/>
          </a:bodyPr>
          <a:lstStyle/>
          <a:p>
            <a:pPr algn="ctr" defTabSz="914400"/>
            <a:r>
              <a:rPr lang="fr-FR" sz="1400" b="1" dirty="0">
                <a:solidFill>
                  <a:prstClr val="white"/>
                </a:solidFill>
                <a:latin typeface="Avenir Medium"/>
                <a:cs typeface="Avenir Medium"/>
              </a:rPr>
              <a:t>CHOCS COVARIABLES ET DE SANTÉ</a:t>
            </a:r>
          </a:p>
        </p:txBody>
      </p:sp>
      <p:sp>
        <p:nvSpPr>
          <p:cNvPr id="37" name="Up Arrow 36"/>
          <p:cNvSpPr/>
          <p:nvPr/>
        </p:nvSpPr>
        <p:spPr>
          <a:xfrm>
            <a:off x="4572000" y="2559087"/>
            <a:ext cx="457200" cy="1081445"/>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8" name="Up Arrow 37"/>
          <p:cNvSpPr/>
          <p:nvPr/>
        </p:nvSpPr>
        <p:spPr>
          <a:xfrm rot="4256047">
            <a:off x="5657339" y="3364175"/>
            <a:ext cx="457200" cy="1009932"/>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9" name="Up Arrow 38"/>
          <p:cNvSpPr/>
          <p:nvPr/>
        </p:nvSpPr>
        <p:spPr>
          <a:xfrm rot="8185091">
            <a:off x="5485503" y="4413441"/>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0" name="Up Arrow 39"/>
          <p:cNvSpPr/>
          <p:nvPr/>
        </p:nvSpPr>
        <p:spPr>
          <a:xfrm rot="13073009">
            <a:off x="3783838" y="4430746"/>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1" name="Up Arrow 40"/>
          <p:cNvSpPr/>
          <p:nvPr/>
        </p:nvSpPr>
        <p:spPr>
          <a:xfrm rot="16988842">
            <a:off x="3389668" y="3375776"/>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2" name="Pentagon 41"/>
          <p:cNvSpPr/>
          <p:nvPr/>
        </p:nvSpPr>
        <p:spPr>
          <a:xfrm rot="6630099">
            <a:off x="6815079" y="4453614"/>
            <a:ext cx="695441"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3" name="Pentagon 42"/>
          <p:cNvSpPr/>
          <p:nvPr/>
        </p:nvSpPr>
        <p:spPr>
          <a:xfrm rot="10800000">
            <a:off x="4419600" y="5938305"/>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4" name="Pentagon 43"/>
          <p:cNvSpPr/>
          <p:nvPr/>
        </p:nvSpPr>
        <p:spPr>
          <a:xfrm rot="14298192">
            <a:off x="2254648" y="4430951"/>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5" name="Pentagon 44"/>
          <p:cNvSpPr/>
          <p:nvPr/>
        </p:nvSpPr>
        <p:spPr>
          <a:xfrm rot="2264087">
            <a:off x="5946089" y="2355661"/>
            <a:ext cx="702346" cy="497171"/>
          </a:xfrm>
          <a:prstGeom prst="homePlate">
            <a:avLst>
              <a:gd name="adj" fmla="val 48099"/>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6" name="Rectangle 45"/>
          <p:cNvSpPr/>
          <p:nvPr/>
        </p:nvSpPr>
        <p:spPr>
          <a:xfrm>
            <a:off x="3998404" y="5424295"/>
            <a:ext cx="1752600" cy="646331"/>
          </a:xfrm>
          <a:prstGeom prst="rect">
            <a:avLst/>
          </a:prstGeom>
        </p:spPr>
        <p:txBody>
          <a:bodyPr wrap="square">
            <a:spAutoFit/>
          </a:bodyPr>
          <a:lstStyle/>
          <a:p>
            <a:pPr algn="ctr" defTabSz="914400"/>
            <a:r>
              <a:rPr lang="fr-FR" sz="1200" b="1" dirty="0">
                <a:solidFill>
                  <a:prstClr val="black">
                    <a:lumMod val="95000"/>
                    <a:lumOff val="5000"/>
                  </a:prstClr>
                </a:solidFill>
                <a:latin typeface="Avenir Medium"/>
                <a:cs typeface="Avenir Medium"/>
              </a:rPr>
              <a:t>HANDICAP ET MALADIES CHRONIQUES</a:t>
            </a:r>
          </a:p>
        </p:txBody>
      </p:sp>
    </p:spTree>
    <p:extLst>
      <p:ext uri="{BB962C8B-B14F-4D97-AF65-F5344CB8AC3E}">
        <p14:creationId xmlns:p14="http://schemas.microsoft.com/office/powerpoint/2010/main" val="177349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3066" y="1960707"/>
            <a:ext cx="1225441" cy="1254156"/>
          </a:xfrm>
          <a:prstGeom prst="rect">
            <a:avLst/>
          </a:prstGeom>
        </p:spPr>
      </p:pic>
      <p:pic>
        <p:nvPicPr>
          <p:cNvPr id="95" name="Picture 9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5620" y="1985513"/>
            <a:ext cx="1039367" cy="1219479"/>
          </a:xfrm>
          <a:prstGeom prst="rect">
            <a:avLst/>
          </a:prstGeom>
        </p:spPr>
      </p:pic>
      <p:pic>
        <p:nvPicPr>
          <p:cNvPr id="93" name="Picture 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6015" y="1940621"/>
            <a:ext cx="977268" cy="1264371"/>
          </a:xfrm>
          <a:prstGeom prst="rect">
            <a:avLst/>
          </a:prstGeom>
        </p:spPr>
      </p:pic>
      <p:pic>
        <p:nvPicPr>
          <p:cNvPr id="89" name="Picture 8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3667" y="1975221"/>
            <a:ext cx="1095476" cy="1239642"/>
          </a:xfrm>
          <a:prstGeom prst="rect">
            <a:avLst/>
          </a:prstGeom>
        </p:spPr>
      </p:pic>
      <p:pic>
        <p:nvPicPr>
          <p:cNvPr id="82" name="Picture 8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7258" y="1992735"/>
            <a:ext cx="967543" cy="1236642"/>
          </a:xfrm>
          <a:prstGeom prst="rect">
            <a:avLst/>
          </a:prstGeom>
        </p:spPr>
      </p:pic>
      <p:sp>
        <p:nvSpPr>
          <p:cNvPr id="98" name="Rectangle 97"/>
          <p:cNvSpPr/>
          <p:nvPr/>
        </p:nvSpPr>
        <p:spPr>
          <a:xfrm>
            <a:off x="624048" y="1436830"/>
            <a:ext cx="7760939" cy="561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800" dirty="0">
              <a:solidFill>
                <a:srgbClr val="FFC000"/>
              </a:solidFill>
            </a:endParaRPr>
          </a:p>
        </p:txBody>
      </p:sp>
      <p:sp>
        <p:nvSpPr>
          <p:cNvPr id="102" name="Rectangle 101"/>
          <p:cNvSpPr/>
          <p:nvPr/>
        </p:nvSpPr>
        <p:spPr>
          <a:xfrm>
            <a:off x="4000500" y="1675236"/>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Jeunesse</a:t>
            </a:r>
            <a:endParaRPr lang="fr-FR" sz="1500" b="1" dirty="0"/>
          </a:p>
        </p:txBody>
      </p:sp>
      <p:sp>
        <p:nvSpPr>
          <p:cNvPr id="44" name="Rounded Rectangle 43"/>
          <p:cNvSpPr/>
          <p:nvPr/>
        </p:nvSpPr>
        <p:spPr>
          <a:xfrm>
            <a:off x="843395" y="3257469"/>
            <a:ext cx="4127500" cy="2061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Transferts monétaires (conditionnels ou non)</a:t>
            </a:r>
          </a:p>
        </p:txBody>
      </p:sp>
      <p:sp>
        <p:nvSpPr>
          <p:cNvPr id="46" name="Rounded Rectangle 45"/>
          <p:cNvSpPr/>
          <p:nvPr/>
        </p:nvSpPr>
        <p:spPr>
          <a:xfrm>
            <a:off x="5154895" y="3553479"/>
            <a:ext cx="964242" cy="4026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900" dirty="0"/>
              <a:t>prestations liées à l'exercice d'un emploi</a:t>
            </a:r>
          </a:p>
        </p:txBody>
      </p:sp>
      <p:sp>
        <p:nvSpPr>
          <p:cNvPr id="47" name="Rounded Rectangle 46"/>
          <p:cNvSpPr/>
          <p:nvPr/>
        </p:nvSpPr>
        <p:spPr>
          <a:xfrm>
            <a:off x="7429500" y="3247863"/>
            <a:ext cx="865576" cy="35418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Pensions sociales</a:t>
            </a:r>
          </a:p>
        </p:txBody>
      </p:sp>
      <p:sp>
        <p:nvSpPr>
          <p:cNvPr id="48" name="Rounded Rectangle 47"/>
          <p:cNvSpPr/>
          <p:nvPr/>
        </p:nvSpPr>
        <p:spPr>
          <a:xfrm>
            <a:off x="5154895" y="3984710"/>
            <a:ext cx="964242" cy="36573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Allocation chômage</a:t>
            </a:r>
          </a:p>
        </p:txBody>
      </p:sp>
      <p:sp>
        <p:nvSpPr>
          <p:cNvPr id="49" name="Rounded Rectangle 48"/>
          <p:cNvSpPr/>
          <p:nvPr/>
        </p:nvSpPr>
        <p:spPr>
          <a:xfrm>
            <a:off x="1968502" y="3554636"/>
            <a:ext cx="1327328" cy="30928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900" dirty="0"/>
              <a:t>Primes de naissance, allocations familiales</a:t>
            </a:r>
          </a:p>
        </p:txBody>
      </p:sp>
      <p:sp>
        <p:nvSpPr>
          <p:cNvPr id="51" name="Rounded Rectangle 50"/>
          <p:cNvSpPr/>
          <p:nvPr/>
        </p:nvSpPr>
        <p:spPr>
          <a:xfrm>
            <a:off x="4141543" y="3568888"/>
            <a:ext cx="846808" cy="25392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t>Bourses</a:t>
            </a:r>
          </a:p>
        </p:txBody>
      </p:sp>
      <p:sp>
        <p:nvSpPr>
          <p:cNvPr id="60" name="Rounded Rectangle 59"/>
          <p:cNvSpPr/>
          <p:nvPr/>
        </p:nvSpPr>
        <p:spPr>
          <a:xfrm>
            <a:off x="5143500" y="4383411"/>
            <a:ext cx="964242" cy="36108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Assurance chômage</a:t>
            </a:r>
          </a:p>
        </p:txBody>
      </p:sp>
      <p:sp>
        <p:nvSpPr>
          <p:cNvPr id="61" name="Rounded Rectangle 60"/>
          <p:cNvSpPr/>
          <p:nvPr/>
        </p:nvSpPr>
        <p:spPr>
          <a:xfrm>
            <a:off x="6270469" y="3245221"/>
            <a:ext cx="940818" cy="37346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Assistance handicap</a:t>
            </a:r>
          </a:p>
        </p:txBody>
      </p:sp>
      <p:sp>
        <p:nvSpPr>
          <p:cNvPr id="62" name="Rounded Rectangle 61"/>
          <p:cNvSpPr/>
          <p:nvPr/>
        </p:nvSpPr>
        <p:spPr>
          <a:xfrm>
            <a:off x="6267754" y="4167966"/>
            <a:ext cx="940818" cy="36573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Assurance handicap</a:t>
            </a:r>
          </a:p>
        </p:txBody>
      </p:sp>
      <p:sp>
        <p:nvSpPr>
          <p:cNvPr id="63" name="Rounded Rectangle 62"/>
          <p:cNvSpPr/>
          <p:nvPr/>
        </p:nvSpPr>
        <p:spPr>
          <a:xfrm>
            <a:off x="841291" y="3539349"/>
            <a:ext cx="1028265" cy="48518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00" dirty="0">
                <a:solidFill>
                  <a:schemeClr val="bg1"/>
                </a:solidFill>
              </a:rPr>
              <a:t>Coupons/Bons alimentaires </a:t>
            </a:r>
          </a:p>
        </p:txBody>
      </p:sp>
      <p:sp>
        <p:nvSpPr>
          <p:cNvPr id="64" name="Rounded Rectangle 63"/>
          <p:cNvSpPr/>
          <p:nvPr/>
        </p:nvSpPr>
        <p:spPr>
          <a:xfrm>
            <a:off x="2005244" y="4343166"/>
            <a:ext cx="1094315" cy="4260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Compléments nutritionnels</a:t>
            </a:r>
          </a:p>
        </p:txBody>
      </p:sp>
      <p:sp>
        <p:nvSpPr>
          <p:cNvPr id="65" name="Rounded Rectangle 64"/>
          <p:cNvSpPr/>
          <p:nvPr/>
        </p:nvSpPr>
        <p:spPr>
          <a:xfrm>
            <a:off x="2000233" y="3927222"/>
            <a:ext cx="1052687" cy="33691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Prestations de maternité</a:t>
            </a:r>
          </a:p>
        </p:txBody>
      </p:sp>
      <p:sp>
        <p:nvSpPr>
          <p:cNvPr id="66" name="Rounded Rectangle 65"/>
          <p:cNvSpPr/>
          <p:nvPr/>
        </p:nvSpPr>
        <p:spPr>
          <a:xfrm>
            <a:off x="7357190" y="4125575"/>
            <a:ext cx="940818" cy="44450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00" dirty="0">
                <a:solidFill>
                  <a:schemeClr val="bg1"/>
                </a:solidFill>
              </a:rPr>
              <a:t>Pension de survivant et de décès</a:t>
            </a:r>
          </a:p>
        </p:txBody>
      </p:sp>
      <p:sp>
        <p:nvSpPr>
          <p:cNvPr id="67" name="Rounded Rectangle 66"/>
          <p:cNvSpPr/>
          <p:nvPr/>
        </p:nvSpPr>
        <p:spPr>
          <a:xfrm>
            <a:off x="5155182" y="4798034"/>
            <a:ext cx="1284851" cy="31121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solidFill>
                  <a:schemeClr val="bg1"/>
                </a:solidFill>
              </a:rPr>
              <a:t>Maladie et accidents du travail</a:t>
            </a:r>
          </a:p>
        </p:txBody>
      </p:sp>
      <p:sp>
        <p:nvSpPr>
          <p:cNvPr id="68" name="Rounded Rectangle 67"/>
          <p:cNvSpPr/>
          <p:nvPr/>
        </p:nvSpPr>
        <p:spPr>
          <a:xfrm>
            <a:off x="3351983" y="3545400"/>
            <a:ext cx="726781" cy="70541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700" dirty="0">
                <a:solidFill>
                  <a:schemeClr val="bg1"/>
                </a:solidFill>
              </a:rPr>
              <a:t>Alimentation scolaire, fournitures, transport</a:t>
            </a:r>
          </a:p>
        </p:txBody>
      </p:sp>
      <p:sp>
        <p:nvSpPr>
          <p:cNvPr id="69" name="Rounded Rectangle 68"/>
          <p:cNvSpPr/>
          <p:nvPr/>
        </p:nvSpPr>
        <p:spPr>
          <a:xfrm>
            <a:off x="6513714" y="4614009"/>
            <a:ext cx="1773693" cy="2976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00" dirty="0">
                <a:solidFill>
                  <a:schemeClr val="bg1"/>
                </a:solidFill>
              </a:rPr>
              <a:t>Coupons/</a:t>
            </a:r>
            <a:br>
              <a:rPr lang="fr-FR" sz="1100" dirty="0">
                <a:solidFill>
                  <a:schemeClr val="bg1"/>
                </a:solidFill>
              </a:rPr>
            </a:br>
            <a:r>
              <a:rPr lang="fr-FR" sz="1100" dirty="0">
                <a:solidFill>
                  <a:schemeClr val="bg1"/>
                </a:solidFill>
              </a:rPr>
              <a:t>Bons alimentaires </a:t>
            </a:r>
          </a:p>
        </p:txBody>
      </p:sp>
      <p:sp>
        <p:nvSpPr>
          <p:cNvPr id="70" name="Rounded Rectangle 69"/>
          <p:cNvSpPr/>
          <p:nvPr/>
        </p:nvSpPr>
        <p:spPr>
          <a:xfrm>
            <a:off x="7343245" y="3663166"/>
            <a:ext cx="944162" cy="41740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solidFill>
                  <a:schemeClr val="bg1"/>
                </a:solidFill>
              </a:rPr>
              <a:t>Pensions contributives</a:t>
            </a:r>
          </a:p>
        </p:txBody>
      </p:sp>
      <p:sp>
        <p:nvSpPr>
          <p:cNvPr id="71" name="Rounded Rectangle 70"/>
          <p:cNvSpPr/>
          <p:nvPr/>
        </p:nvSpPr>
        <p:spPr>
          <a:xfrm>
            <a:off x="841291" y="4562755"/>
            <a:ext cx="1004412" cy="54986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Subventions aux services publics</a:t>
            </a:r>
          </a:p>
        </p:txBody>
      </p:sp>
      <p:sp>
        <p:nvSpPr>
          <p:cNvPr id="72" name="Rounded Rectangle 71"/>
          <p:cNvSpPr/>
          <p:nvPr/>
        </p:nvSpPr>
        <p:spPr>
          <a:xfrm>
            <a:off x="6513714" y="4948020"/>
            <a:ext cx="1773693" cy="14949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900" dirty="0">
                <a:solidFill>
                  <a:schemeClr val="bg1"/>
                </a:solidFill>
              </a:rPr>
              <a:t>Subventions aux services publics</a:t>
            </a:r>
          </a:p>
        </p:txBody>
      </p:sp>
      <p:sp>
        <p:nvSpPr>
          <p:cNvPr id="73" name="Rounded Rectangle 72"/>
          <p:cNvSpPr/>
          <p:nvPr/>
        </p:nvSpPr>
        <p:spPr>
          <a:xfrm>
            <a:off x="6269579" y="3671250"/>
            <a:ext cx="940818" cy="44162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900" dirty="0"/>
              <a:t>Subvention aux prestataires </a:t>
            </a:r>
            <a:br>
              <a:rPr lang="fr-FR" sz="900" dirty="0"/>
            </a:br>
            <a:r>
              <a:rPr lang="fr-FR" sz="900" dirty="0"/>
              <a:t>de soins</a:t>
            </a:r>
          </a:p>
        </p:txBody>
      </p:sp>
      <p:sp>
        <p:nvSpPr>
          <p:cNvPr id="75" name="Rounded Rectangle 74"/>
          <p:cNvSpPr/>
          <p:nvPr/>
        </p:nvSpPr>
        <p:spPr>
          <a:xfrm>
            <a:off x="5080001" y="3229377"/>
            <a:ext cx="1071734" cy="26984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t>Travaux publics</a:t>
            </a:r>
          </a:p>
        </p:txBody>
      </p:sp>
      <p:sp>
        <p:nvSpPr>
          <p:cNvPr id="77" name="Rounded Rectangle 76"/>
          <p:cNvSpPr/>
          <p:nvPr/>
        </p:nvSpPr>
        <p:spPr>
          <a:xfrm>
            <a:off x="843395" y="4080575"/>
            <a:ext cx="962597" cy="42306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Aides au logement</a:t>
            </a:r>
          </a:p>
        </p:txBody>
      </p:sp>
      <p:sp>
        <p:nvSpPr>
          <p:cNvPr id="99" name="Rectangle 98"/>
          <p:cNvSpPr/>
          <p:nvPr/>
        </p:nvSpPr>
        <p:spPr>
          <a:xfrm>
            <a:off x="766548" y="1721222"/>
            <a:ext cx="1467780" cy="264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333" dirty="0"/>
              <a:t>     </a:t>
            </a:r>
            <a:r>
              <a:rPr lang="fr-FR" sz="1333" b="1" dirty="0"/>
              <a:t>Familles</a:t>
            </a:r>
            <a:endParaRPr lang="fr-FR" sz="1500" b="1" dirty="0"/>
          </a:p>
        </p:txBody>
      </p:sp>
      <p:sp>
        <p:nvSpPr>
          <p:cNvPr id="100" name="Rectangle 99"/>
          <p:cNvSpPr/>
          <p:nvPr/>
        </p:nvSpPr>
        <p:spPr>
          <a:xfrm>
            <a:off x="1591133" y="1491599"/>
            <a:ext cx="1587500" cy="3890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Grossesse</a:t>
            </a:r>
          </a:p>
          <a:p>
            <a:pPr algn="ctr"/>
            <a:r>
              <a:rPr lang="fr-FR" sz="900" b="1" dirty="0"/>
              <a:t>&amp; développement de la petite enfance (DPE)</a:t>
            </a:r>
          </a:p>
        </p:txBody>
      </p:sp>
      <p:sp>
        <p:nvSpPr>
          <p:cNvPr id="101" name="Rectangle 100"/>
          <p:cNvSpPr/>
          <p:nvPr/>
        </p:nvSpPr>
        <p:spPr>
          <a:xfrm>
            <a:off x="3006454" y="1467575"/>
            <a:ext cx="1106471" cy="30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Enfance</a:t>
            </a:r>
          </a:p>
        </p:txBody>
      </p:sp>
      <p:sp>
        <p:nvSpPr>
          <p:cNvPr id="103" name="Rectangle 102"/>
          <p:cNvSpPr/>
          <p:nvPr/>
        </p:nvSpPr>
        <p:spPr>
          <a:xfrm>
            <a:off x="5080000" y="1567047"/>
            <a:ext cx="1199220" cy="408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Population active</a:t>
            </a:r>
          </a:p>
        </p:txBody>
      </p:sp>
      <p:sp>
        <p:nvSpPr>
          <p:cNvPr id="104" name="Rectangle 103"/>
          <p:cNvSpPr/>
          <p:nvPr/>
        </p:nvSpPr>
        <p:spPr>
          <a:xfrm>
            <a:off x="7289608" y="1667204"/>
            <a:ext cx="1028892" cy="2790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t>Personnes âgées</a:t>
            </a:r>
            <a:endParaRPr lang="fr-FR" sz="1100" b="1" dirty="0"/>
          </a:p>
        </p:txBody>
      </p:sp>
      <p:sp>
        <p:nvSpPr>
          <p:cNvPr id="105" name="Rectangle 104"/>
          <p:cNvSpPr/>
          <p:nvPr/>
        </p:nvSpPr>
        <p:spPr>
          <a:xfrm>
            <a:off x="6144025" y="1640635"/>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dirty="0"/>
              <a:t>Handicapés</a:t>
            </a:r>
            <a:endParaRPr lang="fr-FR" sz="1500" b="1" dirty="0"/>
          </a:p>
        </p:txBody>
      </p:sp>
      <p:sp>
        <p:nvSpPr>
          <p:cNvPr id="107" name="Rounded Rectangle 106"/>
          <p:cNvSpPr/>
          <p:nvPr/>
        </p:nvSpPr>
        <p:spPr>
          <a:xfrm>
            <a:off x="834791" y="5679536"/>
            <a:ext cx="1011647" cy="3766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aux familles</a:t>
            </a:r>
          </a:p>
        </p:txBody>
      </p:sp>
      <p:sp>
        <p:nvSpPr>
          <p:cNvPr id="109" name="Rounded Rectangle 108"/>
          <p:cNvSpPr/>
          <p:nvPr/>
        </p:nvSpPr>
        <p:spPr>
          <a:xfrm>
            <a:off x="4572001" y="5697146"/>
            <a:ext cx="2605506" cy="30390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00" dirty="0">
                <a:solidFill>
                  <a:schemeClr val="bg1"/>
                </a:solidFill>
              </a:rPr>
              <a:t>Services d’activation / politiques actives du marché du travail</a:t>
            </a:r>
          </a:p>
        </p:txBody>
      </p:sp>
      <p:sp>
        <p:nvSpPr>
          <p:cNvPr id="110" name="Rounded Rectangle 109"/>
          <p:cNvSpPr/>
          <p:nvPr/>
        </p:nvSpPr>
        <p:spPr>
          <a:xfrm>
            <a:off x="2000233" y="4839011"/>
            <a:ext cx="2970662" cy="3112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d’appui aux parents</a:t>
            </a:r>
          </a:p>
        </p:txBody>
      </p:sp>
      <p:sp>
        <p:nvSpPr>
          <p:cNvPr id="111" name="Rounded Rectangle 110"/>
          <p:cNvSpPr/>
          <p:nvPr/>
        </p:nvSpPr>
        <p:spPr>
          <a:xfrm>
            <a:off x="2002042" y="5200742"/>
            <a:ext cx="1004412" cy="43323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DPE &amp; Nutrition</a:t>
            </a:r>
          </a:p>
        </p:txBody>
      </p:sp>
      <p:sp>
        <p:nvSpPr>
          <p:cNvPr id="112" name="Rounded Rectangle 111"/>
          <p:cNvSpPr/>
          <p:nvPr/>
        </p:nvSpPr>
        <p:spPr>
          <a:xfrm>
            <a:off x="2012177" y="5695308"/>
            <a:ext cx="1890113" cy="3741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de garde d’enfants</a:t>
            </a:r>
          </a:p>
        </p:txBody>
      </p:sp>
      <p:sp>
        <p:nvSpPr>
          <p:cNvPr id="113" name="Rounded Rectangle 112"/>
          <p:cNvSpPr/>
          <p:nvPr/>
        </p:nvSpPr>
        <p:spPr>
          <a:xfrm>
            <a:off x="3761472" y="4324722"/>
            <a:ext cx="1209423" cy="46133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aux jeunes à risques</a:t>
            </a:r>
          </a:p>
        </p:txBody>
      </p:sp>
      <p:sp>
        <p:nvSpPr>
          <p:cNvPr id="114" name="Rounded Rectangle 113"/>
          <p:cNvSpPr/>
          <p:nvPr/>
        </p:nvSpPr>
        <p:spPr>
          <a:xfrm>
            <a:off x="1968501" y="6510183"/>
            <a:ext cx="3114184" cy="2910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de protection de l’enfance</a:t>
            </a:r>
          </a:p>
        </p:txBody>
      </p:sp>
      <p:sp>
        <p:nvSpPr>
          <p:cNvPr id="115" name="Rounded Rectangle 114"/>
          <p:cNvSpPr/>
          <p:nvPr/>
        </p:nvSpPr>
        <p:spPr>
          <a:xfrm>
            <a:off x="6576257" y="6483722"/>
            <a:ext cx="1707730" cy="3366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de soins sociaux et à long terme</a:t>
            </a:r>
          </a:p>
        </p:txBody>
      </p:sp>
      <p:sp>
        <p:nvSpPr>
          <p:cNvPr id="116" name="Rounded Rectangle 115"/>
          <p:cNvSpPr/>
          <p:nvPr/>
        </p:nvSpPr>
        <p:spPr>
          <a:xfrm>
            <a:off x="5624856" y="6048249"/>
            <a:ext cx="1762621" cy="35443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Services d’inclusion financière et productive</a:t>
            </a:r>
          </a:p>
        </p:txBody>
      </p:sp>
      <p:sp>
        <p:nvSpPr>
          <p:cNvPr id="117" name="Rounded Rectangle 116"/>
          <p:cNvSpPr/>
          <p:nvPr/>
        </p:nvSpPr>
        <p:spPr>
          <a:xfrm>
            <a:off x="7368507" y="5387235"/>
            <a:ext cx="944162" cy="5893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Services de vieillesse active</a:t>
            </a:r>
          </a:p>
        </p:txBody>
      </p:sp>
      <p:sp>
        <p:nvSpPr>
          <p:cNvPr id="118" name="Rounded Rectangle 117"/>
          <p:cNvSpPr/>
          <p:nvPr/>
        </p:nvSpPr>
        <p:spPr>
          <a:xfrm>
            <a:off x="4164227" y="5381614"/>
            <a:ext cx="3013279" cy="2541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Formation &amp; compétences</a:t>
            </a:r>
          </a:p>
        </p:txBody>
      </p:sp>
      <p:sp>
        <p:nvSpPr>
          <p:cNvPr id="119" name="Rounded Rectangle 118"/>
          <p:cNvSpPr/>
          <p:nvPr/>
        </p:nvSpPr>
        <p:spPr>
          <a:xfrm>
            <a:off x="834791" y="6465705"/>
            <a:ext cx="1034765" cy="36815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800" dirty="0">
                <a:solidFill>
                  <a:schemeClr val="bg1"/>
                </a:solidFill>
              </a:rPr>
              <a:t>Services d’assistance en cas de catastrophe</a:t>
            </a:r>
          </a:p>
        </p:txBody>
      </p:sp>
      <p:sp>
        <p:nvSpPr>
          <p:cNvPr id="121" name="Rounded Rectangle 120"/>
          <p:cNvSpPr/>
          <p:nvPr/>
        </p:nvSpPr>
        <p:spPr>
          <a:xfrm>
            <a:off x="5154896" y="5147437"/>
            <a:ext cx="3129091" cy="19314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Subvention au transport</a:t>
            </a:r>
          </a:p>
        </p:txBody>
      </p:sp>
      <p:sp>
        <p:nvSpPr>
          <p:cNvPr id="122" name="Rounded Rectangle 121"/>
          <p:cNvSpPr/>
          <p:nvPr/>
        </p:nvSpPr>
        <p:spPr>
          <a:xfrm>
            <a:off x="841291" y="5169512"/>
            <a:ext cx="1011647" cy="44792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00" dirty="0">
                <a:solidFill>
                  <a:schemeClr val="bg1"/>
                </a:solidFill>
              </a:rPr>
              <a:t>Subventions au transport</a:t>
            </a:r>
          </a:p>
        </p:txBody>
      </p:sp>
      <p:sp>
        <p:nvSpPr>
          <p:cNvPr id="55" name="Rounded Rectangle 54"/>
          <p:cNvSpPr/>
          <p:nvPr/>
        </p:nvSpPr>
        <p:spPr>
          <a:xfrm>
            <a:off x="5155090" y="6483722"/>
            <a:ext cx="1284943" cy="34420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juridiques</a:t>
            </a:r>
          </a:p>
        </p:txBody>
      </p:sp>
      <p:sp>
        <p:nvSpPr>
          <p:cNvPr id="56" name="Rounded Rectangle 55"/>
          <p:cNvSpPr/>
          <p:nvPr/>
        </p:nvSpPr>
        <p:spPr>
          <a:xfrm>
            <a:off x="834791" y="6125308"/>
            <a:ext cx="4689709" cy="28450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d’Intermédiation, de conseil et d’aide psycho-sociale</a:t>
            </a:r>
          </a:p>
        </p:txBody>
      </p:sp>
      <p:sp>
        <p:nvSpPr>
          <p:cNvPr id="59" name="Rectangle 40"/>
          <p:cNvSpPr>
            <a:spLocks noChangeArrowheads="1"/>
          </p:cNvSpPr>
          <p:nvPr/>
        </p:nvSpPr>
        <p:spPr bwMode="auto">
          <a:xfrm flipH="1">
            <a:off x="8295076" y="6187017"/>
            <a:ext cx="851881" cy="646331"/>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 Adapté de Lindert</a:t>
            </a:r>
            <a:endParaRPr kumimoji="0" lang="fr-FR" altLang="en-US" sz="1200" b="0" i="0" u="none" strike="noStrike" cap="none" normalizeH="0" baseline="0" dirty="0">
              <a:ln>
                <a:noFill/>
              </a:ln>
              <a:solidFill>
                <a:schemeClr val="tx1"/>
              </a:solidFill>
              <a:effectLst/>
              <a:latin typeface="Arial" panose="020B0604020202020204" pitchFamily="34" charset="0"/>
            </a:endParaRPr>
          </a:p>
        </p:txBody>
      </p:sp>
      <p:sp>
        <p:nvSpPr>
          <p:cNvPr id="74" name="Rectangle 73"/>
          <p:cNvSpPr/>
          <p:nvPr/>
        </p:nvSpPr>
        <p:spPr>
          <a:xfrm>
            <a:off x="-15155" y="0"/>
            <a:ext cx="9166412" cy="12954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dirty="0">
                <a:latin typeface="Avenir Medium"/>
                <a:cs typeface="Avenir Medium"/>
              </a:rPr>
              <a:t>Garantir la cohérence des politiques... Pour éviter la fragmentation.</a:t>
            </a:r>
            <a:endParaRPr lang="fr-FR" sz="2200" dirty="0">
              <a:latin typeface="Avenir Medium"/>
              <a:cs typeface="Avenir Medium"/>
            </a:endParaRPr>
          </a:p>
        </p:txBody>
      </p:sp>
      <p:pic>
        <p:nvPicPr>
          <p:cNvPr id="3" name="Picture 2"/>
          <p:cNvPicPr>
            <a:picLocks noChangeAspect="1"/>
          </p:cNvPicPr>
          <p:nvPr/>
        </p:nvPicPr>
        <p:blipFill rotWithShape="1">
          <a:blip r:embed="rId8"/>
          <a:srcRect t="1895"/>
          <a:stretch/>
        </p:blipFill>
        <p:spPr>
          <a:xfrm>
            <a:off x="624048" y="1983179"/>
            <a:ext cx="1679610" cy="1229498"/>
          </a:xfrm>
          <a:prstGeom prst="rect">
            <a:avLst/>
          </a:prstGeom>
        </p:spPr>
      </p:pic>
      <p:pic>
        <p:nvPicPr>
          <p:cNvPr id="5" name="Picture 4"/>
          <p:cNvPicPr>
            <a:picLocks noChangeAspect="1"/>
          </p:cNvPicPr>
          <p:nvPr/>
        </p:nvPicPr>
        <p:blipFill rotWithShape="1">
          <a:blip r:embed="rId9"/>
          <a:srcRect r="43053" b="633"/>
          <a:stretch/>
        </p:blipFill>
        <p:spPr>
          <a:xfrm>
            <a:off x="3099559" y="1993224"/>
            <a:ext cx="1013366" cy="1236993"/>
          </a:xfrm>
          <a:prstGeom prst="rect">
            <a:avLst/>
          </a:prstGeom>
        </p:spPr>
      </p:pic>
    </p:spTree>
    <p:extLst>
      <p:ext uri="{BB962C8B-B14F-4D97-AF65-F5344CB8AC3E}">
        <p14:creationId xmlns:p14="http://schemas.microsoft.com/office/powerpoint/2010/main" val="129606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1"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5" grpId="0" animBg="1"/>
      <p:bldP spid="77" grpId="0" animBg="1"/>
      <p:bldP spid="107"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1" grpId="0" animBg="1"/>
      <p:bldP spid="122" grpId="0" animBg="1"/>
      <p:bldP spid="55"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EC00EBF-9574-4ADA-AFEE-5EAEA6575BC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583659" y="1641453"/>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111999" y="2031705"/>
            <a:ext cx="1788933" cy="606056"/>
          </a:xfrm>
          <a:prstGeom prst="rect">
            <a:avLst/>
          </a:prstGeom>
          <a:solidFill>
            <a:srgbClr val="800000"/>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Medium"/>
                <a:cs typeface="Avenir Medium"/>
              </a:rPr>
              <a:t>Autre</a:t>
            </a:r>
          </a:p>
        </p:txBody>
      </p:sp>
      <p:sp>
        <p:nvSpPr>
          <p:cNvPr id="5" name="Rectangle 4"/>
          <p:cNvSpPr/>
          <p:nvPr/>
        </p:nvSpPr>
        <p:spPr>
          <a:xfrm>
            <a:off x="329609" y="2031705"/>
            <a:ext cx="2515191" cy="606056"/>
          </a:xfrm>
          <a:prstGeom prst="rect">
            <a:avLst/>
          </a:prstGeom>
          <a:solidFill>
            <a:srgbClr val="006633"/>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latin typeface="Avenir Medium"/>
                <a:cs typeface="Avenir Medium"/>
              </a:rPr>
              <a:t>Contributive</a:t>
            </a:r>
          </a:p>
        </p:txBody>
      </p:sp>
      <p:sp>
        <p:nvSpPr>
          <p:cNvPr id="6" name="Rectangle 5"/>
          <p:cNvSpPr/>
          <p:nvPr/>
        </p:nvSpPr>
        <p:spPr>
          <a:xfrm>
            <a:off x="2984500" y="2031705"/>
            <a:ext cx="3987799" cy="606056"/>
          </a:xfrm>
          <a:prstGeom prst="rect">
            <a:avLst/>
          </a:prstGeom>
          <a:solidFill>
            <a:srgbClr val="336699"/>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Medium"/>
                <a:cs typeface="Avenir Medium"/>
              </a:rPr>
              <a:t>Non-contributive</a:t>
            </a:r>
          </a:p>
        </p:txBody>
      </p:sp>
      <p:sp>
        <p:nvSpPr>
          <p:cNvPr id="7" name="Rectangle 6"/>
          <p:cNvSpPr/>
          <p:nvPr/>
        </p:nvSpPr>
        <p:spPr>
          <a:xfrm>
            <a:off x="2984499" y="2747926"/>
            <a:ext cx="3987799" cy="926608"/>
          </a:xfrm>
          <a:prstGeom prst="rect">
            <a:avLst/>
          </a:prstGeom>
          <a:solidFill>
            <a:schemeClr val="accent1">
              <a:lumMod val="60000"/>
              <a:lumOff val="4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Medium"/>
                <a:cs typeface="Avenir Medium"/>
              </a:rPr>
              <a:t>Assistance sociale</a:t>
            </a:r>
            <a:endParaRPr lang="fr-FR" sz="2000" b="1" dirty="0">
              <a:latin typeface="Avenir Medium"/>
              <a:cs typeface="Avenir Medium"/>
            </a:endParaRPr>
          </a:p>
        </p:txBody>
      </p:sp>
      <p:sp>
        <p:nvSpPr>
          <p:cNvPr id="8" name="Rectangle 7"/>
          <p:cNvSpPr/>
          <p:nvPr/>
        </p:nvSpPr>
        <p:spPr>
          <a:xfrm>
            <a:off x="329609" y="2739360"/>
            <a:ext cx="2515191" cy="935173"/>
          </a:xfrm>
          <a:prstGeom prst="rect">
            <a:avLst/>
          </a:prstGeom>
          <a:solidFill>
            <a:schemeClr val="accent3">
              <a:lumMod val="75000"/>
              <a:alpha val="9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Medium"/>
                <a:cs typeface="Avenir Medium"/>
              </a:rPr>
              <a:t>Assurance sociale</a:t>
            </a:r>
            <a:endParaRPr lang="fr-FR" sz="2000" b="1" dirty="0">
              <a:latin typeface="Avenir Medium"/>
              <a:cs typeface="Avenir Medium"/>
            </a:endParaRPr>
          </a:p>
        </p:txBody>
      </p:sp>
      <p:sp>
        <p:nvSpPr>
          <p:cNvPr id="9" name="Rectangle 8"/>
          <p:cNvSpPr/>
          <p:nvPr/>
        </p:nvSpPr>
        <p:spPr>
          <a:xfrm>
            <a:off x="7111999" y="2752356"/>
            <a:ext cx="1788933" cy="1023776"/>
          </a:xfrm>
          <a:prstGeom prst="rect">
            <a:avLst/>
          </a:prstGeom>
          <a:solidFill>
            <a:schemeClr val="accent2">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a:latin typeface="Avenir Medium"/>
                <a:cs typeface="Avenir Medium"/>
              </a:rPr>
              <a:t>Interventions du marché du travail</a:t>
            </a:r>
          </a:p>
        </p:txBody>
      </p:sp>
      <p:cxnSp>
        <p:nvCxnSpPr>
          <p:cNvPr id="10" name="Straight Arrow Connector 9"/>
          <p:cNvCxnSpPr/>
          <p:nvPr/>
        </p:nvCxnSpPr>
        <p:spPr>
          <a:xfrm>
            <a:off x="8038214" y="1641453"/>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905153" y="1641453"/>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672026" y="3806048"/>
            <a:ext cx="1339407" cy="1039924"/>
          </a:xfrm>
          <a:prstGeom prst="rect">
            <a:avLst/>
          </a:prstGeom>
          <a:solidFill>
            <a:schemeClr val="tx2">
              <a:lumMod val="60000"/>
              <a:lumOff val="4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latin typeface="Avenir Book"/>
                <a:cs typeface="Avenir Book"/>
              </a:rPr>
              <a:t>Services sociaux</a:t>
            </a:r>
          </a:p>
        </p:txBody>
      </p:sp>
      <p:sp>
        <p:nvSpPr>
          <p:cNvPr id="23" name="Rectangle 22"/>
          <p:cNvSpPr/>
          <p:nvPr/>
        </p:nvSpPr>
        <p:spPr>
          <a:xfrm>
            <a:off x="329609" y="3776132"/>
            <a:ext cx="2515191" cy="2099882"/>
          </a:xfrm>
          <a:prstGeom prst="rect">
            <a:avLst/>
          </a:prstGeom>
          <a:solidFill>
            <a:schemeClr val="accent3">
              <a:lumMod val="75000"/>
              <a:alpha val="9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fr-FR" sz="1500" dirty="0">
                <a:latin typeface="Avenir Book"/>
                <a:cs typeface="Avenir Book"/>
              </a:rPr>
              <a:t>Assurance:</a:t>
            </a:r>
          </a:p>
          <a:p>
            <a:pPr marL="742950" lvl="1" indent="-285750">
              <a:buFont typeface="Arial" panose="020B0604020202020204" pitchFamily="34" charset="0"/>
              <a:buChar char="•"/>
            </a:pPr>
            <a:r>
              <a:rPr lang="fr-FR" sz="1500" dirty="0">
                <a:latin typeface="Avenir Book"/>
                <a:cs typeface="Avenir Book"/>
              </a:rPr>
              <a:t>chômage</a:t>
            </a:r>
          </a:p>
          <a:p>
            <a:pPr marL="742950" lvl="1" indent="-285750">
              <a:buFont typeface="Arial" panose="020B0604020202020204" pitchFamily="34" charset="0"/>
              <a:buChar char="•"/>
            </a:pPr>
            <a:r>
              <a:rPr lang="fr-FR" sz="1500" dirty="0">
                <a:latin typeface="Avenir Book"/>
                <a:cs typeface="Avenir Book"/>
              </a:rPr>
              <a:t>maternité</a:t>
            </a:r>
          </a:p>
          <a:p>
            <a:pPr marL="742950" lvl="1" indent="-285750">
              <a:buFont typeface="Arial" panose="020B0604020202020204" pitchFamily="34" charset="0"/>
              <a:buChar char="•"/>
            </a:pPr>
            <a:r>
              <a:rPr lang="fr-FR" sz="1500" dirty="0">
                <a:latin typeface="Avenir Book"/>
                <a:cs typeface="Avenir Book"/>
              </a:rPr>
              <a:t>handicap/santé</a:t>
            </a:r>
          </a:p>
          <a:p>
            <a:pPr marL="742950" lvl="1" indent="-285750">
              <a:buFont typeface="Arial" panose="020B0604020202020204" pitchFamily="34" charset="0"/>
              <a:buChar char="•"/>
            </a:pPr>
            <a:r>
              <a:rPr lang="fr-FR" sz="1500" dirty="0">
                <a:latin typeface="Avenir Book"/>
                <a:cs typeface="Avenir Book"/>
              </a:rPr>
              <a:t>Accidents </a:t>
            </a:r>
            <a:br>
              <a:rPr lang="fr-FR" sz="1500" dirty="0">
                <a:latin typeface="Avenir Book"/>
                <a:cs typeface="Avenir Book"/>
              </a:rPr>
            </a:br>
            <a:r>
              <a:rPr lang="fr-FR" sz="1500" dirty="0">
                <a:latin typeface="Avenir Book"/>
                <a:cs typeface="Avenir Book"/>
              </a:rPr>
              <a:t>du travail</a:t>
            </a:r>
          </a:p>
          <a:p>
            <a:pPr marL="285750" indent="-285750">
              <a:buFont typeface="Arial" panose="020B0604020202020204" pitchFamily="34" charset="0"/>
              <a:buChar char="•"/>
            </a:pPr>
            <a:r>
              <a:rPr lang="fr-FR" sz="1500" dirty="0">
                <a:latin typeface="Avenir Book"/>
                <a:cs typeface="Avenir Book"/>
              </a:rPr>
              <a:t>Pensions  de vieillesse et de survie</a:t>
            </a:r>
          </a:p>
        </p:txBody>
      </p:sp>
      <p:sp>
        <p:nvSpPr>
          <p:cNvPr id="24" name="Rectangle 23"/>
          <p:cNvSpPr/>
          <p:nvPr/>
        </p:nvSpPr>
        <p:spPr>
          <a:xfrm>
            <a:off x="2984499" y="3804264"/>
            <a:ext cx="2626094" cy="1418671"/>
          </a:xfrm>
          <a:prstGeom prst="rect">
            <a:avLst/>
          </a:prstGeom>
          <a:solidFill>
            <a:schemeClr val="accent1">
              <a:lumMod val="60000"/>
              <a:lumOff val="4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fr-FR" dirty="0">
                <a:latin typeface="Avenir Book"/>
                <a:cs typeface="Avenir Book"/>
              </a:rPr>
              <a:t>Transferts sociaux:</a:t>
            </a:r>
          </a:p>
          <a:p>
            <a:pPr marL="476250" lvl="1" indent="-285750">
              <a:buFont typeface="Arial"/>
              <a:buChar char="•"/>
            </a:pPr>
            <a:r>
              <a:rPr lang="fr-FR" dirty="0">
                <a:latin typeface="Avenir Book"/>
                <a:cs typeface="Avenir Book"/>
              </a:rPr>
              <a:t>monétaires</a:t>
            </a:r>
          </a:p>
          <a:p>
            <a:pPr marL="476250" lvl="1" indent="-285750">
              <a:buFont typeface="Arial"/>
              <a:buChar char="•"/>
            </a:pPr>
            <a:r>
              <a:rPr lang="fr-FR" dirty="0">
                <a:latin typeface="Avenir Book"/>
                <a:cs typeface="Avenir Book"/>
              </a:rPr>
              <a:t>non monétaires</a:t>
            </a:r>
          </a:p>
          <a:p>
            <a:pPr marL="476250" lvl="1" indent="-285750">
              <a:buFont typeface="Arial"/>
              <a:buChar char="•"/>
            </a:pPr>
            <a:r>
              <a:rPr lang="fr-FR" dirty="0">
                <a:latin typeface="Avenir Book"/>
                <a:cs typeface="Avenir Book"/>
              </a:rPr>
              <a:t>semi-monétaires</a:t>
            </a:r>
          </a:p>
        </p:txBody>
      </p:sp>
      <p:sp>
        <p:nvSpPr>
          <p:cNvPr id="18" name="Rectangle 17"/>
          <p:cNvSpPr/>
          <p:nvPr/>
        </p:nvSpPr>
        <p:spPr>
          <a:xfrm>
            <a:off x="7111998" y="4444348"/>
            <a:ext cx="1788933" cy="401624"/>
          </a:xfrm>
          <a:prstGeom prst="rect">
            <a:avLst/>
          </a:prstGeom>
          <a:solidFill>
            <a:schemeClr val="accent2">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latin typeface="Avenir Book"/>
                <a:cs typeface="Avenir Book"/>
              </a:rPr>
              <a:t>PS informelle</a:t>
            </a:r>
          </a:p>
        </p:txBody>
      </p:sp>
      <p:sp>
        <p:nvSpPr>
          <p:cNvPr id="26" name="Rectangle 25"/>
          <p:cNvSpPr/>
          <p:nvPr/>
        </p:nvSpPr>
        <p:spPr>
          <a:xfrm>
            <a:off x="2984499" y="5275175"/>
            <a:ext cx="2626094" cy="448773"/>
          </a:xfrm>
          <a:prstGeom prst="rect">
            <a:avLst/>
          </a:prstGeom>
          <a:solidFill>
            <a:schemeClr val="accent1">
              <a:lumMod val="60000"/>
              <a:lumOff val="4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fr-FR" dirty="0">
                <a:latin typeface="Avenir Book"/>
                <a:cs typeface="Avenir Book"/>
              </a:rPr>
              <a:t>Travaux publics</a:t>
            </a:r>
          </a:p>
        </p:txBody>
      </p:sp>
      <p:sp>
        <p:nvSpPr>
          <p:cNvPr id="11" name="Rectangle 10"/>
          <p:cNvSpPr/>
          <p:nvPr/>
        </p:nvSpPr>
        <p:spPr>
          <a:xfrm>
            <a:off x="0" y="-14111"/>
            <a:ext cx="9144000" cy="11623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Rectangle 2"/>
          <p:cNvSpPr/>
          <p:nvPr/>
        </p:nvSpPr>
        <p:spPr>
          <a:xfrm>
            <a:off x="329608" y="372174"/>
            <a:ext cx="8484781" cy="1095382"/>
          </a:xfrm>
          <a:prstGeom prst="rect">
            <a:avLst/>
          </a:prstGeom>
          <a:solidFill>
            <a:schemeClr val="tx2">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Heavy"/>
                <a:cs typeface="Avenir Heavy"/>
              </a:rPr>
              <a:t>PROTECTION SOCIALE</a:t>
            </a:r>
          </a:p>
        </p:txBody>
      </p:sp>
      <p:sp>
        <p:nvSpPr>
          <p:cNvPr id="21" name="Rectangle 20"/>
          <p:cNvSpPr/>
          <p:nvPr/>
        </p:nvSpPr>
        <p:spPr>
          <a:xfrm>
            <a:off x="7111998" y="3858765"/>
            <a:ext cx="1916092" cy="506676"/>
          </a:xfrm>
          <a:prstGeom prst="rect">
            <a:avLst/>
          </a:prstGeom>
          <a:solidFill>
            <a:schemeClr val="accent2">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latin typeface="Avenir Book"/>
                <a:cs typeface="Avenir Book"/>
              </a:rPr>
              <a:t>Subventions, </a:t>
            </a:r>
            <a:r>
              <a:rPr lang="en-GB" sz="1800" dirty="0" err="1">
                <a:effectLst/>
                <a:latin typeface="Segoe UI" panose="020B0502040204020203" pitchFamily="34" charset="0"/>
              </a:rPr>
              <a:t>gratuité</a:t>
            </a:r>
            <a:endParaRPr lang="en-GB" sz="1800" dirty="0">
              <a:effectLst/>
              <a:latin typeface="Arial" panose="020B0604020202020204" pitchFamily="34" charset="0"/>
            </a:endParaRPr>
          </a:p>
        </p:txBody>
      </p:sp>
      <p:sp>
        <p:nvSpPr>
          <p:cNvPr id="22" name="Rectangle 21"/>
          <p:cNvSpPr/>
          <p:nvPr/>
        </p:nvSpPr>
        <p:spPr>
          <a:xfrm>
            <a:off x="7111998" y="4924879"/>
            <a:ext cx="1788933" cy="401624"/>
          </a:xfrm>
          <a:prstGeom prst="rect">
            <a:avLst/>
          </a:prstGeom>
          <a:solidFill>
            <a:schemeClr val="accent2">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latin typeface="Avenir Book"/>
                <a:cs typeface="Avenir Book"/>
              </a:rPr>
              <a:t>Etc.</a:t>
            </a:r>
          </a:p>
        </p:txBody>
      </p:sp>
    </p:spTree>
    <p:extLst>
      <p:ext uri="{BB962C8B-B14F-4D97-AF65-F5344CB8AC3E}">
        <p14:creationId xmlns:p14="http://schemas.microsoft.com/office/powerpoint/2010/main" val="234450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95455" y="940777"/>
            <a:ext cx="6399601" cy="1443314"/>
          </a:xfrm>
          <a:prstGeom prst="rect">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400" b="1" dirty="0">
                <a:latin typeface="Avenir Medium"/>
                <a:cs typeface="Avenir Medium"/>
              </a:rPr>
              <a:t>Assistance sociale</a:t>
            </a:r>
          </a:p>
        </p:txBody>
      </p:sp>
      <p:sp>
        <p:nvSpPr>
          <p:cNvPr id="20" name="Rectangle 19"/>
          <p:cNvSpPr/>
          <p:nvPr/>
        </p:nvSpPr>
        <p:spPr>
          <a:xfrm>
            <a:off x="6273086" y="2513356"/>
            <a:ext cx="1621970" cy="1052680"/>
          </a:xfrm>
          <a:prstGeom prst="rect">
            <a:avLst/>
          </a:prstGeom>
          <a:solidFill>
            <a:schemeClr val="accent1">
              <a:lumMod val="60000"/>
              <a:lumOff val="4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dirty="0">
                <a:latin typeface="Avenir Book"/>
                <a:cs typeface="Avenir Book"/>
              </a:rPr>
              <a:t>Services sociaux</a:t>
            </a:r>
          </a:p>
        </p:txBody>
      </p:sp>
      <p:sp>
        <p:nvSpPr>
          <p:cNvPr id="24" name="Rectangle 23"/>
          <p:cNvSpPr/>
          <p:nvPr/>
        </p:nvSpPr>
        <p:spPr>
          <a:xfrm>
            <a:off x="1495455" y="2513356"/>
            <a:ext cx="4674635" cy="2501076"/>
          </a:xfrm>
          <a:prstGeom prst="rect">
            <a:avLst/>
          </a:prstGeom>
          <a:solidFill>
            <a:schemeClr val="accent1">
              <a:lumMod val="60000"/>
              <a:lumOff val="4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a:buChar char="•"/>
            </a:pPr>
            <a:r>
              <a:rPr lang="fr-FR" sz="2000" dirty="0">
                <a:latin typeface="Avenir Book"/>
                <a:cs typeface="Avenir Book"/>
              </a:rPr>
              <a:t>Transferts sociaux:</a:t>
            </a:r>
          </a:p>
          <a:p>
            <a:pPr marL="533400" lvl="1" indent="-342900">
              <a:buFont typeface="Arial"/>
              <a:buChar char="•"/>
            </a:pPr>
            <a:r>
              <a:rPr lang="fr-FR" sz="2000" dirty="0">
                <a:latin typeface="Avenir Book"/>
                <a:cs typeface="Avenir Book"/>
              </a:rPr>
              <a:t>Transferts monétaires</a:t>
            </a:r>
          </a:p>
          <a:p>
            <a:pPr marL="533400" lvl="1" indent="-342900">
              <a:buFont typeface="Arial"/>
              <a:buChar char="•"/>
            </a:pPr>
            <a:r>
              <a:rPr lang="fr-FR" sz="2000" dirty="0">
                <a:latin typeface="Avenir Book"/>
                <a:cs typeface="Avenir Book"/>
              </a:rPr>
              <a:t>Non monétaires: transferts en nature, alimentation scolaire, etc.</a:t>
            </a:r>
          </a:p>
          <a:p>
            <a:pPr marL="533400" lvl="1" indent="-342900">
              <a:buFont typeface="Arial"/>
              <a:buChar char="•"/>
            </a:pPr>
            <a:r>
              <a:rPr lang="fr-FR" sz="2000" dirty="0">
                <a:latin typeface="Avenir Book"/>
                <a:cs typeface="Avenir Book"/>
              </a:rPr>
              <a:t>Semi-monétaires: </a:t>
            </a:r>
            <a:br>
              <a:rPr lang="fr-FR" sz="2000" dirty="0">
                <a:latin typeface="Avenir Book"/>
                <a:cs typeface="Avenir Book"/>
              </a:rPr>
            </a:br>
            <a:r>
              <a:rPr lang="fr-FR" sz="2000" dirty="0">
                <a:latin typeface="Avenir Book"/>
                <a:cs typeface="Avenir Book"/>
              </a:rPr>
              <a:t>bons, subventions, </a:t>
            </a:r>
            <a:br>
              <a:rPr lang="fr-FR" sz="2000" dirty="0">
                <a:latin typeface="Avenir Book"/>
                <a:cs typeface="Avenir Book"/>
              </a:rPr>
            </a:br>
            <a:r>
              <a:rPr lang="fr-FR" sz="2000" dirty="0">
                <a:latin typeface="Avenir Book"/>
                <a:cs typeface="Avenir Book"/>
              </a:rPr>
              <a:t>dispenses de frais, exemptions</a:t>
            </a:r>
          </a:p>
        </p:txBody>
      </p:sp>
      <p:sp>
        <p:nvSpPr>
          <p:cNvPr id="26" name="Rectangle 25"/>
          <p:cNvSpPr/>
          <p:nvPr/>
        </p:nvSpPr>
        <p:spPr>
          <a:xfrm>
            <a:off x="1495455" y="5099098"/>
            <a:ext cx="4674636" cy="856534"/>
          </a:xfrm>
          <a:prstGeom prst="rect">
            <a:avLst/>
          </a:prstGeom>
          <a:solidFill>
            <a:schemeClr val="accent1">
              <a:lumMod val="60000"/>
              <a:lumOff val="40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fr-FR" sz="1900" dirty="0">
                <a:latin typeface="Avenir Book"/>
                <a:cs typeface="Avenir Book"/>
              </a:rPr>
              <a:t>Travaux publics</a:t>
            </a:r>
          </a:p>
          <a:p>
            <a:r>
              <a:rPr lang="fr-FR" sz="1900" dirty="0">
                <a:latin typeface="Avenir Book"/>
                <a:cs typeface="Avenir Book"/>
              </a:rPr>
              <a:t>    (travail contre argent ou contre vivres)</a:t>
            </a:r>
          </a:p>
        </p:txBody>
      </p:sp>
    </p:spTree>
    <p:extLst>
      <p:ext uri="{BB962C8B-B14F-4D97-AF65-F5344CB8AC3E}">
        <p14:creationId xmlns:p14="http://schemas.microsoft.com/office/powerpoint/2010/main" val="2696752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3" name="Rectangle 2"/>
          <p:cNvSpPr/>
          <p:nvPr/>
        </p:nvSpPr>
        <p:spPr>
          <a:xfrm>
            <a:off x="329610" y="1439333"/>
            <a:ext cx="8484781" cy="1186629"/>
          </a:xfrm>
          <a:prstGeom prst="rect">
            <a:avLst/>
          </a:prstGeom>
          <a:solidFill>
            <a:schemeClr val="tx2">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Medium"/>
                <a:cs typeface="Avenir Medium"/>
              </a:rPr>
              <a:t>PROTECTION SOCIALE</a:t>
            </a:r>
          </a:p>
        </p:txBody>
      </p:sp>
      <p:sp>
        <p:nvSpPr>
          <p:cNvPr id="5" name="Rectangle 4"/>
          <p:cNvSpPr/>
          <p:nvPr/>
        </p:nvSpPr>
        <p:spPr>
          <a:xfrm>
            <a:off x="329609" y="3030326"/>
            <a:ext cx="6226377" cy="870920"/>
          </a:xfrm>
          <a:prstGeom prst="rect">
            <a:avLst/>
          </a:prstGeom>
          <a:solidFill>
            <a:srgbClr val="006633"/>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Medium"/>
                <a:cs typeface="Avenir Medium"/>
              </a:rPr>
              <a:t>Contributive</a:t>
            </a:r>
          </a:p>
        </p:txBody>
      </p:sp>
      <p:sp>
        <p:nvSpPr>
          <p:cNvPr id="6" name="Rectangle 5"/>
          <p:cNvSpPr/>
          <p:nvPr/>
        </p:nvSpPr>
        <p:spPr>
          <a:xfrm>
            <a:off x="6603056" y="3030326"/>
            <a:ext cx="1394416" cy="870921"/>
          </a:xfrm>
          <a:prstGeom prst="rect">
            <a:avLst/>
          </a:prstGeom>
          <a:solidFill>
            <a:schemeClr val="accent1">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500" b="1" dirty="0">
                <a:latin typeface="Avenir Medium"/>
                <a:cs typeface="Avenir Medium"/>
              </a:rPr>
              <a:t>Non contributive</a:t>
            </a:r>
          </a:p>
        </p:txBody>
      </p:sp>
      <p:cxnSp>
        <p:nvCxnSpPr>
          <p:cNvPr id="10" name="Straight Arrow Connector 9"/>
          <p:cNvCxnSpPr/>
          <p:nvPr/>
        </p:nvCxnSpPr>
        <p:spPr>
          <a:xfrm>
            <a:off x="8399722" y="2682407"/>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00264" y="2682407"/>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28217" y="2682407"/>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044543" y="3030326"/>
            <a:ext cx="769847" cy="870920"/>
          </a:xfrm>
          <a:prstGeom prst="rect">
            <a:avLst/>
          </a:prstGeom>
          <a:solidFill>
            <a:srgbClr val="800000"/>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latin typeface="Avenir Medium"/>
                <a:cs typeface="Avenir Medium"/>
              </a:rPr>
              <a:t>Autre</a:t>
            </a:r>
          </a:p>
        </p:txBody>
      </p:sp>
    </p:spTree>
    <p:extLst>
      <p:ext uri="{BB962C8B-B14F-4D97-AF65-F5344CB8AC3E}">
        <p14:creationId xmlns:p14="http://schemas.microsoft.com/office/powerpoint/2010/main" val="1672293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3" name="Rectangle 2"/>
          <p:cNvSpPr/>
          <p:nvPr/>
        </p:nvSpPr>
        <p:spPr>
          <a:xfrm>
            <a:off x="213757" y="1566333"/>
            <a:ext cx="8600634" cy="1065422"/>
          </a:xfrm>
          <a:prstGeom prst="rect">
            <a:avLst/>
          </a:prstGeom>
          <a:solidFill>
            <a:schemeClr val="tx2">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Medium"/>
                <a:cs typeface="Avenir Medium"/>
              </a:rPr>
              <a:t>Protection sociale</a:t>
            </a:r>
          </a:p>
        </p:txBody>
      </p:sp>
      <p:sp>
        <p:nvSpPr>
          <p:cNvPr id="5" name="Rectangle 4"/>
          <p:cNvSpPr/>
          <p:nvPr/>
        </p:nvSpPr>
        <p:spPr>
          <a:xfrm>
            <a:off x="213756" y="3078453"/>
            <a:ext cx="1593781" cy="870920"/>
          </a:xfrm>
          <a:prstGeom prst="rect">
            <a:avLst/>
          </a:prstGeom>
          <a:solidFill>
            <a:srgbClr val="006633"/>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700" b="1" dirty="0">
                <a:latin typeface="Avenir Medium"/>
                <a:cs typeface="Avenir Medium"/>
              </a:rPr>
              <a:t>Contributive</a:t>
            </a:r>
          </a:p>
        </p:txBody>
      </p:sp>
      <p:sp>
        <p:nvSpPr>
          <p:cNvPr id="6" name="Rectangle 5"/>
          <p:cNvSpPr/>
          <p:nvPr/>
        </p:nvSpPr>
        <p:spPr>
          <a:xfrm>
            <a:off x="1919389" y="3081197"/>
            <a:ext cx="5656099" cy="870921"/>
          </a:xfrm>
          <a:prstGeom prst="rect">
            <a:avLst/>
          </a:prstGeom>
          <a:solidFill>
            <a:schemeClr val="accent1">
              <a:lumMod val="75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latin typeface="Avenir Medium"/>
                <a:cs typeface="Avenir Medium"/>
              </a:rPr>
              <a:t>Non contributive</a:t>
            </a:r>
          </a:p>
        </p:txBody>
      </p:sp>
      <p:cxnSp>
        <p:nvCxnSpPr>
          <p:cNvPr id="10" name="Straight Arrow Connector 9"/>
          <p:cNvCxnSpPr/>
          <p:nvPr/>
        </p:nvCxnSpPr>
        <p:spPr>
          <a:xfrm>
            <a:off x="8399721" y="2744645"/>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83542" y="2744645"/>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170002" y="2744645"/>
            <a:ext cx="0" cy="27736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687340" y="3078453"/>
            <a:ext cx="1127050" cy="870920"/>
          </a:xfrm>
          <a:prstGeom prst="rect">
            <a:avLst/>
          </a:prstGeom>
          <a:solidFill>
            <a:srgbClr val="800000"/>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600" b="1" dirty="0">
                <a:latin typeface="Avenir Medium"/>
                <a:cs typeface="Avenir Medium"/>
              </a:rPr>
              <a:t>Autre</a:t>
            </a:r>
          </a:p>
        </p:txBody>
      </p:sp>
    </p:spTree>
    <p:extLst>
      <p:ext uri="{BB962C8B-B14F-4D97-AF65-F5344CB8AC3E}">
        <p14:creationId xmlns:p14="http://schemas.microsoft.com/office/powerpoint/2010/main" val="4057849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5" name="Content Placeholder 4"/>
          <p:cNvSpPr>
            <a:spLocks noGrp="1"/>
          </p:cNvSpPr>
          <p:nvPr>
            <p:ph idx="1"/>
          </p:nvPr>
        </p:nvSpPr>
        <p:spPr>
          <a:xfrm>
            <a:off x="260769" y="974995"/>
            <a:ext cx="8534400" cy="1983938"/>
          </a:xfrm>
        </p:spPr>
        <p:txBody>
          <a:bodyPr>
            <a:normAutofit lnSpcReduction="10000"/>
          </a:bodyPr>
          <a:lstStyle/>
          <a:p>
            <a:pPr marL="0" indent="0" algn="ctr">
              <a:buNone/>
            </a:pPr>
            <a:r>
              <a:rPr lang="fr-FR" sz="2500" dirty="0">
                <a:latin typeface="Avenir LT Std 35 Light"/>
                <a:cs typeface="Avenir Book"/>
              </a:rPr>
              <a:t>Un ensemble de garanties élémentaires de sécurité sociale définis à l’échelle nationale qui assurent une protection visant à prévenir ou à réduire la pauvreté, la vulnérabilité et l’exclusion sociale pour tous, en particulier les catégories à risque (enfants, malades, personnes âgées ou handicapées et chômeurs). </a:t>
            </a:r>
          </a:p>
          <a:p>
            <a:pPr marL="0" indent="0" algn="ctr">
              <a:buNone/>
            </a:pPr>
            <a:endParaRPr lang="fr-FR" sz="2800" dirty="0">
              <a:latin typeface="Avenir LT Std 35 Light"/>
            </a:endParaRPr>
          </a:p>
          <a:p>
            <a:pPr marL="0" indent="0">
              <a:buNone/>
            </a:pPr>
            <a:endParaRPr lang="fr-FR" dirty="0"/>
          </a:p>
          <a:p>
            <a:pPr marL="0" indent="0">
              <a:buNone/>
            </a:pPr>
            <a:endParaRPr lang="fr-FR" dirty="0"/>
          </a:p>
          <a:p>
            <a:pPr marL="0" indent="0">
              <a:buNone/>
            </a:pPr>
            <a:endParaRPr lang="fr-FR" dirty="0"/>
          </a:p>
        </p:txBody>
      </p:sp>
      <p:sp>
        <p:nvSpPr>
          <p:cNvPr id="3" name="TextBox 2"/>
          <p:cNvSpPr txBox="1"/>
          <p:nvPr/>
        </p:nvSpPr>
        <p:spPr>
          <a:xfrm>
            <a:off x="1179141" y="6472383"/>
            <a:ext cx="5867400" cy="246221"/>
          </a:xfrm>
          <a:prstGeom prst="rect">
            <a:avLst/>
          </a:prstGeom>
          <a:noFill/>
        </p:spPr>
        <p:txBody>
          <a:bodyPr wrap="square" rtlCol="0">
            <a:spAutoFit/>
          </a:bodyPr>
          <a:lstStyle/>
          <a:p>
            <a:r>
              <a:rPr lang="fr-FR" sz="1000" dirty="0">
                <a:latin typeface="Avenir LT Std 35 Light" pitchFamily="34" charset="0"/>
              </a:rPr>
              <a:t>Source : </a:t>
            </a:r>
            <a:r>
              <a:rPr lang="fr-FR" sz="1000" u="sng" dirty="0">
                <a:solidFill>
                  <a:srgbClr val="0070C0"/>
                </a:solidFill>
                <a:latin typeface="Avenir LT Std 35 Light" pitchFamily="34" charset="0"/>
              </a:rPr>
              <a:t>Recommandation 202 de l’OIT</a:t>
            </a:r>
            <a:r>
              <a:rPr lang="fr-FR" sz="1000" dirty="0">
                <a:latin typeface="Avenir LT Std 35 Light" pitchFamily="34" charset="0"/>
              </a:rPr>
              <a:t> (2012).</a:t>
            </a:r>
          </a:p>
        </p:txBody>
      </p:sp>
      <p:sp>
        <p:nvSpPr>
          <p:cNvPr id="4" name="Title 3"/>
          <p:cNvSpPr>
            <a:spLocks noGrp="1"/>
          </p:cNvSpPr>
          <p:nvPr>
            <p:ph type="title"/>
          </p:nvPr>
        </p:nvSpPr>
        <p:spPr>
          <a:xfrm>
            <a:off x="457200" y="42905"/>
            <a:ext cx="8229600" cy="1143000"/>
          </a:xfrm>
        </p:spPr>
        <p:txBody>
          <a:bodyPr>
            <a:normAutofit/>
          </a:bodyPr>
          <a:lstStyle/>
          <a:p>
            <a:pPr algn="ctr"/>
            <a:r>
              <a:rPr lang="fr-FR" dirty="0">
                <a:solidFill>
                  <a:schemeClr val="bg1"/>
                </a:solidFill>
                <a:latin typeface="Avenir Book"/>
              </a:rPr>
              <a:t>Qu’est-ce qu’un socle de protection sociale?</a:t>
            </a:r>
          </a:p>
        </p:txBody>
      </p:sp>
      <p:pic>
        <p:nvPicPr>
          <p:cNvPr id="8" name="Picture 7">
            <a:extLst>
              <a:ext uri="{FF2B5EF4-FFF2-40B4-BE49-F238E27FC236}">
                <a16:creationId xmlns:a16="http://schemas.microsoft.com/office/drawing/2014/main" id="{AB17A94F-99BB-442E-9EA2-90F01B75A63B}"/>
              </a:ext>
            </a:extLst>
          </p:cNvPr>
          <p:cNvPicPr>
            <a:picLocks noChangeAspect="1"/>
          </p:cNvPicPr>
          <p:nvPr/>
        </p:nvPicPr>
        <p:blipFill>
          <a:blip r:embed="rId4"/>
          <a:stretch>
            <a:fillRect/>
          </a:stretch>
        </p:blipFill>
        <p:spPr>
          <a:xfrm>
            <a:off x="2161827" y="2958933"/>
            <a:ext cx="5195484" cy="2464361"/>
          </a:xfrm>
          <a:prstGeom prst="rect">
            <a:avLst/>
          </a:prstGeom>
        </p:spPr>
      </p:pic>
    </p:spTree>
    <p:extLst>
      <p:ext uri="{BB962C8B-B14F-4D97-AF65-F5344CB8AC3E}">
        <p14:creationId xmlns:p14="http://schemas.microsoft.com/office/powerpoint/2010/main" val="84606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164" y="1358218"/>
            <a:ext cx="3653204" cy="602344"/>
          </a:xfrm>
        </p:spPr>
        <p:txBody>
          <a:bodyPr>
            <a:normAutofit fontScale="85000" lnSpcReduction="20000"/>
          </a:bodyPr>
          <a:lstStyle/>
          <a:p>
            <a:pPr marL="0" indent="0">
              <a:buNone/>
            </a:pPr>
            <a:r>
              <a:rPr lang="fr-FR" b="1" dirty="0">
                <a:solidFill>
                  <a:schemeClr val="accent2">
                    <a:lumMod val="75000"/>
                  </a:schemeClr>
                </a:solidFill>
                <a:latin typeface="Avenir Medium"/>
              </a:rPr>
              <a:t>Générosité/accessibilité </a:t>
            </a:r>
            <a:r>
              <a:rPr lang="fr-FR" b="1" dirty="0">
                <a:solidFill>
                  <a:schemeClr val="accent2">
                    <a:lumMod val="75000"/>
                  </a:schemeClr>
                </a:solidFill>
              </a:rPr>
              <a:t>niveau de protection)</a:t>
            </a:r>
          </a:p>
        </p:txBody>
      </p:sp>
      <p:sp>
        <p:nvSpPr>
          <p:cNvPr id="6" name="Title 5"/>
          <p:cNvSpPr>
            <a:spLocks noGrp="1"/>
          </p:cNvSpPr>
          <p:nvPr>
            <p:ph type="title"/>
          </p:nvPr>
        </p:nvSpPr>
        <p:spPr>
          <a:xfrm>
            <a:off x="9637" y="438044"/>
            <a:ext cx="9134363" cy="378583"/>
          </a:xfrm>
        </p:spPr>
        <p:txBody>
          <a:bodyPr/>
          <a:lstStyle/>
          <a:p>
            <a:r>
              <a:rPr lang="fr-FR" sz="2600" dirty="0">
                <a:latin typeface="Avenir Book"/>
                <a:cs typeface="Avenir Medium"/>
              </a:rPr>
              <a:t>Comment fixer le seuil du socle de protection sociale?</a:t>
            </a:r>
          </a:p>
        </p:txBody>
      </p:sp>
      <p:cxnSp>
        <p:nvCxnSpPr>
          <p:cNvPr id="10" name="Straight Arrow Connector 9"/>
          <p:cNvCxnSpPr>
            <a:cxnSpLocks/>
          </p:cNvCxnSpPr>
          <p:nvPr/>
        </p:nvCxnSpPr>
        <p:spPr>
          <a:xfrm flipV="1">
            <a:off x="1055916" y="2014506"/>
            <a:ext cx="4554" cy="3198603"/>
          </a:xfrm>
          <a:prstGeom prst="straightConnector1">
            <a:avLst/>
          </a:prstGeom>
          <a:ln w="76200">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1023258" y="5180452"/>
            <a:ext cx="6629399" cy="0"/>
          </a:xfrm>
          <a:prstGeom prst="straightConnector1">
            <a:avLst/>
          </a:prstGeom>
          <a:ln w="76200">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txBox="1">
            <a:spLocks/>
          </p:cNvSpPr>
          <p:nvPr/>
        </p:nvSpPr>
        <p:spPr>
          <a:xfrm>
            <a:off x="7615883" y="3747952"/>
            <a:ext cx="1269050" cy="7904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1700" dirty="0">
                <a:solidFill>
                  <a:srgbClr val="800000"/>
                </a:solidFill>
                <a:latin typeface="Avenir Book"/>
                <a:cs typeface="Avenir Book"/>
              </a:rPr>
              <a:t>Socle de protection sociale</a:t>
            </a:r>
          </a:p>
        </p:txBody>
      </p:sp>
      <p:sp>
        <p:nvSpPr>
          <p:cNvPr id="15" name="Rectangle 14"/>
          <p:cNvSpPr/>
          <p:nvPr/>
        </p:nvSpPr>
        <p:spPr>
          <a:xfrm>
            <a:off x="5313320" y="3200400"/>
            <a:ext cx="1943581" cy="194739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b="1" dirty="0"/>
          </a:p>
        </p:txBody>
      </p:sp>
      <p:sp>
        <p:nvSpPr>
          <p:cNvPr id="16" name="Rectangle 15"/>
          <p:cNvSpPr/>
          <p:nvPr/>
        </p:nvSpPr>
        <p:spPr>
          <a:xfrm>
            <a:off x="1202442" y="4424755"/>
            <a:ext cx="1444229" cy="723041"/>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b="1" dirty="0"/>
          </a:p>
        </p:txBody>
      </p:sp>
      <p:sp>
        <p:nvSpPr>
          <p:cNvPr id="18" name="Content Placeholder 2"/>
          <p:cNvSpPr txBox="1">
            <a:spLocks/>
          </p:cNvSpPr>
          <p:nvPr/>
        </p:nvSpPr>
        <p:spPr>
          <a:xfrm>
            <a:off x="1280361" y="5290728"/>
            <a:ext cx="1207724" cy="6023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1800" b="1" dirty="0">
                <a:solidFill>
                  <a:schemeClr val="tx1">
                    <a:lumMod val="50000"/>
                    <a:lumOff val="50000"/>
                  </a:schemeClr>
                </a:solidFill>
                <a:latin typeface="Avenir Medium"/>
              </a:rPr>
              <a:t>Pauvres</a:t>
            </a:r>
          </a:p>
        </p:txBody>
      </p:sp>
      <p:sp>
        <p:nvSpPr>
          <p:cNvPr id="19" name="Content Placeholder 2"/>
          <p:cNvSpPr txBox="1">
            <a:spLocks/>
          </p:cNvSpPr>
          <p:nvPr/>
        </p:nvSpPr>
        <p:spPr>
          <a:xfrm>
            <a:off x="3084662" y="5296968"/>
            <a:ext cx="1915341" cy="60234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1800" b="1" dirty="0">
                <a:solidFill>
                  <a:schemeClr val="tx1">
                    <a:lumMod val="50000"/>
                    <a:lumOff val="50000"/>
                  </a:schemeClr>
                </a:solidFill>
                <a:latin typeface="Avenir Medium"/>
              </a:rPr>
              <a:t>Reste du </a:t>
            </a:r>
            <a:br>
              <a:rPr lang="fr-FR" sz="1800" b="1" dirty="0">
                <a:solidFill>
                  <a:schemeClr val="tx1">
                    <a:lumMod val="50000"/>
                    <a:lumOff val="50000"/>
                  </a:schemeClr>
                </a:solidFill>
                <a:latin typeface="Avenir Medium"/>
              </a:rPr>
            </a:br>
            <a:r>
              <a:rPr lang="fr-FR" sz="1800" b="1" dirty="0">
                <a:solidFill>
                  <a:schemeClr val="tx1">
                    <a:lumMod val="50000"/>
                    <a:lumOff val="50000"/>
                  </a:schemeClr>
                </a:solidFill>
                <a:latin typeface="Avenir Medium"/>
              </a:rPr>
              <a:t>secteur informel</a:t>
            </a:r>
          </a:p>
        </p:txBody>
      </p:sp>
      <p:sp>
        <p:nvSpPr>
          <p:cNvPr id="20" name="Content Placeholder 2"/>
          <p:cNvSpPr txBox="1">
            <a:spLocks/>
          </p:cNvSpPr>
          <p:nvPr/>
        </p:nvSpPr>
        <p:spPr>
          <a:xfrm>
            <a:off x="5596580" y="5290728"/>
            <a:ext cx="1623297" cy="400209"/>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1800" b="1" dirty="0">
                <a:solidFill>
                  <a:schemeClr val="tx1">
                    <a:lumMod val="50000"/>
                    <a:lumOff val="50000"/>
                  </a:schemeClr>
                </a:solidFill>
                <a:latin typeface="Avenir Medium"/>
              </a:rPr>
              <a:t>Secteur formel</a:t>
            </a:r>
          </a:p>
        </p:txBody>
      </p:sp>
      <p:sp>
        <p:nvSpPr>
          <p:cNvPr id="21" name="Rectangle 20"/>
          <p:cNvSpPr/>
          <p:nvPr/>
        </p:nvSpPr>
        <p:spPr>
          <a:xfrm>
            <a:off x="6671544" y="1071077"/>
            <a:ext cx="548333" cy="182046"/>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b="1" dirty="0"/>
          </a:p>
        </p:txBody>
      </p:sp>
      <p:sp>
        <p:nvSpPr>
          <p:cNvPr id="22" name="Rectangle 21"/>
          <p:cNvSpPr/>
          <p:nvPr/>
        </p:nvSpPr>
        <p:spPr>
          <a:xfrm>
            <a:off x="6687472" y="1363398"/>
            <a:ext cx="532405" cy="198802"/>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b="1" dirty="0"/>
          </a:p>
        </p:txBody>
      </p:sp>
      <p:sp>
        <p:nvSpPr>
          <p:cNvPr id="23" name="Rectangle 22"/>
          <p:cNvSpPr/>
          <p:nvPr/>
        </p:nvSpPr>
        <p:spPr>
          <a:xfrm>
            <a:off x="3243517" y="4828673"/>
            <a:ext cx="1444229" cy="303651"/>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b="1" dirty="0"/>
          </a:p>
        </p:txBody>
      </p:sp>
      <p:sp>
        <p:nvSpPr>
          <p:cNvPr id="26" name="Content Placeholder 2"/>
          <p:cNvSpPr txBox="1">
            <a:spLocks/>
          </p:cNvSpPr>
          <p:nvPr/>
        </p:nvSpPr>
        <p:spPr>
          <a:xfrm>
            <a:off x="7695379" y="4953696"/>
            <a:ext cx="2045197" cy="6023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1400" b="1" dirty="0">
                <a:solidFill>
                  <a:schemeClr val="accent2">
                    <a:lumMod val="75000"/>
                  </a:schemeClr>
                </a:solidFill>
                <a:latin typeface="Avenir Medium"/>
                <a:cs typeface="Avenir Medium"/>
              </a:rPr>
              <a:t>Couverture de </a:t>
            </a:r>
            <a:br>
              <a:rPr lang="fr-FR" sz="1400" b="1" dirty="0">
                <a:solidFill>
                  <a:schemeClr val="accent2">
                    <a:lumMod val="75000"/>
                  </a:schemeClr>
                </a:solidFill>
                <a:latin typeface="Avenir Medium"/>
                <a:cs typeface="Avenir Medium"/>
              </a:rPr>
            </a:br>
            <a:r>
              <a:rPr lang="fr-FR" sz="1400" b="1" dirty="0">
                <a:solidFill>
                  <a:schemeClr val="accent2">
                    <a:lumMod val="75000"/>
                  </a:schemeClr>
                </a:solidFill>
                <a:latin typeface="Avenir Medium"/>
                <a:cs typeface="Avenir Medium"/>
              </a:rPr>
              <a:t>la population</a:t>
            </a:r>
          </a:p>
        </p:txBody>
      </p:sp>
      <p:sp>
        <p:nvSpPr>
          <p:cNvPr id="28" name="TextBox 27"/>
          <p:cNvSpPr txBox="1"/>
          <p:nvPr/>
        </p:nvSpPr>
        <p:spPr>
          <a:xfrm>
            <a:off x="7351868" y="1013535"/>
            <a:ext cx="1900989" cy="338554"/>
          </a:xfrm>
          <a:prstGeom prst="rect">
            <a:avLst/>
          </a:prstGeom>
          <a:noFill/>
        </p:spPr>
        <p:txBody>
          <a:bodyPr wrap="square" rtlCol="0">
            <a:spAutoFit/>
          </a:bodyPr>
          <a:lstStyle/>
          <a:p>
            <a:r>
              <a:rPr lang="fr-FR" sz="1600" dirty="0">
                <a:latin typeface="Avenir Medium"/>
                <a:cs typeface="Avenir Medium"/>
              </a:rPr>
              <a:t>Non contributive</a:t>
            </a:r>
          </a:p>
        </p:txBody>
      </p:sp>
      <p:sp>
        <p:nvSpPr>
          <p:cNvPr id="29" name="TextBox 28"/>
          <p:cNvSpPr txBox="1"/>
          <p:nvPr/>
        </p:nvSpPr>
        <p:spPr>
          <a:xfrm>
            <a:off x="7346108" y="1321970"/>
            <a:ext cx="1900989" cy="338554"/>
          </a:xfrm>
          <a:prstGeom prst="rect">
            <a:avLst/>
          </a:prstGeom>
          <a:noFill/>
        </p:spPr>
        <p:txBody>
          <a:bodyPr wrap="square" rtlCol="0">
            <a:spAutoFit/>
          </a:bodyPr>
          <a:lstStyle/>
          <a:p>
            <a:r>
              <a:rPr lang="fr-FR" sz="1600" dirty="0">
                <a:latin typeface="Avenir Medium"/>
                <a:cs typeface="Avenir Medium"/>
              </a:rPr>
              <a:t>Contributive</a:t>
            </a:r>
          </a:p>
        </p:txBody>
      </p:sp>
      <p:cxnSp>
        <p:nvCxnSpPr>
          <p:cNvPr id="25" name="Straight Connector 24"/>
          <p:cNvCxnSpPr>
            <a:cxnSpLocks/>
          </p:cNvCxnSpPr>
          <p:nvPr/>
        </p:nvCxnSpPr>
        <p:spPr>
          <a:xfrm flipV="1">
            <a:off x="1060470" y="4451684"/>
            <a:ext cx="6495362" cy="1"/>
          </a:xfrm>
          <a:prstGeom prst="line">
            <a:avLst/>
          </a:prstGeom>
          <a:ln w="28575">
            <a:solidFill>
              <a:srgbClr val="800000"/>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250743" y="4736788"/>
            <a:ext cx="1437003" cy="91885"/>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b="1" dirty="0"/>
          </a:p>
        </p:txBody>
      </p:sp>
    </p:spTree>
    <p:extLst>
      <p:ext uri="{BB962C8B-B14F-4D97-AF65-F5344CB8AC3E}">
        <p14:creationId xmlns:p14="http://schemas.microsoft.com/office/powerpoint/2010/main" val="2426986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55"/>
            <a:ext cx="9246351" cy="6831445"/>
          </a:xfrm>
          <a:prstGeom prst="rect">
            <a:avLst/>
          </a:prstGeom>
        </p:spPr>
      </p:pic>
      <p:sp>
        <p:nvSpPr>
          <p:cNvPr id="11" name="TextBox 10"/>
          <p:cNvSpPr txBox="1"/>
          <p:nvPr/>
        </p:nvSpPr>
        <p:spPr>
          <a:xfrm>
            <a:off x="187718" y="5059321"/>
            <a:ext cx="8768564" cy="1323439"/>
          </a:xfrm>
          <a:prstGeom prst="rect">
            <a:avLst/>
          </a:prstGeom>
          <a:noFill/>
        </p:spPr>
        <p:txBody>
          <a:bodyPr wrap="square" rtlCol="0">
            <a:spAutoFit/>
          </a:bodyPr>
          <a:lstStyle/>
          <a:p>
            <a:pPr algn="ctr"/>
            <a:r>
              <a:rPr lang="en-GB" sz="4000" b="1" baseline="30000" dirty="0">
                <a:solidFill>
                  <a:srgbClr val="FFFFFF"/>
                </a:solidFill>
                <a:latin typeface="Avenir Book"/>
                <a:cs typeface="Avenir Medium"/>
              </a:rPr>
              <a:t>JOUR 1 – </a:t>
            </a:r>
            <a:r>
              <a:rPr lang="en-US" sz="4000" b="1" baseline="30000" dirty="0">
                <a:solidFill>
                  <a:srgbClr val="FFFFFF"/>
                </a:solidFill>
                <a:latin typeface="Avenir Book"/>
                <a:cs typeface="Avenir Medium"/>
              </a:rPr>
              <a:t>SÉANCE DU MATIN</a:t>
            </a:r>
            <a:endParaRPr lang="en-GB" sz="4000" b="1" baseline="30000" dirty="0">
              <a:solidFill>
                <a:srgbClr val="FFFFFF"/>
              </a:solidFill>
              <a:latin typeface="Avenir Book"/>
              <a:cs typeface="Avenir Medium"/>
            </a:endParaRPr>
          </a:p>
          <a:p>
            <a:pPr algn="ctr"/>
            <a:r>
              <a:rPr lang="fr-FR" sz="4000" b="1" baseline="30000" dirty="0">
                <a:solidFill>
                  <a:srgbClr val="FFFFFF"/>
                </a:solidFill>
                <a:latin typeface="Avenir Book"/>
                <a:cs typeface="Avenir Medium"/>
              </a:rPr>
              <a:t>APERÇU GÉNÉRAL ET TRAVAUX INTRODUCTIFS</a:t>
            </a:r>
            <a:endParaRPr lang="en-GB" sz="4000" b="1" baseline="30000" dirty="0">
              <a:solidFill>
                <a:srgbClr val="FFFFFF"/>
              </a:solidFill>
              <a:latin typeface="Avenir Book"/>
              <a:cs typeface="Avenir Medium"/>
            </a:endParaRPr>
          </a:p>
          <a:p>
            <a:pPr algn="ctr"/>
            <a:endParaRPr lang="en-US" sz="4000" baseline="30000" dirty="0">
              <a:solidFill>
                <a:srgbClr val="FFFFFF"/>
              </a:solidFill>
              <a:latin typeface="Avenir Medium"/>
              <a:cs typeface="Avenir Medium"/>
            </a:endParaRPr>
          </a:p>
        </p:txBody>
      </p:sp>
    </p:spTree>
    <p:extLst>
      <p:ext uri="{BB962C8B-B14F-4D97-AF65-F5344CB8AC3E}">
        <p14:creationId xmlns:p14="http://schemas.microsoft.com/office/powerpoint/2010/main" val="294596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406400"/>
            <a:ext cx="9349273" cy="466706"/>
          </a:xfrm>
        </p:spPr>
        <p:txBody>
          <a:bodyPr/>
          <a:lstStyle/>
          <a:p>
            <a:r>
              <a:rPr lang="fr-FR" sz="2200">
                <a:solidFill>
                  <a:srgbClr val="FFFFFF"/>
                </a:solidFill>
                <a:latin typeface="Avenir Book"/>
                <a:cs typeface="Avenir Medium"/>
              </a:rPr>
              <a:t>Les socles de protection sociale sont également inscrits dans les ODD!</a:t>
            </a:r>
            <a:endParaRPr lang="fr-FR" sz="2200" dirty="0">
              <a:solidFill>
                <a:srgbClr val="FFFFFF"/>
              </a:solidFill>
              <a:latin typeface="Avenir Book"/>
              <a:cs typeface="Avenir Medium"/>
            </a:endParaRPr>
          </a:p>
        </p:txBody>
      </p:sp>
      <p:sp>
        <p:nvSpPr>
          <p:cNvPr id="14" name="Rectangle 13"/>
          <p:cNvSpPr/>
          <p:nvPr/>
        </p:nvSpPr>
        <p:spPr>
          <a:xfrm>
            <a:off x="7553800" y="5806629"/>
            <a:ext cx="1269217" cy="246221"/>
          </a:xfrm>
          <a:prstGeom prst="rect">
            <a:avLst/>
          </a:prstGeom>
        </p:spPr>
        <p:txBody>
          <a:bodyPr wrap="square">
            <a:spAutoFit/>
          </a:bodyPr>
          <a:lstStyle/>
          <a:p>
            <a:pPr algn="just"/>
            <a:r>
              <a:rPr lang="fr-FR" sz="1000">
                <a:latin typeface="Avenir" panose="020B0503020203020204" pitchFamily="34" charset="0"/>
              </a:rPr>
              <a:t>Source : </a:t>
            </a:r>
            <a:r>
              <a:rPr lang="fr-FR" sz="1000">
                <a:latin typeface="Avenir" panose="020B0503020203020204" pitchFamily="34" charset="0"/>
                <a:hlinkClick r:id="rId3"/>
              </a:rPr>
              <a:t>PNUD</a:t>
            </a:r>
            <a:r>
              <a:rPr lang="fr-FR" sz="1000">
                <a:latin typeface="Avenir" panose="020B0503020203020204" pitchFamily="34" charset="0"/>
              </a:rPr>
              <a:t>.</a:t>
            </a:r>
            <a:endParaRPr lang="fr-FR" sz="1000" dirty="0">
              <a:latin typeface="Avenir" panose="020B0503020203020204" pitchFamily="34" charset="0"/>
            </a:endParaRPr>
          </a:p>
        </p:txBody>
      </p:sp>
      <p:pic>
        <p:nvPicPr>
          <p:cNvPr id="6" name="Picture 5">
            <a:extLst>
              <a:ext uri="{FF2B5EF4-FFF2-40B4-BE49-F238E27FC236}">
                <a16:creationId xmlns:a16="http://schemas.microsoft.com/office/drawing/2014/main" id="{29935FC9-A07A-420B-A780-0D01A9C5001E}"/>
              </a:ext>
            </a:extLst>
          </p:cNvPr>
          <p:cNvPicPr>
            <a:picLocks noChangeAspect="1"/>
          </p:cNvPicPr>
          <p:nvPr/>
        </p:nvPicPr>
        <p:blipFill>
          <a:blip r:embed="rId4"/>
          <a:stretch>
            <a:fillRect/>
          </a:stretch>
        </p:blipFill>
        <p:spPr>
          <a:xfrm>
            <a:off x="0" y="1099578"/>
            <a:ext cx="9144000" cy="4658843"/>
          </a:xfrm>
          <a:prstGeom prst="rect">
            <a:avLst/>
          </a:prstGeom>
        </p:spPr>
      </p:pic>
    </p:spTree>
    <p:extLst>
      <p:ext uri="{BB962C8B-B14F-4D97-AF65-F5344CB8AC3E}">
        <p14:creationId xmlns:p14="http://schemas.microsoft.com/office/powerpoint/2010/main" val="3443468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dirty="0">
                <a:latin typeface="Avenir Book"/>
                <a:cs typeface="Avenir Medium"/>
              </a:rPr>
              <a:t>Deux rapides contributions de votre part…</a:t>
            </a:r>
          </a:p>
        </p:txBody>
      </p:sp>
      <p:sp>
        <p:nvSpPr>
          <p:cNvPr id="4" name="Content Placeholder 3"/>
          <p:cNvSpPr>
            <a:spLocks noGrp="1"/>
          </p:cNvSpPr>
          <p:nvPr>
            <p:ph idx="1"/>
          </p:nvPr>
        </p:nvSpPr>
        <p:spPr>
          <a:xfrm>
            <a:off x="262328" y="1597286"/>
            <a:ext cx="4309672" cy="3949074"/>
          </a:xfrm>
        </p:spPr>
        <p:txBody>
          <a:bodyPr>
            <a:normAutofit lnSpcReduction="10000"/>
          </a:bodyPr>
          <a:lstStyle/>
          <a:p>
            <a:r>
              <a:rPr lang="fr-FR" sz="3200" dirty="0"/>
              <a:t>Levez la main si </a:t>
            </a:r>
            <a:br>
              <a:rPr lang="fr-FR" sz="3200" dirty="0"/>
            </a:br>
            <a:r>
              <a:rPr lang="fr-FR" sz="3200" dirty="0"/>
              <a:t>vous avez déjà bénéficié d’une protection sociale…</a:t>
            </a:r>
          </a:p>
          <a:p>
            <a:r>
              <a:rPr lang="fr-FR" sz="3200" dirty="0"/>
              <a:t>Levez la main si </a:t>
            </a:r>
            <a:br>
              <a:rPr lang="fr-FR" sz="3200" dirty="0"/>
            </a:br>
            <a:r>
              <a:rPr lang="fr-FR" sz="3200" dirty="0"/>
              <a:t>vous allez très probablement en bénéficier à l’avenir! </a:t>
            </a:r>
          </a:p>
        </p:txBody>
      </p:sp>
      <p:pic>
        <p:nvPicPr>
          <p:cNvPr id="2050" name="Picture 2" descr="Image result for raise hand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417" y="1808006"/>
            <a:ext cx="4199026" cy="274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39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 y="5421042"/>
            <a:ext cx="9144000" cy="1450994"/>
          </a:xfrm>
          <a:prstGeom prst="rect">
            <a:avLst/>
          </a:prstGeom>
        </p:spPr>
      </p:pic>
      <p:sp>
        <p:nvSpPr>
          <p:cNvPr id="2" name="TextBox 1"/>
          <p:cNvSpPr txBox="1"/>
          <p:nvPr/>
        </p:nvSpPr>
        <p:spPr>
          <a:xfrm>
            <a:off x="4555958" y="1846927"/>
            <a:ext cx="4572000" cy="3170099"/>
          </a:xfrm>
          <a:prstGeom prst="rect">
            <a:avLst/>
          </a:prstGeom>
          <a:noFill/>
        </p:spPr>
        <p:txBody>
          <a:bodyPr wrap="square" rtlCol="0">
            <a:spAutoFit/>
          </a:bodyPr>
          <a:lstStyle/>
          <a:p>
            <a:pPr algn="ctr"/>
            <a:r>
              <a:rPr lang="fr-FR" sz="4000" dirty="0">
                <a:solidFill>
                  <a:schemeClr val="bg1"/>
                </a:solidFill>
                <a:latin typeface="Avenir Book"/>
                <a:cs typeface="Avenir Book"/>
              </a:rPr>
              <a:t>Réflexion collective: structure de la PS dans notre pays</a:t>
            </a:r>
          </a:p>
          <a:p>
            <a:pPr algn="ctr"/>
            <a:endParaRPr lang="fr-FR" sz="4000" dirty="0">
              <a:solidFill>
                <a:schemeClr val="bg1"/>
              </a:solidFill>
              <a:latin typeface="Avenir Book"/>
              <a:cs typeface="Avenir Book"/>
            </a:endParaRPr>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
        <p:nvSpPr>
          <p:cNvPr id="9" name="Rectangle 8"/>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543137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ctivity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 y="-62066"/>
            <a:ext cx="915011" cy="915011"/>
          </a:xfrm>
          <a:prstGeom prst="rect">
            <a:avLst/>
          </a:prstGeom>
        </p:spPr>
      </p:pic>
      <p:pic>
        <p:nvPicPr>
          <p:cNvPr id="14" name="Picture 13"/>
          <p:cNvPicPr>
            <a:picLocks noChangeAspect="1"/>
          </p:cNvPicPr>
          <p:nvPr/>
        </p:nvPicPr>
        <p:blipFill rotWithShape="1">
          <a:blip r:embed="rId4"/>
          <a:srcRect l="26160" r="26754"/>
          <a:stretch/>
        </p:blipFill>
        <p:spPr>
          <a:xfrm>
            <a:off x="2548677" y="941540"/>
            <a:ext cx="1048319" cy="1167479"/>
          </a:xfrm>
          <a:prstGeom prst="rect">
            <a:avLst/>
          </a:prstGeom>
        </p:spPr>
      </p:pic>
      <p:sp>
        <p:nvSpPr>
          <p:cNvPr id="6" name="Content Placeholder 5"/>
          <p:cNvSpPr>
            <a:spLocks noGrp="1"/>
          </p:cNvSpPr>
          <p:nvPr>
            <p:ph idx="1"/>
          </p:nvPr>
        </p:nvSpPr>
        <p:spPr>
          <a:xfrm>
            <a:off x="6077901" y="1117600"/>
            <a:ext cx="2879070" cy="5008563"/>
          </a:xfrm>
        </p:spPr>
        <p:txBody>
          <a:bodyPr>
            <a:normAutofit/>
          </a:bodyPr>
          <a:lstStyle/>
          <a:p>
            <a:r>
              <a:rPr lang="fr-FR" sz="2200" dirty="0">
                <a:latin typeface="Avenir LT Std 35 Light"/>
                <a:cs typeface="Avenir Book"/>
              </a:rPr>
              <a:t>La protection </a:t>
            </a:r>
            <a:br>
              <a:rPr lang="fr-FR" sz="2200" dirty="0">
                <a:latin typeface="Avenir LT Std 35 Light"/>
                <a:cs typeface="Avenir Book"/>
              </a:rPr>
            </a:br>
            <a:r>
              <a:rPr lang="fr-FR" sz="2200" dirty="0">
                <a:latin typeface="Avenir LT Std 35 Light"/>
                <a:cs typeface="Avenir Book"/>
              </a:rPr>
              <a:t>sociale est-elle organisée ainsi </a:t>
            </a:r>
            <a:br>
              <a:rPr lang="fr-FR" sz="2200" dirty="0">
                <a:latin typeface="Avenir LT Std 35 Light"/>
                <a:cs typeface="Avenir Book"/>
              </a:rPr>
            </a:br>
            <a:r>
              <a:rPr lang="fr-FR" sz="2200" dirty="0">
                <a:latin typeface="Avenir LT Std 35 Light"/>
                <a:cs typeface="Avenir Book"/>
              </a:rPr>
              <a:t>dans votre pays?</a:t>
            </a:r>
          </a:p>
          <a:p>
            <a:r>
              <a:rPr lang="fr-FR" sz="2200" dirty="0">
                <a:latin typeface="Avenir LT Std 35 Light"/>
                <a:cs typeface="Avenir Book"/>
              </a:rPr>
              <a:t>En plénière, aidez-moi à représenter les principaux programmes de PS existants en suivant autant que possible ce « schéma »!</a:t>
            </a:r>
          </a:p>
          <a:p>
            <a:endParaRPr lang="fr-FR" dirty="0"/>
          </a:p>
        </p:txBody>
      </p:sp>
      <p:pic>
        <p:nvPicPr>
          <p:cNvPr id="4" name="Picture 3" descr="Graphical user interface, application&#10;&#10;Description automatically generated">
            <a:extLst>
              <a:ext uri="{FF2B5EF4-FFF2-40B4-BE49-F238E27FC236}">
                <a16:creationId xmlns:a16="http://schemas.microsoft.com/office/drawing/2014/main" id="{CBFA29D4-4E63-46A1-87D9-EE93FC9F8CD2}"/>
              </a:ext>
            </a:extLst>
          </p:cNvPr>
          <p:cNvPicPr>
            <a:picLocks noChangeAspect="1"/>
          </p:cNvPicPr>
          <p:nvPr/>
        </p:nvPicPr>
        <p:blipFill>
          <a:blip r:embed="rId5"/>
          <a:stretch>
            <a:fillRect/>
          </a:stretch>
        </p:blipFill>
        <p:spPr>
          <a:xfrm>
            <a:off x="229607" y="2261945"/>
            <a:ext cx="5864919" cy="3703512"/>
          </a:xfrm>
          <a:prstGeom prst="rect">
            <a:avLst/>
          </a:prstGeom>
        </p:spPr>
      </p:pic>
    </p:spTree>
    <p:extLst>
      <p:ext uri="{BB962C8B-B14F-4D97-AF65-F5344CB8AC3E}">
        <p14:creationId xmlns:p14="http://schemas.microsoft.com/office/powerpoint/2010/main" val="200496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3" y="32856"/>
            <a:ext cx="9246351" cy="6831445"/>
          </a:xfrm>
          <a:prstGeom prst="rect">
            <a:avLst/>
          </a:prstGeom>
        </p:spPr>
      </p:pic>
      <p:sp>
        <p:nvSpPr>
          <p:cNvPr id="11" name="TextBox 10"/>
          <p:cNvSpPr txBox="1"/>
          <p:nvPr/>
        </p:nvSpPr>
        <p:spPr>
          <a:xfrm>
            <a:off x="-175977" y="5399314"/>
            <a:ext cx="9443422" cy="502702"/>
          </a:xfrm>
          <a:prstGeom prst="rect">
            <a:avLst/>
          </a:prstGeom>
          <a:noFill/>
        </p:spPr>
        <p:txBody>
          <a:bodyPr wrap="square" rtlCol="0">
            <a:spAutoFit/>
          </a:bodyPr>
          <a:lstStyle/>
          <a:p>
            <a:pPr algn="ctr"/>
            <a:r>
              <a:rPr lang="fr-FR" sz="4000" baseline="30000" dirty="0">
                <a:solidFill>
                  <a:srgbClr val="FFFFFF"/>
                </a:solidFill>
                <a:latin typeface="Avenir Book"/>
                <a:cs typeface="Avenir Medium"/>
              </a:rPr>
              <a:t>QUELLE IMPORTANCE REVÊT LA PROTECTION SOCIALE?</a:t>
            </a:r>
          </a:p>
        </p:txBody>
      </p:sp>
    </p:spTree>
    <p:extLst>
      <p:ext uri="{BB962C8B-B14F-4D97-AF65-F5344CB8AC3E}">
        <p14:creationId xmlns:p14="http://schemas.microsoft.com/office/powerpoint/2010/main" val="3379140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1582819"/>
            <a:ext cx="4572000" cy="3170099"/>
          </a:xfrm>
          <a:prstGeom prst="rect">
            <a:avLst/>
          </a:prstGeom>
          <a:noFill/>
        </p:spPr>
        <p:txBody>
          <a:bodyPr wrap="square" rtlCol="0">
            <a:spAutoFit/>
          </a:bodyPr>
          <a:lstStyle/>
          <a:p>
            <a:pPr algn="ctr"/>
            <a:r>
              <a:rPr lang="fr-FR" sz="4000" dirty="0">
                <a:solidFill>
                  <a:schemeClr val="bg1"/>
                </a:solidFill>
                <a:latin typeface="Avenir Book"/>
                <a:cs typeface="Avenir Book"/>
              </a:rPr>
              <a:t>Pourquoi la protection sociale? Élaborez des scénarios…</a:t>
            </a:r>
          </a:p>
          <a:p>
            <a:pPr algn="ctr"/>
            <a:endParaRPr lang="fr-FR" sz="4000" dirty="0">
              <a:solidFill>
                <a:schemeClr val="bg1"/>
              </a:solidFill>
              <a:latin typeface="Avenir Book"/>
              <a:cs typeface="Avenir Book"/>
            </a:endParaRPr>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
        <p:nvSpPr>
          <p:cNvPr id="9" name="Rectangle 8">
            <a:extLst>
              <a:ext uri="{FF2B5EF4-FFF2-40B4-BE49-F238E27FC236}">
                <a16:creationId xmlns:a16="http://schemas.microsoft.com/office/drawing/2014/main" id="{DCDCF6E2-D85D-46A7-A5AB-C1A8EF52A51F}"/>
              </a:ext>
            </a:extLst>
          </p:cNvPr>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550320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2"/>
            <a:ext cx="9144000" cy="6841269"/>
          </a:xfrm>
          <a:prstGeom prst="rect">
            <a:avLst/>
          </a:prstGeom>
        </p:spPr>
      </p:pic>
      <p:sp>
        <p:nvSpPr>
          <p:cNvPr id="3" name="TextBox 2"/>
          <p:cNvSpPr txBox="1"/>
          <p:nvPr/>
        </p:nvSpPr>
        <p:spPr>
          <a:xfrm>
            <a:off x="3989810" y="1182928"/>
            <a:ext cx="4853250" cy="2477601"/>
          </a:xfrm>
          <a:prstGeom prst="rect">
            <a:avLst/>
          </a:prstGeom>
          <a:noFill/>
        </p:spPr>
        <p:txBody>
          <a:bodyPr wrap="square" rtlCol="0">
            <a:spAutoFit/>
          </a:bodyPr>
          <a:lstStyle/>
          <a:p>
            <a:pPr>
              <a:spcAft>
                <a:spcPts val="600"/>
              </a:spcAft>
            </a:pPr>
            <a:r>
              <a:rPr lang="fr-FR" sz="1600" b="1" dirty="0">
                <a:latin typeface="Avenir Book"/>
                <a:cs typeface="Avenir Book"/>
              </a:rPr>
              <a:t>Groupes 1 et 2</a:t>
            </a:r>
            <a:r>
              <a:rPr lang="fr-FR" sz="1600" dirty="0">
                <a:latin typeface="Avenir Book"/>
                <a:cs typeface="Avenir Book"/>
              </a:rPr>
              <a:t>:  Grace reçoit une assistance monétaire de l’État. Comment cet argent </a:t>
            </a:r>
            <a:br>
              <a:rPr lang="fr-FR" sz="1600" dirty="0">
                <a:latin typeface="Avenir Book"/>
                <a:cs typeface="Avenir Book"/>
              </a:rPr>
            </a:br>
            <a:r>
              <a:rPr lang="fr-FR" sz="1600" dirty="0">
                <a:latin typeface="Avenir Book"/>
                <a:cs typeface="Avenir Book"/>
              </a:rPr>
              <a:t>est-il employé et comment son utilisation </a:t>
            </a:r>
            <a:br>
              <a:rPr lang="fr-FR" sz="1600" dirty="0">
                <a:latin typeface="Avenir Book"/>
                <a:cs typeface="Avenir Book"/>
              </a:rPr>
            </a:br>
            <a:r>
              <a:rPr lang="fr-FR" sz="1600" dirty="0">
                <a:latin typeface="Avenir Book"/>
                <a:cs typeface="Avenir Book"/>
              </a:rPr>
              <a:t>affecte-t-elle son ménage, sa communauté </a:t>
            </a:r>
            <a:br>
              <a:rPr lang="fr-FR" sz="1600" dirty="0">
                <a:latin typeface="Avenir Book"/>
                <a:cs typeface="Avenir Book"/>
              </a:rPr>
            </a:br>
            <a:r>
              <a:rPr lang="fr-FR" sz="1600" dirty="0">
                <a:latin typeface="Avenir Book"/>
                <a:cs typeface="Avenir Book"/>
              </a:rPr>
              <a:t>et la société en général?</a:t>
            </a:r>
          </a:p>
          <a:p>
            <a:r>
              <a:rPr lang="fr-FR" sz="1600" b="1" dirty="0">
                <a:latin typeface="Avenir Book"/>
                <a:cs typeface="Avenir Book"/>
              </a:rPr>
              <a:t>Tous les groupes : </a:t>
            </a:r>
            <a:r>
              <a:rPr lang="fr-FR" sz="1600" dirty="0">
                <a:latin typeface="Avenir Book"/>
                <a:cs typeface="Avenir Book"/>
              </a:rPr>
              <a:t>Créez un scénario sous </a:t>
            </a:r>
            <a:br>
              <a:rPr lang="fr-FR" sz="1600" dirty="0">
                <a:latin typeface="Avenir Book"/>
                <a:cs typeface="Avenir Book"/>
              </a:rPr>
            </a:br>
            <a:r>
              <a:rPr lang="fr-FR" sz="1600" dirty="0">
                <a:latin typeface="Avenir Book"/>
                <a:cs typeface="Avenir Book"/>
              </a:rPr>
              <a:t>forme d’arbre, où vous détaillerez une possible chaîne d’événements.</a:t>
            </a:r>
          </a:p>
          <a:p>
            <a:endParaRPr lang="fr-FR" sz="2200" dirty="0">
              <a:latin typeface="Avenir Book"/>
              <a:cs typeface="Avenir Book"/>
            </a:endParaRPr>
          </a:p>
        </p:txBody>
      </p:sp>
      <p:pic>
        <p:nvPicPr>
          <p:cNvPr id="14" name="Picture 13">
            <a:hlinkClick r:id="rId4"/>
          </p:cNvPr>
          <p:cNvPicPr>
            <a:picLocks noChangeAspect="1"/>
          </p:cNvPicPr>
          <p:nvPr/>
        </p:nvPicPr>
        <p:blipFill rotWithShape="1">
          <a:blip r:embed="rId5"/>
          <a:srcRect t="30945" r="2108" b="15947"/>
          <a:stretch/>
        </p:blipFill>
        <p:spPr>
          <a:xfrm>
            <a:off x="404225" y="1244044"/>
            <a:ext cx="2940902" cy="2305288"/>
          </a:xfrm>
          <a:prstGeom prst="rect">
            <a:avLst/>
          </a:prstGeom>
        </p:spPr>
      </p:pic>
      <p:sp>
        <p:nvSpPr>
          <p:cNvPr id="5" name="TextBox 4"/>
          <p:cNvSpPr txBox="1"/>
          <p:nvPr/>
        </p:nvSpPr>
        <p:spPr>
          <a:xfrm>
            <a:off x="385386" y="4075588"/>
            <a:ext cx="2623286" cy="830997"/>
          </a:xfrm>
          <a:prstGeom prst="rect">
            <a:avLst/>
          </a:prstGeom>
          <a:noFill/>
        </p:spPr>
        <p:txBody>
          <a:bodyPr wrap="square" rtlCol="0">
            <a:spAutoFit/>
          </a:bodyPr>
          <a:lstStyle/>
          <a:p>
            <a:r>
              <a:rPr lang="fr-FR" sz="1600" b="1" dirty="0">
                <a:latin typeface="Avenir Book"/>
                <a:cs typeface="Avenir Book"/>
              </a:rPr>
              <a:t>Groupes 3 et 4:</a:t>
            </a:r>
            <a:r>
              <a:rPr lang="fr-FR" sz="1600" dirty="0">
                <a:latin typeface="Avenir Book"/>
                <a:cs typeface="Avenir Book"/>
              </a:rPr>
              <a:t> Qu’arriverait-il si Grace ne recevait pas cette aide?</a:t>
            </a:r>
          </a:p>
        </p:txBody>
      </p:sp>
      <p:sp>
        <p:nvSpPr>
          <p:cNvPr id="6" name="Rectangle 5"/>
          <p:cNvSpPr/>
          <p:nvPr/>
        </p:nvSpPr>
        <p:spPr>
          <a:xfrm>
            <a:off x="-10886" y="-62067"/>
            <a:ext cx="9154886" cy="1081697"/>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Title 3"/>
          <p:cNvSpPr txBox="1">
            <a:spLocks/>
          </p:cNvSpPr>
          <p:nvPr/>
        </p:nvSpPr>
        <p:spPr>
          <a:xfrm>
            <a:off x="0" y="222307"/>
            <a:ext cx="9144000" cy="545308"/>
          </a:xfrm>
          <a:prstGeom prst="rect">
            <a:avLst/>
          </a:prstGeom>
        </p:spPr>
        <p:txBody>
          <a:bodyPr/>
          <a:lstStyle>
            <a:lvl1pPr algn="l" defTabSz="457200" rtl="0" eaLnBrk="1" latinLnBrk="0" hangingPunct="1">
              <a:spcBef>
                <a:spcPct val="0"/>
              </a:spcBef>
              <a:buNone/>
              <a:defRPr sz="2800" kern="1200">
                <a:solidFill>
                  <a:schemeClr val="bg1"/>
                </a:solidFill>
                <a:latin typeface="+mj-lt"/>
                <a:ea typeface="+mj-ea"/>
                <a:cs typeface="+mj-cs"/>
              </a:defRPr>
            </a:lvl1pPr>
          </a:lstStyle>
          <a:p>
            <a:pPr algn="ctr"/>
            <a:r>
              <a:rPr lang="fr-FR" dirty="0">
                <a:latin typeface="Avenir Book"/>
                <a:cs typeface="Avenir Medium"/>
              </a:rPr>
              <a:t>Activité: élaboration de scénarios</a:t>
            </a:r>
          </a:p>
        </p:txBody>
      </p:sp>
      <p:pic>
        <p:nvPicPr>
          <p:cNvPr id="8" name="Picture 7" descr="activity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 y="-62067"/>
            <a:ext cx="1081697" cy="1081697"/>
          </a:xfrm>
          <a:prstGeom prst="rect">
            <a:avLst/>
          </a:prstGeom>
        </p:spPr>
      </p:pic>
      <p:pic>
        <p:nvPicPr>
          <p:cNvPr id="9" name="Picture 8" descr="A screenshot of a cell phone&#10;&#10;Description generated with very high confidence">
            <a:extLst>
              <a:ext uri="{FF2B5EF4-FFF2-40B4-BE49-F238E27FC236}">
                <a16:creationId xmlns:a16="http://schemas.microsoft.com/office/drawing/2014/main" id="{6493D63A-0A2D-4986-9F47-ADB0AB5CDD02}"/>
              </a:ext>
            </a:extLst>
          </p:cNvPr>
          <p:cNvPicPr>
            <a:picLocks noChangeAspect="1"/>
          </p:cNvPicPr>
          <p:nvPr/>
        </p:nvPicPr>
        <p:blipFill>
          <a:blip r:embed="rId7"/>
          <a:stretch>
            <a:fillRect/>
          </a:stretch>
        </p:blipFill>
        <p:spPr>
          <a:xfrm>
            <a:off x="3530927" y="3201039"/>
            <a:ext cx="5415646" cy="2761980"/>
          </a:xfrm>
          <a:prstGeom prst="rect">
            <a:avLst/>
          </a:prstGeom>
        </p:spPr>
      </p:pic>
    </p:spTree>
    <p:extLst>
      <p:ext uri="{BB962C8B-B14F-4D97-AF65-F5344CB8AC3E}">
        <p14:creationId xmlns:p14="http://schemas.microsoft.com/office/powerpoint/2010/main" val="13867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619671" y="1588193"/>
            <a:ext cx="6570541" cy="408099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ectangle 5"/>
          <p:cNvSpPr/>
          <p:nvPr/>
        </p:nvSpPr>
        <p:spPr>
          <a:xfrm>
            <a:off x="49685" y="6512668"/>
            <a:ext cx="1946636" cy="246221"/>
          </a:xfrm>
          <a:prstGeom prst="rect">
            <a:avLst/>
          </a:prstGeom>
        </p:spPr>
        <p:txBody>
          <a:bodyPr wrap="square">
            <a:spAutoFit/>
          </a:bodyPr>
          <a:lstStyle/>
          <a:p>
            <a:pPr algn="just"/>
            <a:r>
              <a:rPr lang="fr-FR" sz="1000" dirty="0">
                <a:latin typeface="Avenir" panose="020B0503020203020204" pitchFamily="34" charset="0"/>
              </a:rPr>
              <a:t>Source : </a:t>
            </a:r>
            <a:r>
              <a:rPr lang="fr-FR" sz="1000" dirty="0">
                <a:solidFill>
                  <a:schemeClr val="bg1">
                    <a:lumMod val="75000"/>
                  </a:schemeClr>
                </a:solidFill>
                <a:latin typeface="Avenir" panose="020B0503020203020204" pitchFamily="34" charset="0"/>
                <a:hlinkClick r:id="rId3"/>
              </a:rPr>
              <a:t>Bastagli et al</a:t>
            </a:r>
            <a:r>
              <a:rPr lang="fr-FR" sz="1000" dirty="0">
                <a:solidFill>
                  <a:schemeClr val="bg1">
                    <a:lumMod val="75000"/>
                  </a:schemeClr>
                </a:solidFill>
                <a:latin typeface="Avenir" panose="020B0503020203020204" pitchFamily="34" charset="0"/>
              </a:rPr>
              <a:t>.</a:t>
            </a:r>
          </a:p>
        </p:txBody>
      </p:sp>
      <p:cxnSp>
        <p:nvCxnSpPr>
          <p:cNvPr id="5" name="Straight Arrow Connector 4"/>
          <p:cNvCxnSpPr/>
          <p:nvPr/>
        </p:nvCxnSpPr>
        <p:spPr>
          <a:xfrm>
            <a:off x="4428924" y="493160"/>
            <a:ext cx="0" cy="435919"/>
          </a:xfrm>
          <a:prstGeom prst="straightConnector1">
            <a:avLst/>
          </a:prstGeom>
          <a:ln w="76200">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txBox="1">
            <a:spLocks/>
          </p:cNvSpPr>
          <p:nvPr/>
        </p:nvSpPr>
        <p:spPr>
          <a:xfrm>
            <a:off x="0" y="42788"/>
            <a:ext cx="9144000" cy="3887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b="1" dirty="0">
                <a:solidFill>
                  <a:schemeClr val="accent2">
                    <a:lumMod val="75000"/>
                  </a:schemeClr>
                </a:solidFill>
                <a:latin typeface="Avenir Medium"/>
                <a:cs typeface="Avenir Medium"/>
              </a:rPr>
              <a:t>Imaginez que l’arbre commence ici</a:t>
            </a:r>
          </a:p>
        </p:txBody>
      </p:sp>
      <p:cxnSp>
        <p:nvCxnSpPr>
          <p:cNvPr id="11" name="Straight Arrow Connector 10"/>
          <p:cNvCxnSpPr/>
          <p:nvPr/>
        </p:nvCxnSpPr>
        <p:spPr>
          <a:xfrm flipV="1">
            <a:off x="632783" y="5323409"/>
            <a:ext cx="0" cy="484436"/>
          </a:xfrm>
          <a:prstGeom prst="straightConnector1">
            <a:avLst/>
          </a:prstGeom>
          <a:ln w="76200">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7469" y="5807845"/>
            <a:ext cx="3425392" cy="30117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1500" b="1" dirty="0">
                <a:solidFill>
                  <a:schemeClr val="accent2">
                    <a:lumMod val="75000"/>
                  </a:schemeClr>
                </a:solidFill>
                <a:latin typeface="Avenir Medium"/>
                <a:cs typeface="Avenir Medium"/>
              </a:rPr>
              <a:t>Impacts sociaux</a:t>
            </a:r>
          </a:p>
        </p:txBody>
      </p:sp>
      <p:sp>
        <p:nvSpPr>
          <p:cNvPr id="2" name="Rectangle 1"/>
          <p:cNvSpPr/>
          <p:nvPr/>
        </p:nvSpPr>
        <p:spPr>
          <a:xfrm>
            <a:off x="2146" y="1496883"/>
            <a:ext cx="1317120" cy="170324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Rectangle 2"/>
          <p:cNvSpPr/>
          <p:nvPr/>
        </p:nvSpPr>
        <p:spPr>
          <a:xfrm>
            <a:off x="-40080" y="1520632"/>
            <a:ext cx="1417687" cy="1661993"/>
          </a:xfrm>
          <a:prstGeom prst="rect">
            <a:avLst/>
          </a:prstGeom>
        </p:spPr>
        <p:txBody>
          <a:bodyPr wrap="square">
            <a:spAutoFit/>
          </a:bodyPr>
          <a:lstStyle/>
          <a:p>
            <a:pPr marL="171450" indent="-171450">
              <a:buFont typeface="Arial"/>
              <a:buChar char="•"/>
            </a:pPr>
            <a:r>
              <a:rPr lang="fr-FR" sz="850" dirty="0">
                <a:solidFill>
                  <a:schemeClr val="bg1"/>
                </a:solidFill>
                <a:latin typeface="Avenir Book"/>
                <a:cs typeface="Avenir Book"/>
              </a:rPr>
              <a:t>Transformation des marchés locaux</a:t>
            </a:r>
            <a:br>
              <a:rPr lang="fr-FR" sz="850" dirty="0">
                <a:solidFill>
                  <a:schemeClr val="bg1"/>
                </a:solidFill>
                <a:latin typeface="Avenir Book"/>
                <a:cs typeface="Avenir Book"/>
              </a:rPr>
            </a:br>
            <a:r>
              <a:rPr lang="fr-FR" sz="850" dirty="0">
                <a:solidFill>
                  <a:schemeClr val="bg1"/>
                </a:solidFill>
                <a:latin typeface="Avenir Book"/>
                <a:cs typeface="Avenir Book"/>
              </a:rPr>
              <a:t>du travail.</a:t>
            </a:r>
          </a:p>
          <a:p>
            <a:pPr marL="171450" indent="-171450">
              <a:buFont typeface="Arial"/>
              <a:buChar char="•"/>
            </a:pPr>
            <a:r>
              <a:rPr lang="fr-FR" sz="850" dirty="0">
                <a:solidFill>
                  <a:schemeClr val="bg1"/>
                </a:solidFill>
                <a:latin typeface="Avenir Book"/>
                <a:cs typeface="Avenir Book"/>
              </a:rPr>
              <a:t>Transformation des marchés locaux</a:t>
            </a:r>
            <a:br>
              <a:rPr lang="fr-FR" sz="850" dirty="0">
                <a:solidFill>
                  <a:schemeClr val="bg1"/>
                </a:solidFill>
                <a:latin typeface="Avenir Book"/>
                <a:cs typeface="Avenir Book"/>
              </a:rPr>
            </a:br>
            <a:r>
              <a:rPr lang="fr-FR" sz="850" dirty="0">
                <a:solidFill>
                  <a:schemeClr val="bg1"/>
                </a:solidFill>
                <a:latin typeface="Avenir Book"/>
                <a:cs typeface="Avenir Book"/>
              </a:rPr>
              <a:t>de biens et de services et de l’économie locale.</a:t>
            </a:r>
          </a:p>
          <a:p>
            <a:pPr marL="171450" indent="-171450">
              <a:buFont typeface="Arial"/>
              <a:buChar char="•"/>
            </a:pPr>
            <a:r>
              <a:rPr lang="fr-FR" sz="850" dirty="0">
                <a:solidFill>
                  <a:schemeClr val="bg1"/>
                </a:solidFill>
                <a:latin typeface="Avenir Book"/>
                <a:cs typeface="Avenir Book"/>
              </a:rPr>
              <a:t>Transformation des réseau sociaux, de la cohésion sociale et des effets entre pairs.</a:t>
            </a:r>
          </a:p>
        </p:txBody>
      </p:sp>
      <p:sp>
        <p:nvSpPr>
          <p:cNvPr id="7" name="Rectangle 6"/>
          <p:cNvSpPr/>
          <p:nvPr/>
        </p:nvSpPr>
        <p:spPr>
          <a:xfrm>
            <a:off x="-108437" y="900254"/>
            <a:ext cx="1734982" cy="646331"/>
          </a:xfrm>
          <a:prstGeom prst="rect">
            <a:avLst/>
          </a:prstGeom>
        </p:spPr>
        <p:txBody>
          <a:bodyPr wrap="square">
            <a:spAutoFit/>
          </a:bodyPr>
          <a:lstStyle/>
          <a:p>
            <a:pPr algn="ctr"/>
            <a:r>
              <a:rPr lang="fr-FR" sz="1200" dirty="0">
                <a:latin typeface="Avenir Medium"/>
                <a:cs typeface="Avenir Medium"/>
              </a:rPr>
              <a:t>Niveau local/communautaire (INTERMÉDIAIRE)</a:t>
            </a:r>
          </a:p>
        </p:txBody>
      </p:sp>
      <p:sp>
        <p:nvSpPr>
          <p:cNvPr id="12" name="Rectangle 11"/>
          <p:cNvSpPr/>
          <p:nvPr/>
        </p:nvSpPr>
        <p:spPr>
          <a:xfrm>
            <a:off x="2147" y="3934519"/>
            <a:ext cx="1317120" cy="138889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Rectangle 12"/>
          <p:cNvSpPr/>
          <p:nvPr/>
        </p:nvSpPr>
        <p:spPr>
          <a:xfrm>
            <a:off x="2145" y="4003636"/>
            <a:ext cx="1317121" cy="1323439"/>
          </a:xfrm>
          <a:prstGeom prst="rect">
            <a:avLst/>
          </a:prstGeom>
        </p:spPr>
        <p:txBody>
          <a:bodyPr wrap="square">
            <a:spAutoFit/>
          </a:bodyPr>
          <a:lstStyle/>
          <a:p>
            <a:pPr marL="171450" indent="-171450">
              <a:buFont typeface="Arial"/>
              <a:buChar char="•"/>
            </a:pPr>
            <a:r>
              <a:rPr lang="fr-FR" sz="1000" dirty="0">
                <a:solidFill>
                  <a:schemeClr val="bg1"/>
                </a:solidFill>
                <a:latin typeface="Avenir Book"/>
                <a:cs typeface="Avenir Book"/>
              </a:rPr>
              <a:t>Réduction de </a:t>
            </a:r>
            <a:br>
              <a:rPr lang="fr-FR" sz="1000" dirty="0">
                <a:solidFill>
                  <a:schemeClr val="bg1"/>
                </a:solidFill>
                <a:latin typeface="Avenir Book"/>
                <a:cs typeface="Avenir Book"/>
              </a:rPr>
            </a:br>
            <a:r>
              <a:rPr lang="fr-FR" sz="1000" dirty="0">
                <a:solidFill>
                  <a:schemeClr val="bg1"/>
                </a:solidFill>
                <a:latin typeface="Avenir Book"/>
                <a:cs typeface="Avenir Book"/>
              </a:rPr>
              <a:t>la pauvreté et des inégalités; productivité </a:t>
            </a:r>
            <a:br>
              <a:rPr lang="fr-FR" sz="1000" dirty="0">
                <a:solidFill>
                  <a:schemeClr val="bg1"/>
                </a:solidFill>
                <a:latin typeface="Avenir Book"/>
                <a:cs typeface="Avenir Book"/>
              </a:rPr>
            </a:br>
            <a:r>
              <a:rPr lang="fr-FR" sz="1000" dirty="0">
                <a:solidFill>
                  <a:schemeClr val="bg1"/>
                </a:solidFill>
                <a:latin typeface="Avenir Book"/>
                <a:cs typeface="Avenir Book"/>
              </a:rPr>
              <a:t>et croissance; cohésion et relations sociales.</a:t>
            </a:r>
          </a:p>
        </p:txBody>
      </p:sp>
      <p:sp>
        <p:nvSpPr>
          <p:cNvPr id="16" name="Rectangle 15"/>
          <p:cNvSpPr/>
          <p:nvPr/>
        </p:nvSpPr>
        <p:spPr>
          <a:xfrm>
            <a:off x="2147" y="3317481"/>
            <a:ext cx="1317120" cy="461665"/>
          </a:xfrm>
          <a:prstGeom prst="rect">
            <a:avLst/>
          </a:prstGeom>
        </p:spPr>
        <p:txBody>
          <a:bodyPr wrap="square">
            <a:spAutoFit/>
          </a:bodyPr>
          <a:lstStyle/>
          <a:p>
            <a:pPr algn="ctr"/>
            <a:r>
              <a:rPr lang="fr-FR" sz="1200" dirty="0">
                <a:latin typeface="Avenir Medium"/>
                <a:cs typeface="Avenir Medium"/>
              </a:rPr>
              <a:t>Niveau global (MACRO)</a:t>
            </a:r>
          </a:p>
        </p:txBody>
      </p:sp>
      <p:sp>
        <p:nvSpPr>
          <p:cNvPr id="17" name="Rectangle 16"/>
          <p:cNvSpPr/>
          <p:nvPr/>
        </p:nvSpPr>
        <p:spPr>
          <a:xfrm>
            <a:off x="1676828" y="1871201"/>
            <a:ext cx="841248" cy="1041281"/>
          </a:xfrm>
          <a:prstGeom prst="rect">
            <a:avLst/>
          </a:prstGeom>
          <a:solidFill>
            <a:srgbClr val="00663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Rectangle 22"/>
          <p:cNvSpPr/>
          <p:nvPr/>
        </p:nvSpPr>
        <p:spPr>
          <a:xfrm>
            <a:off x="1676829" y="2192831"/>
            <a:ext cx="841247" cy="369332"/>
          </a:xfrm>
          <a:prstGeom prst="rect">
            <a:avLst/>
          </a:prstGeom>
        </p:spPr>
        <p:txBody>
          <a:bodyPr wrap="square">
            <a:spAutoFit/>
          </a:bodyPr>
          <a:lstStyle/>
          <a:p>
            <a:pPr algn="ctr"/>
            <a:r>
              <a:rPr lang="fr-FR" sz="900" dirty="0">
                <a:solidFill>
                  <a:schemeClr val="bg1"/>
                </a:solidFill>
                <a:latin typeface="Avenir Book"/>
                <a:cs typeface="Avenir Book"/>
              </a:rPr>
              <a:t>Dépenses d’éducation</a:t>
            </a:r>
          </a:p>
        </p:txBody>
      </p:sp>
      <p:sp>
        <p:nvSpPr>
          <p:cNvPr id="24" name="Rectangle 23"/>
          <p:cNvSpPr/>
          <p:nvPr/>
        </p:nvSpPr>
        <p:spPr>
          <a:xfrm>
            <a:off x="2545916" y="1871201"/>
            <a:ext cx="841248" cy="1041281"/>
          </a:xfrm>
          <a:prstGeom prst="rect">
            <a:avLst/>
          </a:prstGeom>
          <a:solidFill>
            <a:srgbClr val="00663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Rectangle 24"/>
          <p:cNvSpPr/>
          <p:nvPr/>
        </p:nvSpPr>
        <p:spPr>
          <a:xfrm>
            <a:off x="2545917" y="2204554"/>
            <a:ext cx="841247" cy="369332"/>
          </a:xfrm>
          <a:prstGeom prst="rect">
            <a:avLst/>
          </a:prstGeom>
        </p:spPr>
        <p:txBody>
          <a:bodyPr wrap="square">
            <a:spAutoFit/>
          </a:bodyPr>
          <a:lstStyle/>
          <a:p>
            <a:pPr algn="ctr"/>
            <a:r>
              <a:rPr lang="fr-FR" sz="900" dirty="0">
                <a:solidFill>
                  <a:schemeClr val="bg1"/>
                </a:solidFill>
                <a:latin typeface="Avenir Book"/>
                <a:cs typeface="Avenir Book"/>
              </a:rPr>
              <a:t>Dépenses de santé</a:t>
            </a:r>
          </a:p>
        </p:txBody>
      </p:sp>
      <p:sp>
        <p:nvSpPr>
          <p:cNvPr id="26" name="Rectangle 25"/>
          <p:cNvSpPr/>
          <p:nvPr/>
        </p:nvSpPr>
        <p:spPr>
          <a:xfrm>
            <a:off x="3410012" y="1871201"/>
            <a:ext cx="841248" cy="1041281"/>
          </a:xfrm>
          <a:prstGeom prst="rect">
            <a:avLst/>
          </a:prstGeom>
          <a:solidFill>
            <a:srgbClr val="00663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7" name="Rectangle 26"/>
          <p:cNvSpPr/>
          <p:nvPr/>
        </p:nvSpPr>
        <p:spPr>
          <a:xfrm>
            <a:off x="3381145" y="1908717"/>
            <a:ext cx="967163" cy="1061829"/>
          </a:xfrm>
          <a:prstGeom prst="rect">
            <a:avLst/>
          </a:prstGeom>
        </p:spPr>
        <p:txBody>
          <a:bodyPr wrap="square">
            <a:spAutoFit/>
          </a:bodyPr>
          <a:lstStyle/>
          <a:p>
            <a:pPr algn="ctr"/>
            <a:r>
              <a:rPr lang="fr-FR" sz="900" dirty="0">
                <a:solidFill>
                  <a:schemeClr val="bg1"/>
                </a:solidFill>
                <a:latin typeface="Avenir Book"/>
                <a:cs typeface="Avenir Book"/>
              </a:rPr>
              <a:t>Dépenses générales des ménages</a:t>
            </a:r>
            <a:br>
              <a:rPr lang="fr-FR" sz="900" dirty="0">
                <a:solidFill>
                  <a:schemeClr val="bg1"/>
                </a:solidFill>
                <a:latin typeface="Avenir Book"/>
                <a:cs typeface="Avenir Book"/>
              </a:rPr>
            </a:br>
            <a:r>
              <a:rPr lang="fr-FR" sz="900" dirty="0">
                <a:solidFill>
                  <a:schemeClr val="bg1"/>
                </a:solidFill>
                <a:latin typeface="Avenir Book"/>
                <a:cs typeface="Avenir Book"/>
              </a:rPr>
              <a:t>(par ex.: vêtements, savon, meubles…</a:t>
            </a:r>
          </a:p>
        </p:txBody>
      </p:sp>
      <p:sp>
        <p:nvSpPr>
          <p:cNvPr id="28" name="Rectangle 27"/>
          <p:cNvSpPr/>
          <p:nvPr/>
        </p:nvSpPr>
        <p:spPr>
          <a:xfrm>
            <a:off x="4274108" y="1871201"/>
            <a:ext cx="841248" cy="1041281"/>
          </a:xfrm>
          <a:prstGeom prst="rect">
            <a:avLst/>
          </a:prstGeom>
          <a:solidFill>
            <a:srgbClr val="00663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9" name="Rectangle 28"/>
          <p:cNvSpPr/>
          <p:nvPr/>
        </p:nvSpPr>
        <p:spPr>
          <a:xfrm>
            <a:off x="4274109" y="2216277"/>
            <a:ext cx="841247" cy="369332"/>
          </a:xfrm>
          <a:prstGeom prst="rect">
            <a:avLst/>
          </a:prstGeom>
        </p:spPr>
        <p:txBody>
          <a:bodyPr wrap="square">
            <a:spAutoFit/>
          </a:bodyPr>
          <a:lstStyle/>
          <a:p>
            <a:pPr algn="ctr"/>
            <a:r>
              <a:rPr lang="fr-FR" sz="900" dirty="0">
                <a:solidFill>
                  <a:schemeClr val="bg1"/>
                </a:solidFill>
                <a:latin typeface="Avenir Book"/>
                <a:cs typeface="Avenir Book"/>
              </a:rPr>
              <a:t>Dépenses alimentaires</a:t>
            </a:r>
          </a:p>
        </p:txBody>
      </p:sp>
      <p:sp>
        <p:nvSpPr>
          <p:cNvPr id="30" name="Rectangle 29"/>
          <p:cNvSpPr/>
          <p:nvPr/>
        </p:nvSpPr>
        <p:spPr>
          <a:xfrm>
            <a:off x="5138204" y="1871201"/>
            <a:ext cx="841248" cy="1041281"/>
          </a:xfrm>
          <a:prstGeom prst="rect">
            <a:avLst/>
          </a:prstGeom>
          <a:solidFill>
            <a:srgbClr val="00663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1" name="Rectangle 30"/>
          <p:cNvSpPr/>
          <p:nvPr/>
        </p:nvSpPr>
        <p:spPr>
          <a:xfrm>
            <a:off x="5138205" y="2134216"/>
            <a:ext cx="841247" cy="507831"/>
          </a:xfrm>
          <a:prstGeom prst="rect">
            <a:avLst/>
          </a:prstGeom>
        </p:spPr>
        <p:txBody>
          <a:bodyPr wrap="square">
            <a:spAutoFit/>
          </a:bodyPr>
          <a:lstStyle/>
          <a:p>
            <a:pPr algn="ctr"/>
            <a:r>
              <a:rPr lang="fr-FR" sz="900" dirty="0">
                <a:solidFill>
                  <a:schemeClr val="bg1"/>
                </a:solidFill>
                <a:latin typeface="Avenir Book"/>
                <a:cs typeface="Avenir Book"/>
              </a:rPr>
              <a:t>Épargne et accès au crédit</a:t>
            </a:r>
          </a:p>
        </p:txBody>
      </p:sp>
      <p:sp>
        <p:nvSpPr>
          <p:cNvPr id="32" name="Rectangle 31"/>
          <p:cNvSpPr/>
          <p:nvPr/>
        </p:nvSpPr>
        <p:spPr>
          <a:xfrm>
            <a:off x="6002299" y="1871201"/>
            <a:ext cx="939301" cy="1041281"/>
          </a:xfrm>
          <a:prstGeom prst="rect">
            <a:avLst/>
          </a:prstGeom>
          <a:solidFill>
            <a:srgbClr val="00663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3" name="Rectangle 32"/>
          <p:cNvSpPr/>
          <p:nvPr/>
        </p:nvSpPr>
        <p:spPr>
          <a:xfrm>
            <a:off x="6002301" y="2134216"/>
            <a:ext cx="939299" cy="646331"/>
          </a:xfrm>
          <a:prstGeom prst="rect">
            <a:avLst/>
          </a:prstGeom>
        </p:spPr>
        <p:txBody>
          <a:bodyPr wrap="square">
            <a:spAutoFit/>
          </a:bodyPr>
          <a:lstStyle/>
          <a:p>
            <a:pPr algn="ctr"/>
            <a:r>
              <a:rPr lang="fr-FR" sz="900" dirty="0">
                <a:solidFill>
                  <a:schemeClr val="bg1"/>
                </a:solidFill>
                <a:latin typeface="Avenir Book"/>
                <a:cs typeface="Avenir Book"/>
              </a:rPr>
              <a:t>Investissement et désinvestissement</a:t>
            </a:r>
          </a:p>
        </p:txBody>
      </p:sp>
      <p:sp>
        <p:nvSpPr>
          <p:cNvPr id="34" name="Rectangle 33"/>
          <p:cNvSpPr/>
          <p:nvPr/>
        </p:nvSpPr>
        <p:spPr>
          <a:xfrm>
            <a:off x="1676828" y="1588193"/>
            <a:ext cx="3288849" cy="276999"/>
          </a:xfrm>
          <a:prstGeom prst="rect">
            <a:avLst/>
          </a:prstGeom>
        </p:spPr>
        <p:txBody>
          <a:bodyPr wrap="none">
            <a:spAutoFit/>
          </a:bodyPr>
          <a:lstStyle/>
          <a:p>
            <a:r>
              <a:rPr lang="fr-FR" sz="1200" dirty="0">
                <a:latin typeface="Avenir Medium"/>
                <a:cs typeface="Avenir Medium"/>
              </a:rPr>
              <a:t>RÉSULTATS DE PREMIER ORDRE (exemples)</a:t>
            </a:r>
          </a:p>
        </p:txBody>
      </p:sp>
      <p:sp>
        <p:nvSpPr>
          <p:cNvPr id="35" name="Rectangle 34"/>
          <p:cNvSpPr/>
          <p:nvPr/>
        </p:nvSpPr>
        <p:spPr>
          <a:xfrm>
            <a:off x="1676828" y="3216908"/>
            <a:ext cx="841248" cy="1041281"/>
          </a:xfrm>
          <a:prstGeom prst="rect">
            <a:avLst/>
          </a:prstGeom>
          <a:solidFill>
            <a:srgbClr val="33669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Rectangle 35"/>
          <p:cNvSpPr/>
          <p:nvPr/>
        </p:nvSpPr>
        <p:spPr>
          <a:xfrm>
            <a:off x="1650247" y="3399542"/>
            <a:ext cx="895670" cy="646331"/>
          </a:xfrm>
          <a:prstGeom prst="rect">
            <a:avLst/>
          </a:prstGeom>
        </p:spPr>
        <p:txBody>
          <a:bodyPr wrap="square">
            <a:spAutoFit/>
          </a:bodyPr>
          <a:lstStyle/>
          <a:p>
            <a:pPr algn="ctr"/>
            <a:r>
              <a:rPr lang="fr-FR" sz="900" dirty="0">
                <a:solidFill>
                  <a:schemeClr val="bg1"/>
                </a:solidFill>
                <a:latin typeface="Avenir Book"/>
                <a:cs typeface="Avenir Book"/>
              </a:rPr>
              <a:t>Inscription, fréquentation et rétention scolaire</a:t>
            </a:r>
          </a:p>
        </p:txBody>
      </p:sp>
      <p:sp>
        <p:nvSpPr>
          <p:cNvPr id="37" name="Rectangle 36"/>
          <p:cNvSpPr/>
          <p:nvPr/>
        </p:nvSpPr>
        <p:spPr>
          <a:xfrm>
            <a:off x="2545916" y="3216908"/>
            <a:ext cx="841248" cy="1041281"/>
          </a:xfrm>
          <a:prstGeom prst="rect">
            <a:avLst/>
          </a:prstGeom>
          <a:solidFill>
            <a:srgbClr val="33669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8" name="Rectangle 37"/>
          <p:cNvSpPr/>
          <p:nvPr/>
        </p:nvSpPr>
        <p:spPr>
          <a:xfrm>
            <a:off x="2545917" y="3479923"/>
            <a:ext cx="841247" cy="507831"/>
          </a:xfrm>
          <a:prstGeom prst="rect">
            <a:avLst/>
          </a:prstGeom>
        </p:spPr>
        <p:txBody>
          <a:bodyPr wrap="square">
            <a:spAutoFit/>
          </a:bodyPr>
          <a:lstStyle/>
          <a:p>
            <a:pPr algn="ctr"/>
            <a:r>
              <a:rPr lang="fr-FR" sz="900" dirty="0">
                <a:solidFill>
                  <a:schemeClr val="bg1"/>
                </a:solidFill>
                <a:latin typeface="Avenir Book"/>
                <a:cs typeface="Avenir Book"/>
              </a:rPr>
              <a:t>Recours aux services </a:t>
            </a:r>
            <a:br>
              <a:rPr lang="fr-FR" sz="900" dirty="0">
                <a:solidFill>
                  <a:schemeClr val="bg1"/>
                </a:solidFill>
                <a:latin typeface="Avenir Book"/>
                <a:cs typeface="Avenir Book"/>
              </a:rPr>
            </a:br>
            <a:r>
              <a:rPr lang="fr-FR" sz="900" dirty="0">
                <a:solidFill>
                  <a:schemeClr val="bg1"/>
                </a:solidFill>
                <a:latin typeface="Avenir Book"/>
                <a:cs typeface="Avenir Book"/>
              </a:rPr>
              <a:t>de santé</a:t>
            </a:r>
          </a:p>
        </p:txBody>
      </p:sp>
      <p:sp>
        <p:nvSpPr>
          <p:cNvPr id="39" name="Rectangle 38"/>
          <p:cNvSpPr/>
          <p:nvPr/>
        </p:nvSpPr>
        <p:spPr>
          <a:xfrm>
            <a:off x="3410012" y="3216908"/>
            <a:ext cx="841248" cy="1041281"/>
          </a:xfrm>
          <a:prstGeom prst="rect">
            <a:avLst/>
          </a:prstGeom>
          <a:solidFill>
            <a:srgbClr val="33669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Rectangle 39"/>
          <p:cNvSpPr/>
          <p:nvPr/>
        </p:nvSpPr>
        <p:spPr>
          <a:xfrm>
            <a:off x="3432861" y="3333037"/>
            <a:ext cx="841247" cy="784830"/>
          </a:xfrm>
          <a:prstGeom prst="rect">
            <a:avLst/>
          </a:prstGeom>
        </p:spPr>
        <p:txBody>
          <a:bodyPr wrap="square">
            <a:spAutoFit/>
          </a:bodyPr>
          <a:lstStyle/>
          <a:p>
            <a:pPr algn="ctr"/>
            <a:r>
              <a:rPr lang="fr-FR" sz="900" dirty="0">
                <a:solidFill>
                  <a:schemeClr val="bg1"/>
                </a:solidFill>
                <a:latin typeface="Avenir Book"/>
                <a:cs typeface="Avenir Book"/>
              </a:rPr>
              <a:t>Acceptation de soi, fierté, dignité, optimisme.</a:t>
            </a:r>
          </a:p>
        </p:txBody>
      </p:sp>
      <p:sp>
        <p:nvSpPr>
          <p:cNvPr id="41" name="Rectangle 40"/>
          <p:cNvSpPr/>
          <p:nvPr/>
        </p:nvSpPr>
        <p:spPr>
          <a:xfrm>
            <a:off x="4274108" y="3216908"/>
            <a:ext cx="841248" cy="1041281"/>
          </a:xfrm>
          <a:prstGeom prst="rect">
            <a:avLst/>
          </a:prstGeom>
          <a:solidFill>
            <a:srgbClr val="33669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2" name="Rectangle 41"/>
          <p:cNvSpPr/>
          <p:nvPr/>
        </p:nvSpPr>
        <p:spPr>
          <a:xfrm>
            <a:off x="4200726" y="3206070"/>
            <a:ext cx="1007320" cy="1061829"/>
          </a:xfrm>
          <a:prstGeom prst="rect">
            <a:avLst/>
          </a:prstGeom>
        </p:spPr>
        <p:txBody>
          <a:bodyPr wrap="square">
            <a:spAutoFit/>
          </a:bodyPr>
          <a:lstStyle/>
          <a:p>
            <a:pPr algn="ctr"/>
            <a:r>
              <a:rPr lang="fr-FR" sz="900" dirty="0">
                <a:solidFill>
                  <a:schemeClr val="bg1"/>
                </a:solidFill>
                <a:latin typeface="Avenir Book"/>
                <a:cs typeface="Avenir Book"/>
              </a:rPr>
              <a:t>Consommation alimentaire, diversité du régime alimentaire et sécurité alimentaire</a:t>
            </a:r>
          </a:p>
        </p:txBody>
      </p:sp>
      <p:sp>
        <p:nvSpPr>
          <p:cNvPr id="43" name="Rectangle 42"/>
          <p:cNvSpPr/>
          <p:nvPr/>
        </p:nvSpPr>
        <p:spPr>
          <a:xfrm>
            <a:off x="5138203" y="3216908"/>
            <a:ext cx="938075" cy="1041281"/>
          </a:xfrm>
          <a:prstGeom prst="rect">
            <a:avLst/>
          </a:prstGeom>
          <a:solidFill>
            <a:srgbClr val="33669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4" name="Rectangle 43"/>
          <p:cNvSpPr/>
          <p:nvPr/>
        </p:nvSpPr>
        <p:spPr>
          <a:xfrm>
            <a:off x="5144286" y="3229793"/>
            <a:ext cx="938073" cy="1061829"/>
          </a:xfrm>
          <a:prstGeom prst="rect">
            <a:avLst/>
          </a:prstGeom>
        </p:spPr>
        <p:txBody>
          <a:bodyPr wrap="square">
            <a:spAutoFit/>
          </a:bodyPr>
          <a:lstStyle/>
          <a:p>
            <a:pPr algn="ctr"/>
            <a:r>
              <a:rPr lang="fr-FR" sz="900" dirty="0">
                <a:solidFill>
                  <a:schemeClr val="bg1"/>
                </a:solidFill>
                <a:latin typeface="Avenir Book"/>
                <a:cs typeface="Avenir Book"/>
              </a:rPr>
              <a:t>Création d’actifs liés ou non à la production agricole et diversification des stratégies</a:t>
            </a:r>
          </a:p>
        </p:txBody>
      </p:sp>
      <p:sp>
        <p:nvSpPr>
          <p:cNvPr id="45" name="Rectangle 44"/>
          <p:cNvSpPr/>
          <p:nvPr/>
        </p:nvSpPr>
        <p:spPr>
          <a:xfrm>
            <a:off x="6100939" y="3216908"/>
            <a:ext cx="840661" cy="1041281"/>
          </a:xfrm>
          <a:prstGeom prst="rect">
            <a:avLst/>
          </a:prstGeom>
          <a:solidFill>
            <a:srgbClr val="33669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6" name="Rectangle 45"/>
          <p:cNvSpPr/>
          <p:nvPr/>
        </p:nvSpPr>
        <p:spPr>
          <a:xfrm>
            <a:off x="6100941" y="3363340"/>
            <a:ext cx="840659" cy="784830"/>
          </a:xfrm>
          <a:prstGeom prst="rect">
            <a:avLst/>
          </a:prstGeom>
        </p:spPr>
        <p:txBody>
          <a:bodyPr wrap="square">
            <a:spAutoFit/>
          </a:bodyPr>
          <a:lstStyle/>
          <a:p>
            <a:pPr algn="ctr"/>
            <a:r>
              <a:rPr lang="fr-FR" sz="900" dirty="0">
                <a:solidFill>
                  <a:schemeClr val="bg1"/>
                </a:solidFill>
                <a:latin typeface="Avenir Book"/>
                <a:cs typeface="Avenir Book"/>
              </a:rPr>
              <a:t>Participation de la main-d’œuvre au marché du travail</a:t>
            </a:r>
          </a:p>
        </p:txBody>
      </p:sp>
      <p:sp>
        <p:nvSpPr>
          <p:cNvPr id="47" name="Rectangle 46"/>
          <p:cNvSpPr/>
          <p:nvPr/>
        </p:nvSpPr>
        <p:spPr>
          <a:xfrm>
            <a:off x="1684869" y="2939909"/>
            <a:ext cx="5272069" cy="276999"/>
          </a:xfrm>
          <a:prstGeom prst="rect">
            <a:avLst/>
          </a:prstGeom>
        </p:spPr>
        <p:txBody>
          <a:bodyPr wrap="square">
            <a:spAutoFit/>
          </a:bodyPr>
          <a:lstStyle/>
          <a:p>
            <a:r>
              <a:rPr lang="fr-FR" sz="1200" dirty="0">
                <a:latin typeface="Avenir Medium"/>
                <a:cs typeface="Avenir Medium"/>
              </a:rPr>
              <a:t>RÉSULTATS DE DEUXIÈME ORDRE (exemples)</a:t>
            </a:r>
          </a:p>
        </p:txBody>
      </p:sp>
      <p:sp>
        <p:nvSpPr>
          <p:cNvPr id="48" name="Rectangle 47"/>
          <p:cNvSpPr/>
          <p:nvPr/>
        </p:nvSpPr>
        <p:spPr>
          <a:xfrm>
            <a:off x="1676828" y="4552563"/>
            <a:ext cx="841248" cy="104128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9" name="Rectangle 48"/>
          <p:cNvSpPr/>
          <p:nvPr/>
        </p:nvSpPr>
        <p:spPr>
          <a:xfrm>
            <a:off x="1650246" y="4653136"/>
            <a:ext cx="924987" cy="615553"/>
          </a:xfrm>
          <a:prstGeom prst="rect">
            <a:avLst/>
          </a:prstGeom>
        </p:spPr>
        <p:txBody>
          <a:bodyPr wrap="square">
            <a:spAutoFit/>
          </a:bodyPr>
          <a:lstStyle/>
          <a:p>
            <a:pPr algn="ctr"/>
            <a:r>
              <a:rPr lang="fr-FR" sz="850" spc="-30" dirty="0">
                <a:solidFill>
                  <a:schemeClr val="bg1"/>
                </a:solidFill>
                <a:latin typeface="Avenir Book"/>
                <a:cs typeface="Avenir Book"/>
              </a:rPr>
              <a:t>Apprentissage, résultats et progression scolaires</a:t>
            </a:r>
            <a:endParaRPr lang="fr-FR" sz="850" dirty="0">
              <a:solidFill>
                <a:schemeClr val="bg1"/>
              </a:solidFill>
              <a:latin typeface="Avenir Book"/>
              <a:cs typeface="Avenir Book"/>
            </a:endParaRPr>
          </a:p>
        </p:txBody>
      </p:sp>
      <p:sp>
        <p:nvSpPr>
          <p:cNvPr id="50" name="Rectangle 49"/>
          <p:cNvSpPr/>
          <p:nvPr/>
        </p:nvSpPr>
        <p:spPr>
          <a:xfrm>
            <a:off x="2552230" y="4552563"/>
            <a:ext cx="567166" cy="104128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1" name="Rectangle 50"/>
          <p:cNvSpPr/>
          <p:nvPr/>
        </p:nvSpPr>
        <p:spPr>
          <a:xfrm>
            <a:off x="2552229" y="4815578"/>
            <a:ext cx="567167" cy="507831"/>
          </a:xfrm>
          <a:prstGeom prst="rect">
            <a:avLst/>
          </a:prstGeom>
        </p:spPr>
        <p:txBody>
          <a:bodyPr wrap="square">
            <a:spAutoFit/>
          </a:bodyPr>
          <a:lstStyle/>
          <a:p>
            <a:pPr algn="ctr"/>
            <a:r>
              <a:rPr lang="fr-FR" sz="900" dirty="0">
                <a:solidFill>
                  <a:schemeClr val="bg1"/>
                </a:solidFill>
                <a:latin typeface="Avenir Book"/>
                <a:cs typeface="Avenir Book"/>
              </a:rPr>
              <a:t>Niveau de santé</a:t>
            </a:r>
          </a:p>
        </p:txBody>
      </p:sp>
      <p:sp>
        <p:nvSpPr>
          <p:cNvPr id="52" name="Rectangle 51"/>
          <p:cNvSpPr/>
          <p:nvPr/>
        </p:nvSpPr>
        <p:spPr>
          <a:xfrm>
            <a:off x="3151082" y="4552563"/>
            <a:ext cx="841248" cy="104128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3" name="Rectangle 52"/>
          <p:cNvSpPr/>
          <p:nvPr/>
        </p:nvSpPr>
        <p:spPr>
          <a:xfrm>
            <a:off x="3173931" y="4815578"/>
            <a:ext cx="841247" cy="784830"/>
          </a:xfrm>
          <a:prstGeom prst="rect">
            <a:avLst/>
          </a:prstGeom>
        </p:spPr>
        <p:txBody>
          <a:bodyPr wrap="square">
            <a:spAutoFit/>
          </a:bodyPr>
          <a:lstStyle/>
          <a:p>
            <a:pPr algn="ctr"/>
            <a:r>
              <a:rPr lang="fr-FR" sz="900" dirty="0">
                <a:solidFill>
                  <a:schemeClr val="bg1"/>
                </a:solidFill>
                <a:latin typeface="Avenir Book"/>
                <a:cs typeface="Avenir Book"/>
              </a:rPr>
              <a:t>Nutrition, retard de croissance et émaciation</a:t>
            </a:r>
          </a:p>
        </p:txBody>
      </p:sp>
      <p:sp>
        <p:nvSpPr>
          <p:cNvPr id="54" name="Rectangle 53"/>
          <p:cNvSpPr/>
          <p:nvPr/>
        </p:nvSpPr>
        <p:spPr>
          <a:xfrm>
            <a:off x="4027508" y="4552563"/>
            <a:ext cx="841248" cy="104128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5" name="Rectangle 54"/>
          <p:cNvSpPr/>
          <p:nvPr/>
        </p:nvSpPr>
        <p:spPr>
          <a:xfrm>
            <a:off x="4027508" y="4766107"/>
            <a:ext cx="867364" cy="646331"/>
          </a:xfrm>
          <a:prstGeom prst="rect">
            <a:avLst/>
          </a:prstGeom>
        </p:spPr>
        <p:txBody>
          <a:bodyPr wrap="square">
            <a:spAutoFit/>
          </a:bodyPr>
          <a:lstStyle/>
          <a:p>
            <a:pPr algn="ctr"/>
            <a:r>
              <a:rPr lang="fr-FR" sz="900" dirty="0">
                <a:solidFill>
                  <a:schemeClr val="bg1"/>
                </a:solidFill>
                <a:latin typeface="Avenir Book"/>
                <a:cs typeface="Avenir Book"/>
              </a:rPr>
              <a:t>Bien-être psychosocial et  capital social</a:t>
            </a:r>
          </a:p>
        </p:txBody>
      </p:sp>
      <p:sp>
        <p:nvSpPr>
          <p:cNvPr id="56" name="Rectangle 55"/>
          <p:cNvSpPr/>
          <p:nvPr/>
        </p:nvSpPr>
        <p:spPr>
          <a:xfrm>
            <a:off x="4894872" y="4552563"/>
            <a:ext cx="1169075" cy="104128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7" name="Rectangle 56"/>
          <p:cNvSpPr/>
          <p:nvPr/>
        </p:nvSpPr>
        <p:spPr>
          <a:xfrm>
            <a:off x="4913452" y="4585494"/>
            <a:ext cx="1363047" cy="923330"/>
          </a:xfrm>
          <a:prstGeom prst="rect">
            <a:avLst/>
          </a:prstGeom>
        </p:spPr>
        <p:txBody>
          <a:bodyPr wrap="square">
            <a:spAutoFit/>
          </a:bodyPr>
          <a:lstStyle/>
          <a:p>
            <a:pPr algn="ctr"/>
            <a:r>
              <a:rPr lang="fr-FR" sz="900" dirty="0">
                <a:solidFill>
                  <a:schemeClr val="bg1"/>
                </a:solidFill>
                <a:latin typeface="Avenir Book"/>
                <a:cs typeface="Avenir Book"/>
              </a:rPr>
              <a:t>Stratégies de moyens de subsistance, diversification, productivité, potentiel de génération de revenus</a:t>
            </a:r>
          </a:p>
        </p:txBody>
      </p:sp>
      <p:sp>
        <p:nvSpPr>
          <p:cNvPr id="58" name="Rectangle 57"/>
          <p:cNvSpPr/>
          <p:nvPr/>
        </p:nvSpPr>
        <p:spPr>
          <a:xfrm>
            <a:off x="6100939" y="4552563"/>
            <a:ext cx="840661" cy="104128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9" name="Rectangle 58"/>
          <p:cNvSpPr/>
          <p:nvPr/>
        </p:nvSpPr>
        <p:spPr>
          <a:xfrm>
            <a:off x="6100941" y="4627608"/>
            <a:ext cx="840659" cy="784830"/>
          </a:xfrm>
          <a:prstGeom prst="rect">
            <a:avLst/>
          </a:prstGeom>
        </p:spPr>
        <p:txBody>
          <a:bodyPr wrap="square">
            <a:spAutoFit/>
          </a:bodyPr>
          <a:lstStyle/>
          <a:p>
            <a:pPr algn="ctr"/>
            <a:r>
              <a:rPr lang="fr-FR" sz="900" dirty="0">
                <a:solidFill>
                  <a:schemeClr val="bg1"/>
                </a:solidFill>
                <a:latin typeface="Avenir Book"/>
                <a:cs typeface="Avenir Book"/>
              </a:rPr>
              <a:t>Résilience, (adaptation aux chocs), capacité d’adaptation</a:t>
            </a:r>
          </a:p>
        </p:txBody>
      </p:sp>
      <p:sp>
        <p:nvSpPr>
          <p:cNvPr id="60" name="Rectangle 59"/>
          <p:cNvSpPr/>
          <p:nvPr/>
        </p:nvSpPr>
        <p:spPr>
          <a:xfrm>
            <a:off x="1684869" y="4286816"/>
            <a:ext cx="4572000" cy="276999"/>
          </a:xfrm>
          <a:prstGeom prst="rect">
            <a:avLst/>
          </a:prstGeom>
        </p:spPr>
        <p:txBody>
          <a:bodyPr>
            <a:spAutoFit/>
          </a:bodyPr>
          <a:lstStyle/>
          <a:p>
            <a:r>
              <a:rPr lang="fr-FR" sz="1200" dirty="0">
                <a:latin typeface="Avenir Medium"/>
                <a:cs typeface="Avenir Medium"/>
              </a:rPr>
              <a:t>RÉSULTATS DE TROISIÈME ORDRE (exemples)</a:t>
            </a:r>
          </a:p>
        </p:txBody>
      </p:sp>
      <p:sp>
        <p:nvSpPr>
          <p:cNvPr id="64" name="Rectangle 63"/>
          <p:cNvSpPr/>
          <p:nvPr/>
        </p:nvSpPr>
        <p:spPr>
          <a:xfrm>
            <a:off x="7018589" y="1871201"/>
            <a:ext cx="1082006" cy="3722643"/>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2" name="Rectangle 61"/>
          <p:cNvSpPr/>
          <p:nvPr/>
        </p:nvSpPr>
        <p:spPr>
          <a:xfrm>
            <a:off x="6956522" y="2715936"/>
            <a:ext cx="1069188" cy="1815882"/>
          </a:xfrm>
          <a:prstGeom prst="rect">
            <a:avLst/>
          </a:prstGeom>
        </p:spPr>
        <p:txBody>
          <a:bodyPr wrap="square">
            <a:spAutoFit/>
          </a:bodyPr>
          <a:lstStyle/>
          <a:p>
            <a:r>
              <a:rPr lang="fr-FR" sz="800" dirty="0">
                <a:latin typeface="Avenir Heavy"/>
                <a:cs typeface="Avenir Heavy"/>
              </a:rPr>
              <a:t>Transformation concernant:</a:t>
            </a:r>
          </a:p>
          <a:p>
            <a:pPr marL="108000" indent="-108000">
              <a:buFont typeface="Arial"/>
              <a:buChar char="•"/>
            </a:pPr>
            <a:r>
              <a:rPr lang="fr-FR" sz="800" dirty="0">
                <a:latin typeface="Avenir Book"/>
                <a:cs typeface="Avenir Book"/>
              </a:rPr>
              <a:t>Les préférences en matière de risques et de temps</a:t>
            </a:r>
          </a:p>
          <a:p>
            <a:pPr marL="108000" indent="-108000">
              <a:buFont typeface="Arial"/>
              <a:buChar char="•"/>
            </a:pPr>
            <a:r>
              <a:rPr lang="fr-FR" sz="800" dirty="0">
                <a:latin typeface="Avenir Book"/>
                <a:cs typeface="Avenir Book"/>
              </a:rPr>
              <a:t>Les dynamiques et la prise de décision au sein des ménages </a:t>
            </a:r>
          </a:p>
          <a:p>
            <a:pPr marL="108000" indent="-108000">
              <a:buFont typeface="Arial"/>
              <a:buChar char="•"/>
            </a:pPr>
            <a:r>
              <a:rPr lang="fr-FR" sz="800" dirty="0">
                <a:latin typeface="Avenir Book"/>
                <a:cs typeface="Avenir Book"/>
              </a:rPr>
              <a:t>Les relations de genre et l’autonomisation</a:t>
            </a:r>
            <a:r>
              <a:rPr lang="fr-FR" sz="800" spc="-20" dirty="0">
                <a:latin typeface="Avenir Book"/>
                <a:cs typeface="Avenir Book"/>
              </a:rPr>
              <a:t>.</a:t>
            </a:r>
          </a:p>
        </p:txBody>
      </p:sp>
      <p:sp>
        <p:nvSpPr>
          <p:cNvPr id="65" name="Pentagon 64"/>
          <p:cNvSpPr/>
          <p:nvPr/>
        </p:nvSpPr>
        <p:spPr>
          <a:xfrm flipH="1">
            <a:off x="6811988" y="2352590"/>
            <a:ext cx="206599" cy="174852"/>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6" name="Pentagon 65"/>
          <p:cNvSpPr/>
          <p:nvPr/>
        </p:nvSpPr>
        <p:spPr>
          <a:xfrm flipH="1">
            <a:off x="6811988" y="3717032"/>
            <a:ext cx="206599" cy="174852"/>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7" name="Pentagon 66"/>
          <p:cNvSpPr/>
          <p:nvPr/>
        </p:nvSpPr>
        <p:spPr>
          <a:xfrm flipH="1">
            <a:off x="6811988" y="5013176"/>
            <a:ext cx="206599" cy="174852"/>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9" name="Rectangle 68"/>
          <p:cNvSpPr/>
          <p:nvPr/>
        </p:nvSpPr>
        <p:spPr>
          <a:xfrm>
            <a:off x="1467225" y="955576"/>
            <a:ext cx="6633370" cy="4713612"/>
          </a:xfrm>
          <a:prstGeom prst="rect">
            <a:avLst/>
          </a:prstGeom>
          <a:noFill/>
          <a:ln w="19050" cmpd="sng">
            <a:solidFill>
              <a:srgbClr val="FFCC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dirty="0">
              <a:solidFill>
                <a:schemeClr val="tx1">
                  <a:lumMod val="95000"/>
                  <a:lumOff val="5000"/>
                </a:schemeClr>
              </a:solidFill>
              <a:latin typeface="Avenir Book"/>
              <a:cs typeface="Avenir Book"/>
            </a:endParaRPr>
          </a:p>
        </p:txBody>
      </p:sp>
      <p:sp>
        <p:nvSpPr>
          <p:cNvPr id="72" name="Rectangle 71"/>
          <p:cNvSpPr/>
          <p:nvPr/>
        </p:nvSpPr>
        <p:spPr>
          <a:xfrm>
            <a:off x="1676828" y="1043312"/>
            <a:ext cx="6423767" cy="461665"/>
          </a:xfrm>
          <a:prstGeom prst="rect">
            <a:avLst/>
          </a:prstGeom>
        </p:spPr>
        <p:txBody>
          <a:bodyPr wrap="square">
            <a:spAutoFit/>
          </a:bodyPr>
          <a:lstStyle/>
          <a:p>
            <a:pPr algn="ctr"/>
            <a:r>
              <a:rPr lang="fr-FR" sz="1200" dirty="0">
                <a:latin typeface="Avenir Medium"/>
                <a:cs typeface="Avenir Medium"/>
              </a:rPr>
              <a:t>TRANSFERTS MONÉTAIRES</a:t>
            </a:r>
          </a:p>
          <a:p>
            <a:pPr algn="ctr"/>
            <a:r>
              <a:rPr lang="fr-FR" sz="1200" dirty="0">
                <a:latin typeface="Avenir Medium"/>
                <a:cs typeface="Avenir Medium"/>
              </a:rPr>
              <a:t>Niveaux des individus et des ménages (MICRO)</a:t>
            </a:r>
          </a:p>
        </p:txBody>
      </p:sp>
      <p:sp>
        <p:nvSpPr>
          <p:cNvPr id="73" name="Pentagon 72"/>
          <p:cNvSpPr/>
          <p:nvPr/>
        </p:nvSpPr>
        <p:spPr>
          <a:xfrm flipH="1">
            <a:off x="1366658" y="3717032"/>
            <a:ext cx="206599" cy="174852"/>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4" name="Pentagon 73"/>
          <p:cNvSpPr/>
          <p:nvPr/>
        </p:nvSpPr>
        <p:spPr>
          <a:xfrm flipH="1">
            <a:off x="1366658" y="2276872"/>
            <a:ext cx="206599" cy="174852"/>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5" name="Pentagon 74"/>
          <p:cNvSpPr/>
          <p:nvPr/>
        </p:nvSpPr>
        <p:spPr>
          <a:xfrm flipH="1">
            <a:off x="1366658" y="4869160"/>
            <a:ext cx="206599" cy="174852"/>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7" name="Rectangle 76"/>
          <p:cNvSpPr/>
          <p:nvPr/>
        </p:nvSpPr>
        <p:spPr>
          <a:xfrm>
            <a:off x="7952527" y="939770"/>
            <a:ext cx="1166589" cy="4713611"/>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8" name="Rectangle 67"/>
          <p:cNvSpPr/>
          <p:nvPr/>
        </p:nvSpPr>
        <p:spPr>
          <a:xfrm>
            <a:off x="7955455" y="2319750"/>
            <a:ext cx="1232372" cy="2316019"/>
          </a:xfrm>
          <a:prstGeom prst="rect">
            <a:avLst/>
          </a:prstGeom>
        </p:spPr>
        <p:txBody>
          <a:bodyPr wrap="square">
            <a:spAutoFit/>
          </a:bodyPr>
          <a:lstStyle/>
          <a:p>
            <a:pPr marL="108000" indent="-108000">
              <a:buFont typeface="Arial" panose="020B0604020202020204" pitchFamily="34" charset="0"/>
              <a:buChar char="•"/>
            </a:pPr>
            <a:r>
              <a:rPr lang="fr-FR" sz="850" dirty="0">
                <a:latin typeface="Avenir Book"/>
                <a:cs typeface="Avenir Book"/>
              </a:rPr>
              <a:t>Caractéristiques fondamentales de conception (par ex.: montant des transferts)</a:t>
            </a:r>
          </a:p>
          <a:p>
            <a:pPr marL="108000" indent="-108000">
              <a:buFont typeface="Arial" panose="020B0604020202020204" pitchFamily="34" charset="0"/>
              <a:buChar char="•"/>
            </a:pPr>
            <a:r>
              <a:rPr lang="fr-FR" sz="850" dirty="0">
                <a:latin typeface="Avenir Book"/>
                <a:cs typeface="Avenir Book"/>
              </a:rPr>
              <a:t>Conditions</a:t>
            </a:r>
          </a:p>
          <a:p>
            <a:pPr marL="108000" indent="-108000">
              <a:buFont typeface="Arial" panose="020B0604020202020204" pitchFamily="34" charset="0"/>
              <a:buChar char="•"/>
            </a:pPr>
            <a:r>
              <a:rPr lang="fr-FR" sz="850" dirty="0">
                <a:latin typeface="Avenir Book"/>
                <a:cs typeface="Avenir Book"/>
              </a:rPr>
              <a:t>Définition des populations cibles</a:t>
            </a:r>
          </a:p>
          <a:p>
            <a:pPr marL="108000" indent="-108000">
              <a:buFont typeface="Arial" panose="020B0604020202020204" pitchFamily="34" charset="0"/>
              <a:buChar char="•"/>
            </a:pPr>
            <a:r>
              <a:rPr lang="fr-FR" sz="850" dirty="0">
                <a:latin typeface="Avenir Book"/>
                <a:cs typeface="Avenir Book"/>
              </a:rPr>
              <a:t>Systèmes de paiement</a:t>
            </a:r>
          </a:p>
          <a:p>
            <a:pPr marL="108000" indent="-108000">
              <a:buFont typeface="Arial" panose="020B0604020202020204" pitchFamily="34" charset="0"/>
              <a:buChar char="•"/>
            </a:pPr>
            <a:r>
              <a:rPr lang="fr-FR" sz="850" dirty="0">
                <a:latin typeface="Avenir Book"/>
                <a:cs typeface="Avenir Book"/>
              </a:rPr>
              <a:t>Mécanismes de plaintes et gouvernance des programmes</a:t>
            </a:r>
          </a:p>
          <a:p>
            <a:pPr marL="108000" indent="-108000">
              <a:buFont typeface="Arial" panose="020B0604020202020204" pitchFamily="34" charset="0"/>
              <a:buChar char="•"/>
            </a:pPr>
            <a:r>
              <a:rPr lang="fr-FR" sz="850" dirty="0">
                <a:latin typeface="Avenir Book"/>
                <a:cs typeface="Avenir Book"/>
              </a:rPr>
              <a:t>Services complémentaires et prestation</a:t>
            </a:r>
          </a:p>
        </p:txBody>
      </p:sp>
      <p:sp>
        <p:nvSpPr>
          <p:cNvPr id="71" name="TextBox 70"/>
          <p:cNvSpPr txBox="1"/>
          <p:nvPr/>
        </p:nvSpPr>
        <p:spPr>
          <a:xfrm>
            <a:off x="8043527" y="1320312"/>
            <a:ext cx="971600" cy="861774"/>
          </a:xfrm>
          <a:prstGeom prst="rect">
            <a:avLst/>
          </a:prstGeom>
          <a:noFill/>
        </p:spPr>
        <p:txBody>
          <a:bodyPr wrap="square" rtlCol="0">
            <a:spAutoFit/>
          </a:bodyPr>
          <a:lstStyle/>
          <a:p>
            <a:pPr algn="ctr"/>
            <a:r>
              <a:rPr lang="fr-FR" sz="1000" dirty="0">
                <a:solidFill>
                  <a:schemeClr val="bg1"/>
                </a:solidFill>
                <a:latin typeface="Avenir Heavy"/>
                <a:cs typeface="Avenir Heavy"/>
              </a:rPr>
              <a:t>Facteurs de conception des transferts monétaires</a:t>
            </a:r>
          </a:p>
        </p:txBody>
      </p:sp>
      <p:sp>
        <p:nvSpPr>
          <p:cNvPr id="78" name="Pentagon 77"/>
          <p:cNvSpPr/>
          <p:nvPr/>
        </p:nvSpPr>
        <p:spPr>
          <a:xfrm flipH="1">
            <a:off x="7818124" y="2939909"/>
            <a:ext cx="167570" cy="951975"/>
          </a:xfrm>
          <a:prstGeom prst="homePlate">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71583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9144000" cy="6841269"/>
          </a:xfrm>
          <a:prstGeom prst="rect">
            <a:avLst/>
          </a:prstGeom>
        </p:spPr>
      </p:pic>
      <p:sp>
        <p:nvSpPr>
          <p:cNvPr id="3" name="TextBox 2"/>
          <p:cNvSpPr txBox="1"/>
          <p:nvPr/>
        </p:nvSpPr>
        <p:spPr>
          <a:xfrm>
            <a:off x="518160" y="1066801"/>
            <a:ext cx="5098144" cy="5262979"/>
          </a:xfrm>
          <a:prstGeom prst="rect">
            <a:avLst/>
          </a:prstGeom>
          <a:noFill/>
        </p:spPr>
        <p:txBody>
          <a:bodyPr wrap="square" rtlCol="0">
            <a:spAutoFit/>
          </a:bodyPr>
          <a:lstStyle/>
          <a:p>
            <a:pPr algn="ctr"/>
            <a:r>
              <a:rPr lang="fr-FR" sz="2600" b="1" dirty="0">
                <a:latin typeface="Avenir LT Std 35 Light" pitchFamily="34" charset="0"/>
              </a:rPr>
              <a:t>Pourquoi la protection sociale?</a:t>
            </a:r>
          </a:p>
          <a:p>
            <a:endParaRPr lang="fr-FR" sz="2600" dirty="0">
              <a:latin typeface="Avenir LT Std 35 Light" pitchFamily="34" charset="0"/>
            </a:endParaRPr>
          </a:p>
          <a:p>
            <a:r>
              <a:rPr lang="fr-FR" sz="2600" i="1" dirty="0">
                <a:latin typeface="Avenir LT Std 35 Light" pitchFamily="34" charset="0"/>
              </a:rPr>
              <a:t>Outil efficace pour:</a:t>
            </a:r>
          </a:p>
          <a:p>
            <a:pPr marL="457200" indent="-457200">
              <a:buFont typeface="Arial" panose="020B0604020202020204" pitchFamily="34" charset="0"/>
              <a:buChar char="•"/>
            </a:pPr>
            <a:r>
              <a:rPr lang="fr-FR" sz="2600" dirty="0">
                <a:latin typeface="Avenir LT Std 35 Light" pitchFamily="34" charset="0"/>
              </a:rPr>
              <a:t>Réduire la pauvreté </a:t>
            </a:r>
            <a:br>
              <a:rPr lang="fr-FR" sz="2600" dirty="0">
                <a:latin typeface="Avenir LT Std 35 Light" pitchFamily="34" charset="0"/>
              </a:rPr>
            </a:br>
            <a:r>
              <a:rPr lang="fr-FR" sz="2600" dirty="0">
                <a:latin typeface="Avenir LT Std 35 Light" pitchFamily="34" charset="0"/>
              </a:rPr>
              <a:t>et les inégalités;</a:t>
            </a:r>
          </a:p>
          <a:p>
            <a:pPr marL="457200" indent="-457200">
              <a:buFont typeface="Arial" panose="020B0604020202020204" pitchFamily="34" charset="0"/>
              <a:buChar char="•"/>
            </a:pPr>
            <a:r>
              <a:rPr lang="fr-FR" sz="2600" dirty="0">
                <a:latin typeface="Avenir LT Std 35 Light" pitchFamily="34" charset="0"/>
              </a:rPr>
              <a:t>Protéger les personnes des risques rencontrés tout au long de la vie;</a:t>
            </a:r>
          </a:p>
          <a:p>
            <a:pPr marL="457200" indent="-457200">
              <a:buFont typeface="Arial" panose="020B0604020202020204" pitchFamily="34" charset="0"/>
              <a:buChar char="•"/>
            </a:pPr>
            <a:r>
              <a:rPr lang="fr-FR" sz="2600" dirty="0">
                <a:latin typeface="Avenir LT Std 35 Light" pitchFamily="34" charset="0"/>
              </a:rPr>
              <a:t>Accroître le capital humain;</a:t>
            </a:r>
          </a:p>
          <a:p>
            <a:pPr marL="457200" indent="-457200">
              <a:buFont typeface="Arial" panose="020B0604020202020204" pitchFamily="34" charset="0"/>
              <a:buChar char="•"/>
            </a:pPr>
            <a:r>
              <a:rPr lang="fr-FR" sz="2600" dirty="0">
                <a:latin typeface="Avenir LT Std 35 Light" pitchFamily="34" charset="0"/>
              </a:rPr>
              <a:t>Appuyer la croissance économique!</a:t>
            </a:r>
          </a:p>
          <a:p>
            <a:r>
              <a:rPr lang="fr-FR" sz="3200" dirty="0"/>
              <a:t> </a:t>
            </a:r>
          </a:p>
          <a:p>
            <a:endParaRPr lang="fr-FR" dirty="0"/>
          </a:p>
        </p:txBody>
      </p:sp>
      <p:pic>
        <p:nvPicPr>
          <p:cNvPr id="14" name="Picture 13">
            <a:hlinkClick r:id="rId4"/>
          </p:cNvPr>
          <p:cNvPicPr>
            <a:picLocks noChangeAspect="1"/>
          </p:cNvPicPr>
          <p:nvPr/>
        </p:nvPicPr>
        <p:blipFill rotWithShape="1">
          <a:blip r:embed="rId5"/>
          <a:srcRect t="8587" b="16494"/>
          <a:stretch/>
        </p:blipFill>
        <p:spPr>
          <a:xfrm>
            <a:off x="6104387" y="435126"/>
            <a:ext cx="3039614" cy="3290305"/>
          </a:xfrm>
          <a:prstGeom prst="rect">
            <a:avLst/>
          </a:prstGeom>
        </p:spPr>
      </p:pic>
      <p:cxnSp>
        <p:nvCxnSpPr>
          <p:cNvPr id="5" name="Straight Arrow Connector 4"/>
          <p:cNvCxnSpPr>
            <a:endCxn id="8" idx="1"/>
          </p:cNvCxnSpPr>
          <p:nvPr/>
        </p:nvCxnSpPr>
        <p:spPr>
          <a:xfrm flipV="1">
            <a:off x="5495466" y="4076700"/>
            <a:ext cx="608922" cy="14484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a:endCxn id="9" idx="1"/>
          </p:cNvCxnSpPr>
          <p:nvPr/>
        </p:nvCxnSpPr>
        <p:spPr>
          <a:xfrm flipV="1">
            <a:off x="5495466" y="4778279"/>
            <a:ext cx="608922" cy="7094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10" idx="1"/>
          </p:cNvCxnSpPr>
          <p:nvPr/>
        </p:nvCxnSpPr>
        <p:spPr>
          <a:xfrm flipV="1">
            <a:off x="5495466" y="5596890"/>
            <a:ext cx="608921" cy="1475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04388" y="3784312"/>
            <a:ext cx="3160451" cy="584775"/>
          </a:xfrm>
          <a:prstGeom prst="rect">
            <a:avLst/>
          </a:prstGeom>
          <a:noFill/>
        </p:spPr>
        <p:txBody>
          <a:bodyPr wrap="square" rtlCol="0">
            <a:spAutoFit/>
          </a:bodyPr>
          <a:lstStyle/>
          <a:p>
            <a:r>
              <a:rPr lang="fr-FR" sz="1600" b="1" dirty="0">
                <a:latin typeface="Avenir LT Std 35 Light" pitchFamily="34" charset="0"/>
              </a:rPr>
              <a:t>Individus</a:t>
            </a:r>
            <a:r>
              <a:rPr lang="fr-FR" sz="1600" dirty="0">
                <a:latin typeface="Avenir LT Std 35 Light" pitchFamily="34" charset="0"/>
              </a:rPr>
              <a:t>: protéger et </a:t>
            </a:r>
            <a:br>
              <a:rPr lang="fr-FR" sz="1600" dirty="0">
                <a:latin typeface="Avenir LT Std 35 Light" pitchFamily="34" charset="0"/>
              </a:rPr>
            </a:br>
            <a:r>
              <a:rPr lang="fr-FR" sz="1600" dirty="0">
                <a:latin typeface="Avenir LT Std 35 Light" pitchFamily="34" charset="0"/>
              </a:rPr>
              <a:t>accumuler des actifs, investir. </a:t>
            </a:r>
          </a:p>
        </p:txBody>
      </p:sp>
      <p:sp>
        <p:nvSpPr>
          <p:cNvPr id="9" name="TextBox 8"/>
          <p:cNvSpPr txBox="1"/>
          <p:nvPr/>
        </p:nvSpPr>
        <p:spPr>
          <a:xfrm>
            <a:off x="6104388" y="4362780"/>
            <a:ext cx="2858637" cy="830997"/>
          </a:xfrm>
          <a:prstGeom prst="rect">
            <a:avLst/>
          </a:prstGeom>
          <a:noFill/>
        </p:spPr>
        <p:txBody>
          <a:bodyPr wrap="square" rtlCol="0">
            <a:spAutoFit/>
          </a:bodyPr>
          <a:lstStyle/>
          <a:p>
            <a:r>
              <a:rPr lang="fr-FR" sz="1600" b="1" dirty="0">
                <a:latin typeface="Avenir LT Std 35 Light" pitchFamily="34" charset="0"/>
              </a:rPr>
              <a:t>Économie locale</a:t>
            </a:r>
            <a:r>
              <a:rPr lang="fr-FR" sz="1600" dirty="0">
                <a:latin typeface="Avenir LT Std 35 Light" pitchFamily="34" charset="0"/>
              </a:rPr>
              <a:t>: </a:t>
            </a:r>
            <a:br>
              <a:rPr lang="fr-FR" sz="1600" dirty="0">
                <a:latin typeface="Avenir LT Std 35 Light" pitchFamily="34" charset="0"/>
              </a:rPr>
            </a:br>
            <a:r>
              <a:rPr lang="fr-FR" sz="1600" dirty="0">
                <a:effectLst/>
                <a:latin typeface="Avenir LT Std 35 Light"/>
              </a:rPr>
              <a:t>retombés économiques au lieu de excédents </a:t>
            </a:r>
            <a:r>
              <a:rPr lang="fr-FR" sz="1600" dirty="0">
                <a:latin typeface="Avenir LT Std 35 Light"/>
              </a:rPr>
              <a:t>(dépenses, actifs).</a:t>
            </a:r>
          </a:p>
        </p:txBody>
      </p:sp>
      <p:sp>
        <p:nvSpPr>
          <p:cNvPr id="10" name="TextBox 9"/>
          <p:cNvSpPr txBox="1"/>
          <p:nvPr/>
        </p:nvSpPr>
        <p:spPr>
          <a:xfrm>
            <a:off x="6104387" y="5181391"/>
            <a:ext cx="3160451" cy="830997"/>
          </a:xfrm>
          <a:prstGeom prst="rect">
            <a:avLst/>
          </a:prstGeom>
          <a:noFill/>
        </p:spPr>
        <p:txBody>
          <a:bodyPr wrap="square" rtlCol="0">
            <a:spAutoFit/>
          </a:bodyPr>
          <a:lstStyle/>
          <a:p>
            <a:r>
              <a:rPr lang="fr-FR" sz="1600" b="1" dirty="0">
                <a:latin typeface="Avenir LT Std 35 Light" pitchFamily="34" charset="0"/>
              </a:rPr>
              <a:t>Macro</a:t>
            </a:r>
            <a:r>
              <a:rPr lang="fr-FR" sz="1600" dirty="0">
                <a:latin typeface="Avenir LT Std 35 Light" pitchFamily="34" charset="0"/>
              </a:rPr>
              <a:t>: stabiliser la </a:t>
            </a:r>
            <a:br>
              <a:rPr lang="fr-FR" sz="1600" dirty="0">
                <a:latin typeface="Avenir LT Std 35 Light" pitchFamily="34" charset="0"/>
              </a:rPr>
            </a:br>
            <a:r>
              <a:rPr lang="fr-FR" sz="1600" dirty="0">
                <a:latin typeface="Avenir LT Std 35 Light" pitchFamily="34" charset="0"/>
              </a:rPr>
              <a:t>demande globale, </a:t>
            </a:r>
            <a:br>
              <a:rPr lang="fr-FR" sz="1600" dirty="0">
                <a:latin typeface="Avenir LT Std 35 Light" pitchFamily="34" charset="0"/>
              </a:rPr>
            </a:br>
            <a:r>
              <a:rPr lang="fr-FR" sz="1600" dirty="0">
                <a:latin typeface="Avenir LT Std 35 Light" pitchFamily="34" charset="0"/>
              </a:rPr>
              <a:t>améliorer la cohésion sociale.</a:t>
            </a:r>
          </a:p>
        </p:txBody>
      </p:sp>
      <p:pic>
        <p:nvPicPr>
          <p:cNvPr id="19" name="Picture 6" descr="Back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7669" y="5266460"/>
            <a:ext cx="1234947" cy="81988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159761" y="6498863"/>
            <a:ext cx="3592874" cy="246221"/>
          </a:xfrm>
          <a:prstGeom prst="rect">
            <a:avLst/>
          </a:prstGeom>
        </p:spPr>
        <p:txBody>
          <a:bodyPr wrap="square">
            <a:spAutoFit/>
          </a:bodyPr>
          <a:lstStyle/>
          <a:p>
            <a:pPr algn="just"/>
            <a:r>
              <a:rPr lang="fr-FR" sz="1000" dirty="0">
                <a:latin typeface="Avenir LT Std 35 Light" pitchFamily="34" charset="0"/>
              </a:rPr>
              <a:t>Source : </a:t>
            </a:r>
            <a:r>
              <a:rPr lang="fr-FR" sz="1000" dirty="0">
                <a:solidFill>
                  <a:schemeClr val="bg1">
                    <a:lumMod val="75000"/>
                  </a:schemeClr>
                </a:solidFill>
                <a:latin typeface="Avenir LT Std 35 Light" pitchFamily="34" charset="0"/>
                <a:hlinkClick r:id="rId4"/>
              </a:rPr>
              <a:t>Bastagli et al</a:t>
            </a:r>
            <a:r>
              <a:rPr lang="fr-FR" sz="1000" dirty="0">
                <a:latin typeface="Avenir LT Std 35 Light" pitchFamily="34" charset="0"/>
              </a:rPr>
              <a:t>; </a:t>
            </a:r>
            <a:r>
              <a:rPr lang="fr-FR" sz="1000" dirty="0">
                <a:solidFill>
                  <a:schemeClr val="bg1">
                    <a:lumMod val="75000"/>
                  </a:schemeClr>
                </a:solidFill>
                <a:latin typeface="Avenir LT Std 35 Light" pitchFamily="34" charset="0"/>
                <a:hlinkClick r:id="rId7"/>
              </a:rPr>
              <a:t>Transfer Project</a:t>
            </a:r>
            <a:r>
              <a:rPr lang="fr-FR" sz="1000" dirty="0">
                <a:solidFill>
                  <a:schemeClr val="bg1">
                    <a:lumMod val="75000"/>
                  </a:schemeClr>
                </a:solidFill>
                <a:latin typeface="Avenir LT Std 35 Light" pitchFamily="34" charset="0"/>
              </a:rPr>
              <a:t>.</a:t>
            </a:r>
          </a:p>
        </p:txBody>
      </p:sp>
    </p:spTree>
    <p:extLst>
      <p:ext uri="{BB962C8B-B14F-4D97-AF65-F5344CB8AC3E}">
        <p14:creationId xmlns:p14="http://schemas.microsoft.com/office/powerpoint/2010/main" val="318065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9251F425-C50F-4DBA-9217-244F1BE82E18}"/>
              </a:ext>
            </a:extLst>
          </p:cNvPr>
          <p:cNvPicPr>
            <a:picLocks noChangeAspect="1"/>
          </p:cNvPicPr>
          <p:nvPr/>
        </p:nvPicPr>
        <p:blipFill>
          <a:blip r:embed="rId3"/>
          <a:stretch>
            <a:fillRect/>
          </a:stretch>
        </p:blipFill>
        <p:spPr>
          <a:xfrm>
            <a:off x="200025" y="923862"/>
            <a:ext cx="8743950" cy="4791075"/>
          </a:xfrm>
          <a:prstGeom prst="rect">
            <a:avLst/>
          </a:prstGeom>
        </p:spPr>
      </p:pic>
    </p:spTree>
    <p:extLst>
      <p:ext uri="{BB962C8B-B14F-4D97-AF65-F5344CB8AC3E}">
        <p14:creationId xmlns:p14="http://schemas.microsoft.com/office/powerpoint/2010/main" val="2828129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0" y="91821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2" y="5410200"/>
            <a:ext cx="9144000" cy="1450994"/>
          </a:xfrm>
          <a:prstGeom prst="rect">
            <a:avLst/>
          </a:prstGeom>
        </p:spPr>
      </p:pic>
      <p:sp>
        <p:nvSpPr>
          <p:cNvPr id="2" name="TextBox 1"/>
          <p:cNvSpPr txBox="1"/>
          <p:nvPr/>
        </p:nvSpPr>
        <p:spPr>
          <a:xfrm>
            <a:off x="4555958" y="1926937"/>
            <a:ext cx="4572000" cy="1938992"/>
          </a:xfrm>
          <a:prstGeom prst="rect">
            <a:avLst/>
          </a:prstGeom>
          <a:noFill/>
        </p:spPr>
        <p:txBody>
          <a:bodyPr wrap="square" rtlCol="0">
            <a:spAutoFit/>
          </a:bodyPr>
          <a:lstStyle/>
          <a:p>
            <a:pPr algn="ctr"/>
            <a:r>
              <a:rPr lang="fr-FR" sz="4000" dirty="0">
                <a:solidFill>
                  <a:schemeClr val="bg1"/>
                </a:solidFill>
                <a:latin typeface="Avenir Book"/>
                <a:cs typeface="Avenir Book"/>
              </a:rPr>
              <a:t>Présentation sociométrique </a:t>
            </a:r>
            <a:br>
              <a:rPr lang="fr-FR" sz="4000" dirty="0">
                <a:solidFill>
                  <a:schemeClr val="bg1"/>
                </a:solidFill>
                <a:latin typeface="Avenir Book"/>
                <a:cs typeface="Avenir Book"/>
              </a:rPr>
            </a:br>
            <a:r>
              <a:rPr lang="fr-FR" sz="4000" dirty="0">
                <a:solidFill>
                  <a:schemeClr val="bg1"/>
                </a:solidFill>
                <a:latin typeface="Avenir Book"/>
                <a:cs typeface="Avenir Book"/>
              </a:rPr>
              <a:t>des participants</a:t>
            </a:r>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8210"/>
            <a:ext cx="4572000" cy="4491990"/>
          </a:xfrm>
          <a:prstGeom prst="rect">
            <a:avLst/>
          </a:prstGeom>
        </p:spPr>
      </p:pic>
      <p:sp>
        <p:nvSpPr>
          <p:cNvPr id="9" name="Rectangle 8"/>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264827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662E76B3-FFC6-4AE1-80EC-EDA7CB949661}"/>
              </a:ext>
            </a:extLst>
          </p:cNvPr>
          <p:cNvPicPr>
            <a:picLocks noChangeAspect="1"/>
          </p:cNvPicPr>
          <p:nvPr/>
        </p:nvPicPr>
        <p:blipFill>
          <a:blip r:embed="rId3"/>
          <a:stretch>
            <a:fillRect/>
          </a:stretch>
        </p:blipFill>
        <p:spPr>
          <a:xfrm>
            <a:off x="250031" y="955955"/>
            <a:ext cx="8643938" cy="4736275"/>
          </a:xfrm>
          <a:prstGeom prst="rect">
            <a:avLst/>
          </a:prstGeom>
        </p:spPr>
      </p:pic>
    </p:spTree>
    <p:extLst>
      <p:ext uri="{BB962C8B-B14F-4D97-AF65-F5344CB8AC3E}">
        <p14:creationId xmlns:p14="http://schemas.microsoft.com/office/powerpoint/2010/main" val="691511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chinery chap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86" y="1203158"/>
            <a:ext cx="5471503" cy="45960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7900" y="2664895"/>
            <a:ext cx="3152275" cy="2292935"/>
          </a:xfrm>
          <a:prstGeom prst="rect">
            <a:avLst/>
          </a:prstGeom>
          <a:noFill/>
        </p:spPr>
        <p:txBody>
          <a:bodyPr wrap="square" rtlCol="0">
            <a:spAutoFit/>
          </a:bodyPr>
          <a:lstStyle/>
          <a:p>
            <a:r>
              <a:rPr lang="fr-FR" sz="3100" dirty="0">
                <a:latin typeface="Avenir LT Std 35 Light" pitchFamily="34" charset="0"/>
              </a:rPr>
              <a:t>Mais comment faire tourner cette « machine »?</a:t>
            </a:r>
          </a:p>
          <a:p>
            <a:r>
              <a:rPr lang="fr-FR" sz="3200" dirty="0"/>
              <a:t> </a:t>
            </a:r>
          </a:p>
          <a:p>
            <a:endParaRPr lang="fr-FR" dirty="0"/>
          </a:p>
        </p:txBody>
      </p:sp>
    </p:spTree>
    <p:extLst>
      <p:ext uri="{BB962C8B-B14F-4D97-AF65-F5344CB8AC3E}">
        <p14:creationId xmlns:p14="http://schemas.microsoft.com/office/powerpoint/2010/main" val="3476308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 y="5421042"/>
            <a:ext cx="9144000" cy="1450994"/>
          </a:xfrm>
          <a:prstGeom prst="rect">
            <a:avLst/>
          </a:prstGeom>
        </p:spPr>
      </p:pic>
      <p:sp>
        <p:nvSpPr>
          <p:cNvPr id="2" name="TextBox 1"/>
          <p:cNvSpPr txBox="1"/>
          <p:nvPr/>
        </p:nvSpPr>
        <p:spPr>
          <a:xfrm>
            <a:off x="4555958" y="1875502"/>
            <a:ext cx="4572000" cy="3170099"/>
          </a:xfrm>
          <a:prstGeom prst="rect">
            <a:avLst/>
          </a:prstGeom>
          <a:noFill/>
        </p:spPr>
        <p:txBody>
          <a:bodyPr wrap="square" rtlCol="0">
            <a:spAutoFit/>
          </a:bodyPr>
          <a:lstStyle/>
          <a:p>
            <a:pPr algn="ctr"/>
            <a:r>
              <a:rPr lang="fr-FR" sz="4000" dirty="0">
                <a:solidFill>
                  <a:schemeClr val="bg1"/>
                </a:solidFill>
                <a:latin typeface="Avenir Book"/>
                <a:cs typeface="Avenir Book"/>
              </a:rPr>
              <a:t>Freins et </a:t>
            </a:r>
            <a:br>
              <a:rPr lang="fr-FR" sz="4000" dirty="0">
                <a:solidFill>
                  <a:schemeClr val="bg1"/>
                </a:solidFill>
                <a:latin typeface="Avenir Book"/>
                <a:cs typeface="Avenir Book"/>
              </a:rPr>
            </a:br>
            <a:r>
              <a:rPr lang="fr-FR" sz="4000" dirty="0">
                <a:solidFill>
                  <a:schemeClr val="bg1"/>
                </a:solidFill>
                <a:latin typeface="Avenir Book"/>
                <a:cs typeface="Avenir Book"/>
              </a:rPr>
              <a:t>moteurs du changement </a:t>
            </a:r>
            <a:br>
              <a:rPr lang="fr-FR" sz="4000" dirty="0">
                <a:solidFill>
                  <a:schemeClr val="bg1"/>
                </a:solidFill>
                <a:latin typeface="Avenir Book"/>
                <a:cs typeface="Avenir Book"/>
              </a:rPr>
            </a:br>
            <a:r>
              <a:rPr lang="fr-FR" sz="4000" dirty="0">
                <a:solidFill>
                  <a:schemeClr val="bg1"/>
                </a:solidFill>
                <a:latin typeface="Avenir Book"/>
                <a:cs typeface="Avenir Book"/>
              </a:rPr>
              <a:t>de la PS</a:t>
            </a:r>
          </a:p>
          <a:p>
            <a:pPr algn="ctr"/>
            <a:endParaRPr lang="fr-FR" sz="4000" dirty="0">
              <a:solidFill>
                <a:schemeClr val="bg1"/>
              </a:solidFill>
              <a:latin typeface="Avenir Book"/>
              <a:cs typeface="Avenir Book"/>
            </a:endParaRPr>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
        <p:nvSpPr>
          <p:cNvPr id="9" name="Rectangle 8"/>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327314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762"/>
            <a:ext cx="9144000" cy="6841269"/>
          </a:xfrm>
          <a:prstGeom prst="rect">
            <a:avLst/>
          </a:prstGeom>
        </p:spPr>
      </p:pic>
      <p:sp>
        <p:nvSpPr>
          <p:cNvPr id="4" name="TextBox 3"/>
          <p:cNvSpPr txBox="1"/>
          <p:nvPr/>
        </p:nvSpPr>
        <p:spPr>
          <a:xfrm>
            <a:off x="4647692" y="1381454"/>
            <a:ext cx="4758130" cy="1077218"/>
          </a:xfrm>
          <a:prstGeom prst="rect">
            <a:avLst/>
          </a:prstGeom>
          <a:noFill/>
        </p:spPr>
        <p:txBody>
          <a:bodyPr wrap="square" rtlCol="0">
            <a:spAutoFit/>
          </a:bodyPr>
          <a:lstStyle/>
          <a:p>
            <a:r>
              <a:rPr lang="fr-FR" sz="3200" dirty="0">
                <a:solidFill>
                  <a:srgbClr val="006633"/>
                </a:solidFill>
                <a:latin typeface="Avenir LT Std 35 Light"/>
                <a:cs typeface="Avenir Medium"/>
              </a:rPr>
              <a:t>Quels sont les moteurs </a:t>
            </a:r>
            <a:br>
              <a:rPr lang="fr-FR" sz="3200" dirty="0">
                <a:solidFill>
                  <a:srgbClr val="006633"/>
                </a:solidFill>
                <a:latin typeface="Avenir LT Std 35 Light"/>
                <a:cs typeface="Avenir Medium"/>
              </a:rPr>
            </a:br>
            <a:r>
              <a:rPr lang="fr-FR" sz="3200" dirty="0">
                <a:solidFill>
                  <a:srgbClr val="006633"/>
                </a:solidFill>
                <a:latin typeface="Avenir LT Std 35 Light"/>
                <a:cs typeface="Avenir Medium"/>
              </a:rPr>
              <a:t>du succès? </a:t>
            </a:r>
          </a:p>
        </p:txBody>
      </p:sp>
      <p:pic>
        <p:nvPicPr>
          <p:cNvPr id="5" name="Picture 4" descr="Image result for red and green lights"/>
          <p:cNvPicPr>
            <a:picLocks noChangeAspect="1" noChangeArrowheads="1"/>
          </p:cNvPicPr>
          <p:nvPr/>
        </p:nvPicPr>
        <p:blipFill rotWithShape="1">
          <a:blip r:embed="rId4">
            <a:extLst>
              <a:ext uri="{28A0092B-C50C-407E-A947-70E740481C1C}">
                <a14:useLocalDpi xmlns:a14="http://schemas.microsoft.com/office/drawing/2010/main" val="0"/>
              </a:ext>
            </a:extLst>
          </a:blip>
          <a:srcRect l="64986" t="5786" r="1842" b="5076"/>
          <a:stretch/>
        </p:blipFill>
        <p:spPr bwMode="auto">
          <a:xfrm rot="5400000">
            <a:off x="1533557" y="268233"/>
            <a:ext cx="1684498" cy="36173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ed and green lights"/>
          <p:cNvPicPr>
            <a:picLocks noChangeAspect="1" noChangeArrowheads="1"/>
          </p:cNvPicPr>
          <p:nvPr/>
        </p:nvPicPr>
        <p:blipFill rotWithShape="1">
          <a:blip r:embed="rId4">
            <a:extLst>
              <a:ext uri="{28A0092B-C50C-407E-A947-70E740481C1C}">
                <a14:useLocalDpi xmlns:a14="http://schemas.microsoft.com/office/drawing/2010/main" val="0"/>
              </a:ext>
            </a:extLst>
          </a:blip>
          <a:srcRect l="2129" t="7226" r="64286" b="3094"/>
          <a:stretch/>
        </p:blipFill>
        <p:spPr bwMode="auto">
          <a:xfrm rot="5400000">
            <a:off x="5869223" y="2841294"/>
            <a:ext cx="1695147" cy="36173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6714" y="4111361"/>
            <a:ext cx="4907280" cy="1077218"/>
          </a:xfrm>
          <a:prstGeom prst="rect">
            <a:avLst/>
          </a:prstGeom>
          <a:noFill/>
        </p:spPr>
        <p:txBody>
          <a:bodyPr wrap="square" rtlCol="0">
            <a:spAutoFit/>
          </a:bodyPr>
          <a:lstStyle/>
          <a:p>
            <a:r>
              <a:rPr lang="fr-FR" sz="3200" dirty="0">
                <a:solidFill>
                  <a:srgbClr val="800000"/>
                </a:solidFill>
                <a:latin typeface="Avenir LT Std 35 Light"/>
                <a:cs typeface="Avenir Medium"/>
              </a:rPr>
              <a:t>Quels sont les freins</a:t>
            </a:r>
            <a:br>
              <a:rPr lang="fr-FR" sz="3200" dirty="0">
                <a:solidFill>
                  <a:srgbClr val="800000"/>
                </a:solidFill>
                <a:latin typeface="Avenir LT Std 35 Light"/>
                <a:cs typeface="Avenir Medium"/>
              </a:rPr>
            </a:br>
            <a:r>
              <a:rPr lang="fr-FR" sz="3200" dirty="0">
                <a:solidFill>
                  <a:srgbClr val="800000"/>
                </a:solidFill>
                <a:latin typeface="Avenir LT Std 35 Light"/>
                <a:cs typeface="Avenir Medium"/>
              </a:rPr>
              <a:t> du succès?</a:t>
            </a:r>
          </a:p>
        </p:txBody>
      </p:sp>
      <p:pic>
        <p:nvPicPr>
          <p:cNvPr id="9" name="Picture 8" descr="activity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9767" y="0"/>
            <a:ext cx="826265" cy="826265"/>
          </a:xfrm>
          <a:prstGeom prst="rect">
            <a:avLst/>
          </a:prstGeom>
        </p:spPr>
      </p:pic>
    </p:spTree>
    <p:extLst>
      <p:ext uri="{BB962C8B-B14F-4D97-AF65-F5344CB8AC3E}">
        <p14:creationId xmlns:p14="http://schemas.microsoft.com/office/powerpoint/2010/main" val="705342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 y="5620031"/>
            <a:ext cx="9144000" cy="1450994"/>
          </a:xfrm>
          <a:prstGeom prst="rect">
            <a:avLst/>
          </a:prstGeom>
        </p:spPr>
      </p:pic>
      <p:sp>
        <p:nvSpPr>
          <p:cNvPr id="2" name="TextBox 1"/>
          <p:cNvSpPr txBox="1"/>
          <p:nvPr/>
        </p:nvSpPr>
        <p:spPr>
          <a:xfrm>
            <a:off x="4555958" y="1846927"/>
            <a:ext cx="4572000" cy="3170099"/>
          </a:xfrm>
          <a:prstGeom prst="rect">
            <a:avLst/>
          </a:prstGeom>
          <a:noFill/>
        </p:spPr>
        <p:txBody>
          <a:bodyPr wrap="square" rtlCol="0">
            <a:spAutoFit/>
          </a:bodyPr>
          <a:lstStyle/>
          <a:p>
            <a:pPr algn="ctr"/>
            <a:r>
              <a:rPr lang="fr-FR" sz="4000" dirty="0">
                <a:solidFill>
                  <a:schemeClr val="bg1"/>
                </a:solidFill>
                <a:latin typeface="Avenir Book"/>
                <a:cs typeface="Avenir Book"/>
              </a:rPr>
              <a:t>Introduction aux composantes </a:t>
            </a:r>
            <a:br>
              <a:rPr lang="fr-FR" sz="4000" dirty="0">
                <a:solidFill>
                  <a:schemeClr val="bg1"/>
                </a:solidFill>
                <a:latin typeface="Avenir Book"/>
                <a:cs typeface="Avenir Book"/>
              </a:rPr>
            </a:br>
            <a:r>
              <a:rPr lang="fr-FR" sz="4000" dirty="0">
                <a:solidFill>
                  <a:schemeClr val="bg1"/>
                </a:solidFill>
                <a:latin typeface="Avenir Book"/>
                <a:cs typeface="Avenir Book"/>
              </a:rPr>
              <a:t>de base d’un </a:t>
            </a:r>
            <a:br>
              <a:rPr lang="fr-FR" sz="4000" dirty="0">
                <a:solidFill>
                  <a:schemeClr val="bg1"/>
                </a:solidFill>
                <a:latin typeface="Avenir Book"/>
                <a:cs typeface="Avenir Book"/>
              </a:rPr>
            </a:br>
            <a:r>
              <a:rPr lang="fr-FR" sz="4000" dirty="0">
                <a:solidFill>
                  <a:schemeClr val="bg1"/>
                </a:solidFill>
                <a:latin typeface="Avenir Book"/>
                <a:cs typeface="Avenir Book"/>
              </a:rPr>
              <a:t>système de PS</a:t>
            </a:r>
          </a:p>
          <a:p>
            <a:pPr algn="ctr"/>
            <a:endParaRPr lang="fr-FR" sz="4000" dirty="0">
              <a:solidFill>
                <a:schemeClr val="bg1"/>
              </a:solidFill>
              <a:latin typeface="Avenir Book"/>
              <a:cs typeface="Avenir Book"/>
            </a:endParaRPr>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781831"/>
          </a:xfrm>
          <a:prstGeom prst="rect">
            <a:avLst/>
          </a:prstGeom>
        </p:spPr>
      </p:pic>
      <p:sp>
        <p:nvSpPr>
          <p:cNvPr id="9" name="Rectangle 8"/>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831808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917"/>
            <a:ext cx="9144000" cy="6831445"/>
          </a:xfrm>
          <a:prstGeom prst="rect">
            <a:avLst/>
          </a:prstGeom>
        </p:spPr>
      </p:pic>
      <p:sp>
        <p:nvSpPr>
          <p:cNvPr id="11" name="TextBox 10"/>
          <p:cNvSpPr txBox="1"/>
          <p:nvPr/>
        </p:nvSpPr>
        <p:spPr>
          <a:xfrm>
            <a:off x="0" y="5238766"/>
            <a:ext cx="9144000" cy="502702"/>
          </a:xfrm>
          <a:prstGeom prst="rect">
            <a:avLst/>
          </a:prstGeom>
          <a:noFill/>
        </p:spPr>
        <p:txBody>
          <a:bodyPr wrap="square" rtlCol="0">
            <a:spAutoFit/>
          </a:bodyPr>
          <a:lstStyle/>
          <a:p>
            <a:pPr algn="ctr"/>
            <a:r>
              <a:rPr lang="fr-FR" sz="4000" baseline="30000" dirty="0">
                <a:solidFill>
                  <a:srgbClr val="FFFFFF"/>
                </a:solidFill>
                <a:latin typeface="Avenir Book"/>
                <a:cs typeface="Avenir Medium"/>
              </a:rPr>
              <a:t>CADRES JURIDIQUES</a:t>
            </a:r>
          </a:p>
        </p:txBody>
      </p:sp>
    </p:spTree>
    <p:extLst>
      <p:ext uri="{BB962C8B-B14F-4D97-AF65-F5344CB8AC3E}">
        <p14:creationId xmlns:p14="http://schemas.microsoft.com/office/powerpoint/2010/main" val="3546246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90538"/>
            <a:ext cx="9144000" cy="271462"/>
          </a:xfrm>
        </p:spPr>
        <p:txBody>
          <a:bodyPr/>
          <a:lstStyle/>
          <a:p>
            <a:pPr algn="ctr"/>
            <a:r>
              <a:rPr lang="fr-FR" dirty="0">
                <a:latin typeface="Avenir Book"/>
                <a:cs typeface="Avenir Medium"/>
              </a:rPr>
              <a:t>En plénière, demandez-vous rapidement:</a:t>
            </a:r>
          </a:p>
        </p:txBody>
      </p:sp>
      <p:sp>
        <p:nvSpPr>
          <p:cNvPr id="11" name="Content Placeholder 10"/>
          <p:cNvSpPr>
            <a:spLocks noGrp="1"/>
          </p:cNvSpPr>
          <p:nvPr>
            <p:ph idx="1"/>
          </p:nvPr>
        </p:nvSpPr>
        <p:spPr>
          <a:xfrm>
            <a:off x="469232" y="1541382"/>
            <a:ext cx="4559968" cy="1409032"/>
          </a:xfrm>
        </p:spPr>
        <p:txBody>
          <a:bodyPr>
            <a:noAutofit/>
          </a:bodyPr>
          <a:lstStyle/>
          <a:p>
            <a:r>
              <a:rPr lang="fr-FR" sz="3600" dirty="0">
                <a:latin typeface="Avenir LT Std 35 Light" pitchFamily="34" charset="0"/>
              </a:rPr>
              <a:t>Pourquoi un cadre juridique est-il nécessaire pour la protection sociale?</a:t>
            </a:r>
          </a:p>
          <a:p>
            <a:r>
              <a:rPr lang="fr-FR" sz="3600" dirty="0">
                <a:latin typeface="Avenir LT Std 35 Light" pitchFamily="34" charset="0"/>
              </a:rPr>
              <a:t>Qu’est-ce qui pourrait arriver s’il n’en existait pas?</a:t>
            </a:r>
          </a:p>
        </p:txBody>
      </p:sp>
      <p:pic>
        <p:nvPicPr>
          <p:cNvPr id="102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4761" t="10779" r="13186" b="8690"/>
          <a:stretch/>
        </p:blipFill>
        <p:spPr bwMode="auto">
          <a:xfrm>
            <a:off x="5257800" y="1552075"/>
            <a:ext cx="310896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067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413740" y="3148948"/>
            <a:ext cx="3149763" cy="2359282"/>
          </a:xfrm>
          <a:prstGeom prst="rect">
            <a:avLst/>
          </a:prstGeom>
        </p:spPr>
      </p:pic>
      <p:pic>
        <p:nvPicPr>
          <p:cNvPr id="2050" name="Picture 2" descr="Image result for legal framework"/>
          <p:cNvPicPr>
            <a:picLocks noChangeAspect="1" noChangeArrowheads="1"/>
          </p:cNvPicPr>
          <p:nvPr/>
        </p:nvPicPr>
        <p:blipFill rotWithShape="1">
          <a:blip r:embed="rId4">
            <a:extLst>
              <a:ext uri="{28A0092B-C50C-407E-A947-70E740481C1C}">
                <a14:useLocalDpi xmlns:a14="http://schemas.microsoft.com/office/drawing/2010/main" val="0"/>
              </a:ext>
            </a:extLst>
          </a:blip>
          <a:srcRect r="27150"/>
          <a:stretch/>
        </p:blipFill>
        <p:spPr bwMode="auto">
          <a:xfrm>
            <a:off x="1186192" y="3438444"/>
            <a:ext cx="3498557" cy="232664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ctr"/>
            <a:r>
              <a:rPr lang="fr-FR" dirty="0">
                <a:latin typeface="Avenir Book"/>
              </a:rPr>
              <a:t>Pourquoi un cadre juridique?</a:t>
            </a:r>
          </a:p>
        </p:txBody>
      </p:sp>
      <p:sp>
        <p:nvSpPr>
          <p:cNvPr id="11" name="Content Placeholder 10"/>
          <p:cNvSpPr>
            <a:spLocks noGrp="1"/>
          </p:cNvSpPr>
          <p:nvPr>
            <p:ph idx="1"/>
          </p:nvPr>
        </p:nvSpPr>
        <p:spPr>
          <a:xfrm>
            <a:off x="333903" y="934162"/>
            <a:ext cx="8229600" cy="5008563"/>
          </a:xfrm>
        </p:spPr>
        <p:txBody>
          <a:bodyPr/>
          <a:lstStyle/>
          <a:p>
            <a:pPr marL="0" indent="0">
              <a:spcAft>
                <a:spcPts val="1200"/>
              </a:spcAft>
              <a:buNone/>
            </a:pPr>
            <a:r>
              <a:rPr lang="fr-FR" sz="2800" dirty="0">
                <a:latin typeface="Avenir LT Std 35 Light"/>
                <a:cs typeface="Avenir Book"/>
              </a:rPr>
              <a:t>Il s’agit du support sur lequel reposent les principes des droits fondamentaux appliqués dans la prestation des services de gouvernance, d’administration et de protection sociale. </a:t>
            </a:r>
          </a:p>
          <a:p>
            <a:pPr marL="0" indent="0">
              <a:buNone/>
            </a:pPr>
            <a:r>
              <a:rPr lang="fr-FR" sz="2200" dirty="0">
                <a:latin typeface="Avenir LT Std 35 Light"/>
                <a:cs typeface="Avenir Book"/>
              </a:rPr>
              <a:t>Par ex.: Garantir l’égalité de traitement, la dignité, la protection </a:t>
            </a:r>
            <a:br>
              <a:rPr lang="fr-FR" sz="2200" dirty="0">
                <a:latin typeface="Avenir LT Std 35 Light"/>
                <a:cs typeface="Avenir Book"/>
              </a:rPr>
            </a:br>
            <a:r>
              <a:rPr lang="fr-FR" sz="2200" dirty="0">
                <a:latin typeface="Avenir LT Std 35 Light"/>
                <a:cs typeface="Avenir Book"/>
              </a:rPr>
              <a:t>de la vie privée…</a:t>
            </a:r>
          </a:p>
        </p:txBody>
      </p:sp>
    </p:spTree>
    <p:extLst>
      <p:ext uri="{BB962C8B-B14F-4D97-AF65-F5344CB8AC3E}">
        <p14:creationId xmlns:p14="http://schemas.microsoft.com/office/powerpoint/2010/main" val="2357804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658" y="4344954"/>
            <a:ext cx="8229600" cy="1742949"/>
          </a:xfrm>
        </p:spPr>
        <p:txBody>
          <a:bodyPr>
            <a:normAutofit/>
          </a:bodyPr>
          <a:lstStyle/>
          <a:p>
            <a:r>
              <a:rPr lang="fr-FR" sz="2200" dirty="0">
                <a:latin typeface="Avenir LT Std 35 Light"/>
                <a:cs typeface="Avenir Book"/>
              </a:rPr>
              <a:t>Clarifier les droits et les devoirs, mais aussi les procédures, </a:t>
            </a:r>
            <a:br>
              <a:rPr lang="fr-FR" sz="2200" dirty="0">
                <a:latin typeface="Avenir LT Std 35 Light"/>
                <a:cs typeface="Avenir Book"/>
              </a:rPr>
            </a:br>
            <a:r>
              <a:rPr lang="fr-FR" sz="2200" dirty="0">
                <a:latin typeface="Avenir LT Std 35 Light"/>
                <a:cs typeface="Avenir Book"/>
              </a:rPr>
              <a:t>rôles et responsabilités: les protéger de l’arbitraire!</a:t>
            </a:r>
          </a:p>
          <a:p>
            <a:r>
              <a:rPr lang="fr-FR" sz="2200" dirty="0">
                <a:latin typeface="Avenir LT Std 35 Light"/>
                <a:cs typeface="Avenir Book"/>
              </a:rPr>
              <a:t>Garantir la disponibilité et la qualité des services.</a:t>
            </a:r>
            <a:endParaRPr lang="fr-FR" dirty="0">
              <a:latin typeface="Avenir LT Std 35 Light"/>
            </a:endParaRPr>
          </a:p>
        </p:txBody>
      </p:sp>
      <p:sp>
        <p:nvSpPr>
          <p:cNvPr id="2" name="Curved Right Arrow 1"/>
          <p:cNvSpPr/>
          <p:nvPr/>
        </p:nvSpPr>
        <p:spPr>
          <a:xfrm flipH="1">
            <a:off x="5513031" y="1257557"/>
            <a:ext cx="1875906" cy="2957214"/>
          </a:xfrm>
          <a:prstGeom prst="curvedRightArrow">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5" name="Curved Right Arrow 4"/>
          <p:cNvSpPr/>
          <p:nvPr/>
        </p:nvSpPr>
        <p:spPr>
          <a:xfrm flipV="1">
            <a:off x="1937590" y="1096804"/>
            <a:ext cx="1875906" cy="2957214"/>
          </a:xfrm>
          <a:prstGeom prst="curvedRightArrow">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4" name="TextBox 3"/>
          <p:cNvSpPr txBox="1"/>
          <p:nvPr/>
        </p:nvSpPr>
        <p:spPr>
          <a:xfrm>
            <a:off x="3735025" y="1257557"/>
            <a:ext cx="1778006" cy="584775"/>
          </a:xfrm>
          <a:prstGeom prst="rect">
            <a:avLst/>
          </a:prstGeom>
          <a:noFill/>
        </p:spPr>
        <p:txBody>
          <a:bodyPr wrap="square" rtlCol="0">
            <a:spAutoFit/>
          </a:bodyPr>
          <a:lstStyle/>
          <a:p>
            <a:pPr algn="ctr"/>
            <a:r>
              <a:rPr lang="fr-FR" sz="1600" dirty="0">
                <a:solidFill>
                  <a:srgbClr val="800000"/>
                </a:solidFill>
                <a:latin typeface="Avenir Heavy"/>
                <a:cs typeface="Avenir Heavy"/>
              </a:rPr>
              <a:t>DÉTENTEURS D'OBLIGATIONS</a:t>
            </a:r>
          </a:p>
        </p:txBody>
      </p:sp>
      <p:sp>
        <p:nvSpPr>
          <p:cNvPr id="8" name="TextBox 7"/>
          <p:cNvSpPr txBox="1"/>
          <p:nvPr/>
        </p:nvSpPr>
        <p:spPr>
          <a:xfrm>
            <a:off x="3852158" y="3522195"/>
            <a:ext cx="1545811" cy="584775"/>
          </a:xfrm>
          <a:prstGeom prst="rect">
            <a:avLst/>
          </a:prstGeom>
          <a:noFill/>
        </p:spPr>
        <p:txBody>
          <a:bodyPr wrap="square" rtlCol="0">
            <a:spAutoFit/>
          </a:bodyPr>
          <a:lstStyle/>
          <a:p>
            <a:pPr algn="ctr"/>
            <a:r>
              <a:rPr lang="fr-FR" sz="1600" dirty="0">
                <a:solidFill>
                  <a:srgbClr val="006633"/>
                </a:solidFill>
                <a:latin typeface="Avenir Heavy"/>
                <a:cs typeface="Avenir Heavy"/>
              </a:rPr>
              <a:t>DÉTENTEURS DE DROITS</a:t>
            </a:r>
          </a:p>
        </p:txBody>
      </p:sp>
      <p:sp>
        <p:nvSpPr>
          <p:cNvPr id="9" name="TextBox 8"/>
          <p:cNvSpPr txBox="1"/>
          <p:nvPr/>
        </p:nvSpPr>
        <p:spPr>
          <a:xfrm>
            <a:off x="2613256" y="2227497"/>
            <a:ext cx="1529624" cy="523220"/>
          </a:xfrm>
          <a:prstGeom prst="rect">
            <a:avLst/>
          </a:prstGeom>
          <a:noFill/>
        </p:spPr>
        <p:txBody>
          <a:bodyPr wrap="square" rtlCol="0">
            <a:spAutoFit/>
          </a:bodyPr>
          <a:lstStyle/>
          <a:p>
            <a:r>
              <a:rPr lang="fr-FR" sz="1400" dirty="0">
                <a:solidFill>
                  <a:srgbClr val="006633"/>
                </a:solidFill>
                <a:latin typeface="Avenir Heavy"/>
                <a:cs typeface="Avenir Heavy"/>
              </a:rPr>
              <a:t>Revendiquer ses droits</a:t>
            </a:r>
          </a:p>
        </p:txBody>
      </p:sp>
      <p:sp>
        <p:nvSpPr>
          <p:cNvPr id="10" name="TextBox 9"/>
          <p:cNvSpPr txBox="1"/>
          <p:nvPr/>
        </p:nvSpPr>
        <p:spPr>
          <a:xfrm>
            <a:off x="5397969" y="2313801"/>
            <a:ext cx="1465438" cy="523220"/>
          </a:xfrm>
          <a:prstGeom prst="rect">
            <a:avLst/>
          </a:prstGeom>
          <a:noFill/>
        </p:spPr>
        <p:txBody>
          <a:bodyPr wrap="square" rtlCol="0">
            <a:spAutoFit/>
          </a:bodyPr>
          <a:lstStyle/>
          <a:p>
            <a:pPr algn="r"/>
            <a:r>
              <a:rPr lang="fr-FR" sz="1400" dirty="0">
                <a:solidFill>
                  <a:srgbClr val="800000"/>
                </a:solidFill>
                <a:latin typeface="Avenir Heavy"/>
                <a:cs typeface="Avenir Heavy"/>
              </a:rPr>
              <a:t>Remplir ses obligations</a:t>
            </a:r>
          </a:p>
        </p:txBody>
      </p:sp>
    </p:spTree>
    <p:extLst>
      <p:ext uri="{BB962C8B-B14F-4D97-AF65-F5344CB8AC3E}">
        <p14:creationId xmlns:p14="http://schemas.microsoft.com/office/powerpoint/2010/main" val="3916250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80821" y="1186274"/>
            <a:ext cx="3900114" cy="5008563"/>
          </a:xfrm>
        </p:spPr>
        <p:txBody>
          <a:bodyPr/>
          <a:lstStyle/>
          <a:p>
            <a:pPr marL="0" indent="0">
              <a:buNone/>
            </a:pPr>
            <a:r>
              <a:rPr lang="fr-FR" dirty="0">
                <a:latin typeface="Avenir LT Std 35 Light"/>
                <a:cs typeface="Avenir Book"/>
              </a:rPr>
              <a:t>Il n’existe pas de méthode unique pour mettre en place les éléments du cadre juridique de la PS…</a:t>
            </a:r>
          </a:p>
          <a:p>
            <a:pPr marL="0" indent="0">
              <a:buNone/>
            </a:pPr>
            <a:endParaRPr lang="fr-FR" dirty="0">
              <a:latin typeface="Avenir LT Std 35 Light"/>
            </a:endParaRPr>
          </a:p>
          <a:p>
            <a:pPr marL="0" indent="0">
              <a:buNone/>
            </a:pPr>
            <a:r>
              <a:rPr lang="fr-FR" dirty="0">
                <a:latin typeface="Avenir LT Std 35 Light"/>
                <a:cs typeface="Avenir Book"/>
              </a:rPr>
              <a:t>Mais il existe quelques outils!</a:t>
            </a:r>
          </a:p>
          <a:p>
            <a:endParaRPr lang="fr-FR" dirty="0">
              <a:latin typeface="Avenir LT Std 35 Light"/>
              <a:cs typeface="Avenir Book"/>
            </a:endParaRPr>
          </a:p>
          <a:p>
            <a:r>
              <a:rPr lang="fr-FR" dirty="0">
                <a:latin typeface="Avenir LT Std 35 Light"/>
                <a:cs typeface="Avenir Book"/>
              </a:rPr>
              <a:t>Normes internationales </a:t>
            </a:r>
            <a:br>
              <a:rPr lang="fr-FR" dirty="0">
                <a:latin typeface="Avenir LT Std 35 Light"/>
                <a:cs typeface="Avenir Book"/>
              </a:rPr>
            </a:br>
            <a:r>
              <a:rPr lang="fr-FR" dirty="0">
                <a:latin typeface="Avenir LT Std 35 Light"/>
                <a:cs typeface="Avenir Book"/>
              </a:rPr>
              <a:t>et régionales</a:t>
            </a:r>
          </a:p>
          <a:p>
            <a:r>
              <a:rPr lang="fr-FR" dirty="0">
                <a:latin typeface="Avenir LT Std 35 Light"/>
                <a:cs typeface="Avenir Book"/>
              </a:rPr>
              <a:t>Constitutions nationales.</a:t>
            </a:r>
          </a:p>
          <a:p>
            <a:endParaRPr lang="fr-FR" dirty="0">
              <a:latin typeface="Avenir LT Std 35 Light"/>
            </a:endParaRPr>
          </a:p>
          <a:p>
            <a:endParaRPr lang="fr-FR" dirty="0"/>
          </a:p>
        </p:txBody>
      </p:sp>
      <p:pic>
        <p:nvPicPr>
          <p:cNvPr id="3" name="Picture 2"/>
          <p:cNvPicPr>
            <a:picLocks noChangeAspect="1"/>
          </p:cNvPicPr>
          <p:nvPr/>
        </p:nvPicPr>
        <p:blipFill>
          <a:blip r:embed="rId3"/>
          <a:stretch>
            <a:fillRect/>
          </a:stretch>
        </p:blipFill>
        <p:spPr>
          <a:xfrm>
            <a:off x="4816882" y="1186274"/>
            <a:ext cx="3794368" cy="1826918"/>
          </a:xfrm>
          <a:prstGeom prst="rect">
            <a:avLst/>
          </a:prstGeom>
        </p:spPr>
      </p:pic>
      <p:sp>
        <p:nvSpPr>
          <p:cNvPr id="4" name="Rectangle 3"/>
          <p:cNvSpPr/>
          <p:nvPr/>
        </p:nvSpPr>
        <p:spPr>
          <a:xfrm>
            <a:off x="4080934" y="3302001"/>
            <a:ext cx="5063066" cy="2387600"/>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fr-FR" sz="1500" dirty="0"/>
              <a:t>Déclaration universelle des droits de l’homme, </a:t>
            </a:r>
            <a:br>
              <a:rPr lang="fr-FR" sz="1500" dirty="0"/>
            </a:br>
            <a:r>
              <a:rPr lang="fr-FR" sz="1500" dirty="0"/>
              <a:t>Nations Unies, 1948</a:t>
            </a:r>
          </a:p>
          <a:p>
            <a:pPr marL="285750" indent="-285750">
              <a:buFont typeface="Arial" panose="020B0604020202020204" pitchFamily="34" charset="0"/>
              <a:buChar char="•"/>
            </a:pPr>
            <a:r>
              <a:rPr lang="fr-FR" sz="1500" dirty="0"/>
              <a:t>Pacte international relatif aux droits économiques, </a:t>
            </a:r>
            <a:br>
              <a:rPr lang="fr-FR" sz="1500" dirty="0"/>
            </a:br>
            <a:r>
              <a:rPr lang="fr-FR" sz="1500" dirty="0"/>
              <a:t>sociaux et culturels, Nations unies, 1966</a:t>
            </a:r>
          </a:p>
          <a:p>
            <a:pPr marL="285750" indent="-285750">
              <a:buFont typeface="Arial" panose="020B0604020202020204" pitchFamily="34" charset="0"/>
              <a:buChar char="•"/>
            </a:pPr>
            <a:r>
              <a:rPr lang="fr-FR" sz="1500" dirty="0"/>
              <a:t>Code de la sécurité sociale, Communauté </a:t>
            </a:r>
            <a:br>
              <a:rPr lang="fr-FR" sz="1500" dirty="0"/>
            </a:br>
            <a:r>
              <a:rPr lang="fr-FR" sz="1500" dirty="0"/>
              <a:t>de développement d'Afrique australe, 2007</a:t>
            </a:r>
          </a:p>
          <a:p>
            <a:pPr marL="285750" indent="-285750">
              <a:buFont typeface="Arial" panose="020B0604020202020204" pitchFamily="34" charset="0"/>
              <a:buChar char="•"/>
            </a:pPr>
            <a:r>
              <a:rPr lang="fr-FR" sz="1500" dirty="0"/>
              <a:t>Cadre de politique sociale pour l’Afrique, 2008</a:t>
            </a:r>
          </a:p>
          <a:p>
            <a:pPr marL="285750" indent="-285750">
              <a:buFont typeface="Arial" panose="020B0604020202020204" pitchFamily="34" charset="0"/>
              <a:buChar char="•"/>
            </a:pPr>
            <a:r>
              <a:rPr lang="fr-FR" sz="1500" dirty="0"/>
              <a:t>Recommandations de l’OIT (par ex.: Rec. 202 sur les </a:t>
            </a:r>
            <a:br>
              <a:rPr lang="fr-FR" sz="1500" dirty="0"/>
            </a:br>
            <a:r>
              <a:rPr lang="fr-FR" sz="1500" dirty="0"/>
              <a:t>socles de PS, 2012)</a:t>
            </a:r>
          </a:p>
        </p:txBody>
      </p:sp>
    </p:spTree>
    <p:extLst>
      <p:ext uri="{BB962C8B-B14F-4D97-AF65-F5344CB8AC3E}">
        <p14:creationId xmlns:p14="http://schemas.microsoft.com/office/powerpoint/2010/main" val="114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490538"/>
            <a:ext cx="8229600" cy="271462"/>
          </a:xfrm>
        </p:spPr>
        <p:txBody>
          <a:bodyPr/>
          <a:lstStyle/>
          <a:p>
            <a:r>
              <a:rPr lang="fr-FR" sz="2600" dirty="0">
                <a:latin typeface="Avenir Book"/>
              </a:rPr>
              <a:t>Activité : questions sociométriques de présentation</a:t>
            </a:r>
          </a:p>
        </p:txBody>
      </p:sp>
      <p:sp>
        <p:nvSpPr>
          <p:cNvPr id="6" name="Content Placeholder 5"/>
          <p:cNvSpPr>
            <a:spLocks noGrp="1"/>
          </p:cNvSpPr>
          <p:nvPr>
            <p:ph idx="1"/>
          </p:nvPr>
        </p:nvSpPr>
        <p:spPr>
          <a:xfrm>
            <a:off x="757660" y="985519"/>
            <a:ext cx="7786437" cy="1744429"/>
          </a:xfrm>
        </p:spPr>
        <p:txBody>
          <a:bodyPr>
            <a:normAutofit/>
          </a:bodyPr>
          <a:lstStyle/>
          <a:p>
            <a:pPr marL="457200" lvl="0" indent="-457200">
              <a:buFont typeface="+mj-lt"/>
              <a:buAutoNum type="arabicPeriod"/>
            </a:pPr>
            <a:r>
              <a:rPr lang="fr-FR" sz="2200" dirty="0">
                <a:latin typeface="Avenir LT Std 35 Light"/>
                <a:cs typeface="Avenir Book"/>
              </a:rPr>
              <a:t>Quel est votre rôle actuel dans la protection sociale? </a:t>
            </a:r>
          </a:p>
          <a:p>
            <a:pPr marL="457200" lvl="0" indent="-457200">
              <a:buFont typeface="+mj-lt"/>
              <a:buAutoNum type="arabicPeriod"/>
            </a:pPr>
            <a:r>
              <a:rPr lang="fr-FR" sz="2200" dirty="0">
                <a:latin typeface="Avenir LT Std 35 Light"/>
                <a:cs typeface="Avenir Book"/>
              </a:rPr>
              <a:t>Quelle image représente le mieux la situation actuelle </a:t>
            </a:r>
            <a:br>
              <a:rPr lang="fr-FR" sz="2200" dirty="0">
                <a:latin typeface="Avenir LT Std 35 Light"/>
                <a:cs typeface="Avenir Book"/>
              </a:rPr>
            </a:br>
            <a:r>
              <a:rPr lang="fr-FR" sz="2200" dirty="0">
                <a:latin typeface="Avenir LT Std 35 Light"/>
                <a:cs typeface="Avenir Book"/>
              </a:rPr>
              <a:t>de la protection sociale dans votre pays?</a:t>
            </a:r>
          </a:p>
          <a:p>
            <a:pPr marL="457200" lvl="0" indent="-457200">
              <a:buAutoNum type="arabicPeriod" startAt="3"/>
            </a:pPr>
            <a:r>
              <a:rPr lang="fr-FR" sz="2200" dirty="0">
                <a:latin typeface="Avenir LT Std 35 Light"/>
                <a:cs typeface="Avenir Book"/>
              </a:rPr>
              <a:t>Qu’attendez-vous de ces cinq jours de formation?</a:t>
            </a:r>
          </a:p>
          <a:p>
            <a:pPr marL="457200" lvl="0" indent="-457200">
              <a:buAutoNum type="arabicPeriod" startAt="3"/>
            </a:pPr>
            <a:endParaRPr lang="fr-FR" sz="2200" dirty="0">
              <a:latin typeface="Avenir Book"/>
              <a:cs typeface="Avenir Book"/>
            </a:endParaRPr>
          </a:p>
          <a:p>
            <a:pPr marL="0" lvl="0" indent="0">
              <a:buNone/>
            </a:pPr>
            <a:endParaRPr lang="fr-FR" sz="2200" dirty="0">
              <a:latin typeface="Avenir Book"/>
              <a:cs typeface="Avenir Book"/>
            </a:endParaRPr>
          </a:p>
          <a:p>
            <a:pPr marL="0" indent="0">
              <a:buNone/>
            </a:pPr>
            <a:endParaRPr lang="fr-FR" sz="3600" dirty="0"/>
          </a:p>
        </p:txBody>
      </p:sp>
      <p:pic>
        <p:nvPicPr>
          <p:cNvPr id="2" name="Picture 2" descr="Image result for social protection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94" y="2690192"/>
            <a:ext cx="4200846" cy="315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86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91381184"/>
              </p:ext>
            </p:extLst>
          </p:nvPr>
        </p:nvGraphicFramePr>
        <p:xfrm>
          <a:off x="3335866" y="1049867"/>
          <a:ext cx="5808133"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eft Brace 7"/>
          <p:cNvSpPr/>
          <p:nvPr/>
        </p:nvSpPr>
        <p:spPr>
          <a:xfrm rot="1781217">
            <a:off x="4064834" y="718189"/>
            <a:ext cx="633606" cy="1858162"/>
          </a:xfrm>
          <a:prstGeom prst="leftBrace">
            <a:avLst>
              <a:gd name="adj1" fmla="val 31538"/>
              <a:gd name="adj2" fmla="val 49068"/>
            </a:avLst>
          </a:prstGeom>
          <a:ln>
            <a:solidFill>
              <a:srgbClr val="33669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9" name="Left Brace 8"/>
          <p:cNvSpPr/>
          <p:nvPr/>
        </p:nvSpPr>
        <p:spPr>
          <a:xfrm rot="1781217">
            <a:off x="3192054" y="2462666"/>
            <a:ext cx="633606" cy="3131718"/>
          </a:xfrm>
          <a:prstGeom prst="leftBrace">
            <a:avLst>
              <a:gd name="adj1" fmla="val 31538"/>
              <a:gd name="adj2" fmla="val 49068"/>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0" name="Right Arrow 9"/>
          <p:cNvSpPr/>
          <p:nvPr/>
        </p:nvSpPr>
        <p:spPr>
          <a:xfrm rot="2016269">
            <a:off x="1909576" y="2883511"/>
            <a:ext cx="1270000" cy="948267"/>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Title 4"/>
          <p:cNvSpPr>
            <a:spLocks noGrp="1"/>
          </p:cNvSpPr>
          <p:nvPr>
            <p:ph type="title"/>
          </p:nvPr>
        </p:nvSpPr>
        <p:spPr/>
        <p:txBody>
          <a:bodyPr/>
          <a:lstStyle/>
          <a:p>
            <a:pPr algn="ctr"/>
            <a:r>
              <a:rPr lang="fr-FR" dirty="0">
                <a:latin typeface="Avenir Book"/>
                <a:cs typeface="Avenir Medium"/>
              </a:rPr>
              <a:t>Construction d’une base juridique nationale</a:t>
            </a:r>
          </a:p>
        </p:txBody>
      </p:sp>
    </p:spTree>
    <p:extLst>
      <p:ext uri="{BB962C8B-B14F-4D97-AF65-F5344CB8AC3E}">
        <p14:creationId xmlns:p14="http://schemas.microsoft.com/office/powerpoint/2010/main" val="225376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3363619"/>
            <a:ext cx="3719561" cy="892552"/>
          </a:xfrm>
          <a:prstGeom prst="rect">
            <a:avLst/>
          </a:prstGeom>
          <a:noFill/>
        </p:spPr>
        <p:txBody>
          <a:bodyPr wrap="square" rtlCol="0">
            <a:spAutoFit/>
          </a:bodyPr>
          <a:lstStyle/>
          <a:p>
            <a:pPr algn="ctr"/>
            <a:r>
              <a:rPr lang="fr-FR" sz="2600" dirty="0">
                <a:latin typeface="Avenir Book"/>
                <a:cs typeface="Avenir Book"/>
              </a:rPr>
              <a:t>Procédures équitables et force </a:t>
            </a:r>
            <a:r>
              <a:rPr lang="fr-FR" sz="2600">
                <a:latin typeface="Avenir Book"/>
                <a:cs typeface="Avenir Book"/>
              </a:rPr>
              <a:t>applicabillité</a:t>
            </a:r>
            <a:endParaRPr lang="fr-FR" sz="2600" dirty="0">
              <a:latin typeface="Avenir Book"/>
              <a:cs typeface="Avenir Book"/>
            </a:endParaRPr>
          </a:p>
        </p:txBody>
      </p:sp>
      <p:pic>
        <p:nvPicPr>
          <p:cNvPr id="9218" name="Picture 2" descr="Image result for due 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1" y="1095530"/>
            <a:ext cx="3129280" cy="2082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59030" y="4785234"/>
            <a:ext cx="3701254" cy="892552"/>
          </a:xfrm>
          <a:prstGeom prst="rect">
            <a:avLst/>
          </a:prstGeom>
          <a:noFill/>
        </p:spPr>
        <p:txBody>
          <a:bodyPr wrap="square" rtlCol="0">
            <a:spAutoFit/>
          </a:bodyPr>
          <a:lstStyle/>
          <a:p>
            <a:pPr algn="ctr"/>
            <a:r>
              <a:rPr lang="fr-FR" sz="2600" dirty="0">
                <a:latin typeface="Avenir Book"/>
                <a:cs typeface="Avenir Book"/>
              </a:rPr>
              <a:t>Vie privée et sécurité des données</a:t>
            </a:r>
          </a:p>
        </p:txBody>
      </p:sp>
      <p:sp>
        <p:nvSpPr>
          <p:cNvPr id="13" name="TextBox 12"/>
          <p:cNvSpPr txBox="1"/>
          <p:nvPr/>
        </p:nvSpPr>
        <p:spPr>
          <a:xfrm>
            <a:off x="4359029" y="3163564"/>
            <a:ext cx="3701254" cy="1292662"/>
          </a:xfrm>
          <a:prstGeom prst="rect">
            <a:avLst/>
          </a:prstGeom>
          <a:noFill/>
        </p:spPr>
        <p:txBody>
          <a:bodyPr wrap="square" rtlCol="0">
            <a:spAutoFit/>
          </a:bodyPr>
          <a:lstStyle/>
          <a:p>
            <a:pPr algn="ctr"/>
            <a:r>
              <a:rPr lang="fr-FR" sz="2600" dirty="0">
                <a:latin typeface="Avenir Book"/>
                <a:cs typeface="Avenir Book"/>
              </a:rPr>
              <a:t>Recours, appels… </a:t>
            </a:r>
            <a:br>
              <a:rPr lang="fr-FR" sz="2600" dirty="0">
                <a:latin typeface="Avenir Book"/>
                <a:cs typeface="Avenir Book"/>
              </a:rPr>
            </a:br>
            <a:r>
              <a:rPr lang="fr-FR" sz="2600" dirty="0">
                <a:latin typeface="Avenir Book"/>
                <a:cs typeface="Avenir Book"/>
              </a:rPr>
              <a:t>et autres formes de responsabilisation</a:t>
            </a:r>
          </a:p>
        </p:txBody>
      </p:sp>
      <p:pic>
        <p:nvPicPr>
          <p:cNvPr id="9220" name="Picture 4" descr="Image result for data priva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735" y="4472995"/>
            <a:ext cx="2617623" cy="15033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359029" y="1090861"/>
            <a:ext cx="3701254" cy="2072703"/>
          </a:xfrm>
          <a:prstGeom prst="rect">
            <a:avLst/>
          </a:prstGeom>
        </p:spPr>
      </p:pic>
      <p:sp>
        <p:nvSpPr>
          <p:cNvPr id="4" name="Title 3"/>
          <p:cNvSpPr>
            <a:spLocks noGrp="1"/>
          </p:cNvSpPr>
          <p:nvPr>
            <p:ph type="title"/>
          </p:nvPr>
        </p:nvSpPr>
        <p:spPr/>
        <p:txBody>
          <a:bodyPr/>
          <a:lstStyle/>
          <a:p>
            <a:pPr algn="ctr"/>
            <a:r>
              <a:rPr lang="fr-FR" sz="2600" dirty="0">
                <a:latin typeface="Avenir Medium"/>
                <a:cs typeface="Avenir Medium"/>
              </a:rPr>
              <a:t>Au fond…</a:t>
            </a:r>
          </a:p>
        </p:txBody>
      </p:sp>
    </p:spTree>
    <p:extLst>
      <p:ext uri="{BB962C8B-B14F-4D97-AF65-F5344CB8AC3E}">
        <p14:creationId xmlns:p14="http://schemas.microsoft.com/office/powerpoint/2010/main" val="2997394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1218"/>
            <a:ext cx="9144000" cy="6831445"/>
          </a:xfrm>
          <a:prstGeom prst="rect">
            <a:avLst/>
          </a:prstGeom>
        </p:spPr>
      </p:pic>
      <p:sp>
        <p:nvSpPr>
          <p:cNvPr id="11" name="TextBox 10"/>
          <p:cNvSpPr txBox="1"/>
          <p:nvPr/>
        </p:nvSpPr>
        <p:spPr>
          <a:xfrm>
            <a:off x="290614" y="5189653"/>
            <a:ext cx="9144000" cy="1323439"/>
          </a:xfrm>
          <a:prstGeom prst="rect">
            <a:avLst/>
          </a:prstGeom>
          <a:noFill/>
        </p:spPr>
        <p:txBody>
          <a:bodyPr wrap="square" rtlCol="0">
            <a:spAutoFit/>
          </a:bodyPr>
          <a:lstStyle/>
          <a:p>
            <a:pPr algn="ctr"/>
            <a:r>
              <a:rPr lang="fr-FR" sz="4000" baseline="30000" dirty="0">
                <a:solidFill>
                  <a:srgbClr val="FFFFFF"/>
                </a:solidFill>
                <a:latin typeface="Avenir Book"/>
                <a:cs typeface="Avenir Medium"/>
              </a:rPr>
              <a:t>LEADERSHIP ET TRANSFORMATION</a:t>
            </a:r>
          </a:p>
          <a:p>
            <a:pPr algn="ctr"/>
            <a:endParaRPr lang="fr-FR" sz="4000" baseline="30000" dirty="0">
              <a:solidFill>
                <a:srgbClr val="FFFFFF"/>
              </a:solidFill>
              <a:latin typeface="Avenir Book"/>
              <a:cs typeface="Avenir Medium"/>
            </a:endParaRPr>
          </a:p>
          <a:p>
            <a:pPr algn="ctr"/>
            <a:r>
              <a:rPr lang="fr-FR" sz="4000" baseline="30000" dirty="0">
                <a:solidFill>
                  <a:srgbClr val="FFFFFF"/>
                </a:solidFill>
                <a:latin typeface="Avenir Book"/>
                <a:cs typeface="Avenir Medium"/>
              </a:rPr>
              <a:t>Mini-exposé</a:t>
            </a:r>
          </a:p>
        </p:txBody>
      </p:sp>
    </p:spTree>
    <p:extLst>
      <p:ext uri="{BB962C8B-B14F-4D97-AF65-F5344CB8AC3E}">
        <p14:creationId xmlns:p14="http://schemas.microsoft.com/office/powerpoint/2010/main" val="316772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09" y="466787"/>
            <a:ext cx="9259910" cy="352610"/>
          </a:xfrm>
        </p:spPr>
        <p:txBody>
          <a:bodyPr/>
          <a:lstStyle/>
          <a:p>
            <a:pPr algn="ctr"/>
            <a:r>
              <a:rPr lang="fr-FR" sz="2400" dirty="0">
                <a:latin typeface="Avenir Book"/>
                <a:cs typeface="Avenir Medium"/>
              </a:rPr>
              <a:t>De la manœuvre d’une machine à la mise au point d’un système</a:t>
            </a:r>
          </a:p>
        </p:txBody>
      </p:sp>
      <p:pic>
        <p:nvPicPr>
          <p:cNvPr id="4" name="Picture 3"/>
          <p:cNvPicPr>
            <a:picLocks noChangeAspect="1"/>
          </p:cNvPicPr>
          <p:nvPr/>
        </p:nvPicPr>
        <p:blipFill>
          <a:blip r:embed="rId3"/>
          <a:stretch>
            <a:fillRect/>
          </a:stretch>
        </p:blipFill>
        <p:spPr>
          <a:xfrm>
            <a:off x="447537" y="1157289"/>
            <a:ext cx="3093749" cy="1986603"/>
          </a:xfrm>
          <a:prstGeom prst="rect">
            <a:avLst/>
          </a:prstGeom>
        </p:spPr>
      </p:pic>
      <p:pic>
        <p:nvPicPr>
          <p:cNvPr id="5" name="Content Placeholder 3"/>
          <p:cNvPicPr>
            <a:picLocks noChangeAspect="1"/>
          </p:cNvPicPr>
          <p:nvPr/>
        </p:nvPicPr>
        <p:blipFill>
          <a:blip r:embed="rId4"/>
          <a:stretch>
            <a:fillRect/>
          </a:stretch>
        </p:blipFill>
        <p:spPr>
          <a:xfrm>
            <a:off x="3935453" y="1157289"/>
            <a:ext cx="4751347" cy="4185273"/>
          </a:xfrm>
          <a:prstGeom prst="rect">
            <a:avLst/>
          </a:prstGeom>
        </p:spPr>
      </p:pic>
    </p:spTree>
    <p:extLst>
      <p:ext uri="{BB962C8B-B14F-4D97-AF65-F5344CB8AC3E}">
        <p14:creationId xmlns:p14="http://schemas.microsoft.com/office/powerpoint/2010/main" val="964960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965" y="959609"/>
            <a:ext cx="2342070" cy="143955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92627675"/>
              </p:ext>
            </p:extLst>
          </p:nvPr>
        </p:nvGraphicFramePr>
        <p:xfrm>
          <a:off x="410966" y="2449775"/>
          <a:ext cx="8425272" cy="3189278"/>
        </p:xfrm>
        <a:graphic>
          <a:graphicData uri="http://schemas.openxmlformats.org/drawingml/2006/table">
            <a:tbl>
              <a:tblPr firstRow="1" bandRow="1">
                <a:tableStyleId>{1FECB4D8-DB02-4DC6-A0A2-4F2EBAE1DC90}</a:tableStyleId>
              </a:tblPr>
              <a:tblGrid>
                <a:gridCol w="4212636">
                  <a:extLst>
                    <a:ext uri="{9D8B030D-6E8A-4147-A177-3AD203B41FA5}">
                      <a16:colId xmlns:a16="http://schemas.microsoft.com/office/drawing/2014/main" val="20000"/>
                    </a:ext>
                  </a:extLst>
                </a:gridCol>
                <a:gridCol w="4212636">
                  <a:extLst>
                    <a:ext uri="{9D8B030D-6E8A-4147-A177-3AD203B41FA5}">
                      <a16:colId xmlns:a16="http://schemas.microsoft.com/office/drawing/2014/main" val="20001"/>
                    </a:ext>
                  </a:extLst>
                </a:gridCol>
              </a:tblGrid>
              <a:tr h="515733">
                <a:tc>
                  <a:txBody>
                    <a:bodyPr/>
                    <a:lstStyle/>
                    <a:p>
                      <a:pPr algn="ctr"/>
                      <a:r>
                        <a:rPr lang="fr-FR" sz="1800" noProof="0" dirty="0">
                          <a:latin typeface="Avenir Medium"/>
                        </a:rPr>
                        <a:t>Lorsque la direction ne veut </a:t>
                      </a:r>
                      <a:br>
                        <a:rPr lang="fr-FR" sz="1800" noProof="0" dirty="0">
                          <a:latin typeface="Avenir Medium"/>
                        </a:rPr>
                      </a:br>
                      <a:r>
                        <a:rPr lang="fr-FR" sz="1800" noProof="0" dirty="0">
                          <a:latin typeface="Avenir Medium"/>
                        </a:rPr>
                        <a:t>pas de changement</a:t>
                      </a:r>
                    </a:p>
                  </a:txBody>
                  <a:tcPr marT="93600">
                    <a:lnR w="28575" cap="flat" cmpd="sng" algn="ctr">
                      <a:solidFill>
                        <a:prstClr val="white"/>
                      </a:solidFill>
                      <a:prstDash val="solid"/>
                      <a:round/>
                      <a:headEnd type="none" w="med" len="med"/>
                      <a:tailEnd type="none" w="med" len="med"/>
                    </a:lnR>
                    <a:lnB w="28575" cap="flat" cmpd="sng" algn="ctr">
                      <a:solidFill>
                        <a:srgbClr val="008000"/>
                      </a:solidFill>
                      <a:prstDash val="solid"/>
                      <a:round/>
                      <a:headEnd type="none" w="med" len="med"/>
                      <a:tailEnd type="none" w="med" len="med"/>
                    </a:lnB>
                    <a:solidFill>
                      <a:srgbClr val="006633"/>
                    </a:solidFill>
                  </a:tcPr>
                </a:tc>
                <a:tc>
                  <a:txBody>
                    <a:bodyPr/>
                    <a:lstStyle/>
                    <a:p>
                      <a:pPr algn="ctr"/>
                      <a:r>
                        <a:rPr lang="fr-FR" sz="1800" noProof="0" dirty="0">
                          <a:latin typeface="Avenir Medium"/>
                        </a:rPr>
                        <a:t>Lorsque les fonctionnaires ne </a:t>
                      </a:r>
                      <a:br>
                        <a:rPr lang="fr-FR" sz="1800" noProof="0" dirty="0">
                          <a:latin typeface="Avenir Medium"/>
                        </a:rPr>
                      </a:br>
                      <a:r>
                        <a:rPr lang="fr-FR" sz="1800" noProof="0" dirty="0">
                          <a:latin typeface="Avenir Medium"/>
                        </a:rPr>
                        <a:t>veulent pas de changement</a:t>
                      </a:r>
                      <a:endParaRPr lang="fr-FR" sz="1800" noProof="0" dirty="0"/>
                    </a:p>
                  </a:txBody>
                  <a:tcPr marT="93600">
                    <a:lnL w="28575" cap="flat" cmpd="sng" algn="ctr">
                      <a:solidFill>
                        <a:prstClr val="white"/>
                      </a:solidFill>
                      <a:prstDash val="solid"/>
                      <a:round/>
                      <a:headEnd type="none" w="med" len="med"/>
                      <a:tailEnd type="none" w="med" len="med"/>
                    </a:lnL>
                    <a:lnB w="28575" cap="flat" cmpd="sng" algn="ctr">
                      <a:solidFill>
                        <a:srgbClr val="008000"/>
                      </a:solidFill>
                      <a:prstDash val="solid"/>
                      <a:round/>
                      <a:headEnd type="none" w="med" len="med"/>
                      <a:tailEnd type="none" w="med" len="med"/>
                    </a:lnB>
                    <a:solidFill>
                      <a:srgbClr val="006633"/>
                    </a:solidFill>
                  </a:tcPr>
                </a:tc>
                <a:extLst>
                  <a:ext uri="{0D108BD9-81ED-4DB2-BD59-A6C34878D82A}">
                    <a16:rowId xmlns:a16="http://schemas.microsoft.com/office/drawing/2014/main" val="10000"/>
                  </a:ext>
                </a:extLst>
              </a:tr>
              <a:tr h="436833">
                <a:tc>
                  <a:txBody>
                    <a:bodyPr/>
                    <a:lstStyle/>
                    <a:p>
                      <a:r>
                        <a:rPr lang="fr-FR" noProof="0" dirty="0"/>
                        <a:t>Blocages des perceptions</a:t>
                      </a:r>
                    </a:p>
                  </a:txBody>
                  <a:tcPr>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tcPr>
                </a:tc>
                <a:tc>
                  <a:txBody>
                    <a:bodyPr/>
                    <a:lstStyle/>
                    <a:p>
                      <a:r>
                        <a:rPr lang="fr-FR" noProof="0" dirty="0"/>
                        <a:t>Défense de leurs propres intérêts</a:t>
                      </a:r>
                    </a:p>
                  </a:txBody>
                  <a:tcPr>
                    <a:lnL w="28575" cap="flat" cmpd="sng" algn="ctr">
                      <a:solidFill>
                        <a:srgbClr val="008000"/>
                      </a:solidFill>
                      <a:prstDash val="solid"/>
                      <a:round/>
                      <a:headEnd type="none" w="med" len="med"/>
                      <a:tailEnd type="none" w="med" len="med"/>
                    </a:lnL>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10002"/>
                  </a:ext>
                </a:extLst>
              </a:tr>
              <a:tr h="436833">
                <a:tc>
                  <a:txBody>
                    <a:bodyPr/>
                    <a:lstStyle/>
                    <a:p>
                      <a:r>
                        <a:rPr lang="fr-FR" noProof="0" dirty="0"/>
                        <a:t>Blocages émotionnels</a:t>
                      </a:r>
                    </a:p>
                  </a:txBody>
                  <a:tcPr>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accent3">
                        <a:lumMod val="60000"/>
                        <a:lumOff val="40000"/>
                      </a:schemeClr>
                    </a:solidFill>
                  </a:tcPr>
                </a:tc>
                <a:tc>
                  <a:txBody>
                    <a:bodyPr/>
                    <a:lstStyle/>
                    <a:p>
                      <a:r>
                        <a:rPr lang="fr-FR" noProof="0" dirty="0"/>
                        <a:t>Malentendus et manque de confiance</a:t>
                      </a:r>
                    </a:p>
                  </a:txBody>
                  <a:tcPr>
                    <a:lnL w="28575" cap="flat" cmpd="sng" algn="ctr">
                      <a:solidFill>
                        <a:srgbClr val="008000"/>
                      </a:solidFill>
                      <a:prstDash val="solid"/>
                      <a:round/>
                      <a:headEnd type="none" w="med" len="med"/>
                      <a:tailEnd type="none" w="med" len="med"/>
                    </a:lnL>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3"/>
                  </a:ext>
                </a:extLst>
              </a:tr>
              <a:tr h="436833">
                <a:tc>
                  <a:txBody>
                    <a:bodyPr/>
                    <a:lstStyle/>
                    <a:p>
                      <a:r>
                        <a:rPr lang="fr-FR" noProof="0" dirty="0"/>
                        <a:t>Blocages culturels</a:t>
                      </a:r>
                    </a:p>
                  </a:txBody>
                  <a:tcPr>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tcPr>
                </a:tc>
                <a:tc>
                  <a:txBody>
                    <a:bodyPr/>
                    <a:lstStyle/>
                    <a:p>
                      <a:r>
                        <a:rPr lang="fr-FR" noProof="0" dirty="0"/>
                        <a:t>Adoption d’une autre perspective</a:t>
                      </a:r>
                    </a:p>
                  </a:txBody>
                  <a:tcPr>
                    <a:lnL w="28575" cap="flat" cmpd="sng" algn="ctr">
                      <a:solidFill>
                        <a:srgbClr val="008000"/>
                      </a:solidFill>
                      <a:prstDash val="solid"/>
                      <a:round/>
                      <a:headEnd type="none" w="med" len="med"/>
                      <a:tailEnd type="none" w="med" len="med"/>
                    </a:lnL>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10004"/>
                  </a:ext>
                </a:extLst>
              </a:tr>
              <a:tr h="753986">
                <a:tc>
                  <a:txBody>
                    <a:bodyPr/>
                    <a:lstStyle/>
                    <a:p>
                      <a:r>
                        <a:rPr lang="fr-FR" noProof="0" dirty="0"/>
                        <a:t>Blocages sociaux </a:t>
                      </a:r>
                      <a:br>
                        <a:rPr lang="fr-FR" noProof="0" dirty="0"/>
                      </a:br>
                      <a:r>
                        <a:rPr lang="fr-FR" noProof="0" dirty="0"/>
                        <a:t>(éviter les critiques, imposer l’autorité)</a:t>
                      </a:r>
                    </a:p>
                  </a:txBody>
                  <a:tcPr>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accent3">
                        <a:lumMod val="60000"/>
                        <a:lumOff val="40000"/>
                      </a:schemeClr>
                    </a:solidFill>
                  </a:tcPr>
                </a:tc>
                <a:tc>
                  <a:txBody>
                    <a:bodyPr/>
                    <a:lstStyle/>
                    <a:p>
                      <a:r>
                        <a:rPr lang="fr-FR" noProof="0" dirty="0"/>
                        <a:t>Faible tolérance au changement</a:t>
                      </a:r>
                    </a:p>
                  </a:txBody>
                  <a:tcPr>
                    <a:lnL w="28575" cap="flat" cmpd="sng" algn="ctr">
                      <a:solidFill>
                        <a:srgbClr val="008000"/>
                      </a:solidFill>
                      <a:prstDash val="solid"/>
                      <a:round/>
                      <a:headEnd type="none" w="med" len="med"/>
                      <a:tailEnd type="none" w="med" len="med"/>
                    </a:lnL>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5"/>
                  </a:ext>
                </a:extLst>
              </a:tr>
              <a:tr h="436833">
                <a:tc>
                  <a:txBody>
                    <a:bodyPr/>
                    <a:lstStyle/>
                    <a:p>
                      <a:r>
                        <a:rPr lang="fr-FR" noProof="0" dirty="0"/>
                        <a:t>Blocages cognitifs</a:t>
                      </a:r>
                    </a:p>
                  </a:txBody>
                  <a:tcPr>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tcPr>
                </a:tc>
                <a:tc>
                  <a:txBody>
                    <a:bodyPr/>
                    <a:lstStyle/>
                    <a:p>
                      <a:endParaRPr lang="fr-FR" noProof="0" dirty="0"/>
                    </a:p>
                  </a:txBody>
                  <a:tcPr>
                    <a:lnL w="28575" cap="flat" cmpd="sng" algn="ctr">
                      <a:solidFill>
                        <a:srgbClr val="008000"/>
                      </a:solidFill>
                      <a:prstDash val="solid"/>
                      <a:round/>
                      <a:headEnd type="none" w="med" len="med"/>
                      <a:tailEnd type="none" w="med" len="med"/>
                    </a:lnL>
                    <a:lnT w="28575" cap="flat" cmpd="sng" algn="ctr">
                      <a:solidFill>
                        <a:srgbClr val="008000"/>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5" name="Rectangle 4">
            <a:extLst>
              <a:ext uri="{FF2B5EF4-FFF2-40B4-BE49-F238E27FC236}">
                <a16:creationId xmlns:a16="http://schemas.microsoft.com/office/drawing/2014/main" id="{55EE53FB-2EDA-4CA6-94FE-D904969913FE}"/>
              </a:ext>
            </a:extLst>
          </p:cNvPr>
          <p:cNvSpPr/>
          <p:nvPr/>
        </p:nvSpPr>
        <p:spPr>
          <a:xfrm>
            <a:off x="0" y="154112"/>
            <a:ext cx="9144000" cy="8054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300453" y="-128715"/>
            <a:ext cx="9744906" cy="1325563"/>
          </a:xfrm>
        </p:spPr>
        <p:txBody>
          <a:bodyPr>
            <a:normAutofit/>
          </a:bodyPr>
          <a:lstStyle/>
          <a:p>
            <a:pPr algn="ctr"/>
            <a:r>
              <a:rPr lang="fr-FR" sz="2000" dirty="0">
                <a:latin typeface="Avenir Book"/>
                <a:cs typeface="Avenir Medium"/>
              </a:rPr>
              <a:t>C’est sur les personnes que repose le changement des systèmes:</a:t>
            </a:r>
            <a:br>
              <a:rPr lang="fr-FR" sz="2000" dirty="0">
                <a:latin typeface="Avenir Book"/>
                <a:cs typeface="Avenir Medium"/>
              </a:rPr>
            </a:br>
            <a:r>
              <a:rPr lang="fr-FR" sz="2000" dirty="0">
                <a:latin typeface="Avenir Book"/>
                <a:cs typeface="Avenir Medium"/>
              </a:rPr>
              <a:t>Il vous faut l’appui de la population pour que vos idées puissent l’emporter</a:t>
            </a:r>
          </a:p>
        </p:txBody>
      </p:sp>
    </p:spTree>
    <p:extLst>
      <p:ext uri="{BB962C8B-B14F-4D97-AF65-F5344CB8AC3E}">
        <p14:creationId xmlns:p14="http://schemas.microsoft.com/office/powerpoint/2010/main" val="955666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266" y="1886874"/>
            <a:ext cx="2719948" cy="2252308"/>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82" t="9461" r="56552" b="76227"/>
          <a:stretch/>
        </p:blipFill>
        <p:spPr bwMode="auto">
          <a:xfrm rot="791898">
            <a:off x="6128398" y="1702578"/>
            <a:ext cx="2855934" cy="104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901728" y="2749546"/>
            <a:ext cx="1143000" cy="369332"/>
          </a:xfrm>
          <a:prstGeom prst="rect">
            <a:avLst/>
          </a:prstGeom>
          <a:solidFill>
            <a:schemeClr val="bg1"/>
          </a:solidFill>
        </p:spPr>
        <p:txBody>
          <a:bodyPr wrap="square" rtlCol="0">
            <a:spAutoFit/>
          </a:bodyPr>
          <a:lstStyle/>
          <a:p>
            <a:endParaRPr lang="fr-FR"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20638">
            <a:off x="188379" y="1155387"/>
            <a:ext cx="2524733" cy="18137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59837">
            <a:off x="902280" y="3001244"/>
            <a:ext cx="2218738" cy="112629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0859" y="3909656"/>
            <a:ext cx="467006" cy="622674"/>
          </a:xfrm>
          <a:prstGeom prst="rect">
            <a:avLst/>
          </a:prstGeom>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45415">
            <a:off x="7233669" y="3646265"/>
            <a:ext cx="1611604" cy="41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rot="21267216">
            <a:off x="6512724" y="2864372"/>
            <a:ext cx="2444528" cy="777805"/>
          </a:xfr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3206" y="4329978"/>
            <a:ext cx="645327" cy="13011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40609" y="4176812"/>
            <a:ext cx="386652" cy="349103"/>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0895" y="4336587"/>
            <a:ext cx="201221" cy="329270"/>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1505" y="1132474"/>
            <a:ext cx="714375" cy="612321"/>
          </a:xfrm>
          <a:prstGeom prst="rect">
            <a:avLst/>
          </a:prstGeom>
        </p:spPr>
      </p:pic>
      <p:graphicFrame>
        <p:nvGraphicFramePr>
          <p:cNvPr id="15" name="Diagram 14"/>
          <p:cNvGraphicFramePr/>
          <p:nvPr>
            <p:extLst>
              <p:ext uri="{D42A27DB-BD31-4B8C-83A1-F6EECF244321}">
                <p14:modId xmlns:p14="http://schemas.microsoft.com/office/powerpoint/2010/main" val="2701763337"/>
              </p:ext>
            </p:extLst>
          </p:nvPr>
        </p:nvGraphicFramePr>
        <p:xfrm>
          <a:off x="636569" y="2511299"/>
          <a:ext cx="7655711" cy="541866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6" name="Rectangle 15"/>
          <p:cNvSpPr/>
          <p:nvPr/>
        </p:nvSpPr>
        <p:spPr>
          <a:xfrm>
            <a:off x="0" y="-1"/>
            <a:ext cx="9144000" cy="998649"/>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429800" y="-179646"/>
            <a:ext cx="8380695" cy="1325563"/>
          </a:xfrm>
        </p:spPr>
        <p:txBody>
          <a:bodyPr>
            <a:normAutofit fontScale="90000"/>
          </a:bodyPr>
          <a:lstStyle/>
          <a:p>
            <a:pPr algn="ctr"/>
            <a:r>
              <a:rPr lang="fr-FR" dirty="0">
                <a:latin typeface="Avenir Book"/>
                <a:cs typeface="Avenir Book"/>
              </a:rPr>
              <a:t>Créer des coalitions, nouer des partenariats et mobiliser la recherche à des fins de plaidoyer et de changement</a:t>
            </a:r>
            <a:endParaRPr lang="fr-FR" dirty="0">
              <a:latin typeface="Avenir Book"/>
              <a:cs typeface="Avenir Oblique"/>
            </a:endParaRPr>
          </a:p>
        </p:txBody>
      </p:sp>
    </p:spTree>
    <p:extLst>
      <p:ext uri="{BB962C8B-B14F-4D97-AF65-F5344CB8AC3E}">
        <p14:creationId xmlns:p14="http://schemas.microsoft.com/office/powerpoint/2010/main" val="4172165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2868"/>
          <a:stretch/>
        </p:blipFill>
        <p:spPr>
          <a:xfrm>
            <a:off x="357655" y="1979020"/>
            <a:ext cx="4295945" cy="3137508"/>
          </a:xfrm>
          <a:prstGeom prst="rect">
            <a:avLst/>
          </a:prstGeom>
        </p:spPr>
      </p:pic>
      <p:pic>
        <p:nvPicPr>
          <p:cNvPr id="5" name="Picture 4"/>
          <p:cNvPicPr>
            <a:picLocks noChangeAspect="1"/>
          </p:cNvPicPr>
          <p:nvPr/>
        </p:nvPicPr>
        <p:blipFill>
          <a:blip r:embed="rId4"/>
          <a:stretch>
            <a:fillRect/>
          </a:stretch>
        </p:blipFill>
        <p:spPr>
          <a:xfrm>
            <a:off x="4636132" y="2050938"/>
            <a:ext cx="4213819" cy="3065589"/>
          </a:xfrm>
          <a:prstGeom prst="rect">
            <a:avLst/>
          </a:prstGeom>
        </p:spPr>
      </p:pic>
      <p:sp>
        <p:nvSpPr>
          <p:cNvPr id="6" name="Rectangle 5"/>
          <p:cNvSpPr/>
          <p:nvPr/>
        </p:nvSpPr>
        <p:spPr>
          <a:xfrm>
            <a:off x="0" y="183788"/>
            <a:ext cx="9151620" cy="966918"/>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619579" y="325100"/>
            <a:ext cx="10390778" cy="802536"/>
          </a:xfrm>
        </p:spPr>
        <p:txBody>
          <a:bodyPr>
            <a:noAutofit/>
          </a:bodyPr>
          <a:lstStyle/>
          <a:p>
            <a:pPr algn="ctr"/>
            <a:r>
              <a:rPr lang="fr-FR" sz="1800" dirty="0">
                <a:latin typeface="Avenir Book"/>
                <a:cs typeface="Avenir Book"/>
              </a:rPr>
              <a:t>La transformation requiert de posséder l’</a:t>
            </a:r>
            <a:r>
              <a:rPr lang="fr-FR" sz="1800" u="sng" dirty="0">
                <a:latin typeface="Avenir Book"/>
                <a:cs typeface="Avenir Book"/>
              </a:rPr>
              <a:t>autorité</a:t>
            </a:r>
            <a:r>
              <a:rPr lang="fr-FR" sz="1800" i="1" dirty="0">
                <a:latin typeface="Avenir Book"/>
                <a:cs typeface="Avenir Book"/>
              </a:rPr>
              <a:t> </a:t>
            </a:r>
            <a:r>
              <a:rPr lang="fr-FR" sz="1800" dirty="0">
                <a:latin typeface="Avenir Book"/>
                <a:cs typeface="Avenir Book"/>
              </a:rPr>
              <a:t>pour définir le problème </a:t>
            </a:r>
            <a:br>
              <a:rPr lang="fr-FR" sz="1800" dirty="0">
                <a:latin typeface="Avenir Book"/>
                <a:cs typeface="Avenir Book"/>
              </a:rPr>
            </a:br>
            <a:r>
              <a:rPr lang="fr-FR" sz="1800" dirty="0">
                <a:latin typeface="Avenir Book"/>
                <a:cs typeface="Avenir Book"/>
              </a:rPr>
              <a:t>et le </a:t>
            </a:r>
            <a:r>
              <a:rPr lang="fr-FR" sz="1800" u="sng" dirty="0">
                <a:latin typeface="Avenir Book"/>
                <a:cs typeface="Avenir Book"/>
              </a:rPr>
              <a:t>pouvoir</a:t>
            </a:r>
            <a:r>
              <a:rPr lang="fr-FR" sz="1800" dirty="0">
                <a:latin typeface="Avenir Book"/>
                <a:cs typeface="Avenir Book"/>
              </a:rPr>
              <a:t> d’utiliser l’apprentissage pour proposer de nouvelles solutions.</a:t>
            </a:r>
          </a:p>
        </p:txBody>
      </p:sp>
    </p:spTree>
    <p:extLst>
      <p:ext uri="{BB962C8B-B14F-4D97-AF65-F5344CB8AC3E}">
        <p14:creationId xmlns:p14="http://schemas.microsoft.com/office/powerpoint/2010/main" val="432177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588"/>
            <a:ext cx="8229600" cy="271462"/>
          </a:xfrm>
        </p:spPr>
        <p:txBody>
          <a:bodyPr/>
          <a:lstStyle/>
          <a:p>
            <a:pPr algn="ctr"/>
            <a:r>
              <a:rPr lang="fr-FR" dirty="0">
                <a:latin typeface="Avenir Book"/>
                <a:cs typeface="Avenir Medium"/>
              </a:rPr>
              <a:t>Solidité et cohérence de l’organisation</a:t>
            </a:r>
          </a:p>
        </p:txBody>
      </p:sp>
      <p:pic>
        <p:nvPicPr>
          <p:cNvPr id="5" name="Content Placeholder 4"/>
          <p:cNvPicPr>
            <a:picLocks noGrp="1" noChangeAspect="1"/>
          </p:cNvPicPr>
          <p:nvPr>
            <p:ph idx="1"/>
          </p:nvPr>
        </p:nvPicPr>
        <p:blipFill>
          <a:blip r:embed="rId3"/>
          <a:stretch>
            <a:fillRect/>
          </a:stretch>
        </p:blipFill>
        <p:spPr>
          <a:xfrm>
            <a:off x="1352042" y="1417083"/>
            <a:ext cx="6472209" cy="3966573"/>
          </a:xfrm>
        </p:spPr>
      </p:pic>
    </p:spTree>
    <p:extLst>
      <p:ext uri="{BB962C8B-B14F-4D97-AF65-F5344CB8AC3E}">
        <p14:creationId xmlns:p14="http://schemas.microsoft.com/office/powerpoint/2010/main" val="2648828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63"/>
            <a:ext cx="8229600" cy="271462"/>
          </a:xfrm>
        </p:spPr>
        <p:txBody>
          <a:bodyPr/>
          <a:lstStyle/>
          <a:p>
            <a:pPr algn="ctr"/>
            <a:r>
              <a:rPr lang="fr-FR" sz="2600" dirty="0">
                <a:latin typeface="Avenir Book"/>
                <a:cs typeface="Avenir Medium"/>
              </a:rPr>
              <a:t>Répondre aux attentes et besoins sociaux</a:t>
            </a:r>
          </a:p>
        </p:txBody>
      </p:sp>
      <p:pic>
        <p:nvPicPr>
          <p:cNvPr id="4" name="Content Placeholder 3"/>
          <p:cNvPicPr>
            <a:picLocks noGrp="1" noChangeAspect="1"/>
          </p:cNvPicPr>
          <p:nvPr>
            <p:ph idx="1"/>
          </p:nvPr>
        </p:nvPicPr>
        <p:blipFill rotWithShape="1">
          <a:blip r:embed="rId3"/>
          <a:srcRect t="26316" b="6090"/>
          <a:stretch/>
        </p:blipFill>
        <p:spPr>
          <a:xfrm>
            <a:off x="780318" y="1717200"/>
            <a:ext cx="3402451" cy="3091107"/>
          </a:xfrm>
        </p:spPr>
      </p:pic>
      <p:pic>
        <p:nvPicPr>
          <p:cNvPr id="5" name="Picture 4"/>
          <p:cNvPicPr>
            <a:picLocks noChangeAspect="1"/>
          </p:cNvPicPr>
          <p:nvPr/>
        </p:nvPicPr>
        <p:blipFill>
          <a:blip r:embed="rId4"/>
          <a:stretch>
            <a:fillRect/>
          </a:stretch>
        </p:blipFill>
        <p:spPr>
          <a:xfrm>
            <a:off x="4182770" y="1786539"/>
            <a:ext cx="4129020" cy="3021768"/>
          </a:xfrm>
          <a:prstGeom prst="rect">
            <a:avLst/>
          </a:prstGeom>
        </p:spPr>
      </p:pic>
    </p:spTree>
    <p:extLst>
      <p:ext uri="{BB962C8B-B14F-4D97-AF65-F5344CB8AC3E}">
        <p14:creationId xmlns:p14="http://schemas.microsoft.com/office/powerpoint/2010/main" val="1840122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23268"/>
            <a:ext cx="9144000" cy="1450738"/>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Title 3"/>
          <p:cNvSpPr>
            <a:spLocks noGrp="1"/>
          </p:cNvSpPr>
          <p:nvPr>
            <p:ph type="title"/>
          </p:nvPr>
        </p:nvSpPr>
        <p:spPr>
          <a:xfrm>
            <a:off x="82194" y="189379"/>
            <a:ext cx="9144000" cy="1939901"/>
          </a:xfrm>
        </p:spPr>
        <p:txBody>
          <a:bodyPr>
            <a:normAutofit/>
          </a:bodyPr>
          <a:lstStyle/>
          <a:p>
            <a:pPr algn="ctr"/>
            <a:r>
              <a:rPr lang="fr-FR" sz="2600" dirty="0">
                <a:latin typeface="Avenir Book"/>
                <a:cs typeface="Avenir Medium"/>
              </a:rPr>
              <a:t>Le paradoxe du changement : pour changer notre façon </a:t>
            </a:r>
            <a:br>
              <a:rPr lang="fr-FR" sz="2600" dirty="0">
                <a:latin typeface="Avenir Book"/>
                <a:cs typeface="Avenir Medium"/>
              </a:rPr>
            </a:br>
            <a:r>
              <a:rPr lang="fr-FR" sz="2600" dirty="0">
                <a:latin typeface="Avenir Book"/>
                <a:cs typeface="Avenir Medium"/>
              </a:rPr>
              <a:t>de penser, il faut partir de l’action, qui contribue ensuite </a:t>
            </a:r>
            <a:br>
              <a:rPr lang="fr-FR" sz="2600" dirty="0">
                <a:latin typeface="Avenir Book"/>
                <a:cs typeface="Avenir Medium"/>
              </a:rPr>
            </a:br>
            <a:r>
              <a:rPr lang="fr-FR" sz="2600" dirty="0">
                <a:latin typeface="Avenir Book"/>
                <a:cs typeface="Avenir Medium"/>
              </a:rPr>
              <a:t>à la transformation de notre façon de penser</a:t>
            </a:r>
            <a:endParaRPr lang="fr-FR" sz="2600" dirty="0">
              <a:latin typeface="Avenir Book"/>
            </a:endParaRPr>
          </a:p>
        </p:txBody>
      </p:sp>
      <p:sp>
        <p:nvSpPr>
          <p:cNvPr id="3" name="Oval 2"/>
          <p:cNvSpPr/>
          <p:nvPr/>
        </p:nvSpPr>
        <p:spPr>
          <a:xfrm>
            <a:off x="900064" y="2601417"/>
            <a:ext cx="1689166" cy="2332917"/>
          </a:xfrm>
          <a:prstGeom prst="ellipse">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Oval 6"/>
          <p:cNvSpPr/>
          <p:nvPr/>
        </p:nvSpPr>
        <p:spPr>
          <a:xfrm>
            <a:off x="6464924" y="2601417"/>
            <a:ext cx="1689166" cy="2332917"/>
          </a:xfrm>
          <a:prstGeom prst="ellipse">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ight Arrow 5"/>
          <p:cNvSpPr/>
          <p:nvPr/>
        </p:nvSpPr>
        <p:spPr>
          <a:xfrm>
            <a:off x="2872813" y="2737036"/>
            <a:ext cx="3168728" cy="554804"/>
          </a:xfrm>
          <a:prstGeom prst="rightArrow">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ight Arrow 8"/>
          <p:cNvSpPr/>
          <p:nvPr/>
        </p:nvSpPr>
        <p:spPr>
          <a:xfrm flipH="1">
            <a:off x="2872813" y="3848186"/>
            <a:ext cx="3168728" cy="554804"/>
          </a:xfrm>
          <a:prstGeom prst="rightArrow">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TextBox 7"/>
          <p:cNvSpPr txBox="1"/>
          <p:nvPr/>
        </p:nvSpPr>
        <p:spPr>
          <a:xfrm>
            <a:off x="900064" y="3202661"/>
            <a:ext cx="1689165" cy="1200329"/>
          </a:xfrm>
          <a:prstGeom prst="rect">
            <a:avLst/>
          </a:prstGeom>
          <a:noFill/>
        </p:spPr>
        <p:txBody>
          <a:bodyPr wrap="square" rtlCol="0">
            <a:spAutoFit/>
          </a:bodyPr>
          <a:lstStyle/>
          <a:p>
            <a:pPr algn="ctr"/>
            <a:r>
              <a:rPr lang="fr-FR" dirty="0">
                <a:solidFill>
                  <a:schemeClr val="bg1"/>
                </a:solidFill>
                <a:latin typeface="Avenir Heavy"/>
                <a:cs typeface="Avenir Heavy"/>
              </a:rPr>
              <a:t>AGIR</a:t>
            </a:r>
          </a:p>
          <a:p>
            <a:pPr algn="ctr"/>
            <a:r>
              <a:rPr lang="fr-FR" dirty="0">
                <a:solidFill>
                  <a:schemeClr val="bg1"/>
                </a:solidFill>
                <a:latin typeface="Avenir Book"/>
                <a:cs typeface="Avenir Book"/>
              </a:rPr>
              <a:t>pour changer nos façons </a:t>
            </a:r>
            <a:br>
              <a:rPr lang="fr-FR" dirty="0">
                <a:solidFill>
                  <a:schemeClr val="bg1"/>
                </a:solidFill>
                <a:latin typeface="Avenir Book"/>
                <a:cs typeface="Avenir Book"/>
              </a:rPr>
            </a:br>
            <a:r>
              <a:rPr lang="fr-FR" dirty="0">
                <a:solidFill>
                  <a:schemeClr val="bg1"/>
                </a:solidFill>
                <a:latin typeface="Avenir Book"/>
                <a:cs typeface="Avenir Book"/>
              </a:rPr>
              <a:t>de faire</a:t>
            </a:r>
          </a:p>
        </p:txBody>
      </p:sp>
      <p:sp>
        <p:nvSpPr>
          <p:cNvPr id="11" name="TextBox 10"/>
          <p:cNvSpPr txBox="1"/>
          <p:nvPr/>
        </p:nvSpPr>
        <p:spPr>
          <a:xfrm>
            <a:off x="6464924" y="3202661"/>
            <a:ext cx="1689166" cy="923330"/>
          </a:xfrm>
          <a:prstGeom prst="rect">
            <a:avLst/>
          </a:prstGeom>
          <a:noFill/>
        </p:spPr>
        <p:txBody>
          <a:bodyPr wrap="square" rtlCol="0">
            <a:spAutoFit/>
          </a:bodyPr>
          <a:lstStyle/>
          <a:p>
            <a:pPr algn="ctr"/>
            <a:r>
              <a:rPr lang="fr-FR" dirty="0">
                <a:solidFill>
                  <a:schemeClr val="bg1"/>
                </a:solidFill>
                <a:latin typeface="Avenir Heavy"/>
                <a:cs typeface="Avenir Heavy"/>
              </a:rPr>
              <a:t>RÉFLÉCHIR</a:t>
            </a:r>
          </a:p>
          <a:p>
            <a:pPr algn="ctr"/>
            <a:r>
              <a:rPr lang="fr-FR" dirty="0">
                <a:solidFill>
                  <a:schemeClr val="bg1"/>
                </a:solidFill>
                <a:latin typeface="Avenir Book"/>
                <a:cs typeface="Avenir Book"/>
              </a:rPr>
              <a:t>à ce qu’il </a:t>
            </a:r>
            <a:br>
              <a:rPr lang="fr-FR" dirty="0">
                <a:solidFill>
                  <a:schemeClr val="bg1"/>
                </a:solidFill>
                <a:latin typeface="Avenir Book"/>
                <a:cs typeface="Avenir Book"/>
              </a:rPr>
            </a:br>
            <a:r>
              <a:rPr lang="fr-FR" dirty="0">
                <a:solidFill>
                  <a:schemeClr val="bg1"/>
                </a:solidFill>
                <a:latin typeface="Avenir Book"/>
                <a:cs typeface="Avenir Book"/>
              </a:rPr>
              <a:t>faut changer</a:t>
            </a:r>
          </a:p>
        </p:txBody>
      </p:sp>
      <p:sp>
        <p:nvSpPr>
          <p:cNvPr id="12" name="TextBox 11"/>
          <p:cNvSpPr txBox="1"/>
          <p:nvPr/>
        </p:nvSpPr>
        <p:spPr>
          <a:xfrm>
            <a:off x="2872812" y="3291840"/>
            <a:ext cx="2974072" cy="400110"/>
          </a:xfrm>
          <a:prstGeom prst="rect">
            <a:avLst/>
          </a:prstGeom>
          <a:noFill/>
        </p:spPr>
        <p:txBody>
          <a:bodyPr wrap="square" rtlCol="0">
            <a:spAutoFit/>
          </a:bodyPr>
          <a:lstStyle/>
          <a:p>
            <a:pPr algn="ctr"/>
            <a:r>
              <a:rPr lang="fr-FR" sz="2000" dirty="0">
                <a:latin typeface="Avenir Book"/>
                <a:cs typeface="Avenir Book"/>
              </a:rPr>
              <a:t>Fonctionnement réel</a:t>
            </a:r>
          </a:p>
        </p:txBody>
      </p:sp>
      <p:sp>
        <p:nvSpPr>
          <p:cNvPr id="13" name="TextBox 12"/>
          <p:cNvSpPr txBox="1"/>
          <p:nvPr/>
        </p:nvSpPr>
        <p:spPr>
          <a:xfrm>
            <a:off x="3012612" y="4324454"/>
            <a:ext cx="2885148" cy="400110"/>
          </a:xfrm>
          <a:prstGeom prst="rect">
            <a:avLst/>
          </a:prstGeom>
          <a:noFill/>
        </p:spPr>
        <p:txBody>
          <a:bodyPr wrap="square" rtlCol="0">
            <a:spAutoFit/>
          </a:bodyPr>
          <a:lstStyle/>
          <a:p>
            <a:pPr algn="ctr"/>
            <a:r>
              <a:rPr lang="fr-FR" sz="2000" dirty="0">
                <a:latin typeface="Avenir Book"/>
                <a:cs typeface="Avenir Book"/>
              </a:rPr>
              <a:t>Façon traditionnelle</a:t>
            </a:r>
          </a:p>
        </p:txBody>
      </p:sp>
      <p:sp>
        <p:nvSpPr>
          <p:cNvPr id="14" name="TextBox 13"/>
          <p:cNvSpPr txBox="1"/>
          <p:nvPr/>
        </p:nvSpPr>
        <p:spPr>
          <a:xfrm>
            <a:off x="82194" y="6475053"/>
            <a:ext cx="6418520" cy="246221"/>
          </a:xfrm>
          <a:prstGeom prst="rect">
            <a:avLst/>
          </a:prstGeom>
          <a:noFill/>
        </p:spPr>
        <p:txBody>
          <a:bodyPr wrap="square" rtlCol="0">
            <a:spAutoFit/>
          </a:bodyPr>
          <a:lstStyle/>
          <a:p>
            <a:r>
              <a:rPr lang="fr-FR" sz="1000" dirty="0">
                <a:latin typeface="Avenir" panose="020B0503020203020204" pitchFamily="34" charset="0"/>
                <a:cs typeface="Avenir Oblique"/>
              </a:rPr>
              <a:t>Source: Barra, </a:t>
            </a:r>
            <a:r>
              <a:rPr lang="fr-FR" sz="1000" i="1" dirty="0">
                <a:latin typeface="Avenir" panose="020B0503020203020204" pitchFamily="34" charset="0"/>
                <a:cs typeface="Avenir Oblique"/>
              </a:rPr>
              <a:t>Act like a leader, Think like a leader </a:t>
            </a:r>
            <a:r>
              <a:rPr lang="fr-FR" sz="1000" dirty="0">
                <a:latin typeface="Avenir" panose="020B0503020203020204" pitchFamily="34" charset="0"/>
                <a:cs typeface="Avenir Oblique"/>
              </a:rPr>
              <a:t>(« Agir comme un leader, penser comme un leader »).</a:t>
            </a:r>
          </a:p>
        </p:txBody>
      </p:sp>
    </p:spTree>
    <p:extLst>
      <p:ext uri="{BB962C8B-B14F-4D97-AF65-F5344CB8AC3E}">
        <p14:creationId xmlns:p14="http://schemas.microsoft.com/office/powerpoint/2010/main" val="327165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r-FR" dirty="0">
                <a:latin typeface="Avenir Book"/>
              </a:rPr>
              <a:t>3 Objectifs clés du programme</a:t>
            </a:r>
          </a:p>
        </p:txBody>
      </p:sp>
      <p:sp>
        <p:nvSpPr>
          <p:cNvPr id="5" name="Content Placeholder 4"/>
          <p:cNvSpPr>
            <a:spLocks noGrp="1"/>
          </p:cNvSpPr>
          <p:nvPr>
            <p:ph idx="1"/>
          </p:nvPr>
        </p:nvSpPr>
        <p:spPr>
          <a:xfrm>
            <a:off x="457200" y="1303520"/>
            <a:ext cx="8229600" cy="4457700"/>
          </a:xfrm>
        </p:spPr>
        <p:txBody>
          <a:bodyPr>
            <a:normAutofit lnSpcReduction="10000"/>
          </a:bodyPr>
          <a:lstStyle/>
          <a:p>
            <a:pPr marL="0" indent="0" algn="just">
              <a:lnSpc>
                <a:spcPct val="110000"/>
              </a:lnSpc>
              <a:buNone/>
            </a:pPr>
            <a:r>
              <a:rPr lang="fr-FR" sz="2200" dirty="0">
                <a:latin typeface="Avenir LT Std 35 Light"/>
                <a:cs typeface="Avenir Book"/>
              </a:rPr>
              <a:t>Constituer une base de connaissances partagées au sujet des socles de protection sociale en Afrique et ouvrir un espace de réflexion </a:t>
            </a:r>
            <a:br>
              <a:rPr lang="fr-FR" sz="2200" dirty="0">
                <a:latin typeface="Avenir LT Std 35 Light"/>
                <a:cs typeface="Avenir Book"/>
              </a:rPr>
            </a:br>
            <a:r>
              <a:rPr lang="fr-FR" sz="2200" dirty="0">
                <a:latin typeface="Avenir LT Std 35 Light"/>
                <a:cs typeface="Avenir Book"/>
              </a:rPr>
              <a:t>et d’échange pour vous permettre de retourner dans votre pays et:</a:t>
            </a:r>
          </a:p>
          <a:p>
            <a:pPr marL="0" indent="0" algn="just">
              <a:lnSpc>
                <a:spcPct val="110000"/>
              </a:lnSpc>
              <a:buNone/>
            </a:pPr>
            <a:endParaRPr lang="fr-FR" sz="2200" dirty="0">
              <a:latin typeface="Avenir LT Std 35 Light"/>
              <a:cs typeface="Avenir Book"/>
            </a:endParaRPr>
          </a:p>
          <a:p>
            <a:pPr marL="457200" indent="-457200">
              <a:lnSpc>
                <a:spcPct val="110000"/>
              </a:lnSpc>
              <a:buFont typeface="+mj-lt"/>
              <a:buAutoNum type="arabicPeriod"/>
            </a:pPr>
            <a:r>
              <a:rPr lang="fr-FR" sz="2200" dirty="0">
                <a:latin typeface="Avenir LT Std 35 Light"/>
                <a:cs typeface="Avenir Book"/>
              </a:rPr>
              <a:t>D’y apprécier la complexité et l’interdépendance de la situation actuelle de la PS en évaluant vos besoins;</a:t>
            </a:r>
          </a:p>
          <a:p>
            <a:pPr marL="457200" indent="-457200">
              <a:lnSpc>
                <a:spcPct val="110000"/>
              </a:lnSpc>
              <a:buFont typeface="+mj-lt"/>
              <a:buAutoNum type="arabicPeriod"/>
            </a:pPr>
            <a:r>
              <a:rPr lang="fr-FR" sz="2200" dirty="0">
                <a:latin typeface="Avenir LT Std 35 Light"/>
                <a:cs typeface="Avenir Book"/>
              </a:rPr>
              <a:t>D’envisager des solutions et possibilités applicables à votre propre contexte en vous appuyant sur les « changements de façons de penser » et des expériences tirées de contextes similaires;</a:t>
            </a:r>
          </a:p>
          <a:p>
            <a:pPr marL="457200" indent="-457200">
              <a:lnSpc>
                <a:spcPct val="110000"/>
              </a:lnSpc>
              <a:buFont typeface="+mj-lt"/>
              <a:buAutoNum type="arabicPeriod"/>
            </a:pPr>
            <a:r>
              <a:rPr lang="fr-FR" sz="2200" dirty="0">
                <a:latin typeface="Avenir LT Std 35 Light"/>
                <a:cs typeface="Avenir Book"/>
              </a:rPr>
              <a:t>De déterminer ce que vous voulez changer et comment vous y prendre dans votre itinéraire individuel de transformation et de leadership en matière de PS. </a:t>
            </a:r>
            <a:endParaRPr lang="fr-FR" dirty="0"/>
          </a:p>
        </p:txBody>
      </p:sp>
    </p:spTree>
    <p:extLst>
      <p:ext uri="{BB962C8B-B14F-4D97-AF65-F5344CB8AC3E}">
        <p14:creationId xmlns:p14="http://schemas.microsoft.com/office/powerpoint/2010/main" val="2077710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538"/>
            <a:ext cx="8229600" cy="271462"/>
          </a:xfrm>
        </p:spPr>
        <p:txBody>
          <a:bodyPr/>
          <a:lstStyle/>
          <a:p>
            <a:pPr algn="ctr"/>
            <a:r>
              <a:rPr lang="fr-FR" dirty="0">
                <a:latin typeface="Avenir Book"/>
                <a:cs typeface="Avenir Medium"/>
              </a:rPr>
              <a:t>Différents outils au service de différents objectifs</a:t>
            </a:r>
          </a:p>
        </p:txBody>
      </p:sp>
      <p:sp>
        <p:nvSpPr>
          <p:cNvPr id="15" name="Content Placeholder 14">
            <a:extLst>
              <a:ext uri="{FF2B5EF4-FFF2-40B4-BE49-F238E27FC236}">
                <a16:creationId xmlns:a16="http://schemas.microsoft.com/office/drawing/2014/main" id="{8E9FB3D7-3E03-6C4D-9AFD-01858BB464E6}"/>
              </a:ext>
            </a:extLst>
          </p:cNvPr>
          <p:cNvSpPr>
            <a:spLocks noGrp="1"/>
          </p:cNvSpPr>
          <p:nvPr>
            <p:ph idx="1"/>
          </p:nvPr>
        </p:nvSpPr>
        <p:spPr/>
        <p:txBody>
          <a:bodyPr/>
          <a:lstStyle/>
          <a:p>
            <a:endParaRPr lang="fr-FR" dirty="0"/>
          </a:p>
        </p:txBody>
      </p:sp>
      <p:graphicFrame>
        <p:nvGraphicFramePr>
          <p:cNvPr id="16" name="Content Placeholder 3">
            <a:extLst>
              <a:ext uri="{FF2B5EF4-FFF2-40B4-BE49-F238E27FC236}">
                <a16:creationId xmlns:a16="http://schemas.microsoft.com/office/drawing/2014/main" id="{3FA0E3EC-44CC-F340-852C-5660567E0174}"/>
              </a:ext>
            </a:extLst>
          </p:cNvPr>
          <p:cNvGraphicFramePr>
            <a:graphicFrameLocks/>
          </p:cNvGraphicFramePr>
          <p:nvPr>
            <p:extLst>
              <p:ext uri="{D42A27DB-BD31-4B8C-83A1-F6EECF244321}">
                <p14:modId xmlns:p14="http://schemas.microsoft.com/office/powerpoint/2010/main" val="1465165031"/>
              </p:ext>
            </p:extLst>
          </p:nvPr>
        </p:nvGraphicFramePr>
        <p:xfrm>
          <a:off x="1" y="1080839"/>
          <a:ext cx="9144000" cy="6399534"/>
        </p:xfrm>
        <a:graphic>
          <a:graphicData uri="http://schemas.openxmlformats.org/drawingml/2006/table">
            <a:tbl>
              <a:tblPr firstRow="1" bandRow="1">
                <a:tableStyleId>{5C22544A-7EE6-4342-B048-85BDC9FD1C3A}</a:tableStyleId>
              </a:tblPr>
              <a:tblGrid>
                <a:gridCol w="4096285">
                  <a:extLst>
                    <a:ext uri="{9D8B030D-6E8A-4147-A177-3AD203B41FA5}">
                      <a16:colId xmlns:a16="http://schemas.microsoft.com/office/drawing/2014/main" val="20000"/>
                    </a:ext>
                  </a:extLst>
                </a:gridCol>
                <a:gridCol w="5047715">
                  <a:extLst>
                    <a:ext uri="{9D8B030D-6E8A-4147-A177-3AD203B41FA5}">
                      <a16:colId xmlns:a16="http://schemas.microsoft.com/office/drawing/2014/main" val="20001"/>
                    </a:ext>
                  </a:extLst>
                </a:gridCol>
              </a:tblGrid>
              <a:tr h="666685">
                <a:tc>
                  <a:txBody>
                    <a:bodyPr/>
                    <a:lstStyle/>
                    <a:p>
                      <a:pPr algn="ctr"/>
                      <a:r>
                        <a:rPr lang="fr-FR" sz="2000" noProof="0" dirty="0">
                          <a:latin typeface="Avenir LT Std 35 Light"/>
                          <a:cs typeface="Avenir Heavy"/>
                        </a:rPr>
                        <a:t>Domaine</a:t>
                      </a:r>
                    </a:p>
                  </a:txBody>
                  <a:tcPr marL="65652" marR="65652" marT="136800" marB="43768">
                    <a:solidFill>
                      <a:srgbClr val="00009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000" noProof="0" dirty="0">
                          <a:latin typeface="Avenir LT Std 35 Light"/>
                          <a:cs typeface="Avenir Heavy"/>
                        </a:rPr>
                        <a:t>Outil d’analyse</a:t>
                      </a:r>
                    </a:p>
                    <a:p>
                      <a:endParaRPr lang="fr-FR" sz="1500" noProof="0" dirty="0">
                        <a:latin typeface="Avenir LT Std 35 Light"/>
                        <a:cs typeface="Avenir Heavy"/>
                      </a:endParaRPr>
                    </a:p>
                  </a:txBody>
                  <a:tcPr marL="65652" marR="65652" marT="136800" marB="43768">
                    <a:solidFill>
                      <a:srgbClr val="000090"/>
                    </a:solidFill>
                  </a:tcPr>
                </a:tc>
                <a:extLst>
                  <a:ext uri="{0D108BD9-81ED-4DB2-BD59-A6C34878D82A}">
                    <a16:rowId xmlns:a16="http://schemas.microsoft.com/office/drawing/2014/main" val="10000"/>
                  </a:ext>
                </a:extLst>
              </a:tr>
              <a:tr h="664427">
                <a:tc>
                  <a:txBody>
                    <a:bodyPr/>
                    <a:lstStyle/>
                    <a:p>
                      <a:r>
                        <a:rPr lang="fr-FR" sz="1800" b="0" i="0" noProof="0" dirty="0">
                          <a:latin typeface="Avenir LT Std 35 Light"/>
                          <a:cs typeface="Avenir Book"/>
                        </a:rPr>
                        <a:t>Comprendre la complexité des systèmes, la fragmentation et l’interdépendance </a:t>
                      </a:r>
                    </a:p>
                  </a:txBody>
                  <a:tcPr marL="65652" marR="65652" marT="43200" marB="43768">
                    <a:solidFill>
                      <a:schemeClr val="accent1">
                        <a:lumMod val="60000"/>
                        <a:lumOff val="40000"/>
                      </a:schemeClr>
                    </a:solidFill>
                  </a:tcPr>
                </a:tc>
                <a:tc>
                  <a:txBody>
                    <a:bodyPr/>
                    <a:lstStyle/>
                    <a:p>
                      <a:r>
                        <a:rPr lang="fr-FR" sz="1800" b="0" i="0" noProof="0" dirty="0">
                          <a:latin typeface="Avenir LT Std 35 Light"/>
                          <a:cs typeface="Avenir Book"/>
                        </a:rPr>
                        <a:t>Réseau de la protection sociale et </a:t>
                      </a:r>
                      <a:br>
                        <a:rPr lang="fr-FR" sz="1800" b="0" i="0" noProof="0" dirty="0">
                          <a:latin typeface="Avenir LT Std 35 Light"/>
                          <a:cs typeface="Avenir Book"/>
                        </a:rPr>
                      </a:br>
                      <a:r>
                        <a:rPr lang="fr-FR" sz="1800" b="0" i="0" noProof="0" dirty="0">
                          <a:latin typeface="Avenir LT Std 35 Light"/>
                          <a:cs typeface="Avenir Book"/>
                        </a:rPr>
                        <a:t>interdépendances fonctionnelles</a:t>
                      </a:r>
                    </a:p>
                    <a:p>
                      <a:r>
                        <a:rPr lang="fr-FR" sz="1800" b="0" i="0" noProof="0" dirty="0">
                          <a:latin typeface="Avenir LT Std 35 Light"/>
                          <a:cs typeface="Avenir Book"/>
                        </a:rPr>
                        <a:t>Diagramme institutionnel de la protection sociale</a:t>
                      </a:r>
                    </a:p>
                  </a:txBody>
                  <a:tcPr marL="65652" marR="65652" marT="43200" marB="43768">
                    <a:solidFill>
                      <a:schemeClr val="accent1">
                        <a:lumMod val="60000"/>
                        <a:lumOff val="40000"/>
                      </a:schemeClr>
                    </a:solidFill>
                  </a:tcPr>
                </a:tc>
                <a:extLst>
                  <a:ext uri="{0D108BD9-81ED-4DB2-BD59-A6C34878D82A}">
                    <a16:rowId xmlns:a16="http://schemas.microsoft.com/office/drawing/2014/main" val="10001"/>
                  </a:ext>
                </a:extLst>
              </a:tr>
              <a:tr h="1237942">
                <a:tc>
                  <a:txBody>
                    <a:bodyPr/>
                    <a:lstStyle/>
                    <a:p>
                      <a:r>
                        <a:rPr lang="fr-FR" sz="1800" b="0" i="0" noProof="0" dirty="0">
                          <a:latin typeface="Avenir LT Std 35 Light"/>
                          <a:cs typeface="Avenir Book"/>
                        </a:rPr>
                        <a:t>Objet du changement (Qui? Quoi?)</a:t>
                      </a:r>
                    </a:p>
                  </a:txBody>
                  <a:tcPr marL="65652" marR="65652" marT="43200" marB="43768"/>
                </a:tc>
                <a:tc>
                  <a:txBody>
                    <a:bodyPr/>
                    <a:lstStyle/>
                    <a:p>
                      <a:r>
                        <a:rPr lang="fr-FR" sz="1800" b="0" i="0" noProof="0" dirty="0">
                          <a:latin typeface="Avenir LT Std 35 Light"/>
                          <a:cs typeface="Avenir Book"/>
                        </a:rPr>
                        <a:t>Blocages sociaux, culturels et émotionnels</a:t>
                      </a:r>
                    </a:p>
                    <a:p>
                      <a:r>
                        <a:rPr lang="fr-FR" sz="1800" b="0" i="0" noProof="0" dirty="0">
                          <a:latin typeface="Avenir LT Std 35 Light"/>
                          <a:cs typeface="Avenir Book"/>
                        </a:rPr>
                        <a:t>Analyse SWOT (</a:t>
                      </a:r>
                      <a:r>
                        <a:rPr lang="fr-FR" sz="1800" b="0" i="1" noProof="0" dirty="0">
                          <a:latin typeface="Avenir LT Std 35 Light"/>
                          <a:cs typeface="Avenir Book"/>
                        </a:rPr>
                        <a:t>Strengths, weaknesses, Opportunities and Threats, </a:t>
                      </a:r>
                      <a:r>
                        <a:rPr lang="fr-FR" sz="1800" b="0" i="0" noProof="0" dirty="0">
                          <a:latin typeface="Avenir LT Std 35 Light"/>
                          <a:cs typeface="Avenir Book"/>
                        </a:rPr>
                        <a:t>« Forces, </a:t>
                      </a:r>
                      <a:br>
                        <a:rPr lang="fr-FR" sz="1800" b="0" i="0" noProof="0" dirty="0">
                          <a:latin typeface="Avenir LT Std 35 Light"/>
                          <a:cs typeface="Avenir Book"/>
                        </a:rPr>
                      </a:br>
                      <a:r>
                        <a:rPr lang="fr-FR" sz="1800" b="0" i="0" noProof="0" dirty="0">
                          <a:latin typeface="Avenir LT Std 35 Light"/>
                          <a:cs typeface="Avenir Book"/>
                        </a:rPr>
                        <a:t>faiblesses, opportunités et menaces »)</a:t>
                      </a:r>
                    </a:p>
                    <a:p>
                      <a:r>
                        <a:rPr lang="fr-FR" sz="1800" b="0" i="0" noProof="0" dirty="0">
                          <a:latin typeface="Avenir LT Std 35 Light"/>
                          <a:cs typeface="Avenir Book"/>
                        </a:rPr>
                        <a:t>Analyse des « champs de force »</a:t>
                      </a:r>
                    </a:p>
                  </a:txBody>
                  <a:tcPr marL="65652" marR="65652" marT="43200" marB="43768"/>
                </a:tc>
                <a:extLst>
                  <a:ext uri="{0D108BD9-81ED-4DB2-BD59-A6C34878D82A}">
                    <a16:rowId xmlns:a16="http://schemas.microsoft.com/office/drawing/2014/main" val="10002"/>
                  </a:ext>
                </a:extLst>
              </a:tr>
              <a:tr h="6881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noProof="0" dirty="0">
                          <a:latin typeface="Avenir LT Std 35 Light"/>
                          <a:cs typeface="Avenir Book"/>
                        </a:rPr>
                        <a:t>Comment générer un changement?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800" b="0" i="0" noProof="0" dirty="0">
                        <a:latin typeface="Avenir LT Std 35 Light"/>
                        <a:cs typeface="Avenir Book"/>
                      </a:endParaRPr>
                    </a:p>
                  </a:txBody>
                  <a:tcPr marL="65652" marR="65652" marT="43200" marB="43768">
                    <a:solidFill>
                      <a:schemeClr val="accent1">
                        <a:lumMod val="60000"/>
                        <a:lumOff val="40000"/>
                      </a:schemeClr>
                    </a:solidFill>
                  </a:tcPr>
                </a:tc>
                <a:tc>
                  <a:txBody>
                    <a:bodyPr/>
                    <a:lstStyle/>
                    <a:p>
                      <a:r>
                        <a:rPr lang="fr-FR" sz="1800" b="0" i="0" noProof="0" dirty="0">
                          <a:latin typeface="Avenir LT Std 35 Light"/>
                          <a:cs typeface="Avenir Book"/>
                        </a:rPr>
                        <a:t>Analyse des parties prenantes</a:t>
                      </a:r>
                    </a:p>
                    <a:p>
                      <a:r>
                        <a:rPr lang="fr-FR" sz="1800" b="0" i="0" noProof="0" dirty="0">
                          <a:latin typeface="Avenir LT Std 35 Light"/>
                          <a:cs typeface="Avenir Book"/>
                        </a:rPr>
                        <a:t>Analyse SWOT</a:t>
                      </a:r>
                    </a:p>
                  </a:txBody>
                  <a:tcPr marL="65652" marR="65652" marT="43200" marB="43768">
                    <a:solidFill>
                      <a:schemeClr val="accent1">
                        <a:lumMod val="60000"/>
                        <a:lumOff val="40000"/>
                      </a:schemeClr>
                    </a:solidFill>
                  </a:tcPr>
                </a:tc>
                <a:extLst>
                  <a:ext uri="{0D108BD9-81ED-4DB2-BD59-A6C34878D82A}">
                    <a16:rowId xmlns:a16="http://schemas.microsoft.com/office/drawing/2014/main" val="10003"/>
                  </a:ext>
                </a:extLst>
              </a:tr>
              <a:tr h="3776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noProof="0" dirty="0">
                          <a:latin typeface="Avenir LT Std 35 Light"/>
                          <a:cs typeface="Avenir Book"/>
                        </a:rPr>
                        <a:t>Orientation du travail vers la résolution des problèmes</a:t>
                      </a:r>
                    </a:p>
                  </a:txBody>
                  <a:tcPr marL="65652" marR="65652" marT="43200" marB="4376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noProof="0" dirty="0">
                          <a:latin typeface="Avenir LT Std 35 Light"/>
                          <a:cs typeface="Avenir Book"/>
                        </a:rPr>
                        <a:t>5 « pourquoi » (« Demandez-vous </a:t>
                      </a:r>
                      <a:br>
                        <a:rPr lang="fr-FR" sz="1800" b="0" i="0" noProof="0" dirty="0">
                          <a:latin typeface="Avenir LT Std 35 Light"/>
                          <a:cs typeface="Avenir Book"/>
                        </a:rPr>
                      </a:br>
                      <a:r>
                        <a:rPr lang="fr-FR" sz="1800" b="0" i="0" noProof="0" dirty="0">
                          <a:latin typeface="Avenir LT Std 35 Light"/>
                          <a:cs typeface="Avenir Book"/>
                        </a:rPr>
                        <a:t>5 fois ‘pourquoi?’ »)</a:t>
                      </a:r>
                    </a:p>
                  </a:txBody>
                  <a:tcPr marL="65652" marR="65652" marT="43200" marB="43768"/>
                </a:tc>
                <a:extLst>
                  <a:ext uri="{0D108BD9-81ED-4DB2-BD59-A6C34878D82A}">
                    <a16:rowId xmlns:a16="http://schemas.microsoft.com/office/drawing/2014/main" val="10004"/>
                  </a:ext>
                </a:extLst>
              </a:tr>
              <a:tr h="664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noProof="0" dirty="0">
                          <a:latin typeface="Avenir LT Std 35 Light"/>
                          <a:cs typeface="Avenir Book"/>
                        </a:rPr>
                        <a:t>Solidité de l’organisation</a:t>
                      </a:r>
                    </a:p>
                    <a:p>
                      <a:endParaRPr lang="fr-FR" sz="1800" b="0" i="0" noProof="0" dirty="0">
                        <a:latin typeface="Avenir LT Std 35 Light"/>
                        <a:cs typeface="Avenir Book"/>
                      </a:endParaRPr>
                    </a:p>
                  </a:txBody>
                  <a:tcPr marL="65652" marR="65652" marT="43200" marB="43768">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noProof="0" dirty="0">
                          <a:latin typeface="Avenir LT Std 35 Light"/>
                          <a:cs typeface="Avenir Book"/>
                        </a:rPr>
                        <a:t>Cercles « Autorité, acceptation et aptitude »</a:t>
                      </a:r>
                    </a:p>
                  </a:txBody>
                  <a:tcPr marL="65652" marR="65652" marT="43200" marB="43768">
                    <a:solidFill>
                      <a:schemeClr val="accent1">
                        <a:lumMod val="60000"/>
                        <a:lumOff val="40000"/>
                      </a:schemeClr>
                    </a:solidFill>
                  </a:tcPr>
                </a:tc>
                <a:extLst>
                  <a:ext uri="{0D108BD9-81ED-4DB2-BD59-A6C34878D82A}">
                    <a16:rowId xmlns:a16="http://schemas.microsoft.com/office/drawing/2014/main" val="10005"/>
                  </a:ext>
                </a:extLst>
              </a:tr>
              <a:tr h="664427">
                <a:tc>
                  <a:txBody>
                    <a:bodyPr/>
                    <a:lstStyle/>
                    <a:p>
                      <a:r>
                        <a:rPr lang="fr-FR" sz="1800" b="0" i="0" noProof="0" dirty="0">
                          <a:latin typeface="Avenir LT Std 35 Light"/>
                          <a:cs typeface="Avenir Book"/>
                        </a:rPr>
                        <a:t>Communication, perception publique </a:t>
                      </a:r>
                      <a:br>
                        <a:rPr lang="fr-FR" sz="1800" b="0" i="0" noProof="0" dirty="0">
                          <a:latin typeface="Avenir LT Std 35 Light"/>
                          <a:cs typeface="Avenir Book"/>
                        </a:rPr>
                      </a:br>
                      <a:r>
                        <a:rPr lang="fr-FR" sz="1800" b="0" i="0" noProof="0" dirty="0">
                          <a:latin typeface="Avenir LT Std 35 Light"/>
                          <a:cs typeface="Avenir Book"/>
                        </a:rPr>
                        <a:t>et intégrité</a:t>
                      </a:r>
                    </a:p>
                  </a:txBody>
                  <a:tcPr marL="65652" marR="65652" marT="43200" marB="4376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noProof="0" dirty="0">
                          <a:latin typeface="Avenir LT Std 35 Light"/>
                          <a:cs typeface="Avenir Book"/>
                        </a:rPr>
                        <a:t>Affronter et remettre en question les croyances </a:t>
                      </a:r>
                      <a:br>
                        <a:rPr lang="fr-FR" sz="1800" b="0" i="0" noProof="0" dirty="0">
                          <a:latin typeface="Avenir LT Std 35 Light"/>
                          <a:cs typeface="Avenir Book"/>
                        </a:rPr>
                      </a:br>
                      <a:r>
                        <a:rPr lang="fr-FR" sz="1800" b="0" i="0" noProof="0" dirty="0">
                          <a:latin typeface="Avenir LT Std 35 Light"/>
                          <a:cs typeface="Avenir Book"/>
                        </a:rPr>
                        <a:t>et comportements</a:t>
                      </a:r>
                    </a:p>
                  </a:txBody>
                  <a:tcPr marL="65652" marR="65652" marT="43200" marB="43768"/>
                </a:tc>
                <a:extLst>
                  <a:ext uri="{0D108BD9-81ED-4DB2-BD59-A6C34878D82A}">
                    <a16:rowId xmlns:a16="http://schemas.microsoft.com/office/drawing/2014/main" val="10006"/>
                  </a:ext>
                </a:extLst>
              </a:tr>
              <a:tr h="664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noProof="0" dirty="0">
                          <a:latin typeface="Avenir LT Std 35 Light"/>
                          <a:cs typeface="Avenir Book"/>
                        </a:rPr>
                        <a:t>Comment générer un changement?</a:t>
                      </a:r>
                    </a:p>
                  </a:txBody>
                  <a:tcPr marL="65652" marR="65652" marT="43200" marB="43768">
                    <a:solidFill>
                      <a:schemeClr val="accent1">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0" i="0" noProof="0" dirty="0">
                          <a:latin typeface="Avenir LT Std 35 Light"/>
                          <a:cs typeface="Avenir Book"/>
                        </a:rPr>
                        <a:t>Cheminement réflexif en binôme</a:t>
                      </a:r>
                    </a:p>
                    <a:p>
                      <a:r>
                        <a:rPr lang="fr-FR" sz="1800" b="0" i="0" noProof="0" dirty="0">
                          <a:latin typeface="Avenir LT Std 35 Light"/>
                          <a:cs typeface="Avenir Book"/>
                        </a:rPr>
                        <a:t>Journal de bord</a:t>
                      </a:r>
                    </a:p>
                  </a:txBody>
                  <a:tcPr marL="65652" marR="65652" marT="43200" marB="43768">
                    <a:solidFill>
                      <a:schemeClr val="accent1">
                        <a:lumMod val="60000"/>
                        <a:lumOff val="4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50536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2" y="5407006"/>
            <a:ext cx="9144000" cy="1450994"/>
          </a:xfrm>
          <a:prstGeom prst="rect">
            <a:avLst/>
          </a:prstGeom>
        </p:spPr>
      </p:pic>
      <p:sp>
        <p:nvSpPr>
          <p:cNvPr id="2" name="TextBox 1"/>
          <p:cNvSpPr txBox="1"/>
          <p:nvPr/>
        </p:nvSpPr>
        <p:spPr>
          <a:xfrm>
            <a:off x="4555958" y="1625679"/>
            <a:ext cx="4572000" cy="3170099"/>
          </a:xfrm>
          <a:prstGeom prst="rect">
            <a:avLst/>
          </a:prstGeom>
          <a:noFill/>
        </p:spPr>
        <p:txBody>
          <a:bodyPr wrap="square" rtlCol="0">
            <a:spAutoFit/>
          </a:bodyPr>
          <a:lstStyle/>
          <a:p>
            <a:pPr algn="ctr"/>
            <a:r>
              <a:rPr lang="fr-FR" sz="4000" dirty="0">
                <a:solidFill>
                  <a:schemeClr val="bg1"/>
                </a:solidFill>
                <a:latin typeface="Avenir Book"/>
                <a:cs typeface="Avenir Book"/>
              </a:rPr>
              <a:t>Cheminement réflexif en binôme : itinéraire de leadership et de transformation</a:t>
            </a:r>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
        <p:nvSpPr>
          <p:cNvPr id="9" name="Rectangle 8"/>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38180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03"/>
            <a:ext cx="9163336" cy="687250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5250" y="1529354"/>
            <a:ext cx="8953500" cy="4168263"/>
          </a:xfrm>
        </p:spPr>
        <p:txBody>
          <a:bodyPr>
            <a:normAutofit lnSpcReduction="10000"/>
          </a:bodyPr>
          <a:lstStyle/>
          <a:p>
            <a:pPr marL="0" indent="0" algn="ctr">
              <a:buNone/>
            </a:pPr>
            <a:r>
              <a:rPr lang="fr-FR" sz="3600" dirty="0">
                <a:solidFill>
                  <a:schemeClr val="bg1"/>
                </a:solidFill>
                <a:latin typeface="Avenir LT Std 35 Light"/>
                <a:cs typeface="Avenir Oblique"/>
              </a:rPr>
              <a:t>« L’écoute constitue le mode le plus élémentaire et le plus puissant de connexion </a:t>
            </a:r>
            <a:br>
              <a:rPr lang="fr-FR" sz="3600" dirty="0">
                <a:solidFill>
                  <a:schemeClr val="bg1"/>
                </a:solidFill>
                <a:latin typeface="Avenir LT Std 35 Light"/>
                <a:cs typeface="Avenir Oblique"/>
              </a:rPr>
            </a:br>
            <a:r>
              <a:rPr lang="fr-FR" sz="3600" dirty="0">
                <a:solidFill>
                  <a:schemeClr val="bg1"/>
                </a:solidFill>
                <a:latin typeface="Avenir LT Std 35 Light"/>
                <a:cs typeface="Avenir Oblique"/>
              </a:rPr>
              <a:t>à autrui. Écoutons-nous, tout simplement. L’attention est peut-être la capacité la </a:t>
            </a:r>
            <a:br>
              <a:rPr lang="fr-FR" sz="3600" dirty="0">
                <a:solidFill>
                  <a:schemeClr val="bg1"/>
                </a:solidFill>
                <a:latin typeface="Avenir LT Std 35 Light"/>
                <a:cs typeface="Avenir Oblique"/>
              </a:rPr>
            </a:br>
            <a:r>
              <a:rPr lang="fr-FR" sz="3600" dirty="0">
                <a:solidFill>
                  <a:schemeClr val="bg1"/>
                </a:solidFill>
                <a:latin typeface="Avenir LT Std 35 Light"/>
                <a:cs typeface="Avenir Oblique"/>
              </a:rPr>
              <a:t>plus précieuse que nous puissions nous </a:t>
            </a:r>
            <a:br>
              <a:rPr lang="fr-FR" sz="3600" dirty="0">
                <a:solidFill>
                  <a:schemeClr val="bg1"/>
                </a:solidFill>
                <a:latin typeface="Avenir LT Std 35 Light"/>
                <a:cs typeface="Avenir Oblique"/>
              </a:rPr>
            </a:br>
            <a:r>
              <a:rPr lang="fr-FR" sz="3600" dirty="0">
                <a:solidFill>
                  <a:schemeClr val="bg1"/>
                </a:solidFill>
                <a:latin typeface="Avenir LT Std 35 Light"/>
                <a:cs typeface="Avenir Oblique"/>
              </a:rPr>
              <a:t>accorder mutuellement. »</a:t>
            </a:r>
          </a:p>
          <a:p>
            <a:pPr marL="0" indent="0" algn="ctr">
              <a:buNone/>
            </a:pPr>
            <a:endParaRPr lang="fr-FR" sz="4000" dirty="0"/>
          </a:p>
          <a:p>
            <a:pPr marL="0" indent="0" algn="ctr">
              <a:buNone/>
            </a:pPr>
            <a:r>
              <a:rPr lang="fr-FR" dirty="0">
                <a:solidFill>
                  <a:schemeClr val="bg1"/>
                </a:solidFill>
                <a:latin typeface="Avenir Book"/>
                <a:cs typeface="Avenir Book"/>
              </a:rPr>
              <a:t>Rachel Naomi Remen</a:t>
            </a:r>
          </a:p>
          <a:p>
            <a:pPr marL="0" indent="0">
              <a:buNone/>
            </a:pPr>
            <a:endParaRPr lang="fr-FR" dirty="0"/>
          </a:p>
        </p:txBody>
      </p:sp>
    </p:spTree>
    <p:extLst>
      <p:ext uri="{BB962C8B-B14F-4D97-AF65-F5344CB8AC3E}">
        <p14:creationId xmlns:p14="http://schemas.microsoft.com/office/powerpoint/2010/main" val="677115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538"/>
            <a:ext cx="8229600" cy="271462"/>
          </a:xfrm>
        </p:spPr>
        <p:txBody>
          <a:bodyPr/>
          <a:lstStyle/>
          <a:p>
            <a:pPr algn="ctr"/>
            <a:r>
              <a:rPr lang="fr-FR" dirty="0">
                <a:latin typeface="Avenir Book"/>
                <a:cs typeface="Avenir Medium"/>
              </a:rPr>
              <a:t>Les 4 niveaux d’écoute</a:t>
            </a:r>
          </a:p>
        </p:txBody>
      </p:sp>
      <p:sp>
        <p:nvSpPr>
          <p:cNvPr id="3" name="Content Placeholder 2"/>
          <p:cNvSpPr>
            <a:spLocks noGrp="1"/>
          </p:cNvSpPr>
          <p:nvPr>
            <p:ph sz="half" idx="1"/>
          </p:nvPr>
        </p:nvSpPr>
        <p:spPr>
          <a:xfrm>
            <a:off x="272258" y="1075150"/>
            <a:ext cx="4038600" cy="4525963"/>
          </a:xfrm>
        </p:spPr>
        <p:txBody>
          <a:bodyPr>
            <a:normAutofit lnSpcReduction="10000"/>
          </a:bodyPr>
          <a:lstStyle/>
          <a:p>
            <a:pPr marL="0" indent="0">
              <a:buNone/>
            </a:pPr>
            <a:r>
              <a:rPr lang="fr-FR" sz="2400" dirty="0">
                <a:latin typeface="Avenir Book"/>
                <a:cs typeface="Avenir Book"/>
              </a:rPr>
              <a:t>Niveau 1: </a:t>
            </a:r>
          </a:p>
          <a:p>
            <a:pPr marL="0" indent="0">
              <a:buNone/>
            </a:pPr>
            <a:r>
              <a:rPr lang="fr-FR" sz="2400" dirty="0">
                <a:latin typeface="Avenir Book"/>
                <a:cs typeface="Avenir Book"/>
              </a:rPr>
              <a:t>Téléchargement </a:t>
            </a:r>
            <a:endParaRPr lang="fr-FR" sz="2400" dirty="0">
              <a:solidFill>
                <a:srgbClr val="000000"/>
              </a:solidFill>
              <a:latin typeface="Avenir Book"/>
              <a:cs typeface="Avenir Book"/>
            </a:endParaRPr>
          </a:p>
          <a:p>
            <a:pPr marL="0" indent="0">
              <a:buNone/>
            </a:pPr>
            <a:endParaRPr lang="fr-FR" sz="2400" dirty="0">
              <a:latin typeface="Avenir Book"/>
              <a:cs typeface="Avenir Book"/>
            </a:endParaRPr>
          </a:p>
          <a:p>
            <a:pPr marL="0" indent="0">
              <a:buNone/>
            </a:pPr>
            <a:r>
              <a:rPr lang="fr-FR" sz="2400" dirty="0">
                <a:latin typeface="Avenir Book"/>
                <a:cs typeface="Avenir Book"/>
              </a:rPr>
              <a:t>Niveau 2: </a:t>
            </a:r>
          </a:p>
          <a:p>
            <a:pPr marL="0" indent="0">
              <a:buNone/>
            </a:pPr>
            <a:r>
              <a:rPr lang="fr-FR" sz="2400" dirty="0">
                <a:latin typeface="Avenir Book"/>
                <a:cs typeface="Avenir Book"/>
              </a:rPr>
              <a:t>Écoute précise</a:t>
            </a:r>
          </a:p>
          <a:p>
            <a:pPr marL="0" indent="0">
              <a:buNone/>
            </a:pPr>
            <a:endParaRPr lang="fr-FR" sz="2400" dirty="0">
              <a:latin typeface="Avenir Book"/>
              <a:cs typeface="Avenir Book"/>
            </a:endParaRPr>
          </a:p>
          <a:p>
            <a:pPr marL="0" indent="0">
              <a:buNone/>
            </a:pPr>
            <a:r>
              <a:rPr lang="fr-FR" sz="2400" dirty="0">
                <a:latin typeface="Avenir Book"/>
                <a:cs typeface="Avenir Book"/>
              </a:rPr>
              <a:t>Niveau 3: </a:t>
            </a:r>
          </a:p>
          <a:p>
            <a:pPr marL="0" indent="0">
              <a:buNone/>
            </a:pPr>
            <a:r>
              <a:rPr lang="fr-FR" sz="2400" dirty="0">
                <a:latin typeface="Avenir Book"/>
                <a:cs typeface="Avenir Book"/>
              </a:rPr>
              <a:t>Écoute empathique</a:t>
            </a:r>
          </a:p>
          <a:p>
            <a:pPr marL="0" indent="0">
              <a:buNone/>
            </a:pPr>
            <a:endParaRPr lang="fr-FR" sz="2400" dirty="0">
              <a:latin typeface="Avenir Book"/>
              <a:cs typeface="Avenir Book"/>
            </a:endParaRPr>
          </a:p>
          <a:p>
            <a:pPr marL="0" indent="0">
              <a:buNone/>
            </a:pPr>
            <a:r>
              <a:rPr lang="fr-FR" sz="2400" dirty="0">
                <a:latin typeface="Avenir Book"/>
                <a:cs typeface="Avenir Book"/>
              </a:rPr>
              <a:t>Niveau 4: </a:t>
            </a:r>
          </a:p>
          <a:p>
            <a:pPr marL="0" indent="0">
              <a:buNone/>
            </a:pPr>
            <a:r>
              <a:rPr lang="fr-FR" sz="2400" dirty="0">
                <a:latin typeface="Avenir Book"/>
                <a:cs typeface="Avenir Book"/>
              </a:rPr>
              <a:t>Écoute générative</a:t>
            </a:r>
            <a:endParaRPr lang="fr-FR" dirty="0"/>
          </a:p>
        </p:txBody>
      </p:sp>
      <p:sp>
        <p:nvSpPr>
          <p:cNvPr id="4" name="Content Placeholder 3"/>
          <p:cNvSpPr>
            <a:spLocks noGrp="1"/>
          </p:cNvSpPr>
          <p:nvPr>
            <p:ph sz="half" idx="2"/>
          </p:nvPr>
        </p:nvSpPr>
        <p:spPr>
          <a:xfrm>
            <a:off x="4734510" y="1163258"/>
            <a:ext cx="4400550" cy="5181600"/>
          </a:xfrm>
        </p:spPr>
        <p:txBody>
          <a:bodyPr>
            <a:normAutofit lnSpcReduction="10000"/>
          </a:bodyPr>
          <a:lstStyle/>
          <a:p>
            <a:pPr marL="457200" lvl="1" indent="0">
              <a:buNone/>
            </a:pPr>
            <a:r>
              <a:rPr lang="fr-FR" sz="2200" dirty="0">
                <a:latin typeface="Avenir Book"/>
                <a:cs typeface="Avenir Book"/>
              </a:rPr>
              <a:t>Examiner les opinions et jugements anciens</a:t>
            </a:r>
          </a:p>
          <a:p>
            <a:pPr marL="457200" lvl="1" indent="0">
              <a:buNone/>
            </a:pPr>
            <a:endParaRPr lang="fr-FR" sz="2200" dirty="0">
              <a:latin typeface="Avenir Book"/>
              <a:cs typeface="Avenir Book"/>
            </a:endParaRPr>
          </a:p>
          <a:p>
            <a:pPr marL="457200" lvl="1" indent="0">
              <a:buNone/>
            </a:pPr>
            <a:r>
              <a:rPr lang="fr-FR" sz="2200" dirty="0">
                <a:latin typeface="Avenir Book"/>
                <a:cs typeface="Avenir Book"/>
              </a:rPr>
              <a:t>Chercher à déconstruire </a:t>
            </a:r>
            <a:br>
              <a:rPr lang="fr-FR" sz="2200" dirty="0">
                <a:latin typeface="Avenir Book"/>
                <a:cs typeface="Avenir Book"/>
              </a:rPr>
            </a:br>
            <a:r>
              <a:rPr lang="fr-FR" sz="2200" dirty="0">
                <a:latin typeface="Avenir Book"/>
                <a:cs typeface="Avenir Book"/>
              </a:rPr>
              <a:t>les informations; </a:t>
            </a:r>
            <a:br>
              <a:rPr lang="fr-FR" sz="2200" dirty="0">
                <a:latin typeface="Avenir Book"/>
                <a:cs typeface="Avenir Book"/>
              </a:rPr>
            </a:br>
            <a:r>
              <a:rPr lang="fr-FR" sz="2200" dirty="0">
                <a:latin typeface="Avenir Book"/>
                <a:cs typeface="Avenir Book"/>
              </a:rPr>
              <a:t>éveiller la curiosité</a:t>
            </a:r>
          </a:p>
          <a:p>
            <a:pPr marL="457200" lvl="1" indent="0">
              <a:buNone/>
            </a:pPr>
            <a:endParaRPr lang="fr-FR" sz="2200" dirty="0">
              <a:latin typeface="Avenir Book"/>
              <a:cs typeface="Avenir Book"/>
            </a:endParaRPr>
          </a:p>
          <a:p>
            <a:pPr marL="457200" lvl="1" indent="0">
              <a:buNone/>
            </a:pPr>
            <a:r>
              <a:rPr lang="fr-FR" sz="2200" dirty="0">
                <a:latin typeface="Avenir Book"/>
                <a:cs typeface="Avenir Book"/>
              </a:rPr>
              <a:t>Se mettre à la </a:t>
            </a:r>
            <a:br>
              <a:rPr lang="fr-FR" sz="2200" dirty="0">
                <a:latin typeface="Avenir Book"/>
                <a:cs typeface="Avenir Book"/>
              </a:rPr>
            </a:br>
            <a:r>
              <a:rPr lang="fr-FR" sz="2200" dirty="0">
                <a:latin typeface="Avenir Book"/>
                <a:cs typeface="Avenir Book"/>
              </a:rPr>
              <a:t>place de l’autre; </a:t>
            </a:r>
            <a:br>
              <a:rPr lang="fr-FR" sz="2200" dirty="0">
                <a:latin typeface="Avenir Book"/>
                <a:cs typeface="Avenir Book"/>
              </a:rPr>
            </a:br>
            <a:r>
              <a:rPr lang="fr-FR" sz="2200" dirty="0">
                <a:latin typeface="Avenir Book"/>
                <a:cs typeface="Avenir Book"/>
              </a:rPr>
              <a:t>connexion émotionnelle</a:t>
            </a:r>
          </a:p>
          <a:p>
            <a:pPr marL="457200" lvl="1" indent="0">
              <a:buNone/>
            </a:pPr>
            <a:endParaRPr lang="fr-FR" sz="2200" dirty="0">
              <a:latin typeface="Avenir Book"/>
              <a:cs typeface="Avenir Book"/>
            </a:endParaRPr>
          </a:p>
          <a:p>
            <a:pPr marL="457200" lvl="1" indent="0">
              <a:buNone/>
            </a:pPr>
            <a:r>
              <a:rPr lang="fr-FR" sz="2200" dirty="0">
                <a:latin typeface="Avenir Book"/>
                <a:cs typeface="Avenir Book"/>
              </a:rPr>
              <a:t>Connexion avec un futur émergent; transformation de l’identité et de la personnalité</a:t>
            </a:r>
          </a:p>
        </p:txBody>
      </p:sp>
      <p:sp>
        <p:nvSpPr>
          <p:cNvPr id="6" name="Right Arrow 5"/>
          <p:cNvSpPr/>
          <p:nvPr/>
        </p:nvSpPr>
        <p:spPr bwMode="auto">
          <a:xfrm>
            <a:off x="3144071" y="1391901"/>
            <a:ext cx="1726157" cy="255002"/>
          </a:xfrm>
          <a:prstGeom prst="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7" name="Right Arrow 6"/>
          <p:cNvSpPr/>
          <p:nvPr/>
        </p:nvSpPr>
        <p:spPr bwMode="auto">
          <a:xfrm>
            <a:off x="3205715" y="2247434"/>
            <a:ext cx="1726157" cy="672525"/>
          </a:xfrm>
          <a:prstGeom prst="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fr-FR" sz="1600" dirty="0">
                <a:solidFill>
                  <a:srgbClr val="000000"/>
                </a:solidFill>
                <a:latin typeface="Avenir Book"/>
                <a:cs typeface="Avenir Book"/>
              </a:rPr>
              <a:t>Esprit</a:t>
            </a:r>
            <a:endParaRPr kumimoji="0" lang="fr-FR" sz="1600" u="none" strike="noStrike" cap="none" normalizeH="0" baseline="0" dirty="0">
              <a:ln>
                <a:noFill/>
              </a:ln>
              <a:solidFill>
                <a:srgbClr val="000000"/>
              </a:solidFill>
              <a:effectLst/>
              <a:latin typeface="Avenir Book"/>
              <a:cs typeface="Avenir Book"/>
            </a:endParaRPr>
          </a:p>
        </p:txBody>
      </p:sp>
      <p:sp>
        <p:nvSpPr>
          <p:cNvPr id="8" name="Right Arrow 7"/>
          <p:cNvSpPr/>
          <p:nvPr/>
        </p:nvSpPr>
        <p:spPr bwMode="auto">
          <a:xfrm>
            <a:off x="3236455" y="3444090"/>
            <a:ext cx="1726157" cy="672525"/>
          </a:xfrm>
          <a:prstGeom prst="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600" u="none" strike="noStrike" cap="none" normalizeH="0" baseline="0" dirty="0">
                <a:ln>
                  <a:noFill/>
                </a:ln>
                <a:solidFill>
                  <a:srgbClr val="000000"/>
                </a:solidFill>
                <a:effectLst/>
                <a:latin typeface="Avenir Book"/>
                <a:ea typeface="ＭＳ Ｐゴシック" charset="0"/>
                <a:cs typeface="Avenir Book"/>
              </a:rPr>
              <a:t>Cœur</a:t>
            </a:r>
          </a:p>
        </p:txBody>
      </p:sp>
      <p:sp>
        <p:nvSpPr>
          <p:cNvPr id="9" name="Right Arrow 8"/>
          <p:cNvSpPr/>
          <p:nvPr/>
        </p:nvSpPr>
        <p:spPr bwMode="auto">
          <a:xfrm>
            <a:off x="3246729" y="4806311"/>
            <a:ext cx="1726156" cy="794802"/>
          </a:xfrm>
          <a:prstGeom prst="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000" u="none" strike="noStrike" cap="none" normalizeH="0" baseline="0" dirty="0">
                <a:ln>
                  <a:noFill/>
                </a:ln>
                <a:solidFill>
                  <a:srgbClr val="000000"/>
                </a:solidFill>
                <a:effectLst/>
                <a:latin typeface="Avenir Book"/>
                <a:ea typeface="ＭＳ Ｐゴシック" charset="0"/>
                <a:cs typeface="Avenir Book"/>
              </a:rPr>
              <a:t>Volonté</a:t>
            </a:r>
          </a:p>
        </p:txBody>
      </p:sp>
      <p:sp>
        <p:nvSpPr>
          <p:cNvPr id="5" name="TextBox 4"/>
          <p:cNvSpPr txBox="1"/>
          <p:nvPr/>
        </p:nvSpPr>
        <p:spPr>
          <a:xfrm>
            <a:off x="289036" y="6498861"/>
            <a:ext cx="4655442" cy="538609"/>
          </a:xfrm>
          <a:prstGeom prst="rect">
            <a:avLst/>
          </a:prstGeom>
          <a:noFill/>
        </p:spPr>
        <p:txBody>
          <a:bodyPr wrap="none" rtlCol="0">
            <a:spAutoFit/>
          </a:bodyPr>
          <a:lstStyle/>
          <a:p>
            <a:r>
              <a:rPr lang="fr-FR" sz="1100" i="1" dirty="0">
                <a:latin typeface="Avenir Book"/>
                <a:cs typeface="Avenir Book"/>
              </a:rPr>
              <a:t>U Theory </a:t>
            </a:r>
            <a:r>
              <a:rPr lang="fr-FR" sz="1100" dirty="0">
                <a:latin typeface="Avenir Book"/>
                <a:cs typeface="Avenir Book"/>
              </a:rPr>
              <a:t>d’Otto Scharmer adaptée par Catherine Widrig Jenkins (IPK).</a:t>
            </a:r>
            <a:endParaRPr lang="fr-FR" sz="1100" dirty="0"/>
          </a:p>
          <a:p>
            <a:endParaRPr lang="fr-FR" dirty="0"/>
          </a:p>
        </p:txBody>
      </p:sp>
    </p:spTree>
    <p:extLst>
      <p:ext uri="{BB962C8B-B14F-4D97-AF65-F5344CB8AC3E}">
        <p14:creationId xmlns:p14="http://schemas.microsoft.com/office/powerpoint/2010/main" val="2600776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itle 1"/>
          <p:cNvSpPr>
            <a:spLocks noGrp="1"/>
          </p:cNvSpPr>
          <p:nvPr>
            <p:ph type="title"/>
          </p:nvPr>
        </p:nvSpPr>
        <p:spPr>
          <a:xfrm>
            <a:off x="-182880" y="1763919"/>
            <a:ext cx="8229600" cy="271462"/>
          </a:xfrm>
        </p:spPr>
        <p:txBody>
          <a:bodyPr/>
          <a:lstStyle/>
          <a:p>
            <a:r>
              <a:rPr lang="fr-FR" dirty="0">
                <a:latin typeface="Avenir LT Std 35 Light" pitchFamily="34" charset="0"/>
              </a:rPr>
              <a:t>The 6 Deep Listening Principles</a:t>
            </a:r>
          </a:p>
        </p:txBody>
      </p:sp>
      <p:pic>
        <p:nvPicPr>
          <p:cNvPr id="2052" name="Picture 4" descr="Image result for people listening to each other"/>
          <p:cNvPicPr>
            <a:picLocks noChangeAspect="1" noChangeArrowheads="1"/>
          </p:cNvPicPr>
          <p:nvPr/>
        </p:nvPicPr>
        <p:blipFill rotWithShape="1">
          <a:blip r:embed="rId4">
            <a:extLst>
              <a:ext uri="{28A0092B-C50C-407E-A947-70E740481C1C}">
                <a14:useLocalDpi xmlns:a14="http://schemas.microsoft.com/office/drawing/2010/main" val="0"/>
              </a:ext>
            </a:extLst>
          </a:blip>
          <a:srcRect l="9500"/>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924"/>
            <a:ext cx="9144000" cy="871024"/>
          </a:xfrm>
          <a:prstGeom prst="rect">
            <a:avLst/>
          </a:prstGeom>
          <a:solidFill>
            <a:srgbClr val="396A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TextBox 4"/>
          <p:cNvSpPr txBox="1"/>
          <p:nvPr/>
        </p:nvSpPr>
        <p:spPr>
          <a:xfrm>
            <a:off x="1383030" y="150720"/>
            <a:ext cx="6385560" cy="523220"/>
          </a:xfrm>
          <a:prstGeom prst="rect">
            <a:avLst/>
          </a:prstGeom>
          <a:noFill/>
        </p:spPr>
        <p:txBody>
          <a:bodyPr wrap="square" rtlCol="0">
            <a:spAutoFit/>
          </a:bodyPr>
          <a:lstStyle/>
          <a:p>
            <a:pPr algn="ctr"/>
            <a:r>
              <a:rPr lang="fr-FR" sz="2800" dirty="0">
                <a:solidFill>
                  <a:schemeClr val="bg1"/>
                </a:solidFill>
                <a:latin typeface="Avenir Book"/>
                <a:cs typeface="Avenir Medium"/>
              </a:rPr>
              <a:t>Les six principes de l’écoute profonde</a:t>
            </a:r>
          </a:p>
        </p:txBody>
      </p:sp>
      <p:sp>
        <p:nvSpPr>
          <p:cNvPr id="6" name="Rectangle 5"/>
          <p:cNvSpPr/>
          <p:nvPr/>
        </p:nvSpPr>
        <p:spPr>
          <a:xfrm>
            <a:off x="6233160" y="877948"/>
            <a:ext cx="2910840" cy="6075715"/>
          </a:xfrm>
          <a:prstGeom prst="rect">
            <a:avLst/>
          </a:prstGeom>
          <a:solidFill>
            <a:srgbClr val="396A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Content Placeholder 3"/>
          <p:cNvSpPr txBox="1">
            <a:spLocks/>
          </p:cNvSpPr>
          <p:nvPr/>
        </p:nvSpPr>
        <p:spPr>
          <a:xfrm>
            <a:off x="6478989" y="1227586"/>
            <a:ext cx="2665011" cy="5719154"/>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Wingdings" charset="2"/>
              <a:buAutoNum type="arabicPlain"/>
            </a:pPr>
            <a:r>
              <a:rPr lang="fr-FR" sz="2200" dirty="0">
                <a:solidFill>
                  <a:schemeClr val="bg1"/>
                </a:solidFill>
                <a:latin typeface="Avenir LT Std 35 Light"/>
                <a:cs typeface="Avenir Book"/>
              </a:rPr>
              <a:t>Mettez-vous </a:t>
            </a:r>
            <a:br>
              <a:rPr lang="fr-FR" sz="2200" dirty="0">
                <a:solidFill>
                  <a:schemeClr val="bg1"/>
                </a:solidFill>
                <a:latin typeface="Avenir LT Std 35 Light"/>
                <a:cs typeface="Avenir Book"/>
              </a:rPr>
            </a:br>
            <a:r>
              <a:rPr lang="fr-FR" sz="2200" dirty="0">
                <a:solidFill>
                  <a:schemeClr val="bg1"/>
                </a:solidFill>
                <a:latin typeface="Avenir LT Std 35 Light"/>
                <a:cs typeface="Avenir Book"/>
              </a:rPr>
              <a:t>au service de votre binôme</a:t>
            </a:r>
          </a:p>
          <a:p>
            <a:pPr marL="457200" indent="-457200">
              <a:buFont typeface="Wingdings" charset="2"/>
              <a:buAutoNum type="arabicPlain"/>
            </a:pPr>
            <a:r>
              <a:rPr lang="fr-FR" sz="2200" dirty="0">
                <a:solidFill>
                  <a:schemeClr val="bg1"/>
                </a:solidFill>
                <a:latin typeface="Avenir LT Std 35 Light"/>
                <a:cs typeface="Avenir Book"/>
              </a:rPr>
              <a:t>Suspendez </a:t>
            </a:r>
            <a:br>
              <a:rPr lang="fr-FR" sz="2200" dirty="0">
                <a:solidFill>
                  <a:schemeClr val="bg1"/>
                </a:solidFill>
                <a:latin typeface="Avenir LT Std 35 Light"/>
                <a:cs typeface="Avenir Book"/>
              </a:rPr>
            </a:br>
            <a:r>
              <a:rPr lang="fr-FR" sz="2200" dirty="0">
                <a:solidFill>
                  <a:schemeClr val="bg1"/>
                </a:solidFill>
                <a:latin typeface="Avenir LT Std 35 Light"/>
                <a:cs typeface="Avenir Book"/>
              </a:rPr>
              <a:t>votre jugement</a:t>
            </a:r>
          </a:p>
          <a:p>
            <a:pPr marL="457200" indent="-457200">
              <a:buFont typeface="Wingdings" charset="2"/>
              <a:buAutoNum type="arabicPlain"/>
            </a:pPr>
            <a:r>
              <a:rPr lang="fr-FR" sz="2200" dirty="0">
                <a:solidFill>
                  <a:schemeClr val="bg1"/>
                </a:solidFill>
                <a:latin typeface="Avenir LT Std 35 Light"/>
                <a:cs typeface="Avenir Book"/>
              </a:rPr>
              <a:t>Suivez votre intuition</a:t>
            </a:r>
          </a:p>
          <a:p>
            <a:pPr marL="457200" indent="-457200">
              <a:buFont typeface="Wingdings" charset="2"/>
              <a:buAutoNum type="arabicPlain"/>
            </a:pPr>
            <a:r>
              <a:rPr lang="fr-FR" sz="2200" dirty="0">
                <a:solidFill>
                  <a:schemeClr val="bg1"/>
                </a:solidFill>
                <a:latin typeface="Avenir LT Std 35 Light"/>
                <a:cs typeface="Avenir Book"/>
              </a:rPr>
              <a:t>Écoutez avec votre cœur </a:t>
            </a:r>
          </a:p>
          <a:p>
            <a:pPr marL="457200" indent="-457200">
              <a:buFont typeface="Wingdings" charset="2"/>
              <a:buAutoNum type="arabicPlain"/>
            </a:pPr>
            <a:r>
              <a:rPr lang="fr-FR" sz="2200" dirty="0">
                <a:solidFill>
                  <a:schemeClr val="bg1"/>
                </a:solidFill>
                <a:latin typeface="Avenir LT Std 35 Light"/>
                <a:cs typeface="Avenir Book"/>
              </a:rPr>
              <a:t>Rechercher </a:t>
            </a:r>
            <a:br>
              <a:rPr lang="fr-FR" sz="2200" dirty="0">
                <a:solidFill>
                  <a:schemeClr val="bg1"/>
                </a:solidFill>
                <a:latin typeface="Avenir LT Std 35 Light"/>
                <a:cs typeface="Avenir Book"/>
              </a:rPr>
            </a:br>
            <a:r>
              <a:rPr lang="fr-FR" sz="2200" dirty="0">
                <a:solidFill>
                  <a:schemeClr val="bg1"/>
                </a:solidFill>
                <a:latin typeface="Avenir LT Std 35 Light"/>
                <a:cs typeface="Avenir Book"/>
              </a:rPr>
              <a:t>le meilleur</a:t>
            </a:r>
          </a:p>
          <a:p>
            <a:pPr marL="457200" indent="-457200">
              <a:buFont typeface="Wingdings" charset="2"/>
              <a:buAutoNum type="arabicPlain"/>
            </a:pPr>
            <a:r>
              <a:rPr lang="fr-FR" sz="2200" dirty="0">
                <a:solidFill>
                  <a:schemeClr val="bg1"/>
                </a:solidFill>
                <a:latin typeface="Avenir LT Std 35 Light"/>
                <a:cs typeface="Avenir Book"/>
              </a:rPr>
              <a:t>Ne redoutez </a:t>
            </a:r>
            <a:br>
              <a:rPr lang="fr-FR" sz="2200" dirty="0">
                <a:solidFill>
                  <a:schemeClr val="bg1"/>
                </a:solidFill>
                <a:latin typeface="Avenir LT Std 35 Light"/>
                <a:cs typeface="Avenir Book"/>
              </a:rPr>
            </a:br>
            <a:r>
              <a:rPr lang="fr-FR" sz="2200" dirty="0">
                <a:solidFill>
                  <a:schemeClr val="bg1"/>
                </a:solidFill>
                <a:latin typeface="Avenir LT Std 35 Light"/>
                <a:cs typeface="Avenir Book"/>
              </a:rPr>
              <a:t>pas le silence</a:t>
            </a:r>
          </a:p>
          <a:p>
            <a:pPr marL="457200" indent="-457200">
              <a:buFont typeface="Wingdings" charset="2"/>
              <a:buAutoNum type="arabicPlain"/>
            </a:pPr>
            <a:endParaRPr lang="fr-FR" dirty="0">
              <a:solidFill>
                <a:schemeClr val="bg1"/>
              </a:solidFill>
              <a:latin typeface="Avenir LT Std 35 Light"/>
            </a:endParaRPr>
          </a:p>
          <a:p>
            <a:pPr marL="0" indent="0" algn="ctr">
              <a:buNone/>
            </a:pPr>
            <a:r>
              <a:rPr lang="fr-FR" sz="1050" i="1" dirty="0">
                <a:solidFill>
                  <a:schemeClr val="bg1"/>
                </a:solidFill>
                <a:latin typeface="Avenir LT Std 35 Light"/>
                <a:cs typeface="Avenir Book"/>
              </a:rPr>
              <a:t>U Theory </a:t>
            </a:r>
            <a:r>
              <a:rPr lang="fr-FR" sz="1050" dirty="0">
                <a:solidFill>
                  <a:schemeClr val="bg1"/>
                </a:solidFill>
                <a:latin typeface="Avenir LT Std 35 Light"/>
                <a:cs typeface="Avenir Book"/>
              </a:rPr>
              <a:t>d’Otto Scharmer adaptée par Catherine Widrig Jenkins (IPK).</a:t>
            </a:r>
          </a:p>
        </p:txBody>
      </p:sp>
    </p:spTree>
    <p:extLst>
      <p:ext uri="{BB962C8B-B14F-4D97-AF65-F5344CB8AC3E}">
        <p14:creationId xmlns:p14="http://schemas.microsoft.com/office/powerpoint/2010/main" val="3354422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pic>
        <p:nvPicPr>
          <p:cNvPr id="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l="3566" r="7896"/>
          <a:stretch>
            <a:fillRect/>
          </a:stretch>
        </p:blipFill>
        <p:spPr bwMode="auto">
          <a:xfrm>
            <a:off x="0" y="348068"/>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92100" y="681443"/>
            <a:ext cx="8521700" cy="523220"/>
          </a:xfrm>
          <a:prstGeom prst="rect">
            <a:avLst/>
          </a:prstGeom>
          <a:noFill/>
        </p:spPr>
        <p:txBody>
          <a:bodyPr wrap="square" rtlCol="0">
            <a:spAutoFit/>
          </a:bodyPr>
          <a:lstStyle/>
          <a:p>
            <a:pPr algn="ctr"/>
            <a:r>
              <a:rPr lang="fr-FR" sz="2800" dirty="0">
                <a:solidFill>
                  <a:schemeClr val="bg1"/>
                </a:solidFill>
                <a:latin typeface="Avenir Book"/>
              </a:rPr>
              <a:t>Clôture et travail pour le lendemain - Jour 1</a:t>
            </a:r>
          </a:p>
        </p:txBody>
      </p:sp>
    </p:spTree>
    <p:extLst>
      <p:ext uri="{BB962C8B-B14F-4D97-AF65-F5344CB8AC3E}">
        <p14:creationId xmlns:p14="http://schemas.microsoft.com/office/powerpoint/2010/main" val="3749394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3DAY conten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pic>
        <p:nvPicPr>
          <p:cNvPr id="6" name="Picture 2" descr="Image result for experiential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261" y="1016000"/>
            <a:ext cx="4914757" cy="48755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69298"/>
            <a:ext cx="9144000" cy="523220"/>
          </a:xfrm>
          <a:prstGeom prst="rect">
            <a:avLst/>
          </a:prstGeom>
          <a:noFill/>
        </p:spPr>
        <p:txBody>
          <a:bodyPr wrap="square" rtlCol="0">
            <a:spAutoFit/>
          </a:bodyPr>
          <a:lstStyle/>
          <a:p>
            <a:pPr algn="ctr"/>
            <a:r>
              <a:rPr lang="fr-FR" sz="2800" dirty="0">
                <a:solidFill>
                  <a:schemeClr val="bg1"/>
                </a:solidFill>
                <a:latin typeface="Avenir Book"/>
                <a:cs typeface="Avenir Book"/>
              </a:rPr>
              <a:t>Apprendre par l’expérience</a:t>
            </a:r>
          </a:p>
        </p:txBody>
      </p:sp>
    </p:spTree>
    <p:extLst>
      <p:ext uri="{BB962C8B-B14F-4D97-AF65-F5344CB8AC3E}">
        <p14:creationId xmlns:p14="http://schemas.microsoft.com/office/powerpoint/2010/main" val="840274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41269"/>
          </a:xfrm>
          <a:prstGeom prst="rect">
            <a:avLst/>
          </a:prstGeom>
        </p:spPr>
      </p:pic>
      <p:sp>
        <p:nvSpPr>
          <p:cNvPr id="5" name="Content Placeholder 2"/>
          <p:cNvSpPr txBox="1">
            <a:spLocks/>
          </p:cNvSpPr>
          <p:nvPr/>
        </p:nvSpPr>
        <p:spPr>
          <a:xfrm>
            <a:off x="7311538" y="2676519"/>
            <a:ext cx="1806606" cy="631301"/>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dirty="0">
                <a:solidFill>
                  <a:schemeClr val="accent3">
                    <a:lumMod val="50000"/>
                  </a:schemeClr>
                </a:solidFill>
                <a:latin typeface="Avenir Book"/>
                <a:cs typeface="Avenir Book"/>
              </a:rPr>
              <a:t>Pendant les 5 jours...</a:t>
            </a:r>
          </a:p>
        </p:txBody>
      </p:sp>
      <p:sp>
        <p:nvSpPr>
          <p:cNvPr id="7" name="Content Placeholder 2"/>
          <p:cNvSpPr txBox="1">
            <a:spLocks/>
          </p:cNvSpPr>
          <p:nvPr/>
        </p:nvSpPr>
        <p:spPr>
          <a:xfrm>
            <a:off x="7311538" y="4139957"/>
            <a:ext cx="1935332" cy="1123625"/>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dirty="0">
                <a:solidFill>
                  <a:schemeClr val="accent2">
                    <a:lumMod val="75000"/>
                  </a:schemeClr>
                </a:solidFill>
                <a:latin typeface="Avenir Book"/>
                <a:cs typeface="Avenir Book"/>
              </a:rPr>
              <a:t>Seulement possible plus tard!</a:t>
            </a:r>
          </a:p>
        </p:txBody>
      </p:sp>
      <p:sp>
        <p:nvSpPr>
          <p:cNvPr id="3" name="Right Brace 2"/>
          <p:cNvSpPr/>
          <p:nvPr/>
        </p:nvSpPr>
        <p:spPr>
          <a:xfrm>
            <a:off x="6490908" y="2419837"/>
            <a:ext cx="763480" cy="1509420"/>
          </a:xfrm>
          <a:prstGeom prst="rightBrace">
            <a:avLst>
              <a:gd name="adj1" fmla="val 32752"/>
              <a:gd name="adj2" fmla="val 49237"/>
            </a:avLst>
          </a:prstGeom>
          <a:ln w="57150">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6" name="Right Brace 5"/>
          <p:cNvSpPr/>
          <p:nvPr/>
        </p:nvSpPr>
        <p:spPr>
          <a:xfrm>
            <a:off x="6490908" y="3997523"/>
            <a:ext cx="763480" cy="1076953"/>
          </a:xfrm>
          <a:prstGeom prst="rightBrace">
            <a:avLst>
              <a:gd name="adj1" fmla="val 31104"/>
              <a:gd name="adj2" fmla="val 49237"/>
            </a:avLst>
          </a:prstGeom>
          <a:ln w="571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pic>
        <p:nvPicPr>
          <p:cNvPr id="10" name="Picture 9" descr="A screenshot of a cell phone&#10;&#10;Description generated with very high confidence">
            <a:extLst>
              <a:ext uri="{FF2B5EF4-FFF2-40B4-BE49-F238E27FC236}">
                <a16:creationId xmlns:a16="http://schemas.microsoft.com/office/drawing/2014/main" id="{F151F3CA-68FF-4A1D-A8C0-79AF1E911A68}"/>
              </a:ext>
            </a:extLst>
          </p:cNvPr>
          <p:cNvPicPr>
            <a:picLocks noChangeAspect="1"/>
          </p:cNvPicPr>
          <p:nvPr/>
        </p:nvPicPr>
        <p:blipFill>
          <a:blip r:embed="rId4"/>
          <a:stretch>
            <a:fillRect/>
          </a:stretch>
        </p:blipFill>
        <p:spPr>
          <a:xfrm>
            <a:off x="25856" y="849810"/>
            <a:ext cx="6592802" cy="4916020"/>
          </a:xfrm>
          <a:prstGeom prst="rect">
            <a:avLst/>
          </a:prstGeom>
        </p:spPr>
      </p:pic>
    </p:spTree>
    <p:extLst>
      <p:ext uri="{BB962C8B-B14F-4D97-AF65-F5344CB8AC3E}">
        <p14:creationId xmlns:p14="http://schemas.microsoft.com/office/powerpoint/2010/main" val="8699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5" y="510416"/>
            <a:ext cx="8686800" cy="264836"/>
          </a:xfrm>
        </p:spPr>
        <p:txBody>
          <a:bodyPr/>
          <a:lstStyle/>
          <a:p>
            <a:pPr algn="ctr"/>
            <a:r>
              <a:rPr lang="fr-FR" sz="2400" dirty="0">
                <a:latin typeface="Avenir Book"/>
              </a:rPr>
              <a:t>Aperçu général des contenus du programme d’apprentissage</a:t>
            </a:r>
          </a:p>
        </p:txBody>
      </p:sp>
      <p:sp>
        <p:nvSpPr>
          <p:cNvPr id="3" name="Content Placeholder 2"/>
          <p:cNvSpPr>
            <a:spLocks noGrp="1"/>
          </p:cNvSpPr>
          <p:nvPr>
            <p:ph idx="1"/>
          </p:nvPr>
        </p:nvSpPr>
        <p:spPr>
          <a:xfrm>
            <a:off x="457200" y="1117600"/>
            <a:ext cx="8564880" cy="5008563"/>
          </a:xfrm>
        </p:spPr>
        <p:txBody>
          <a:bodyPr>
            <a:normAutofit/>
          </a:bodyPr>
          <a:lstStyle/>
          <a:p>
            <a:pPr marL="0" indent="0">
              <a:buNone/>
            </a:pPr>
            <a:r>
              <a:rPr lang="fr-FR" sz="2800" b="1" dirty="0">
                <a:latin typeface="Avenir LT Std 35 Light" pitchFamily="34" charset="0"/>
              </a:rPr>
              <a:t>Jour 1</a:t>
            </a:r>
            <a:r>
              <a:rPr lang="fr-FR" sz="2800" dirty="0">
                <a:latin typeface="Avenir LT Std 35 Light" pitchFamily="34" charset="0"/>
              </a:rPr>
              <a:t>: 	Introduction à la protection sociale tout court/ Cadres juridiques / Leadership et transformation</a:t>
            </a:r>
          </a:p>
          <a:p>
            <a:pPr marL="0" indent="0">
              <a:buNone/>
            </a:pPr>
            <a:r>
              <a:rPr lang="fr-FR" sz="2800" b="1" dirty="0">
                <a:latin typeface="Avenir LT Std 35 Light" pitchFamily="34" charset="0"/>
              </a:rPr>
              <a:t>Jour 2</a:t>
            </a:r>
            <a:r>
              <a:rPr lang="fr-FR" sz="2800" dirty="0">
                <a:latin typeface="Avenir LT Std 35 Light" pitchFamily="34" charset="0"/>
              </a:rPr>
              <a:t>: 	Identification et sélection / Administration</a:t>
            </a:r>
          </a:p>
          <a:p>
            <a:pPr marL="0" indent="0">
              <a:buNone/>
            </a:pPr>
            <a:r>
              <a:rPr lang="fr-FR" sz="2800" b="1" dirty="0">
                <a:latin typeface="Avenir LT Std 35 Light" pitchFamily="34" charset="0"/>
              </a:rPr>
              <a:t>Jour 3</a:t>
            </a:r>
            <a:r>
              <a:rPr lang="fr-FR" sz="2800" dirty="0">
                <a:latin typeface="Avenir LT Std 35 Light" pitchFamily="34" charset="0"/>
              </a:rPr>
              <a:t>: 	Coordination / S&amp;E</a:t>
            </a:r>
          </a:p>
          <a:p>
            <a:pPr marL="0" indent="0">
              <a:buNone/>
            </a:pPr>
            <a:r>
              <a:rPr lang="fr-FR" sz="2800" b="1" dirty="0">
                <a:latin typeface="Avenir LT Std 35 Light" pitchFamily="34" charset="0"/>
              </a:rPr>
              <a:t>Jour 4</a:t>
            </a:r>
            <a:r>
              <a:rPr lang="fr-FR" sz="2800" dirty="0">
                <a:latin typeface="Avenir LT Std 35 Light" pitchFamily="34" charset="0"/>
              </a:rPr>
              <a:t>: 	SIG des programmes et méthodes d’intégration / Financement et gestion financière</a:t>
            </a:r>
          </a:p>
          <a:p>
            <a:pPr marL="0" indent="0">
              <a:buNone/>
            </a:pPr>
            <a:r>
              <a:rPr lang="fr-FR" sz="2800" b="1" dirty="0">
                <a:latin typeface="Avenir LT Std 35 Light" pitchFamily="34" charset="0"/>
              </a:rPr>
              <a:t>Jour 5</a:t>
            </a:r>
            <a:r>
              <a:rPr lang="fr-FR" sz="2800" dirty="0">
                <a:latin typeface="Avenir LT Std 35 Light" pitchFamily="34" charset="0"/>
              </a:rPr>
              <a:t>: 	Transferts d’apprentissages</a:t>
            </a:r>
          </a:p>
          <a:p>
            <a:endParaRPr lang="fr-FR" dirty="0">
              <a:latin typeface="Avenir LT Std 35 Light" pitchFamily="34" charset="0"/>
            </a:endParaRPr>
          </a:p>
        </p:txBody>
      </p:sp>
    </p:spTree>
    <p:extLst>
      <p:ext uri="{BB962C8B-B14F-4D97-AF65-F5344CB8AC3E}">
        <p14:creationId xmlns:p14="http://schemas.microsoft.com/office/powerpoint/2010/main" val="193355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2576780"/>
            <a:ext cx="4572000" cy="1938992"/>
          </a:xfrm>
          <a:prstGeom prst="rect">
            <a:avLst/>
          </a:prstGeom>
          <a:noFill/>
        </p:spPr>
        <p:txBody>
          <a:bodyPr wrap="square" rtlCol="0">
            <a:spAutoFit/>
          </a:bodyPr>
          <a:lstStyle/>
          <a:p>
            <a:pPr algn="ctr"/>
            <a:r>
              <a:rPr lang="fr-FR" sz="4000" dirty="0">
                <a:solidFill>
                  <a:schemeClr val="bg1"/>
                </a:solidFill>
                <a:latin typeface="Avenir Book"/>
                <a:cs typeface="Avenir Book"/>
              </a:rPr>
              <a:t>Déchiffrer </a:t>
            </a:r>
          </a:p>
          <a:p>
            <a:pPr algn="ctr"/>
            <a:r>
              <a:rPr lang="fr-FR" sz="4000" dirty="0">
                <a:solidFill>
                  <a:schemeClr val="bg1"/>
                </a:solidFill>
                <a:latin typeface="Avenir Book"/>
                <a:cs typeface="Avenir Book"/>
              </a:rPr>
              <a:t>le jargon</a:t>
            </a:r>
          </a:p>
          <a:p>
            <a:pPr algn="ctr"/>
            <a:endParaRPr lang="fr-FR" sz="4000" dirty="0">
              <a:solidFill>
                <a:schemeClr val="bg1"/>
              </a:solidFill>
              <a:latin typeface="Avenir Book"/>
              <a:cs typeface="Avenir Book"/>
            </a:endParaRPr>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
        <p:nvSpPr>
          <p:cNvPr id="9" name="Rectangle 8"/>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71831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264ECD889BF6340A03B2608AB737594" ma:contentTypeVersion="12" ma:contentTypeDescription="Crie um novo documento." ma:contentTypeScope="" ma:versionID="12a6224bd67be1cd6ed4253ba02dda46">
  <xsd:schema xmlns:xsd="http://www.w3.org/2001/XMLSchema" xmlns:xs="http://www.w3.org/2001/XMLSchema" xmlns:p="http://schemas.microsoft.com/office/2006/metadata/properties" xmlns:ns2="ffce55bd-45b7-4639-99c8-94f19d8af835" xmlns:ns3="15aa78ad-fbfe-4fc9-9911-ecc170efe75c" targetNamespace="http://schemas.microsoft.com/office/2006/metadata/properties" ma:root="true" ma:fieldsID="45da936e52f8842b72014515b7e3eb4f" ns2:_="" ns3:_="">
    <xsd:import namespace="ffce55bd-45b7-4639-99c8-94f19d8af835"/>
    <xsd:import namespace="15aa78ad-fbfe-4fc9-9911-ecc170efe7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ce55bd-45b7-4639-99c8-94f19d8af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aa78ad-fbfe-4fc9-9911-ecc170efe75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E32D85-9B9A-4197-9B35-0967A48C539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99E877D-F5BA-426A-A186-0DFCB0C68C13}">
  <ds:schemaRefs>
    <ds:schemaRef ds:uri="http://schemas.microsoft.com/sharepoint/v3/contenttype/forms"/>
  </ds:schemaRefs>
</ds:datastoreItem>
</file>

<file path=customXml/itemProps3.xml><?xml version="1.0" encoding="utf-8"?>
<ds:datastoreItem xmlns:ds="http://schemas.openxmlformats.org/officeDocument/2006/customXml" ds:itemID="{973C2E7B-312A-4246-9D6F-F8AB391F4A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ce55bd-45b7-4639-99c8-94f19d8af835"/>
    <ds:schemaRef ds:uri="15aa78ad-fbfe-4fc9-9911-ecc170efe7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19250</TotalTime>
  <Words>10051</Words>
  <Application>Microsoft Office PowerPoint</Application>
  <PresentationFormat>On-screen Show (4:3)</PresentationFormat>
  <Paragraphs>697</Paragraphs>
  <Slides>55</Slides>
  <Notes>55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55</vt:i4>
      </vt:variant>
    </vt:vector>
  </HeadingPairs>
  <TitlesOfParts>
    <vt:vector size="70" baseType="lpstr">
      <vt:lpstr>Aharoni</vt:lpstr>
      <vt:lpstr>Arial</vt:lpstr>
      <vt:lpstr>Arial Rounded MT Bold</vt:lpstr>
      <vt:lpstr>Avenir</vt:lpstr>
      <vt:lpstr>Avenir Book</vt:lpstr>
      <vt:lpstr>Avenir Heavy</vt:lpstr>
      <vt:lpstr>Avenir LT Std 35 Light</vt:lpstr>
      <vt:lpstr>Avenir Medium</vt:lpstr>
      <vt:lpstr>Calibri</vt:lpstr>
      <vt:lpstr>Courier New</vt:lpstr>
      <vt:lpstr>Segoe UI</vt:lpstr>
      <vt:lpstr>Wingdings</vt:lpstr>
      <vt:lpstr>Wingdings 2</vt:lpstr>
      <vt:lpstr>Office Theme</vt:lpstr>
      <vt:lpstr>1_Office Theme</vt:lpstr>
      <vt:lpstr>PowerPoint Presentation</vt:lpstr>
      <vt:lpstr>PowerPoint Presentation</vt:lpstr>
      <vt:lpstr>PowerPoint Presentation</vt:lpstr>
      <vt:lpstr>Activité : questions sociométriques de présentation</vt:lpstr>
      <vt:lpstr>3 Objectifs clés du programme</vt:lpstr>
      <vt:lpstr>PowerPoint Presentation</vt:lpstr>
      <vt:lpstr>PowerPoint Presentation</vt:lpstr>
      <vt:lpstr>Aperçu général des contenus du programme d’apprentissage</vt:lpstr>
      <vt:lpstr>PowerPoint Presentation</vt:lpstr>
      <vt:lpstr>PowerPoint Presentation</vt:lpstr>
      <vt:lpstr>PowerPoint Presentation</vt:lpstr>
      <vt:lpstr>Tout au long de la vie, nous rencontrons une infinité de risques qui se conjuguent à des chocs externes</vt:lpstr>
      <vt:lpstr>PowerPoint Presentation</vt:lpstr>
      <vt:lpstr>PowerPoint Presentation</vt:lpstr>
      <vt:lpstr>PowerPoint Presentation</vt:lpstr>
      <vt:lpstr>PowerPoint Presentation</vt:lpstr>
      <vt:lpstr>PowerPoint Presentation</vt:lpstr>
      <vt:lpstr>Qu’est-ce qu’un socle de protection sociale?</vt:lpstr>
      <vt:lpstr>Comment fixer le seuil du socle de protection sociale?</vt:lpstr>
      <vt:lpstr>Les socles de protection sociale sont également inscrits dans les ODD!</vt:lpstr>
      <vt:lpstr>Deux rapides contributions de votre part…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 plénière, demandez-vous rapidement:</vt:lpstr>
      <vt:lpstr>Pourquoi un cadre juridique?</vt:lpstr>
      <vt:lpstr>PowerPoint Presentation</vt:lpstr>
      <vt:lpstr>PowerPoint Presentation</vt:lpstr>
      <vt:lpstr>Construction d’une base juridique nationale</vt:lpstr>
      <vt:lpstr>Au fond…</vt:lpstr>
      <vt:lpstr>PowerPoint Presentation</vt:lpstr>
      <vt:lpstr>De la manœuvre d’une machine à la mise au point d’un système</vt:lpstr>
      <vt:lpstr>C’est sur les personnes que repose le changement des systèmes: Il vous faut l’appui de la population pour que vos idées puissent l’emporter</vt:lpstr>
      <vt:lpstr>Créer des coalitions, nouer des partenariats et mobiliser la recherche à des fins de plaidoyer et de changement</vt:lpstr>
      <vt:lpstr>La transformation requiert de posséder l’autorité pour définir le problème  et le pouvoir d’utiliser l’apprentissage pour proposer de nouvelles solutions.</vt:lpstr>
      <vt:lpstr>Solidité et cohérence de l’organisation</vt:lpstr>
      <vt:lpstr>Répondre aux attentes et besoins sociaux</vt:lpstr>
      <vt:lpstr>Le paradoxe du changement : pour changer notre façon  de penser, il faut partir de l’action, qui contribue ensuite  à la transformation de notre façon de penser</vt:lpstr>
      <vt:lpstr>Différents outils au service de différents objectifs</vt:lpstr>
      <vt:lpstr>PowerPoint Presentation</vt:lpstr>
      <vt:lpstr>PowerPoint Presentation</vt:lpstr>
      <vt:lpstr>Les 4 niveaux d’écoute</vt:lpstr>
      <vt:lpstr>The 6 Deep Listening Principles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Mackintosh</dc:creator>
  <cp:lastModifiedBy>Flavia  Amaral</cp:lastModifiedBy>
  <cp:revision>976</cp:revision>
  <cp:lastPrinted>2018-08-07T17:23:56Z</cp:lastPrinted>
  <dcterms:created xsi:type="dcterms:W3CDTF">2017-02-14T19:19:50Z</dcterms:created>
  <dcterms:modified xsi:type="dcterms:W3CDTF">2021-05-26T20:28:40Z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9272200</vt:r8>
  </property>
  <property fmtid="{D5CDD505-2E9C-101B-9397-08002B2CF9AE}" pid="3" name="ContentTypeId">
    <vt:lpwstr>0x0101005264ECD889BF6340A03B2608AB737594</vt:lpwstr>
  </property>
</Properties>
</file>