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415" r:id="rId3"/>
    <p:sldId id="416" r:id="rId4"/>
    <p:sldId id="313" r:id="rId5"/>
    <p:sldId id="353" r:id="rId6"/>
    <p:sldId id="398" r:id="rId7"/>
    <p:sldId id="397" r:id="rId8"/>
    <p:sldId id="317" r:id="rId9"/>
    <p:sldId id="351" r:id="rId10"/>
    <p:sldId id="400" r:id="rId11"/>
    <p:sldId id="401" r:id="rId12"/>
    <p:sldId id="336" r:id="rId13"/>
    <p:sldId id="355" r:id="rId14"/>
    <p:sldId id="340" r:id="rId15"/>
    <p:sldId id="342" r:id="rId16"/>
    <p:sldId id="356" r:id="rId17"/>
    <p:sldId id="357" r:id="rId18"/>
    <p:sldId id="412" r:id="rId19"/>
    <p:sldId id="370" r:id="rId20"/>
    <p:sldId id="358" r:id="rId21"/>
    <p:sldId id="371" r:id="rId22"/>
    <p:sldId id="389" r:id="rId23"/>
    <p:sldId id="421" r:id="rId24"/>
    <p:sldId id="417" r:id="rId25"/>
    <p:sldId id="418" r:id="rId2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entina" initials="N"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3399"/>
    <a:srgbClr val="FF9900"/>
    <a:srgbClr val="006600"/>
    <a:srgbClr val="9A6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57" autoAdjust="0"/>
    <p:restoredTop sz="67553" autoAdjust="0"/>
  </p:normalViewPr>
  <p:slideViewPr>
    <p:cSldViewPr>
      <p:cViewPr varScale="1">
        <p:scale>
          <a:sx n="77" d="100"/>
          <a:sy n="77" d="100"/>
        </p:scale>
        <p:origin x="118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3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3F4D87-9DD0-4794-A9DB-E2B1B3804AC6}" type="doc">
      <dgm:prSet loTypeId="urn:microsoft.com/office/officeart/2005/8/layout/radial3" loCatId="relationship" qsTypeId="urn:microsoft.com/office/officeart/2005/8/quickstyle/simple1" qsCatId="simple" csTypeId="urn:microsoft.com/office/officeart/2005/8/colors/colorful2" csCatId="colorful" phldr="1"/>
      <dgm:spPr/>
      <dgm:t>
        <a:bodyPr/>
        <a:lstStyle/>
        <a:p>
          <a:endParaRPr lang="en-GB"/>
        </a:p>
      </dgm:t>
    </dgm:pt>
    <dgm:pt modelId="{B33BFD4D-23C2-4C41-ACDB-2D99CF1B5C92}">
      <dgm:prSet phldrT="[Text]" custT="1"/>
      <dgm:spPr>
        <a:xfrm>
          <a:off x="1835348" y="861893"/>
          <a:ext cx="2147173" cy="2147173"/>
        </a:xfrm>
        <a:solidFill>
          <a:srgbClr val="800000">
            <a:alpha val="50000"/>
          </a:srgbClr>
        </a:solidFill>
        <a:ln w="25400" cap="flat" cmpd="sng" algn="ctr">
          <a:solidFill>
            <a:sysClr val="window" lastClr="FFFFFF">
              <a:hueOff val="0"/>
              <a:satOff val="0"/>
              <a:lumOff val="0"/>
              <a:alphaOff val="0"/>
            </a:sysClr>
          </a:solidFill>
          <a:prstDash val="solid"/>
          <a:miter lim="800000"/>
        </a:ln>
        <a:effectLst/>
      </dgm:spPr>
      <dgm:t>
        <a:bodyPr/>
        <a:lstStyle/>
        <a:p>
          <a:pPr>
            <a:spcAft>
              <a:spcPts val="0"/>
            </a:spcAft>
          </a:pPr>
          <a:r>
            <a:rPr lang="en-GB" sz="1800">
              <a:solidFill>
                <a:sysClr val="windowText" lastClr="000000"/>
              </a:solidFill>
              <a:latin typeface="Calibri"/>
              <a:ea typeface="+mn-ea"/>
              <a:cs typeface="+mn-cs"/>
            </a:rPr>
            <a:t> </a:t>
          </a:r>
        </a:p>
      </dgm:t>
    </dgm:pt>
    <dgm:pt modelId="{1881E5F9-3C53-415A-B7E2-8B7872BFE760}" type="parTrans" cxnId="{E3FAF8CF-FF3B-4367-9F52-9A4EDC3CE936}">
      <dgm:prSet/>
      <dgm:spPr/>
      <dgm:t>
        <a:bodyPr/>
        <a:lstStyle/>
        <a:p>
          <a:pPr>
            <a:spcAft>
              <a:spcPts val="0"/>
            </a:spcAft>
          </a:pPr>
          <a:endParaRPr lang="en-GB" sz="1800"/>
        </a:p>
      </dgm:t>
    </dgm:pt>
    <dgm:pt modelId="{F563F842-18CF-4C67-BCE6-38281DFDC315}" type="sibTrans" cxnId="{E3FAF8CF-FF3B-4367-9F52-9A4EDC3CE936}">
      <dgm:prSet/>
      <dgm:spPr/>
      <dgm:t>
        <a:bodyPr/>
        <a:lstStyle/>
        <a:p>
          <a:pPr>
            <a:spcAft>
              <a:spcPts val="0"/>
            </a:spcAft>
          </a:pPr>
          <a:endParaRPr lang="en-GB" sz="1800"/>
        </a:p>
      </dgm:t>
    </dgm:pt>
    <dgm:pt modelId="{828B98C6-3905-4248-837B-0902671CB810}">
      <dgm:prSet phldrT="[Text]" custT="1"/>
      <dgm:spPr>
        <a:xfrm>
          <a:off x="2141870" y="-167677"/>
          <a:ext cx="1491211" cy="1424273"/>
        </a:xfrm>
        <a:solidFill>
          <a:srgbClr val="800000">
            <a:alpha val="50000"/>
          </a:srgb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Heavy"/>
              <a:ea typeface="+mn-ea"/>
              <a:cs typeface="Avenir Heavy"/>
            </a:rPr>
            <a:t>Health</a:t>
          </a:r>
        </a:p>
      </dgm:t>
    </dgm:pt>
    <dgm:pt modelId="{D3B798D7-85AD-4DFF-A913-30B9D351EABC}" type="parTrans" cxnId="{EE58A50D-5636-484C-A44D-C95AF6C33691}">
      <dgm:prSet/>
      <dgm:spPr/>
      <dgm:t>
        <a:bodyPr/>
        <a:lstStyle/>
        <a:p>
          <a:pPr>
            <a:spcAft>
              <a:spcPts val="0"/>
            </a:spcAft>
          </a:pPr>
          <a:endParaRPr lang="en-GB" sz="1800"/>
        </a:p>
      </dgm:t>
    </dgm:pt>
    <dgm:pt modelId="{E50CE2F1-1C11-403F-B239-7D76C7560E29}" type="sibTrans" cxnId="{EE58A50D-5636-484C-A44D-C95AF6C33691}">
      <dgm:prSet/>
      <dgm:spPr/>
      <dgm:t>
        <a:bodyPr/>
        <a:lstStyle/>
        <a:p>
          <a:pPr>
            <a:spcAft>
              <a:spcPts val="0"/>
            </a:spcAft>
          </a:pPr>
          <a:endParaRPr lang="en-GB" sz="1800"/>
        </a:p>
      </dgm:t>
    </dgm:pt>
    <dgm:pt modelId="{2CC2082B-34CF-42F0-B6F6-750CF6EBE2FC}">
      <dgm:prSet phldrT="[Text]" custT="1"/>
      <dgm:spPr>
        <a:xfrm>
          <a:off x="3374295" y="524191"/>
          <a:ext cx="1491211" cy="1424273"/>
        </a:xfrm>
        <a:solidFill>
          <a:srgbClr val="FF6600">
            <a:alpha val="50000"/>
          </a:srgb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Heavy"/>
              <a:ea typeface="+mn-ea"/>
              <a:cs typeface="Avenir Heavy"/>
            </a:rPr>
            <a:t>Education</a:t>
          </a:r>
        </a:p>
      </dgm:t>
    </dgm:pt>
    <dgm:pt modelId="{25DC5CAB-7662-458A-8B8B-0949E084499C}" type="parTrans" cxnId="{BE8564CF-1964-40B4-BA93-8A8C7CEB7444}">
      <dgm:prSet/>
      <dgm:spPr/>
      <dgm:t>
        <a:bodyPr/>
        <a:lstStyle/>
        <a:p>
          <a:pPr>
            <a:spcAft>
              <a:spcPts val="0"/>
            </a:spcAft>
          </a:pPr>
          <a:endParaRPr lang="en-GB" sz="1800"/>
        </a:p>
      </dgm:t>
    </dgm:pt>
    <dgm:pt modelId="{99B75ED8-EBF0-45CE-8E97-4FB92A3F1B07}" type="sibTrans" cxnId="{BE8564CF-1964-40B4-BA93-8A8C7CEB7444}">
      <dgm:prSet/>
      <dgm:spPr/>
      <dgm:t>
        <a:bodyPr/>
        <a:lstStyle/>
        <a:p>
          <a:pPr>
            <a:spcAft>
              <a:spcPts val="0"/>
            </a:spcAft>
          </a:pPr>
          <a:endParaRPr lang="en-GB" sz="1800"/>
        </a:p>
      </dgm:t>
    </dgm:pt>
    <dgm:pt modelId="{A2709C5D-C32F-4871-853C-31DD9B6983F9}">
      <dgm:prSet phldrT="[Text]" custT="1"/>
      <dgm:spPr>
        <a:xfrm>
          <a:off x="3374295" y="1922494"/>
          <a:ext cx="1491211" cy="1424273"/>
        </a:xfrm>
        <a:solidFill>
          <a:srgbClr val="FF9900">
            <a:alpha val="50000"/>
          </a:srgb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Heavy"/>
              <a:ea typeface="+mn-ea"/>
              <a:cs typeface="Avenir Heavy"/>
            </a:rPr>
            <a:t>Housing, water and Sanitation</a:t>
          </a:r>
        </a:p>
      </dgm:t>
    </dgm:pt>
    <dgm:pt modelId="{37A2E3D8-DD70-451B-BFC6-A956BAC92E5F}" type="parTrans" cxnId="{81A2BE9A-3721-49E6-A400-3D2EE7FDB9F3}">
      <dgm:prSet/>
      <dgm:spPr/>
      <dgm:t>
        <a:bodyPr/>
        <a:lstStyle/>
        <a:p>
          <a:pPr>
            <a:spcAft>
              <a:spcPts val="0"/>
            </a:spcAft>
          </a:pPr>
          <a:endParaRPr lang="en-GB" sz="1800"/>
        </a:p>
      </dgm:t>
    </dgm:pt>
    <dgm:pt modelId="{DEAE5F4F-EF1C-4C9E-9055-226108E0ABB8}" type="sibTrans" cxnId="{81A2BE9A-3721-49E6-A400-3D2EE7FDB9F3}">
      <dgm:prSet/>
      <dgm:spPr/>
      <dgm:t>
        <a:bodyPr/>
        <a:lstStyle/>
        <a:p>
          <a:pPr>
            <a:spcAft>
              <a:spcPts val="0"/>
            </a:spcAft>
          </a:pPr>
          <a:endParaRPr lang="en-GB" sz="1800"/>
        </a:p>
      </dgm:t>
    </dgm:pt>
    <dgm:pt modelId="{CABB0103-EA76-412E-BC00-CA050B8F347C}">
      <dgm:prSet phldrT="[Text]" custT="1"/>
      <dgm:spPr>
        <a:xfrm>
          <a:off x="2163329" y="2621646"/>
          <a:ext cx="1491211" cy="1424273"/>
        </a:xfrm>
        <a:solidFill>
          <a:srgbClr val="FFCC00">
            <a:alpha val="73000"/>
          </a:srgb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Heavy"/>
              <a:ea typeface="+mn-ea"/>
              <a:cs typeface="Avenir Heavy"/>
            </a:rPr>
            <a:t>Nutrition</a:t>
          </a:r>
        </a:p>
      </dgm:t>
    </dgm:pt>
    <dgm:pt modelId="{59350CEC-8E8D-415C-B300-37F8E5307AD5}" type="parTrans" cxnId="{DA16134C-A814-4CD7-A1BA-D2945C3C788E}">
      <dgm:prSet/>
      <dgm:spPr/>
      <dgm:t>
        <a:bodyPr/>
        <a:lstStyle/>
        <a:p>
          <a:pPr>
            <a:spcAft>
              <a:spcPts val="0"/>
            </a:spcAft>
          </a:pPr>
          <a:endParaRPr lang="en-GB" sz="1800"/>
        </a:p>
      </dgm:t>
    </dgm:pt>
    <dgm:pt modelId="{53259AE0-39A4-48D5-B7C5-E95ED6309F85}" type="sibTrans" cxnId="{DA16134C-A814-4CD7-A1BA-D2945C3C788E}">
      <dgm:prSet/>
      <dgm:spPr/>
      <dgm:t>
        <a:bodyPr/>
        <a:lstStyle/>
        <a:p>
          <a:pPr>
            <a:spcAft>
              <a:spcPts val="0"/>
            </a:spcAft>
          </a:pPr>
          <a:endParaRPr lang="en-GB" sz="1800"/>
        </a:p>
      </dgm:t>
    </dgm:pt>
    <dgm:pt modelId="{DF2F08BE-F0BE-4FBF-899C-FC381A2E5DEC}">
      <dgm:prSet phldrT="[Text]" custT="1"/>
      <dgm:spPr>
        <a:xfrm>
          <a:off x="2141870" y="-167677"/>
          <a:ext cx="1491211" cy="1424273"/>
        </a:xfrm>
        <a:solidFill>
          <a:srgbClr val="800000">
            <a:alpha val="50000"/>
          </a:srgb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Book"/>
              <a:ea typeface="+mn-ea"/>
              <a:cs typeface="Avenir Book"/>
            </a:rPr>
            <a:t>Access to medical services</a:t>
          </a:r>
        </a:p>
      </dgm:t>
    </dgm:pt>
    <dgm:pt modelId="{2B1511D5-EF5C-49D9-B29F-EB502DD07953}" type="parTrans" cxnId="{D63A46F2-2319-46CE-B9DA-DB1A1183E276}">
      <dgm:prSet/>
      <dgm:spPr/>
      <dgm:t>
        <a:bodyPr/>
        <a:lstStyle/>
        <a:p>
          <a:pPr>
            <a:spcAft>
              <a:spcPts val="0"/>
            </a:spcAft>
          </a:pPr>
          <a:endParaRPr lang="en-GB" sz="1800"/>
        </a:p>
      </dgm:t>
    </dgm:pt>
    <dgm:pt modelId="{4E86BFA3-10AB-4B64-8822-E7F4296FAF84}" type="sibTrans" cxnId="{D63A46F2-2319-46CE-B9DA-DB1A1183E276}">
      <dgm:prSet/>
      <dgm:spPr/>
      <dgm:t>
        <a:bodyPr/>
        <a:lstStyle/>
        <a:p>
          <a:pPr>
            <a:spcAft>
              <a:spcPts val="0"/>
            </a:spcAft>
          </a:pPr>
          <a:endParaRPr lang="en-GB" sz="1800"/>
        </a:p>
      </dgm:t>
    </dgm:pt>
    <dgm:pt modelId="{5DC3BD13-A3E9-4A9B-8892-99888A31BD54}">
      <dgm:prSet phldrT="[Text]" custT="1"/>
      <dgm:spPr>
        <a:xfrm>
          <a:off x="2163329" y="2621646"/>
          <a:ext cx="1491211" cy="1424273"/>
        </a:xfrm>
        <a:solidFill>
          <a:srgbClr val="FFCC00">
            <a:alpha val="73000"/>
          </a:srgb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Book"/>
              <a:ea typeface="+mn-ea"/>
              <a:cs typeface="Avenir Book"/>
            </a:rPr>
            <a:t>Nutritional support</a:t>
          </a:r>
        </a:p>
      </dgm:t>
    </dgm:pt>
    <dgm:pt modelId="{EFB91867-67AB-4802-9502-4E84E2C6102D}" type="parTrans" cxnId="{78820BFF-952E-4401-81CA-5DB6EC11485B}">
      <dgm:prSet/>
      <dgm:spPr/>
      <dgm:t>
        <a:bodyPr/>
        <a:lstStyle/>
        <a:p>
          <a:pPr>
            <a:spcAft>
              <a:spcPts val="0"/>
            </a:spcAft>
          </a:pPr>
          <a:endParaRPr lang="en-GB" sz="1800"/>
        </a:p>
      </dgm:t>
    </dgm:pt>
    <dgm:pt modelId="{A80F4F8A-FACD-4CA6-B0C9-C43821B033FD}" type="sibTrans" cxnId="{78820BFF-952E-4401-81CA-5DB6EC11485B}">
      <dgm:prSet/>
      <dgm:spPr/>
      <dgm:t>
        <a:bodyPr/>
        <a:lstStyle/>
        <a:p>
          <a:pPr>
            <a:spcAft>
              <a:spcPts val="0"/>
            </a:spcAft>
          </a:pPr>
          <a:endParaRPr lang="en-GB" sz="1800"/>
        </a:p>
      </dgm:t>
    </dgm:pt>
    <dgm:pt modelId="{03EFF7F5-F744-4B72-A839-121354FAB0EA}">
      <dgm:prSet phldrT="[Text]" custT="1"/>
      <dgm:spPr>
        <a:xfrm>
          <a:off x="3374295" y="1922494"/>
          <a:ext cx="1491211" cy="1424273"/>
        </a:xfrm>
        <a:solidFill>
          <a:srgbClr val="FF9900">
            <a:alpha val="50000"/>
          </a:srgb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Book"/>
              <a:ea typeface="+mn-ea"/>
              <a:cs typeface="Avenir Book"/>
            </a:rPr>
            <a:t>Clean water &amp; safe latrines</a:t>
          </a:r>
        </a:p>
      </dgm:t>
    </dgm:pt>
    <dgm:pt modelId="{4E273427-8C53-41EE-B6BC-2519CA3832E4}" type="parTrans" cxnId="{2B1575BC-5E36-4037-8C07-15726AF8132E}">
      <dgm:prSet/>
      <dgm:spPr/>
      <dgm:t>
        <a:bodyPr/>
        <a:lstStyle/>
        <a:p>
          <a:pPr>
            <a:spcAft>
              <a:spcPts val="0"/>
            </a:spcAft>
          </a:pPr>
          <a:endParaRPr lang="en-GB" sz="1800"/>
        </a:p>
      </dgm:t>
    </dgm:pt>
    <dgm:pt modelId="{AFAB784D-01D5-4713-9034-41150CF6A8CA}" type="sibTrans" cxnId="{2B1575BC-5E36-4037-8C07-15726AF8132E}">
      <dgm:prSet/>
      <dgm:spPr/>
      <dgm:t>
        <a:bodyPr/>
        <a:lstStyle/>
        <a:p>
          <a:pPr>
            <a:spcAft>
              <a:spcPts val="0"/>
            </a:spcAft>
          </a:pPr>
          <a:endParaRPr lang="en-GB" sz="1800"/>
        </a:p>
      </dgm:t>
    </dgm:pt>
    <dgm:pt modelId="{0E1F4192-7C18-4CAD-BFF1-B2D1AF3C8218}">
      <dgm:prSet phldrT="[Text]" custT="1"/>
      <dgm:spPr>
        <a:xfrm>
          <a:off x="2141870" y="-167677"/>
          <a:ext cx="1491211" cy="1424273"/>
        </a:xfrm>
        <a:solidFill>
          <a:srgbClr val="800000">
            <a:alpha val="50000"/>
          </a:srgb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Book"/>
              <a:ea typeface="+mn-ea"/>
              <a:cs typeface="Avenir Book"/>
            </a:rPr>
            <a:t>Reproductive health</a:t>
          </a:r>
        </a:p>
      </dgm:t>
    </dgm:pt>
    <dgm:pt modelId="{6BF56072-65F1-4020-9352-5360299573D0}" type="parTrans" cxnId="{84DA37CA-B0F3-475A-88BD-613A25EDBE19}">
      <dgm:prSet/>
      <dgm:spPr/>
      <dgm:t>
        <a:bodyPr/>
        <a:lstStyle/>
        <a:p>
          <a:pPr>
            <a:spcAft>
              <a:spcPts val="0"/>
            </a:spcAft>
          </a:pPr>
          <a:endParaRPr lang="en-GB" sz="1800"/>
        </a:p>
      </dgm:t>
    </dgm:pt>
    <dgm:pt modelId="{41FB28F5-75C1-42B4-A1C6-430A95F23894}" type="sibTrans" cxnId="{84DA37CA-B0F3-475A-88BD-613A25EDBE19}">
      <dgm:prSet/>
      <dgm:spPr/>
      <dgm:t>
        <a:bodyPr/>
        <a:lstStyle/>
        <a:p>
          <a:pPr>
            <a:spcAft>
              <a:spcPts val="0"/>
            </a:spcAft>
          </a:pPr>
          <a:endParaRPr lang="en-GB" sz="1800"/>
        </a:p>
      </dgm:t>
    </dgm:pt>
    <dgm:pt modelId="{C14B8CC7-A5BA-4685-B7EF-617B55CFDEAB}">
      <dgm:prSet phldrT="[Text]" custT="1"/>
      <dgm:spPr>
        <a:xfrm>
          <a:off x="3374295" y="524191"/>
          <a:ext cx="1491211" cy="1424273"/>
        </a:xfrm>
        <a:solidFill>
          <a:srgbClr val="FF6600">
            <a:alpha val="50000"/>
          </a:srgb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Book"/>
              <a:ea typeface="+mn-ea"/>
              <a:cs typeface="Avenir Book"/>
            </a:rPr>
            <a:t>Ensuring </a:t>
          </a:r>
          <a:r>
            <a:rPr lang="en-GB" sz="1400" b="0" i="0" dirty="0" err="1">
              <a:solidFill>
                <a:schemeClr val="bg1"/>
              </a:solidFill>
              <a:latin typeface="Avenir Book"/>
              <a:ea typeface="+mn-ea"/>
              <a:cs typeface="Avenir Book"/>
            </a:rPr>
            <a:t>enrollment</a:t>
          </a:r>
          <a:r>
            <a:rPr lang="en-GB" sz="1400" b="0" i="0" dirty="0">
              <a:solidFill>
                <a:schemeClr val="bg1"/>
              </a:solidFill>
              <a:latin typeface="Avenir Book"/>
              <a:ea typeface="+mn-ea"/>
              <a:cs typeface="Avenir Book"/>
            </a:rPr>
            <a:t>/ attendance</a:t>
          </a:r>
        </a:p>
      </dgm:t>
    </dgm:pt>
    <dgm:pt modelId="{66073167-1415-49A5-83C3-B40CCA7C1B21}" type="parTrans" cxnId="{36A66F5F-CF1E-4D06-BD72-304280DB4AB6}">
      <dgm:prSet/>
      <dgm:spPr/>
      <dgm:t>
        <a:bodyPr/>
        <a:lstStyle/>
        <a:p>
          <a:pPr>
            <a:spcAft>
              <a:spcPts val="0"/>
            </a:spcAft>
          </a:pPr>
          <a:endParaRPr lang="en-GB" sz="1800"/>
        </a:p>
      </dgm:t>
    </dgm:pt>
    <dgm:pt modelId="{90D5B013-D7E7-4937-8807-74BE885EC301}" type="sibTrans" cxnId="{36A66F5F-CF1E-4D06-BD72-304280DB4AB6}">
      <dgm:prSet/>
      <dgm:spPr/>
      <dgm:t>
        <a:bodyPr/>
        <a:lstStyle/>
        <a:p>
          <a:pPr>
            <a:spcAft>
              <a:spcPts val="0"/>
            </a:spcAft>
          </a:pPr>
          <a:endParaRPr lang="en-GB" sz="1800"/>
        </a:p>
      </dgm:t>
    </dgm:pt>
    <dgm:pt modelId="{0614832F-BA0E-446C-95C0-87F271B71DB6}">
      <dgm:prSet phldrT="[Text]" custT="1"/>
      <dgm:spPr>
        <a:xfrm>
          <a:off x="3374295" y="524191"/>
          <a:ext cx="1491211" cy="1424273"/>
        </a:xfrm>
        <a:solidFill>
          <a:srgbClr val="FF6600">
            <a:alpha val="50000"/>
          </a:srgb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Book"/>
              <a:ea typeface="+mn-ea"/>
              <a:cs typeface="Avenir Book"/>
            </a:rPr>
            <a:t>Fees/barriers to entry</a:t>
          </a:r>
        </a:p>
      </dgm:t>
    </dgm:pt>
    <dgm:pt modelId="{B223B05F-BFEF-45B1-91DB-9084B0B2BAB7}" type="parTrans" cxnId="{B318B53F-F6B1-45D3-B1C6-86B982D22912}">
      <dgm:prSet/>
      <dgm:spPr/>
      <dgm:t>
        <a:bodyPr/>
        <a:lstStyle/>
        <a:p>
          <a:pPr>
            <a:spcAft>
              <a:spcPts val="0"/>
            </a:spcAft>
          </a:pPr>
          <a:endParaRPr lang="en-GB" sz="1800"/>
        </a:p>
      </dgm:t>
    </dgm:pt>
    <dgm:pt modelId="{D7822D0D-791F-4E8F-A0E2-300ADE2EFF07}" type="sibTrans" cxnId="{B318B53F-F6B1-45D3-B1C6-86B982D22912}">
      <dgm:prSet/>
      <dgm:spPr/>
      <dgm:t>
        <a:bodyPr/>
        <a:lstStyle/>
        <a:p>
          <a:pPr>
            <a:spcAft>
              <a:spcPts val="0"/>
            </a:spcAft>
          </a:pPr>
          <a:endParaRPr lang="en-GB" sz="1800"/>
        </a:p>
      </dgm:t>
    </dgm:pt>
    <dgm:pt modelId="{FB1058B2-C5F5-46DA-A6B3-49A95D36F0DC}">
      <dgm:prSet phldrT="[Text]" custT="1"/>
      <dgm:spPr>
        <a:xfrm>
          <a:off x="952362" y="1922494"/>
          <a:ext cx="1491211" cy="1424273"/>
        </a:xfrm>
        <a:solidFill>
          <a:srgbClr val="006600">
            <a:alpha val="50000"/>
          </a:srgb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Heavy"/>
              <a:ea typeface="+mn-ea"/>
              <a:cs typeface="Avenir Heavy"/>
            </a:rPr>
            <a:t>Social protection &amp; promotion</a:t>
          </a:r>
        </a:p>
      </dgm:t>
    </dgm:pt>
    <dgm:pt modelId="{989037C9-B941-46DC-B51B-4C313E862000}" type="parTrans" cxnId="{2AE530B5-82A3-4E48-B2B5-AE2DFC323D36}">
      <dgm:prSet/>
      <dgm:spPr/>
      <dgm:t>
        <a:bodyPr/>
        <a:lstStyle/>
        <a:p>
          <a:pPr>
            <a:spcAft>
              <a:spcPts val="0"/>
            </a:spcAft>
          </a:pPr>
          <a:endParaRPr lang="en-GB" sz="1800"/>
        </a:p>
      </dgm:t>
    </dgm:pt>
    <dgm:pt modelId="{1E80D5B3-378A-46E8-BDC8-6945714D2276}" type="sibTrans" cxnId="{2AE530B5-82A3-4E48-B2B5-AE2DFC323D36}">
      <dgm:prSet/>
      <dgm:spPr/>
      <dgm:t>
        <a:bodyPr/>
        <a:lstStyle/>
        <a:p>
          <a:pPr>
            <a:spcAft>
              <a:spcPts val="0"/>
            </a:spcAft>
          </a:pPr>
          <a:endParaRPr lang="en-GB" sz="1800"/>
        </a:p>
      </dgm:t>
    </dgm:pt>
    <dgm:pt modelId="{F6374E90-48AE-4609-942F-B08FB1468B51}">
      <dgm:prSet phldrT="[Text]" custT="1"/>
      <dgm:spPr>
        <a:xfrm>
          <a:off x="952362" y="1922494"/>
          <a:ext cx="1491211" cy="1424273"/>
        </a:xfrm>
        <a:solidFill>
          <a:srgbClr val="006600">
            <a:alpha val="50000"/>
          </a:srgb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Book"/>
              <a:ea typeface="+mn-ea"/>
              <a:cs typeface="Avenir Book"/>
            </a:rPr>
            <a:t>Complementary SP programmes (contributory and non)</a:t>
          </a:r>
        </a:p>
      </dgm:t>
    </dgm:pt>
    <dgm:pt modelId="{71F3AF8E-4F10-4ECE-989E-B63090A0D5DC}" type="parTrans" cxnId="{F99E43D3-5903-4659-AECA-29E8CC024382}">
      <dgm:prSet/>
      <dgm:spPr/>
      <dgm:t>
        <a:bodyPr/>
        <a:lstStyle/>
        <a:p>
          <a:pPr>
            <a:spcAft>
              <a:spcPts val="0"/>
            </a:spcAft>
          </a:pPr>
          <a:endParaRPr lang="en-GB" sz="1800"/>
        </a:p>
      </dgm:t>
    </dgm:pt>
    <dgm:pt modelId="{DB68712D-4A23-4DA2-8B38-750037383BF0}" type="sibTrans" cxnId="{F99E43D3-5903-4659-AECA-29E8CC024382}">
      <dgm:prSet/>
      <dgm:spPr/>
      <dgm:t>
        <a:bodyPr/>
        <a:lstStyle/>
        <a:p>
          <a:pPr>
            <a:spcAft>
              <a:spcPts val="0"/>
            </a:spcAft>
          </a:pPr>
          <a:endParaRPr lang="en-GB" sz="1800"/>
        </a:p>
      </dgm:t>
    </dgm:pt>
    <dgm:pt modelId="{BD381955-3C5A-4E1A-BBDD-C6953D122736}">
      <dgm:prSet phldrT="[Text]" custT="1"/>
      <dgm:spPr>
        <a:xfrm>
          <a:off x="3374295" y="1922494"/>
          <a:ext cx="1491211" cy="1424273"/>
        </a:xfrm>
        <a:solidFill>
          <a:srgbClr val="FF9900">
            <a:alpha val="50000"/>
          </a:srgb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Book"/>
              <a:ea typeface="+mn-ea"/>
              <a:cs typeface="Avenir Book"/>
            </a:rPr>
            <a:t>Decent living conditions</a:t>
          </a:r>
        </a:p>
      </dgm:t>
    </dgm:pt>
    <dgm:pt modelId="{B91068F9-8AA9-41F8-A512-51CE96A1B0E2}" type="parTrans" cxnId="{FC7B32BB-187A-4A38-8A34-A50A25DFF8AA}">
      <dgm:prSet/>
      <dgm:spPr/>
      <dgm:t>
        <a:bodyPr/>
        <a:lstStyle/>
        <a:p>
          <a:pPr>
            <a:spcAft>
              <a:spcPts val="0"/>
            </a:spcAft>
          </a:pPr>
          <a:endParaRPr lang="en-GB" sz="1800"/>
        </a:p>
      </dgm:t>
    </dgm:pt>
    <dgm:pt modelId="{86383D13-9918-4D52-97C2-C6D350B15633}" type="sibTrans" cxnId="{FC7B32BB-187A-4A38-8A34-A50A25DFF8AA}">
      <dgm:prSet/>
      <dgm:spPr/>
      <dgm:t>
        <a:bodyPr/>
        <a:lstStyle/>
        <a:p>
          <a:pPr>
            <a:spcAft>
              <a:spcPts val="0"/>
            </a:spcAft>
          </a:pPr>
          <a:endParaRPr lang="en-GB" sz="1800"/>
        </a:p>
      </dgm:t>
    </dgm:pt>
    <dgm:pt modelId="{7AC800D0-BD34-4A4B-A138-EA1FCFEF5330}">
      <dgm:prSet phldrT="[Text]" custT="1"/>
      <dgm:spPr>
        <a:xfrm>
          <a:off x="3374295" y="524191"/>
          <a:ext cx="1491211" cy="1424273"/>
        </a:xfrm>
        <a:solidFill>
          <a:srgbClr val="FF6600">
            <a:alpha val="50000"/>
          </a:srgb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Book"/>
              <a:ea typeface="+mn-ea"/>
              <a:cs typeface="Avenir Book"/>
            </a:rPr>
            <a:t>Scholarships </a:t>
          </a:r>
          <a:r>
            <a:rPr lang="en-GB" sz="1400" b="0" i="0" dirty="0" err="1">
              <a:solidFill>
                <a:schemeClr val="bg1"/>
              </a:solidFill>
              <a:latin typeface="Avenir Book"/>
              <a:ea typeface="+mn-ea"/>
              <a:cs typeface="Avenir Book"/>
            </a:rPr>
            <a:t>etc</a:t>
          </a:r>
          <a:endParaRPr lang="en-GB" sz="1400" b="0" i="0" dirty="0">
            <a:solidFill>
              <a:schemeClr val="bg1"/>
            </a:solidFill>
            <a:latin typeface="Avenir Book"/>
            <a:ea typeface="+mn-ea"/>
            <a:cs typeface="Avenir Book"/>
          </a:endParaRPr>
        </a:p>
      </dgm:t>
    </dgm:pt>
    <dgm:pt modelId="{6F7ED13C-BC3B-44EB-B8FD-563D863D71D6}" type="parTrans" cxnId="{B885A59F-50D7-469C-8A6A-8592D16C0461}">
      <dgm:prSet/>
      <dgm:spPr/>
      <dgm:t>
        <a:bodyPr/>
        <a:lstStyle/>
        <a:p>
          <a:pPr>
            <a:spcAft>
              <a:spcPts val="0"/>
            </a:spcAft>
          </a:pPr>
          <a:endParaRPr lang="en-GB" sz="1800"/>
        </a:p>
      </dgm:t>
    </dgm:pt>
    <dgm:pt modelId="{6A3EAE7E-12A1-41BE-AC25-FCDDDAB78D43}" type="sibTrans" cxnId="{B885A59F-50D7-469C-8A6A-8592D16C0461}">
      <dgm:prSet/>
      <dgm:spPr/>
      <dgm:t>
        <a:bodyPr/>
        <a:lstStyle/>
        <a:p>
          <a:pPr>
            <a:spcAft>
              <a:spcPts val="0"/>
            </a:spcAft>
          </a:pPr>
          <a:endParaRPr lang="en-GB" sz="1800"/>
        </a:p>
      </dgm:t>
    </dgm:pt>
    <dgm:pt modelId="{3DB5A5DC-746C-4744-A516-79C0B9C9B37F}">
      <dgm:prSet phldrT="[Text]" custT="1"/>
      <dgm:spPr>
        <a:xfrm>
          <a:off x="956378" y="586706"/>
          <a:ext cx="1483181" cy="1299243"/>
        </a:xfrm>
        <a:solidFill>
          <a:schemeClr val="accent3">
            <a:lumMod val="75000"/>
            <a:alpha val="63000"/>
          </a:scheme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Heavy"/>
              <a:ea typeface="+mn-ea"/>
              <a:cs typeface="Avenir Heavy"/>
            </a:rPr>
            <a:t>Welfare and safety</a:t>
          </a:r>
        </a:p>
      </dgm:t>
    </dgm:pt>
    <dgm:pt modelId="{086D1C7D-7F78-41B8-BFCB-CD980C1247D4}" type="parTrans" cxnId="{B810210D-7D8B-4CBE-A5C9-3729CF9E6C48}">
      <dgm:prSet/>
      <dgm:spPr/>
      <dgm:t>
        <a:bodyPr/>
        <a:lstStyle/>
        <a:p>
          <a:pPr>
            <a:spcAft>
              <a:spcPts val="0"/>
            </a:spcAft>
          </a:pPr>
          <a:endParaRPr lang="en-GB" sz="1800"/>
        </a:p>
      </dgm:t>
    </dgm:pt>
    <dgm:pt modelId="{FFEB48A9-D0B0-431F-9C4F-04CC2FF8FE70}" type="sibTrans" cxnId="{B810210D-7D8B-4CBE-A5C9-3729CF9E6C48}">
      <dgm:prSet/>
      <dgm:spPr/>
      <dgm:t>
        <a:bodyPr/>
        <a:lstStyle/>
        <a:p>
          <a:pPr>
            <a:spcAft>
              <a:spcPts val="0"/>
            </a:spcAft>
          </a:pPr>
          <a:endParaRPr lang="en-GB" sz="1800"/>
        </a:p>
      </dgm:t>
    </dgm:pt>
    <dgm:pt modelId="{E0BE0F36-640D-414E-9217-E07DBF11133B}">
      <dgm:prSet phldrT="[Text]" custT="1"/>
      <dgm:spPr>
        <a:xfrm>
          <a:off x="956378" y="586706"/>
          <a:ext cx="1483181" cy="1299243"/>
        </a:xfrm>
        <a:solidFill>
          <a:schemeClr val="accent3">
            <a:lumMod val="75000"/>
            <a:alpha val="63000"/>
          </a:scheme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Book"/>
              <a:ea typeface="+mn-ea"/>
              <a:cs typeface="Avenir Book"/>
            </a:rPr>
            <a:t>Social care services, including psychosocial support</a:t>
          </a:r>
        </a:p>
      </dgm:t>
    </dgm:pt>
    <dgm:pt modelId="{D96BE518-6814-4B90-A33D-ACA6407374DE}" type="parTrans" cxnId="{9BF83DEE-9B91-48D0-92C7-E225BB70398A}">
      <dgm:prSet/>
      <dgm:spPr/>
      <dgm:t>
        <a:bodyPr/>
        <a:lstStyle/>
        <a:p>
          <a:pPr>
            <a:spcAft>
              <a:spcPts val="0"/>
            </a:spcAft>
          </a:pPr>
          <a:endParaRPr lang="en-GB" sz="1800"/>
        </a:p>
      </dgm:t>
    </dgm:pt>
    <dgm:pt modelId="{FE548562-CA6A-4C3C-9EC6-2B9207B8D366}" type="sibTrans" cxnId="{9BF83DEE-9B91-48D0-92C7-E225BB70398A}">
      <dgm:prSet/>
      <dgm:spPr/>
      <dgm:t>
        <a:bodyPr/>
        <a:lstStyle/>
        <a:p>
          <a:pPr>
            <a:spcAft>
              <a:spcPts val="0"/>
            </a:spcAft>
          </a:pPr>
          <a:endParaRPr lang="en-GB" sz="1800"/>
        </a:p>
      </dgm:t>
    </dgm:pt>
    <dgm:pt modelId="{E1DC57A5-49D8-47CD-BB8F-6C47FBD0B974}">
      <dgm:prSet phldrT="[Text]" custT="1"/>
      <dgm:spPr>
        <a:xfrm>
          <a:off x="2141870" y="-167677"/>
          <a:ext cx="1491211" cy="1424273"/>
        </a:xfrm>
        <a:solidFill>
          <a:srgbClr val="800000">
            <a:alpha val="50000"/>
          </a:srgb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Book"/>
              <a:ea typeface="+mn-ea"/>
              <a:cs typeface="Avenir Book"/>
            </a:rPr>
            <a:t>HIV-AIDS</a:t>
          </a:r>
        </a:p>
      </dgm:t>
    </dgm:pt>
    <dgm:pt modelId="{73546AC6-C69F-48EC-A600-3FDCCF4B15EC}" type="parTrans" cxnId="{82080AC0-5810-4CBF-BAD2-0AC557BF0ABE}">
      <dgm:prSet/>
      <dgm:spPr/>
      <dgm:t>
        <a:bodyPr/>
        <a:lstStyle/>
        <a:p>
          <a:pPr>
            <a:spcAft>
              <a:spcPts val="0"/>
            </a:spcAft>
          </a:pPr>
          <a:endParaRPr lang="en-GB" sz="1800"/>
        </a:p>
      </dgm:t>
    </dgm:pt>
    <dgm:pt modelId="{62BDF698-E060-4706-AF82-48C49B62239F}" type="sibTrans" cxnId="{82080AC0-5810-4CBF-BAD2-0AC557BF0ABE}">
      <dgm:prSet/>
      <dgm:spPr/>
      <dgm:t>
        <a:bodyPr/>
        <a:lstStyle/>
        <a:p>
          <a:pPr>
            <a:spcAft>
              <a:spcPts val="0"/>
            </a:spcAft>
          </a:pPr>
          <a:endParaRPr lang="en-GB" sz="1800"/>
        </a:p>
      </dgm:t>
    </dgm:pt>
    <dgm:pt modelId="{BE9B5313-6176-4C02-9F45-0D7962EDDBE6}">
      <dgm:prSet phldrT="[Text]" custT="1"/>
      <dgm:spPr>
        <a:xfrm>
          <a:off x="956378" y="586706"/>
          <a:ext cx="1483181" cy="1299243"/>
        </a:xfrm>
        <a:solidFill>
          <a:schemeClr val="accent3">
            <a:lumMod val="75000"/>
            <a:alpha val="63000"/>
          </a:scheme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Book"/>
              <a:ea typeface="+mn-ea"/>
              <a:cs typeface="Avenir Book"/>
            </a:rPr>
            <a:t>Legal assistance</a:t>
          </a:r>
        </a:p>
      </dgm:t>
    </dgm:pt>
    <dgm:pt modelId="{55B1714B-10D5-418C-9466-18F260C547FC}" type="parTrans" cxnId="{A395DE68-91D6-4726-86CD-52B68DA51141}">
      <dgm:prSet/>
      <dgm:spPr/>
      <dgm:t>
        <a:bodyPr/>
        <a:lstStyle/>
        <a:p>
          <a:endParaRPr lang="en-GB" sz="1800"/>
        </a:p>
      </dgm:t>
    </dgm:pt>
    <dgm:pt modelId="{9A86D5B4-FBF7-4F88-9EBA-BDDBA539F220}" type="sibTrans" cxnId="{A395DE68-91D6-4726-86CD-52B68DA51141}">
      <dgm:prSet/>
      <dgm:spPr/>
      <dgm:t>
        <a:bodyPr/>
        <a:lstStyle/>
        <a:p>
          <a:endParaRPr lang="en-GB" sz="1800"/>
        </a:p>
      </dgm:t>
    </dgm:pt>
    <dgm:pt modelId="{1796D8FB-0F9D-4438-8054-C9F294C39B37}">
      <dgm:prSet phldrT="[Text]" custT="1"/>
      <dgm:spPr>
        <a:xfrm>
          <a:off x="952362" y="1922494"/>
          <a:ext cx="1491211" cy="1424273"/>
        </a:xfrm>
        <a:solidFill>
          <a:srgbClr val="006600">
            <a:alpha val="50000"/>
          </a:srgb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Book"/>
              <a:ea typeface="+mn-ea"/>
              <a:cs typeface="Avenir Book"/>
            </a:rPr>
            <a:t>Birth registration/ legal documents</a:t>
          </a:r>
        </a:p>
      </dgm:t>
    </dgm:pt>
    <dgm:pt modelId="{AB1FC074-9B38-4CDB-83AE-9B18C1E3B816}" type="parTrans" cxnId="{07A84892-8497-4FFE-977E-2D4ECFB4BFE2}">
      <dgm:prSet/>
      <dgm:spPr/>
      <dgm:t>
        <a:bodyPr/>
        <a:lstStyle/>
        <a:p>
          <a:endParaRPr lang="en-GB" sz="1800"/>
        </a:p>
      </dgm:t>
    </dgm:pt>
    <dgm:pt modelId="{74464E78-C96C-419F-9D16-5EE69C7D0E3E}" type="sibTrans" cxnId="{07A84892-8497-4FFE-977E-2D4ECFB4BFE2}">
      <dgm:prSet/>
      <dgm:spPr/>
      <dgm:t>
        <a:bodyPr/>
        <a:lstStyle/>
        <a:p>
          <a:endParaRPr lang="en-GB" sz="1800"/>
        </a:p>
      </dgm:t>
    </dgm:pt>
    <dgm:pt modelId="{1762054B-9158-4B08-B41B-86B32AF7753D}">
      <dgm:prSet phldrT="[Text]" custT="1"/>
      <dgm:spPr>
        <a:xfrm>
          <a:off x="956378" y="586706"/>
          <a:ext cx="1483181" cy="1299243"/>
        </a:xfrm>
        <a:solidFill>
          <a:schemeClr val="accent3">
            <a:lumMod val="75000"/>
            <a:alpha val="63000"/>
          </a:scheme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Book"/>
              <a:ea typeface="+mn-ea"/>
              <a:cs typeface="Avenir Book"/>
            </a:rPr>
            <a:t>Protection from abuse/assault</a:t>
          </a:r>
        </a:p>
      </dgm:t>
    </dgm:pt>
    <dgm:pt modelId="{44CD104C-ADE6-48EF-9F18-1C72B87265D3}" type="parTrans" cxnId="{C994DBC0-A620-4D2D-B83C-43538FA1E762}">
      <dgm:prSet/>
      <dgm:spPr/>
      <dgm:t>
        <a:bodyPr/>
        <a:lstStyle/>
        <a:p>
          <a:endParaRPr lang="en-GB" sz="1800"/>
        </a:p>
      </dgm:t>
    </dgm:pt>
    <dgm:pt modelId="{531C2161-C984-4FF1-97FB-3C41C6A16872}" type="sibTrans" cxnId="{C994DBC0-A620-4D2D-B83C-43538FA1E762}">
      <dgm:prSet/>
      <dgm:spPr/>
      <dgm:t>
        <a:bodyPr/>
        <a:lstStyle/>
        <a:p>
          <a:endParaRPr lang="en-GB" sz="1800"/>
        </a:p>
      </dgm:t>
    </dgm:pt>
    <dgm:pt modelId="{2FA56558-E37C-4C2D-A836-8B1543372226}" type="pres">
      <dgm:prSet presAssocID="{263F4D87-9DD0-4794-A9DB-E2B1B3804AC6}" presName="composite" presStyleCnt="0">
        <dgm:presLayoutVars>
          <dgm:chMax val="1"/>
          <dgm:dir/>
          <dgm:resizeHandles val="exact"/>
        </dgm:presLayoutVars>
      </dgm:prSet>
      <dgm:spPr/>
      <dgm:t>
        <a:bodyPr/>
        <a:lstStyle/>
        <a:p>
          <a:endParaRPr lang="en-US"/>
        </a:p>
      </dgm:t>
    </dgm:pt>
    <dgm:pt modelId="{212DB094-24D8-4859-AB82-35D1B46405CD}" type="pres">
      <dgm:prSet presAssocID="{263F4D87-9DD0-4794-A9DB-E2B1B3804AC6}" presName="radial" presStyleCnt="0">
        <dgm:presLayoutVars>
          <dgm:animLvl val="ctr"/>
        </dgm:presLayoutVars>
      </dgm:prSet>
      <dgm:spPr/>
    </dgm:pt>
    <dgm:pt modelId="{92B03B88-2BA5-40B5-A75A-7329D23E29D3}" type="pres">
      <dgm:prSet presAssocID="{B33BFD4D-23C2-4C41-ACDB-2D99CF1B5C92}" presName="centerShape" presStyleLbl="vennNode1" presStyleIdx="0" presStyleCnt="7" custScaleX="103863" custScaleY="103863"/>
      <dgm:spPr>
        <a:prstGeom prst="ellipse">
          <a:avLst/>
        </a:prstGeom>
      </dgm:spPr>
      <dgm:t>
        <a:bodyPr/>
        <a:lstStyle/>
        <a:p>
          <a:endParaRPr lang="en-US"/>
        </a:p>
      </dgm:t>
    </dgm:pt>
    <dgm:pt modelId="{52449841-8DE7-4D83-9ABA-93805D9668CF}" type="pres">
      <dgm:prSet presAssocID="{828B98C6-3905-4248-837B-0902671CB810}" presName="node" presStyleLbl="vennNode1" presStyleIdx="1" presStyleCnt="7" custScaleX="164019" custScaleY="105760" custRadScaleRad="97157" custRadScaleInc="-2020">
        <dgm:presLayoutVars>
          <dgm:bulletEnabled val="1"/>
        </dgm:presLayoutVars>
      </dgm:prSet>
      <dgm:spPr>
        <a:prstGeom prst="ellipse">
          <a:avLst/>
        </a:prstGeom>
      </dgm:spPr>
      <dgm:t>
        <a:bodyPr/>
        <a:lstStyle/>
        <a:p>
          <a:endParaRPr lang="en-US"/>
        </a:p>
      </dgm:t>
    </dgm:pt>
    <dgm:pt modelId="{675B9323-5099-420A-8182-5B9A56773BA0}" type="pres">
      <dgm:prSet presAssocID="{2CC2082B-34CF-42F0-B6F6-750CF6EBE2FC}" presName="node" presStyleLbl="vennNode1" presStyleIdx="2" presStyleCnt="7" custScaleX="138900" custScaleY="110015" custRadScaleRad="97409" custRadScaleInc="3582">
        <dgm:presLayoutVars>
          <dgm:bulletEnabled val="1"/>
        </dgm:presLayoutVars>
      </dgm:prSet>
      <dgm:spPr>
        <a:prstGeom prst="ellipse">
          <a:avLst/>
        </a:prstGeom>
      </dgm:spPr>
      <dgm:t>
        <a:bodyPr/>
        <a:lstStyle/>
        <a:p>
          <a:endParaRPr lang="en-US"/>
        </a:p>
      </dgm:t>
    </dgm:pt>
    <dgm:pt modelId="{104273D1-6244-4960-A1D9-3181734AEC60}" type="pres">
      <dgm:prSet presAssocID="{A2709C5D-C32F-4871-853C-31DD9B6983F9}" presName="node" presStyleLbl="vennNode1" presStyleIdx="3" presStyleCnt="7" custScaleX="141537" custScaleY="115723" custRadScaleRad="101483" custRadScaleInc="-1544">
        <dgm:presLayoutVars>
          <dgm:bulletEnabled val="1"/>
        </dgm:presLayoutVars>
      </dgm:prSet>
      <dgm:spPr>
        <a:prstGeom prst="ellipse">
          <a:avLst/>
        </a:prstGeom>
      </dgm:spPr>
      <dgm:t>
        <a:bodyPr/>
        <a:lstStyle/>
        <a:p>
          <a:endParaRPr lang="en-US"/>
        </a:p>
      </dgm:t>
    </dgm:pt>
    <dgm:pt modelId="{2C7422F9-FCE8-4051-8A03-19F5766212A6}" type="pres">
      <dgm:prSet presAssocID="{CABB0103-EA76-412E-BC00-CA050B8F347C}" presName="node" presStyleLbl="vennNode1" presStyleIdx="4" presStyleCnt="7" custScaleX="138900" custScaleY="97696" custRadScaleRad="95101" custRadScaleInc="0">
        <dgm:presLayoutVars>
          <dgm:bulletEnabled val="1"/>
        </dgm:presLayoutVars>
      </dgm:prSet>
      <dgm:spPr>
        <a:prstGeom prst="ellipse">
          <a:avLst/>
        </a:prstGeom>
      </dgm:spPr>
      <dgm:t>
        <a:bodyPr/>
        <a:lstStyle/>
        <a:p>
          <a:endParaRPr lang="en-US"/>
        </a:p>
      </dgm:t>
    </dgm:pt>
    <dgm:pt modelId="{7D5A6AD6-1E7E-4E66-9053-E7F9B0443641}" type="pres">
      <dgm:prSet presAssocID="{FB1058B2-C5F5-46DA-A6B3-49A95D36F0DC}" presName="node" presStyleLbl="vennNode1" presStyleIdx="5" presStyleCnt="7" custScaleX="166774" custScaleY="116008">
        <dgm:presLayoutVars>
          <dgm:bulletEnabled val="1"/>
        </dgm:presLayoutVars>
      </dgm:prSet>
      <dgm:spPr>
        <a:prstGeom prst="ellipse">
          <a:avLst/>
        </a:prstGeom>
      </dgm:spPr>
      <dgm:t>
        <a:bodyPr/>
        <a:lstStyle/>
        <a:p>
          <a:endParaRPr lang="en-US"/>
        </a:p>
      </dgm:t>
    </dgm:pt>
    <dgm:pt modelId="{3EFFA8C7-83C9-4CC5-A932-B08280D14DEB}" type="pres">
      <dgm:prSet presAssocID="{3DB5A5DC-746C-4744-A516-79C0B9C9B37F}" presName="node" presStyleLbl="vennNode1" presStyleIdx="6" presStyleCnt="7" custScaleX="165082" custScaleY="115795" custRadScaleRad="96309" custRadScaleInc="-8256">
        <dgm:presLayoutVars>
          <dgm:bulletEnabled val="1"/>
        </dgm:presLayoutVars>
      </dgm:prSet>
      <dgm:spPr>
        <a:prstGeom prst="ellipse">
          <a:avLst/>
        </a:prstGeom>
      </dgm:spPr>
      <dgm:t>
        <a:bodyPr/>
        <a:lstStyle/>
        <a:p>
          <a:endParaRPr lang="en-US"/>
        </a:p>
      </dgm:t>
    </dgm:pt>
  </dgm:ptLst>
  <dgm:cxnLst>
    <dgm:cxn modelId="{04F15668-119E-48F5-BE9B-7E08B8146A80}" type="presOf" srcId="{BD381955-3C5A-4E1A-BBDD-C6953D122736}" destId="{104273D1-6244-4960-A1D9-3181734AEC60}" srcOrd="0" destOrd="1" presId="urn:microsoft.com/office/officeart/2005/8/layout/radial3"/>
    <dgm:cxn modelId="{65ADD43B-59B6-4726-AEB4-640332A3BC94}" type="presOf" srcId="{1796D8FB-0F9D-4438-8054-C9F294C39B37}" destId="{7D5A6AD6-1E7E-4E66-9053-E7F9B0443641}" srcOrd="0" destOrd="2" presId="urn:microsoft.com/office/officeart/2005/8/layout/radial3"/>
    <dgm:cxn modelId="{D63A46F2-2319-46CE-B9DA-DB1A1183E276}" srcId="{828B98C6-3905-4248-837B-0902671CB810}" destId="{DF2F08BE-F0BE-4FBF-899C-FC381A2E5DEC}" srcOrd="0" destOrd="0" parTransId="{2B1511D5-EF5C-49D9-B29F-EB502DD07953}" sibTransId="{4E86BFA3-10AB-4B64-8822-E7F4296FAF84}"/>
    <dgm:cxn modelId="{8A2844B1-5148-48E3-93CD-35C331912078}" type="presOf" srcId="{2CC2082B-34CF-42F0-B6F6-750CF6EBE2FC}" destId="{675B9323-5099-420A-8182-5B9A56773BA0}" srcOrd="0" destOrd="0" presId="urn:microsoft.com/office/officeart/2005/8/layout/radial3"/>
    <dgm:cxn modelId="{B885A59F-50D7-469C-8A6A-8592D16C0461}" srcId="{2CC2082B-34CF-42F0-B6F6-750CF6EBE2FC}" destId="{7AC800D0-BD34-4A4B-A138-EA1FCFEF5330}" srcOrd="2" destOrd="0" parTransId="{6F7ED13C-BC3B-44EB-B8FD-563D863D71D6}" sibTransId="{6A3EAE7E-12A1-41BE-AC25-FCDDDAB78D43}"/>
    <dgm:cxn modelId="{E3FAF8CF-FF3B-4367-9F52-9A4EDC3CE936}" srcId="{263F4D87-9DD0-4794-A9DB-E2B1B3804AC6}" destId="{B33BFD4D-23C2-4C41-ACDB-2D99CF1B5C92}" srcOrd="0" destOrd="0" parTransId="{1881E5F9-3C53-415A-B7E2-8B7872BFE760}" sibTransId="{F563F842-18CF-4C67-BCE6-38281DFDC315}"/>
    <dgm:cxn modelId="{B810210D-7D8B-4CBE-A5C9-3729CF9E6C48}" srcId="{B33BFD4D-23C2-4C41-ACDB-2D99CF1B5C92}" destId="{3DB5A5DC-746C-4744-A516-79C0B9C9B37F}" srcOrd="5" destOrd="0" parTransId="{086D1C7D-7F78-41B8-BFCB-CD980C1247D4}" sibTransId="{FFEB48A9-D0B0-431F-9C4F-04CC2FF8FE70}"/>
    <dgm:cxn modelId="{84DA37CA-B0F3-475A-88BD-613A25EDBE19}" srcId="{828B98C6-3905-4248-837B-0902671CB810}" destId="{0E1F4192-7C18-4CAD-BFF1-B2D1AF3C8218}" srcOrd="1" destOrd="0" parTransId="{6BF56072-65F1-4020-9352-5360299573D0}" sibTransId="{41FB28F5-75C1-42B4-A1C6-430A95F23894}"/>
    <dgm:cxn modelId="{55FC0F92-1A5B-4318-8605-0125B2BF9E81}" type="presOf" srcId="{E0BE0F36-640D-414E-9217-E07DBF11133B}" destId="{3EFFA8C7-83C9-4CC5-A932-B08280D14DEB}" srcOrd="0" destOrd="1" presId="urn:microsoft.com/office/officeart/2005/8/layout/radial3"/>
    <dgm:cxn modelId="{7674F7A7-BF9F-41AA-9BA5-118F69901079}" type="presOf" srcId="{7AC800D0-BD34-4A4B-A138-EA1FCFEF5330}" destId="{675B9323-5099-420A-8182-5B9A56773BA0}" srcOrd="0" destOrd="3" presId="urn:microsoft.com/office/officeart/2005/8/layout/radial3"/>
    <dgm:cxn modelId="{EE58A50D-5636-484C-A44D-C95AF6C33691}" srcId="{B33BFD4D-23C2-4C41-ACDB-2D99CF1B5C92}" destId="{828B98C6-3905-4248-837B-0902671CB810}" srcOrd="0" destOrd="0" parTransId="{D3B798D7-85AD-4DFF-A913-30B9D351EABC}" sibTransId="{E50CE2F1-1C11-403F-B239-7D76C7560E29}"/>
    <dgm:cxn modelId="{E6724728-FE93-4A2D-B1AC-755AFC5E9EE3}" type="presOf" srcId="{3DB5A5DC-746C-4744-A516-79C0B9C9B37F}" destId="{3EFFA8C7-83C9-4CC5-A932-B08280D14DEB}" srcOrd="0" destOrd="0" presId="urn:microsoft.com/office/officeart/2005/8/layout/radial3"/>
    <dgm:cxn modelId="{82080AC0-5810-4CBF-BAD2-0AC557BF0ABE}" srcId="{828B98C6-3905-4248-837B-0902671CB810}" destId="{E1DC57A5-49D8-47CD-BB8F-6C47FBD0B974}" srcOrd="2" destOrd="0" parTransId="{73546AC6-C69F-48EC-A600-3FDCCF4B15EC}" sibTransId="{62BDF698-E060-4706-AF82-48C49B62239F}"/>
    <dgm:cxn modelId="{91538CFD-FE18-41DD-836A-70A92BA36253}" type="presOf" srcId="{C14B8CC7-A5BA-4685-B7EF-617B55CFDEAB}" destId="{675B9323-5099-420A-8182-5B9A56773BA0}" srcOrd="0" destOrd="1" presId="urn:microsoft.com/office/officeart/2005/8/layout/radial3"/>
    <dgm:cxn modelId="{BE8564CF-1964-40B4-BA93-8A8C7CEB7444}" srcId="{B33BFD4D-23C2-4C41-ACDB-2D99CF1B5C92}" destId="{2CC2082B-34CF-42F0-B6F6-750CF6EBE2FC}" srcOrd="1" destOrd="0" parTransId="{25DC5CAB-7662-458A-8B8B-0949E084499C}" sibTransId="{99B75ED8-EBF0-45CE-8E97-4FB92A3F1B07}"/>
    <dgm:cxn modelId="{1BDA4FE6-4E1D-4861-BC1D-37AE3366DDB3}" type="presOf" srcId="{0614832F-BA0E-446C-95C0-87F271B71DB6}" destId="{675B9323-5099-420A-8182-5B9A56773BA0}" srcOrd="0" destOrd="2" presId="urn:microsoft.com/office/officeart/2005/8/layout/radial3"/>
    <dgm:cxn modelId="{A395DE68-91D6-4726-86CD-52B68DA51141}" srcId="{3DB5A5DC-746C-4744-A516-79C0B9C9B37F}" destId="{BE9B5313-6176-4C02-9F45-0D7962EDDBE6}" srcOrd="2" destOrd="0" parTransId="{55B1714B-10D5-418C-9466-18F260C547FC}" sibTransId="{9A86D5B4-FBF7-4F88-9EBA-BDDBA539F220}"/>
    <dgm:cxn modelId="{6F4BD642-49C3-4992-BEDC-84C922CB87DA}" type="presOf" srcId="{1762054B-9158-4B08-B41B-86B32AF7753D}" destId="{3EFFA8C7-83C9-4CC5-A932-B08280D14DEB}" srcOrd="0" destOrd="2" presId="urn:microsoft.com/office/officeart/2005/8/layout/radial3"/>
    <dgm:cxn modelId="{9BF83DEE-9B91-48D0-92C7-E225BB70398A}" srcId="{3DB5A5DC-746C-4744-A516-79C0B9C9B37F}" destId="{E0BE0F36-640D-414E-9217-E07DBF11133B}" srcOrd="0" destOrd="0" parTransId="{D96BE518-6814-4B90-A33D-ACA6407374DE}" sibTransId="{FE548562-CA6A-4C3C-9EC6-2B9207B8D366}"/>
    <dgm:cxn modelId="{7CEBF03D-E5A6-4F01-8809-E61B07833E41}" type="presOf" srcId="{BE9B5313-6176-4C02-9F45-0D7962EDDBE6}" destId="{3EFFA8C7-83C9-4CC5-A932-B08280D14DEB}" srcOrd="0" destOrd="3" presId="urn:microsoft.com/office/officeart/2005/8/layout/radial3"/>
    <dgm:cxn modelId="{AC053A71-9074-4058-B764-7875636683E8}" type="presOf" srcId="{5DC3BD13-A3E9-4A9B-8892-99888A31BD54}" destId="{2C7422F9-FCE8-4051-8A03-19F5766212A6}" srcOrd="0" destOrd="1" presId="urn:microsoft.com/office/officeart/2005/8/layout/radial3"/>
    <dgm:cxn modelId="{EBFD5D20-209F-455B-B3EC-70ECC08FF7E5}" type="presOf" srcId="{0E1F4192-7C18-4CAD-BFF1-B2D1AF3C8218}" destId="{52449841-8DE7-4D83-9ABA-93805D9668CF}" srcOrd="0" destOrd="2" presId="urn:microsoft.com/office/officeart/2005/8/layout/radial3"/>
    <dgm:cxn modelId="{81A2BE9A-3721-49E6-A400-3D2EE7FDB9F3}" srcId="{B33BFD4D-23C2-4C41-ACDB-2D99CF1B5C92}" destId="{A2709C5D-C32F-4871-853C-31DD9B6983F9}" srcOrd="2" destOrd="0" parTransId="{37A2E3D8-DD70-451B-BFC6-A956BAC92E5F}" sibTransId="{DEAE5F4F-EF1C-4C9E-9055-226108E0ABB8}"/>
    <dgm:cxn modelId="{07A84892-8497-4FFE-977E-2D4ECFB4BFE2}" srcId="{FB1058B2-C5F5-46DA-A6B3-49A95D36F0DC}" destId="{1796D8FB-0F9D-4438-8054-C9F294C39B37}" srcOrd="1" destOrd="0" parTransId="{AB1FC074-9B38-4CDB-83AE-9B18C1E3B816}" sibTransId="{74464E78-C96C-419F-9D16-5EE69C7D0E3E}"/>
    <dgm:cxn modelId="{955A7978-32F4-4A3D-98E1-E401C91C0F32}" type="presOf" srcId="{A2709C5D-C32F-4871-853C-31DD9B6983F9}" destId="{104273D1-6244-4960-A1D9-3181734AEC60}" srcOrd="0" destOrd="0" presId="urn:microsoft.com/office/officeart/2005/8/layout/radial3"/>
    <dgm:cxn modelId="{2B1575BC-5E36-4037-8C07-15726AF8132E}" srcId="{A2709C5D-C32F-4871-853C-31DD9B6983F9}" destId="{03EFF7F5-F744-4B72-A839-121354FAB0EA}" srcOrd="1" destOrd="0" parTransId="{4E273427-8C53-41EE-B6BC-2519CA3832E4}" sibTransId="{AFAB784D-01D5-4713-9034-41150CF6A8CA}"/>
    <dgm:cxn modelId="{A8FA0E13-DA5F-45C6-9DBA-C0E4F9D52B48}" type="presOf" srcId="{03EFF7F5-F744-4B72-A839-121354FAB0EA}" destId="{104273D1-6244-4960-A1D9-3181734AEC60}" srcOrd="0" destOrd="2" presId="urn:microsoft.com/office/officeart/2005/8/layout/radial3"/>
    <dgm:cxn modelId="{DA16134C-A814-4CD7-A1BA-D2945C3C788E}" srcId="{B33BFD4D-23C2-4C41-ACDB-2D99CF1B5C92}" destId="{CABB0103-EA76-412E-BC00-CA050B8F347C}" srcOrd="3" destOrd="0" parTransId="{59350CEC-8E8D-415C-B300-37F8E5307AD5}" sibTransId="{53259AE0-39A4-48D5-B7C5-E95ED6309F85}"/>
    <dgm:cxn modelId="{2AE530B5-82A3-4E48-B2B5-AE2DFC323D36}" srcId="{B33BFD4D-23C2-4C41-ACDB-2D99CF1B5C92}" destId="{FB1058B2-C5F5-46DA-A6B3-49A95D36F0DC}" srcOrd="4" destOrd="0" parTransId="{989037C9-B941-46DC-B51B-4C313E862000}" sibTransId="{1E80D5B3-378A-46E8-BDC8-6945714D2276}"/>
    <dgm:cxn modelId="{F99E43D3-5903-4659-AECA-29E8CC024382}" srcId="{FB1058B2-C5F5-46DA-A6B3-49A95D36F0DC}" destId="{F6374E90-48AE-4609-942F-B08FB1468B51}" srcOrd="0" destOrd="0" parTransId="{71F3AF8E-4F10-4ECE-989E-B63090A0D5DC}" sibTransId="{DB68712D-4A23-4DA2-8B38-750037383BF0}"/>
    <dgm:cxn modelId="{36A66F5F-CF1E-4D06-BD72-304280DB4AB6}" srcId="{2CC2082B-34CF-42F0-B6F6-750CF6EBE2FC}" destId="{C14B8CC7-A5BA-4685-B7EF-617B55CFDEAB}" srcOrd="0" destOrd="0" parTransId="{66073167-1415-49A5-83C3-B40CCA7C1B21}" sibTransId="{90D5B013-D7E7-4937-8807-74BE885EC301}"/>
    <dgm:cxn modelId="{C068D82D-EB41-46F6-A4D3-BB5F85359BA7}" type="presOf" srcId="{263F4D87-9DD0-4794-A9DB-E2B1B3804AC6}" destId="{2FA56558-E37C-4C2D-A836-8B1543372226}" srcOrd="0" destOrd="0" presId="urn:microsoft.com/office/officeart/2005/8/layout/radial3"/>
    <dgm:cxn modelId="{FA54EB2B-DE1C-4E1D-9207-0F2596797363}" type="presOf" srcId="{B33BFD4D-23C2-4C41-ACDB-2D99CF1B5C92}" destId="{92B03B88-2BA5-40B5-A75A-7329D23E29D3}" srcOrd="0" destOrd="0" presId="urn:microsoft.com/office/officeart/2005/8/layout/radial3"/>
    <dgm:cxn modelId="{A12E6DA0-5E2E-4126-B679-A27670044C12}" type="presOf" srcId="{F6374E90-48AE-4609-942F-B08FB1468B51}" destId="{7D5A6AD6-1E7E-4E66-9053-E7F9B0443641}" srcOrd="0" destOrd="1" presId="urn:microsoft.com/office/officeart/2005/8/layout/radial3"/>
    <dgm:cxn modelId="{21F2811F-8F15-4262-9160-F3C11C98CD49}" type="presOf" srcId="{CABB0103-EA76-412E-BC00-CA050B8F347C}" destId="{2C7422F9-FCE8-4051-8A03-19F5766212A6}" srcOrd="0" destOrd="0" presId="urn:microsoft.com/office/officeart/2005/8/layout/radial3"/>
    <dgm:cxn modelId="{B318B53F-F6B1-45D3-B1C6-86B982D22912}" srcId="{2CC2082B-34CF-42F0-B6F6-750CF6EBE2FC}" destId="{0614832F-BA0E-446C-95C0-87F271B71DB6}" srcOrd="1" destOrd="0" parTransId="{B223B05F-BFEF-45B1-91DB-9084B0B2BAB7}" sibTransId="{D7822D0D-791F-4E8F-A0E2-300ADE2EFF07}"/>
    <dgm:cxn modelId="{5D9976CB-2441-4880-84AE-87FAC7BF71C4}" type="presOf" srcId="{DF2F08BE-F0BE-4FBF-899C-FC381A2E5DEC}" destId="{52449841-8DE7-4D83-9ABA-93805D9668CF}" srcOrd="0" destOrd="1" presId="urn:microsoft.com/office/officeart/2005/8/layout/radial3"/>
    <dgm:cxn modelId="{78820BFF-952E-4401-81CA-5DB6EC11485B}" srcId="{CABB0103-EA76-412E-BC00-CA050B8F347C}" destId="{5DC3BD13-A3E9-4A9B-8892-99888A31BD54}" srcOrd="0" destOrd="0" parTransId="{EFB91867-67AB-4802-9502-4E84E2C6102D}" sibTransId="{A80F4F8A-FACD-4CA6-B0C9-C43821B033FD}"/>
    <dgm:cxn modelId="{C994DBC0-A620-4D2D-B83C-43538FA1E762}" srcId="{3DB5A5DC-746C-4744-A516-79C0B9C9B37F}" destId="{1762054B-9158-4B08-B41B-86B32AF7753D}" srcOrd="1" destOrd="0" parTransId="{44CD104C-ADE6-48EF-9F18-1C72B87265D3}" sibTransId="{531C2161-C984-4FF1-97FB-3C41C6A16872}"/>
    <dgm:cxn modelId="{0D3DB3E6-4343-448C-AA9C-35A6C8E8AA1B}" type="presOf" srcId="{E1DC57A5-49D8-47CD-BB8F-6C47FBD0B974}" destId="{52449841-8DE7-4D83-9ABA-93805D9668CF}" srcOrd="0" destOrd="3" presId="urn:microsoft.com/office/officeart/2005/8/layout/radial3"/>
    <dgm:cxn modelId="{EF7A3A1A-2264-44FB-8DC3-1616CF1A0ADB}" type="presOf" srcId="{828B98C6-3905-4248-837B-0902671CB810}" destId="{52449841-8DE7-4D83-9ABA-93805D9668CF}" srcOrd="0" destOrd="0" presId="urn:microsoft.com/office/officeart/2005/8/layout/radial3"/>
    <dgm:cxn modelId="{E8EFB3CF-0FEB-4891-B585-690FD57F0798}" type="presOf" srcId="{FB1058B2-C5F5-46DA-A6B3-49A95D36F0DC}" destId="{7D5A6AD6-1E7E-4E66-9053-E7F9B0443641}" srcOrd="0" destOrd="0" presId="urn:microsoft.com/office/officeart/2005/8/layout/radial3"/>
    <dgm:cxn modelId="{FC7B32BB-187A-4A38-8A34-A50A25DFF8AA}" srcId="{A2709C5D-C32F-4871-853C-31DD9B6983F9}" destId="{BD381955-3C5A-4E1A-BBDD-C6953D122736}" srcOrd="0" destOrd="0" parTransId="{B91068F9-8AA9-41F8-A512-51CE96A1B0E2}" sibTransId="{86383D13-9918-4D52-97C2-C6D350B15633}"/>
    <dgm:cxn modelId="{D3CD9BC4-F4FC-4B91-B261-E20DFF689EDD}" type="presParOf" srcId="{2FA56558-E37C-4C2D-A836-8B1543372226}" destId="{212DB094-24D8-4859-AB82-35D1B46405CD}" srcOrd="0" destOrd="0" presId="urn:microsoft.com/office/officeart/2005/8/layout/radial3"/>
    <dgm:cxn modelId="{36902520-C69F-485C-AEC9-84E4FC6D5CD3}" type="presParOf" srcId="{212DB094-24D8-4859-AB82-35D1B46405CD}" destId="{92B03B88-2BA5-40B5-A75A-7329D23E29D3}" srcOrd="0" destOrd="0" presId="urn:microsoft.com/office/officeart/2005/8/layout/radial3"/>
    <dgm:cxn modelId="{9502D15C-E8D1-444C-92EC-CAC4064B6407}" type="presParOf" srcId="{212DB094-24D8-4859-AB82-35D1B46405CD}" destId="{52449841-8DE7-4D83-9ABA-93805D9668CF}" srcOrd="1" destOrd="0" presId="urn:microsoft.com/office/officeart/2005/8/layout/radial3"/>
    <dgm:cxn modelId="{94B92580-24E9-4C96-B2DD-B4316462E0AF}" type="presParOf" srcId="{212DB094-24D8-4859-AB82-35D1B46405CD}" destId="{675B9323-5099-420A-8182-5B9A56773BA0}" srcOrd="2" destOrd="0" presId="urn:microsoft.com/office/officeart/2005/8/layout/radial3"/>
    <dgm:cxn modelId="{92086CCE-DC49-43F5-A692-4AF3249EBB7D}" type="presParOf" srcId="{212DB094-24D8-4859-AB82-35D1B46405CD}" destId="{104273D1-6244-4960-A1D9-3181734AEC60}" srcOrd="3" destOrd="0" presId="urn:microsoft.com/office/officeart/2005/8/layout/radial3"/>
    <dgm:cxn modelId="{D12936EE-B045-46AB-A544-54D0AE42A426}" type="presParOf" srcId="{212DB094-24D8-4859-AB82-35D1B46405CD}" destId="{2C7422F9-FCE8-4051-8A03-19F5766212A6}" srcOrd="4" destOrd="0" presId="urn:microsoft.com/office/officeart/2005/8/layout/radial3"/>
    <dgm:cxn modelId="{B47524BB-3237-40E1-A7F9-1A40510F4362}" type="presParOf" srcId="{212DB094-24D8-4859-AB82-35D1B46405CD}" destId="{7D5A6AD6-1E7E-4E66-9053-E7F9B0443641}" srcOrd="5" destOrd="0" presId="urn:microsoft.com/office/officeart/2005/8/layout/radial3"/>
    <dgm:cxn modelId="{79F1B587-A206-49CF-B1A9-56D39B0447A6}" type="presParOf" srcId="{212DB094-24D8-4859-AB82-35D1B46405CD}" destId="{3EFFA8C7-83C9-4CC5-A932-B08280D14DEB}"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03B88-2BA5-40B5-A75A-7329D23E29D3}">
      <dsp:nvSpPr>
        <dsp:cNvPr id="0" name=""/>
        <dsp:cNvSpPr/>
      </dsp:nvSpPr>
      <dsp:spPr>
        <a:xfrm>
          <a:off x="2693755" y="1448870"/>
          <a:ext cx="3837181" cy="3837181"/>
        </a:xfrm>
        <a:prstGeom prst="ellipse">
          <a:avLst/>
        </a:prstGeom>
        <a:solidFill>
          <a:srgbClr val="800000">
            <a:alpha val="5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ts val="0"/>
            </a:spcAft>
          </a:pPr>
          <a:r>
            <a:rPr lang="en-GB" sz="1800" kern="1200">
              <a:solidFill>
                <a:sysClr val="windowText" lastClr="000000"/>
              </a:solidFill>
              <a:latin typeface="Calibri"/>
              <a:ea typeface="+mn-ea"/>
              <a:cs typeface="+mn-cs"/>
            </a:rPr>
            <a:t> </a:t>
          </a:r>
        </a:p>
      </dsp:txBody>
      <dsp:txXfrm>
        <a:off x="3255697" y="2010812"/>
        <a:ext cx="2713297" cy="2713297"/>
      </dsp:txXfrm>
    </dsp:sp>
    <dsp:sp modelId="{52449841-8DE7-4D83-9ABA-93805D9668CF}">
      <dsp:nvSpPr>
        <dsp:cNvPr id="0" name=""/>
        <dsp:cNvSpPr/>
      </dsp:nvSpPr>
      <dsp:spPr>
        <a:xfrm>
          <a:off x="3047997" y="53623"/>
          <a:ext cx="3029811" cy="1953632"/>
        </a:xfrm>
        <a:prstGeom prst="ellipse">
          <a:avLst/>
        </a:prstGeom>
        <a:solidFill>
          <a:srgbClr val="800000">
            <a:alpha val="50000"/>
          </a:srgb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ts val="0"/>
            </a:spcAft>
          </a:pPr>
          <a:r>
            <a:rPr lang="en-GB" sz="1400" b="0" i="0" kern="1200" dirty="0">
              <a:solidFill>
                <a:schemeClr val="bg1"/>
              </a:solidFill>
              <a:latin typeface="Avenir Heavy"/>
              <a:ea typeface="+mn-ea"/>
              <a:cs typeface="Avenir Heavy"/>
            </a:rPr>
            <a:t>Health</a:t>
          </a:r>
        </a:p>
        <a:p>
          <a:pPr marL="114300" lvl="1" indent="-114300" algn="l" defTabSz="622300">
            <a:lnSpc>
              <a:spcPct val="90000"/>
            </a:lnSpc>
            <a:spcBef>
              <a:spcPct val="0"/>
            </a:spcBef>
            <a:spcAft>
              <a:spcPts val="0"/>
            </a:spcAft>
            <a:buChar char="••"/>
          </a:pPr>
          <a:r>
            <a:rPr lang="en-GB" sz="1400" b="0" i="0" kern="1200" dirty="0">
              <a:solidFill>
                <a:schemeClr val="bg1"/>
              </a:solidFill>
              <a:latin typeface="Avenir Book"/>
              <a:ea typeface="+mn-ea"/>
              <a:cs typeface="Avenir Book"/>
            </a:rPr>
            <a:t>Access to medical services</a:t>
          </a:r>
        </a:p>
        <a:p>
          <a:pPr marL="114300" lvl="1" indent="-114300" algn="l" defTabSz="622300">
            <a:lnSpc>
              <a:spcPct val="90000"/>
            </a:lnSpc>
            <a:spcBef>
              <a:spcPct val="0"/>
            </a:spcBef>
            <a:spcAft>
              <a:spcPts val="0"/>
            </a:spcAft>
            <a:buChar char="••"/>
          </a:pPr>
          <a:r>
            <a:rPr lang="en-GB" sz="1400" b="0" i="0" kern="1200" dirty="0">
              <a:solidFill>
                <a:schemeClr val="bg1"/>
              </a:solidFill>
              <a:latin typeface="Avenir Book"/>
              <a:ea typeface="+mn-ea"/>
              <a:cs typeface="Avenir Book"/>
            </a:rPr>
            <a:t>Reproductive health</a:t>
          </a:r>
        </a:p>
        <a:p>
          <a:pPr marL="114300" lvl="1" indent="-114300" algn="l" defTabSz="622300">
            <a:lnSpc>
              <a:spcPct val="90000"/>
            </a:lnSpc>
            <a:spcBef>
              <a:spcPct val="0"/>
            </a:spcBef>
            <a:spcAft>
              <a:spcPts val="0"/>
            </a:spcAft>
            <a:buChar char="••"/>
          </a:pPr>
          <a:r>
            <a:rPr lang="en-GB" sz="1400" b="0" i="0" kern="1200" dirty="0">
              <a:solidFill>
                <a:schemeClr val="bg1"/>
              </a:solidFill>
              <a:latin typeface="Avenir Book"/>
              <a:ea typeface="+mn-ea"/>
              <a:cs typeface="Avenir Book"/>
            </a:rPr>
            <a:t>HIV-AIDS</a:t>
          </a:r>
        </a:p>
      </dsp:txBody>
      <dsp:txXfrm>
        <a:off x="3491703" y="339726"/>
        <a:ext cx="2142399" cy="1381426"/>
      </dsp:txXfrm>
    </dsp:sp>
    <dsp:sp modelId="{675B9323-5099-420A-8182-5B9A56773BA0}">
      <dsp:nvSpPr>
        <dsp:cNvPr id="0" name=""/>
        <dsp:cNvSpPr/>
      </dsp:nvSpPr>
      <dsp:spPr>
        <a:xfrm>
          <a:off x="5401584" y="1256480"/>
          <a:ext cx="2565805" cy="2032232"/>
        </a:xfrm>
        <a:prstGeom prst="ellipse">
          <a:avLst/>
        </a:prstGeom>
        <a:solidFill>
          <a:srgbClr val="FF6600">
            <a:alpha val="50000"/>
          </a:srgb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ts val="0"/>
            </a:spcAft>
          </a:pPr>
          <a:r>
            <a:rPr lang="en-GB" sz="1400" b="0" i="0" kern="1200" dirty="0">
              <a:solidFill>
                <a:schemeClr val="bg1"/>
              </a:solidFill>
              <a:latin typeface="Avenir Heavy"/>
              <a:ea typeface="+mn-ea"/>
              <a:cs typeface="Avenir Heavy"/>
            </a:rPr>
            <a:t>Education</a:t>
          </a:r>
        </a:p>
        <a:p>
          <a:pPr marL="114300" lvl="1" indent="-114300" algn="l" defTabSz="622300">
            <a:lnSpc>
              <a:spcPct val="90000"/>
            </a:lnSpc>
            <a:spcBef>
              <a:spcPct val="0"/>
            </a:spcBef>
            <a:spcAft>
              <a:spcPts val="0"/>
            </a:spcAft>
            <a:buChar char="••"/>
          </a:pPr>
          <a:r>
            <a:rPr lang="en-GB" sz="1400" b="0" i="0" kern="1200" dirty="0">
              <a:solidFill>
                <a:schemeClr val="bg1"/>
              </a:solidFill>
              <a:latin typeface="Avenir Book"/>
              <a:ea typeface="+mn-ea"/>
              <a:cs typeface="Avenir Book"/>
            </a:rPr>
            <a:t>Ensuring </a:t>
          </a:r>
          <a:r>
            <a:rPr lang="en-GB" sz="1400" b="0" i="0" kern="1200" dirty="0" err="1">
              <a:solidFill>
                <a:schemeClr val="bg1"/>
              </a:solidFill>
              <a:latin typeface="Avenir Book"/>
              <a:ea typeface="+mn-ea"/>
              <a:cs typeface="Avenir Book"/>
            </a:rPr>
            <a:t>enrollment</a:t>
          </a:r>
          <a:r>
            <a:rPr lang="en-GB" sz="1400" b="0" i="0" kern="1200" dirty="0">
              <a:solidFill>
                <a:schemeClr val="bg1"/>
              </a:solidFill>
              <a:latin typeface="Avenir Book"/>
              <a:ea typeface="+mn-ea"/>
              <a:cs typeface="Avenir Book"/>
            </a:rPr>
            <a:t>/ attendance</a:t>
          </a:r>
        </a:p>
        <a:p>
          <a:pPr marL="114300" lvl="1" indent="-114300" algn="l" defTabSz="622300">
            <a:lnSpc>
              <a:spcPct val="90000"/>
            </a:lnSpc>
            <a:spcBef>
              <a:spcPct val="0"/>
            </a:spcBef>
            <a:spcAft>
              <a:spcPts val="0"/>
            </a:spcAft>
            <a:buChar char="••"/>
          </a:pPr>
          <a:r>
            <a:rPr lang="en-GB" sz="1400" b="0" i="0" kern="1200" dirty="0">
              <a:solidFill>
                <a:schemeClr val="bg1"/>
              </a:solidFill>
              <a:latin typeface="Avenir Book"/>
              <a:ea typeface="+mn-ea"/>
              <a:cs typeface="Avenir Book"/>
            </a:rPr>
            <a:t>Fees/barriers to entry</a:t>
          </a:r>
        </a:p>
        <a:p>
          <a:pPr marL="114300" lvl="1" indent="-114300" algn="l" defTabSz="622300">
            <a:lnSpc>
              <a:spcPct val="90000"/>
            </a:lnSpc>
            <a:spcBef>
              <a:spcPct val="0"/>
            </a:spcBef>
            <a:spcAft>
              <a:spcPts val="0"/>
            </a:spcAft>
            <a:buChar char="••"/>
          </a:pPr>
          <a:r>
            <a:rPr lang="en-GB" sz="1400" b="0" i="0" kern="1200" dirty="0">
              <a:solidFill>
                <a:schemeClr val="bg1"/>
              </a:solidFill>
              <a:latin typeface="Avenir Book"/>
              <a:ea typeface="+mn-ea"/>
              <a:cs typeface="Avenir Book"/>
            </a:rPr>
            <a:t>Scholarships </a:t>
          </a:r>
          <a:r>
            <a:rPr lang="en-GB" sz="1400" b="0" i="0" kern="1200" dirty="0" err="1">
              <a:solidFill>
                <a:schemeClr val="bg1"/>
              </a:solidFill>
              <a:latin typeface="Avenir Book"/>
              <a:ea typeface="+mn-ea"/>
              <a:cs typeface="Avenir Book"/>
            </a:rPr>
            <a:t>etc</a:t>
          </a:r>
          <a:endParaRPr lang="en-GB" sz="1400" b="0" i="0" kern="1200" dirty="0">
            <a:solidFill>
              <a:schemeClr val="bg1"/>
            </a:solidFill>
            <a:latin typeface="Avenir Book"/>
            <a:ea typeface="+mn-ea"/>
            <a:cs typeface="Avenir Book"/>
          </a:endParaRPr>
        </a:p>
      </dsp:txBody>
      <dsp:txXfrm>
        <a:off x="5777337" y="1554093"/>
        <a:ext cx="1814299" cy="1437006"/>
      </dsp:txXfrm>
    </dsp:sp>
    <dsp:sp modelId="{104273D1-6244-4960-A1D9-3181734AEC60}">
      <dsp:nvSpPr>
        <dsp:cNvPr id="0" name=""/>
        <dsp:cNvSpPr/>
      </dsp:nvSpPr>
      <dsp:spPr>
        <a:xfrm>
          <a:off x="5439059" y="3485090"/>
          <a:ext cx="2614516" cy="2137672"/>
        </a:xfrm>
        <a:prstGeom prst="ellipse">
          <a:avLst/>
        </a:prstGeom>
        <a:solidFill>
          <a:srgbClr val="FF9900">
            <a:alpha val="50000"/>
          </a:srgb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ts val="0"/>
            </a:spcAft>
          </a:pPr>
          <a:r>
            <a:rPr lang="en-GB" sz="1400" b="0" i="0" kern="1200" dirty="0">
              <a:solidFill>
                <a:schemeClr val="bg1"/>
              </a:solidFill>
              <a:latin typeface="Avenir Heavy"/>
              <a:ea typeface="+mn-ea"/>
              <a:cs typeface="Avenir Heavy"/>
            </a:rPr>
            <a:t>Housing, water and Sanitation</a:t>
          </a:r>
        </a:p>
        <a:p>
          <a:pPr marL="114300" lvl="1" indent="-114300" algn="l" defTabSz="622300">
            <a:lnSpc>
              <a:spcPct val="90000"/>
            </a:lnSpc>
            <a:spcBef>
              <a:spcPct val="0"/>
            </a:spcBef>
            <a:spcAft>
              <a:spcPts val="0"/>
            </a:spcAft>
            <a:buChar char="••"/>
          </a:pPr>
          <a:r>
            <a:rPr lang="en-GB" sz="1400" b="0" i="0" kern="1200" dirty="0">
              <a:solidFill>
                <a:schemeClr val="bg1"/>
              </a:solidFill>
              <a:latin typeface="Avenir Book"/>
              <a:ea typeface="+mn-ea"/>
              <a:cs typeface="Avenir Book"/>
            </a:rPr>
            <a:t>Decent living conditions</a:t>
          </a:r>
        </a:p>
        <a:p>
          <a:pPr marL="114300" lvl="1" indent="-114300" algn="l" defTabSz="622300">
            <a:lnSpc>
              <a:spcPct val="90000"/>
            </a:lnSpc>
            <a:spcBef>
              <a:spcPct val="0"/>
            </a:spcBef>
            <a:spcAft>
              <a:spcPts val="0"/>
            </a:spcAft>
            <a:buChar char="••"/>
          </a:pPr>
          <a:r>
            <a:rPr lang="en-GB" sz="1400" b="0" i="0" kern="1200" dirty="0">
              <a:solidFill>
                <a:schemeClr val="bg1"/>
              </a:solidFill>
              <a:latin typeface="Avenir Book"/>
              <a:ea typeface="+mn-ea"/>
              <a:cs typeface="Avenir Book"/>
            </a:rPr>
            <a:t>Clean water &amp; safe latrines</a:t>
          </a:r>
        </a:p>
      </dsp:txBody>
      <dsp:txXfrm>
        <a:off x="5821946" y="3798145"/>
        <a:ext cx="1848742" cy="1511562"/>
      </dsp:txXfrm>
    </dsp:sp>
    <dsp:sp modelId="{2C7422F9-FCE8-4051-8A03-19F5766212A6}">
      <dsp:nvSpPr>
        <dsp:cNvPr id="0" name=""/>
        <dsp:cNvSpPr/>
      </dsp:nvSpPr>
      <dsp:spPr>
        <a:xfrm>
          <a:off x="3329443" y="4753203"/>
          <a:ext cx="2565805" cy="1804671"/>
        </a:xfrm>
        <a:prstGeom prst="ellipse">
          <a:avLst/>
        </a:prstGeom>
        <a:solidFill>
          <a:srgbClr val="FFCC00">
            <a:alpha val="73000"/>
          </a:srgb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ts val="0"/>
            </a:spcAft>
          </a:pPr>
          <a:r>
            <a:rPr lang="en-GB" sz="1400" b="0" i="0" kern="1200" dirty="0">
              <a:solidFill>
                <a:schemeClr val="bg1"/>
              </a:solidFill>
              <a:latin typeface="Avenir Heavy"/>
              <a:ea typeface="+mn-ea"/>
              <a:cs typeface="Avenir Heavy"/>
            </a:rPr>
            <a:t>Nutrition</a:t>
          </a:r>
        </a:p>
        <a:p>
          <a:pPr marL="114300" lvl="1" indent="-114300" algn="l" defTabSz="622300">
            <a:lnSpc>
              <a:spcPct val="90000"/>
            </a:lnSpc>
            <a:spcBef>
              <a:spcPct val="0"/>
            </a:spcBef>
            <a:spcAft>
              <a:spcPts val="0"/>
            </a:spcAft>
            <a:buChar char="••"/>
          </a:pPr>
          <a:r>
            <a:rPr lang="en-GB" sz="1400" b="0" i="0" kern="1200" dirty="0">
              <a:solidFill>
                <a:schemeClr val="bg1"/>
              </a:solidFill>
              <a:latin typeface="Avenir Book"/>
              <a:ea typeface="+mn-ea"/>
              <a:cs typeface="Avenir Book"/>
            </a:rPr>
            <a:t>Nutritional support</a:t>
          </a:r>
        </a:p>
      </dsp:txBody>
      <dsp:txXfrm>
        <a:off x="3705196" y="5017491"/>
        <a:ext cx="1814299" cy="1276095"/>
      </dsp:txXfrm>
    </dsp:sp>
    <dsp:sp modelId="{7D5A6AD6-1E7E-4E66-9053-E7F9B0443641}">
      <dsp:nvSpPr>
        <dsp:cNvPr id="0" name=""/>
        <dsp:cNvSpPr/>
      </dsp:nvSpPr>
      <dsp:spPr>
        <a:xfrm>
          <a:off x="988385" y="3498965"/>
          <a:ext cx="3080702" cy="2142936"/>
        </a:xfrm>
        <a:prstGeom prst="ellipse">
          <a:avLst/>
        </a:prstGeom>
        <a:solidFill>
          <a:srgbClr val="006600">
            <a:alpha val="50000"/>
          </a:srgb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ts val="0"/>
            </a:spcAft>
          </a:pPr>
          <a:r>
            <a:rPr lang="en-GB" sz="1400" b="0" i="0" kern="1200" dirty="0">
              <a:solidFill>
                <a:schemeClr val="bg1"/>
              </a:solidFill>
              <a:latin typeface="Avenir Heavy"/>
              <a:ea typeface="+mn-ea"/>
              <a:cs typeface="Avenir Heavy"/>
            </a:rPr>
            <a:t>Social protection &amp; promotion</a:t>
          </a:r>
        </a:p>
        <a:p>
          <a:pPr marL="114300" lvl="1" indent="-114300" algn="l" defTabSz="622300">
            <a:lnSpc>
              <a:spcPct val="90000"/>
            </a:lnSpc>
            <a:spcBef>
              <a:spcPct val="0"/>
            </a:spcBef>
            <a:spcAft>
              <a:spcPts val="0"/>
            </a:spcAft>
            <a:buChar char="••"/>
          </a:pPr>
          <a:r>
            <a:rPr lang="en-GB" sz="1400" b="0" i="0" kern="1200" dirty="0">
              <a:solidFill>
                <a:schemeClr val="bg1"/>
              </a:solidFill>
              <a:latin typeface="Avenir Book"/>
              <a:ea typeface="+mn-ea"/>
              <a:cs typeface="Avenir Book"/>
            </a:rPr>
            <a:t>Complementary SP programmes (contributory and non)</a:t>
          </a:r>
        </a:p>
        <a:p>
          <a:pPr marL="114300" lvl="1" indent="-114300" algn="l" defTabSz="622300">
            <a:lnSpc>
              <a:spcPct val="90000"/>
            </a:lnSpc>
            <a:spcBef>
              <a:spcPct val="0"/>
            </a:spcBef>
            <a:spcAft>
              <a:spcPts val="0"/>
            </a:spcAft>
            <a:buChar char="••"/>
          </a:pPr>
          <a:r>
            <a:rPr lang="en-GB" sz="1400" b="0" i="0" kern="1200" dirty="0">
              <a:solidFill>
                <a:schemeClr val="bg1"/>
              </a:solidFill>
              <a:latin typeface="Avenir Book"/>
              <a:ea typeface="+mn-ea"/>
              <a:cs typeface="Avenir Book"/>
            </a:rPr>
            <a:t>Birth registration/ legal documents</a:t>
          </a:r>
        </a:p>
      </dsp:txBody>
      <dsp:txXfrm>
        <a:off x="1439543" y="3812791"/>
        <a:ext cx="2178386" cy="1515284"/>
      </dsp:txXfrm>
    </dsp:sp>
    <dsp:sp modelId="{3EFFA8C7-83C9-4CC5-A932-B08280D14DEB}">
      <dsp:nvSpPr>
        <dsp:cNvPr id="0" name=""/>
        <dsp:cNvSpPr/>
      </dsp:nvSpPr>
      <dsp:spPr>
        <a:xfrm>
          <a:off x="988372" y="1316993"/>
          <a:ext cx="3049447" cy="2139002"/>
        </a:xfrm>
        <a:prstGeom prst="ellipse">
          <a:avLst/>
        </a:prstGeom>
        <a:solidFill>
          <a:schemeClr val="accent3">
            <a:lumMod val="75000"/>
            <a:alpha val="63000"/>
          </a:scheme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ts val="0"/>
            </a:spcAft>
          </a:pPr>
          <a:r>
            <a:rPr lang="en-GB" sz="1400" b="0" i="0" kern="1200" dirty="0">
              <a:solidFill>
                <a:schemeClr val="bg1"/>
              </a:solidFill>
              <a:latin typeface="Avenir Heavy"/>
              <a:ea typeface="+mn-ea"/>
              <a:cs typeface="Avenir Heavy"/>
            </a:rPr>
            <a:t>Welfare and safety</a:t>
          </a:r>
        </a:p>
        <a:p>
          <a:pPr marL="114300" lvl="1" indent="-114300" algn="l" defTabSz="622300">
            <a:lnSpc>
              <a:spcPct val="90000"/>
            </a:lnSpc>
            <a:spcBef>
              <a:spcPct val="0"/>
            </a:spcBef>
            <a:spcAft>
              <a:spcPts val="0"/>
            </a:spcAft>
            <a:buChar char="••"/>
          </a:pPr>
          <a:r>
            <a:rPr lang="en-GB" sz="1400" b="0" i="0" kern="1200" dirty="0">
              <a:solidFill>
                <a:schemeClr val="bg1"/>
              </a:solidFill>
              <a:latin typeface="Avenir Book"/>
              <a:ea typeface="+mn-ea"/>
              <a:cs typeface="Avenir Book"/>
            </a:rPr>
            <a:t>Social care services, including psychosocial support</a:t>
          </a:r>
        </a:p>
        <a:p>
          <a:pPr marL="114300" lvl="1" indent="-114300" algn="l" defTabSz="622300">
            <a:lnSpc>
              <a:spcPct val="90000"/>
            </a:lnSpc>
            <a:spcBef>
              <a:spcPct val="0"/>
            </a:spcBef>
            <a:spcAft>
              <a:spcPts val="0"/>
            </a:spcAft>
            <a:buChar char="••"/>
          </a:pPr>
          <a:r>
            <a:rPr lang="en-GB" sz="1400" b="0" i="0" kern="1200" dirty="0">
              <a:solidFill>
                <a:schemeClr val="bg1"/>
              </a:solidFill>
              <a:latin typeface="Avenir Book"/>
              <a:ea typeface="+mn-ea"/>
              <a:cs typeface="Avenir Book"/>
            </a:rPr>
            <a:t>Protection from abuse/assault</a:t>
          </a:r>
        </a:p>
        <a:p>
          <a:pPr marL="114300" lvl="1" indent="-114300" algn="l" defTabSz="622300">
            <a:lnSpc>
              <a:spcPct val="90000"/>
            </a:lnSpc>
            <a:spcBef>
              <a:spcPct val="0"/>
            </a:spcBef>
            <a:spcAft>
              <a:spcPts val="0"/>
            </a:spcAft>
            <a:buChar char="••"/>
          </a:pPr>
          <a:r>
            <a:rPr lang="en-GB" sz="1400" b="0" i="0" kern="1200" dirty="0">
              <a:solidFill>
                <a:schemeClr val="bg1"/>
              </a:solidFill>
              <a:latin typeface="Avenir Book"/>
              <a:ea typeface="+mn-ea"/>
              <a:cs typeface="Avenir Book"/>
            </a:rPr>
            <a:t>Legal assistance</a:t>
          </a:r>
        </a:p>
      </dsp:txBody>
      <dsp:txXfrm>
        <a:off x="1434953" y="1630243"/>
        <a:ext cx="2156285" cy="151250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9C3691E-11FF-41D5-9517-DB16FAE56F2B}" type="datetimeFigureOut">
              <a:rPr lang="en-ZA" smtClean="0"/>
              <a:t>2019/06/10</a:t>
            </a:fld>
            <a:endParaRPr lang="en-ZA"/>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A9FE7071-0FFB-4FCA-8AA8-5517C7EF0724}" type="slidenum">
              <a:rPr lang="en-ZA" smtClean="0"/>
              <a:t>‹#›</a:t>
            </a:fld>
            <a:endParaRPr lang="en-ZA"/>
          </a:p>
        </p:txBody>
      </p:sp>
    </p:spTree>
    <p:extLst>
      <p:ext uri="{BB962C8B-B14F-4D97-AF65-F5344CB8AC3E}">
        <p14:creationId xmlns:p14="http://schemas.microsoft.com/office/powerpoint/2010/main" val="207270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3F6DCA6-A5BE-45AD-B4EC-B1E38A295306}" type="datetimeFigureOut">
              <a:rPr lang="en-ZA" smtClean="0"/>
              <a:t>2019/06/10</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802E42B-4540-4CA0-B5CC-7A6A1B09DC25}" type="slidenum">
              <a:rPr lang="en-ZA" smtClean="0"/>
              <a:t>‹#›</a:t>
            </a:fld>
            <a:endParaRPr lang="en-ZA"/>
          </a:p>
        </p:txBody>
      </p:sp>
    </p:spTree>
    <p:extLst>
      <p:ext uri="{BB962C8B-B14F-4D97-AF65-F5344CB8AC3E}">
        <p14:creationId xmlns:p14="http://schemas.microsoft.com/office/powerpoint/2010/main" val="236331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Remind</a:t>
            </a:r>
            <a:r>
              <a:rPr lang="en-GB" baseline="0" dirty="0"/>
              <a:t> them how we had mentioned yesterday that many countries may have a myriad of uncoordinated programmes…or insufficient programmes to address needs.. That is where coordination comes into the picture</a:t>
            </a:r>
            <a:endParaRPr lang="en-GB" dirty="0"/>
          </a:p>
        </p:txBody>
      </p:sp>
      <p:sp>
        <p:nvSpPr>
          <p:cNvPr id="4" name="Slide Number Placeholder 3"/>
          <p:cNvSpPr>
            <a:spLocks noGrp="1"/>
          </p:cNvSpPr>
          <p:nvPr>
            <p:ph type="sldNum" sz="quarter" idx="10"/>
          </p:nvPr>
        </p:nvSpPr>
        <p:spPr/>
        <p:txBody>
          <a:bodyPr/>
          <a:lstStyle/>
          <a:p>
            <a:fld id="{A802E42B-4540-4CA0-B5CC-7A6A1B09DC25}" type="slidenum">
              <a:rPr lang="en-ZA" smtClean="0"/>
              <a:t>3</a:t>
            </a:fld>
            <a:endParaRPr lang="en-ZA"/>
          </a:p>
        </p:txBody>
      </p:sp>
    </p:spTree>
    <p:extLst>
      <p:ext uri="{BB962C8B-B14F-4D97-AF65-F5344CB8AC3E}">
        <p14:creationId xmlns:p14="http://schemas.microsoft.com/office/powerpoint/2010/main" val="1785004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what level of harmonisation is possible between programmes? Four potential approaches..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Design or adapt standalone interventions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is where freestanding programmes can be designed or adapted to maximise coordination between two sets of objectives.  For example, agricultural programmes can be designed to incorporate social protection into their designs; and social protection interventions can be designed to be coordinated with agricultural livelihoods programmes. </a:t>
            </a:r>
            <a:r>
              <a:rPr lang="en-GB" sz="1200" i="1" kern="1200" dirty="0">
                <a:solidFill>
                  <a:schemeClr val="tx1"/>
                </a:solidFill>
                <a:effectLst/>
                <a:latin typeface="+mn-lt"/>
                <a:ea typeface="+mn-ea"/>
                <a:cs typeface="+mn-cs"/>
              </a:rPr>
              <a:t>Discuss pros and cons based on base doc..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Combine multiple interventions into one programme (simultaneously or over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Two sets of interventions can be combined into one programme so that targeted households participate in both interventions.  The single programme is implemented by a single agency. Different components/programmes can be provided to the same household simultaneously (e.g. including public works and agricultural support components in a food security programme; providing access to health insurance scheme to cash transfer beneficiaries) or sequenced over time depending on what the household needs. When interventions are sequenced over time, as a household’s welfare status improves, the package of interventions could expand from social transfers to include a broader menu of complementary interventions.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Coordinate and align multiple programmes and policies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Synergies between many different social protection interventions can be established even when these interventions are not delivered in the same locations or targeted to the same beneficiaries. It could involve interventions being coordinated to reach the same households but through two independent programmes. For example, in Lesotho, agricultural livelihood and cash transfer interventions are being coordinated to reach the same households, but through two independent programmes and implemented by a number of agencies. The Government of Lesotho delivers the Child Grant Programme and FAO and partner non-governmental organizations complement this with support for kitchen gardening, which includes provision of seeds and training. Alignment involves ensuring that interventions are consistent and that, as much as possible, conflicts are addressed or avoided.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A802E42B-4540-4CA0-B5CC-7A6A1B09DC25}" type="slidenum">
              <a:rPr lang="en-ZA" smtClean="0"/>
              <a:t>12</a:t>
            </a:fld>
            <a:endParaRPr lang="en-ZA"/>
          </a:p>
        </p:txBody>
      </p:sp>
    </p:spTree>
    <p:extLst>
      <p:ext uri="{BB962C8B-B14F-4D97-AF65-F5344CB8AC3E}">
        <p14:creationId xmlns:p14="http://schemas.microsoft.com/office/powerpoint/2010/main" val="1152157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Horizontal coordination at the administrative level</a:t>
            </a:r>
          </a:p>
          <a:p>
            <a:r>
              <a:rPr lang="en-GB" sz="1200" kern="1200" dirty="0">
                <a:solidFill>
                  <a:schemeClr val="tx1"/>
                </a:solidFill>
                <a:effectLst/>
                <a:latin typeface="+mn-lt"/>
                <a:ea typeface="+mn-ea"/>
                <a:cs typeface="+mn-cs"/>
              </a:rPr>
              <a:t>Aim:  improve efficiency in delivery, enhance quality of service from the perspective of users, reduce duplications and transaction costs.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separation of roles and responsibilities existing in the design of social protection policy and programmes, is often replicated within each layer of the subnational administration, including at the community level, where social protection delivery takes place, resulting in lack of coordination in the administration and implementation of social protection schemes both centrally and at the local level….This level therefore includes the coordination of systems that support the roll-out of one or more programmes.  The focus is on the ‘nuts and bolts’ that facilitate the core business processes of social protection programmes.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Coordination at the operational level consists of the integration of the following administrative functions: provision of information; identification, selection and registration of recipients; provision of identification documents; collection of contributions; payment or benefit delivery mechanisms; provider contracting; M&amp;E; and complaint and grievance systems. Depending on the country context, existing coordination efforts will cover only some of these functions.</a:t>
            </a:r>
          </a:p>
          <a:p>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Could include: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Coordination between different local administration departments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Coordination between the local administration and deconcentrated services (divisions and agencies)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Coordination between the local administration and relevant stakeholders working at the operational level (social partners, civil society organizations, development partners) as well as households and women</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02E42B-4540-4CA0-B5CC-7A6A1B09DC25}" type="slidenum">
              <a:rPr lang="en-ZA" smtClean="0"/>
              <a:t>13</a:t>
            </a:fld>
            <a:endParaRPr lang="en-ZA"/>
          </a:p>
        </p:txBody>
      </p:sp>
    </p:spTree>
    <p:extLst>
      <p:ext uri="{BB962C8B-B14F-4D97-AF65-F5344CB8AC3E}">
        <p14:creationId xmlns:p14="http://schemas.microsoft.com/office/powerpoint/2010/main" val="2338576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Key</a:t>
            </a:r>
            <a:r>
              <a:rPr lang="en-ZA" baseline="0" dirty="0"/>
              <a:t> instruments for improving coordination at this level? </a:t>
            </a:r>
            <a:r>
              <a:rPr lang="en-GB" sz="1200" b="1" kern="1200" dirty="0">
                <a:solidFill>
                  <a:schemeClr val="tx1"/>
                </a:solidFill>
                <a:effectLst/>
                <a:latin typeface="+mn-lt"/>
                <a:ea typeface="+mn-ea"/>
                <a:cs typeface="+mn-cs"/>
              </a:rPr>
              <a:t>front and back office services</a:t>
            </a:r>
          </a:p>
          <a:p>
            <a:endParaRPr lang="en-ZA" baseline="0" dirty="0"/>
          </a:p>
          <a:p>
            <a:pPr marL="171450" indent="-171450">
              <a:buFont typeface="Arial" panose="020B0604020202020204" pitchFamily="34" charset="0"/>
              <a:buChar char="•"/>
            </a:pPr>
            <a:r>
              <a:rPr lang="en-GB" sz="1200" b="1" kern="1200" baseline="0" dirty="0">
                <a:solidFill>
                  <a:schemeClr val="tx1"/>
                </a:solidFill>
                <a:effectLst/>
                <a:latin typeface="+mn-lt"/>
                <a:ea typeface="+mn-ea"/>
                <a:cs typeface="+mn-cs"/>
              </a:rPr>
              <a:t>Back office integration </a:t>
            </a:r>
            <a:r>
              <a:rPr lang="en-GB" sz="1200" kern="1200" baseline="0" dirty="0">
                <a:solidFill>
                  <a:schemeClr val="tx1"/>
                </a:solidFill>
                <a:effectLst/>
                <a:latin typeface="+mn-lt"/>
                <a:ea typeface="+mn-ea"/>
                <a:cs typeface="+mn-cs"/>
              </a:rPr>
              <a:t>(computer picture): ensuring coordination in the process of… </a:t>
            </a:r>
            <a:r>
              <a:rPr lang="en-GB" sz="1200" kern="1200" dirty="0">
                <a:solidFill>
                  <a:schemeClr val="tx1"/>
                </a:solidFill>
                <a:effectLst/>
                <a:latin typeface="+mn-lt"/>
                <a:ea typeface="+mn-ea"/>
                <a:cs typeface="+mn-cs"/>
              </a:rPr>
              <a:t>Asking for information from responsible entities of different programmes;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Check documents for validity, correctness and completeness;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data entry and transfer to entities responsible for different programmes; Follow up of registration process and communication with responsible entities, further processing; Follow up on complaints and appeals with responsible entities for the respective programme </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TOOLS</a:t>
            </a:r>
            <a:r>
              <a:rPr lang="en-GB" sz="1200" kern="1200" baseline="0" dirty="0">
                <a:solidFill>
                  <a:schemeClr val="tx1"/>
                </a:solidFill>
                <a:effectLst/>
                <a:latin typeface="+mn-lt"/>
                <a:ea typeface="+mn-ea"/>
                <a:cs typeface="+mn-cs"/>
              </a:rPr>
              <a:t> to do this: shared MIS and related database.. shared registration and selection of beneficiaries across programmes.. </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b="1" baseline="0" dirty="0"/>
              <a:t>Front office </a:t>
            </a:r>
            <a:r>
              <a:rPr lang="en-ZA" b="0" baseline="0" dirty="0"/>
              <a:t>(desk picture, </a:t>
            </a:r>
            <a:r>
              <a:rPr lang="en-ZA" b="0" baseline="0" dirty="0" err="1"/>
              <a:t>foto</a:t>
            </a:r>
            <a:r>
              <a:rPr lang="en-ZA" b="0" baseline="0" dirty="0"/>
              <a:t> from Mozambique where that one table was the extent of the Ministry’s presence at decentralised level): ensuring </a:t>
            </a:r>
            <a:r>
              <a:rPr lang="en-ZA" baseline="0" dirty="0"/>
              <a:t>coordination in the process of… providing </a:t>
            </a:r>
            <a:r>
              <a:rPr lang="en-GB" sz="1200" kern="1200" dirty="0">
                <a:solidFill>
                  <a:schemeClr val="tx1"/>
                </a:solidFill>
                <a:effectLst/>
                <a:latin typeface="+mn-lt"/>
                <a:ea typeface="+mn-ea"/>
                <a:cs typeface="+mn-cs"/>
              </a:rPr>
              <a:t>Information and advice;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Support of registration process (provision of registration forms, support to complete forms, submission of registration form, etc.);</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Acquisition and verification of identity and data;</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Notification and hand-out of identification documents (e. g. smart cards);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Receive complaints and appeals and communicate results.</a:t>
            </a:r>
            <a:r>
              <a:rPr lang="en-GB" sz="1200" kern="1200" baseline="0" dirty="0">
                <a:solidFill>
                  <a:schemeClr val="tx1"/>
                </a:solidFill>
                <a:effectLst/>
                <a:latin typeface="+mn-lt"/>
                <a:ea typeface="+mn-ea"/>
                <a:cs typeface="+mn-cs"/>
              </a:rPr>
              <a:t> </a:t>
            </a:r>
          </a:p>
          <a:p>
            <a:pPr marL="628650" lvl="1" indent="-171450">
              <a:buFont typeface="Arial" panose="020B0604020202020204" pitchFamily="34" charset="0"/>
              <a:buChar char="•"/>
            </a:pPr>
            <a:r>
              <a:rPr lang="en-GB" sz="1200" kern="1200" baseline="0" dirty="0">
                <a:solidFill>
                  <a:schemeClr val="tx1"/>
                </a:solidFill>
                <a:effectLst/>
                <a:latin typeface="+mn-lt"/>
                <a:ea typeface="+mn-ea"/>
                <a:cs typeface="+mn-cs"/>
              </a:rPr>
              <a:t>TOOL to do this: </a:t>
            </a:r>
            <a:r>
              <a:rPr lang="en-GB" sz="1200" kern="1200" dirty="0">
                <a:solidFill>
                  <a:schemeClr val="tx1"/>
                </a:solidFill>
                <a:effectLst/>
                <a:latin typeface="+mn-lt"/>
                <a:ea typeface="+mn-ea"/>
                <a:cs typeface="+mn-cs"/>
              </a:rPr>
              <a:t>Front office integration does not necessarily require a shared facility by various ministries and service providers but should have as its primary objective to coordinate and provide effective service delivery to its clients. This requires willingness by the various ministries and service providers to come together and map out how they can streamline the services. Single Window Services or One Stop Shops (have they ever heard of these words?) are one example solution… Noting integration can happen at different levels..</a:t>
            </a:r>
            <a:endParaRPr lang="en-GB" sz="1200" kern="1200" baseline="0" dirty="0">
              <a:solidFill>
                <a:schemeClr val="tx1"/>
              </a:solidFill>
              <a:effectLst/>
              <a:latin typeface="+mn-lt"/>
              <a:ea typeface="+mn-ea"/>
              <a:cs typeface="+mn-cs"/>
            </a:endParaRP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ZA" baseline="0" dirty="0"/>
          </a:p>
          <a:p>
            <a:endParaRPr lang="en-ZA" dirty="0"/>
          </a:p>
        </p:txBody>
      </p:sp>
      <p:sp>
        <p:nvSpPr>
          <p:cNvPr id="4" name="Slide Number Placeholder 3"/>
          <p:cNvSpPr>
            <a:spLocks noGrp="1"/>
          </p:cNvSpPr>
          <p:nvPr>
            <p:ph type="sldNum" sz="quarter" idx="10"/>
          </p:nvPr>
        </p:nvSpPr>
        <p:spPr/>
        <p:txBody>
          <a:bodyPr/>
          <a:lstStyle/>
          <a:p>
            <a:fld id="{D177810B-D252-4D7D-8D63-46751445F18C}" type="slidenum">
              <a:rPr lang="en-ZA" smtClean="0"/>
              <a:t>14</a:t>
            </a:fld>
            <a:endParaRPr lang="en-ZA"/>
          </a:p>
        </p:txBody>
      </p:sp>
    </p:spTree>
    <p:extLst>
      <p:ext uri="{BB962C8B-B14F-4D97-AF65-F5344CB8AC3E}">
        <p14:creationId xmlns:p14="http://schemas.microsoft.com/office/powerpoint/2010/main" val="1499787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Especially at the front office level full integration and coordination at</a:t>
            </a:r>
            <a:r>
              <a:rPr lang="en-GB" baseline="0" dirty="0"/>
              <a:t> local level can only happen where there are staff in place (capacity!).. And in increasing degrees of integration from simple information sharing to creation of an ad-hoc office integrating functions autonomously..</a:t>
            </a:r>
            <a:endParaRPr lang="en-GB" dirty="0"/>
          </a:p>
        </p:txBody>
      </p:sp>
      <p:sp>
        <p:nvSpPr>
          <p:cNvPr id="4" name="Slide Number Placeholder 3"/>
          <p:cNvSpPr>
            <a:spLocks noGrp="1"/>
          </p:cNvSpPr>
          <p:nvPr>
            <p:ph type="sldNum" sz="quarter" idx="10"/>
          </p:nvPr>
        </p:nvSpPr>
        <p:spPr/>
        <p:txBody>
          <a:bodyPr/>
          <a:lstStyle/>
          <a:p>
            <a:fld id="{A802E42B-4540-4CA0-B5CC-7A6A1B09DC25}" type="slidenum">
              <a:rPr lang="en-ZA" smtClean="0"/>
              <a:t>15</a:t>
            </a:fld>
            <a:endParaRPr lang="en-ZA"/>
          </a:p>
        </p:txBody>
      </p:sp>
    </p:spTree>
    <p:extLst>
      <p:ext uri="{BB962C8B-B14F-4D97-AF65-F5344CB8AC3E}">
        <p14:creationId xmlns:p14="http://schemas.microsoft.com/office/powerpoint/2010/main" val="831407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Critical for the harmonization between social protection programmes is an effective referral system… the assumption being that those households who are</a:t>
            </a:r>
            <a:r>
              <a:rPr lang="en-GB" sz="1200" kern="1200" baseline="0" dirty="0">
                <a:solidFill>
                  <a:schemeClr val="tx1"/>
                </a:solidFill>
                <a:effectLst/>
                <a:latin typeface="+mn-lt"/>
                <a:ea typeface="+mn-ea"/>
                <a:cs typeface="+mn-cs"/>
              </a:rPr>
              <a:t> covered by social protection face a wide variety of risks and challenges that are catered for by other services in other sectors.. A referral system ensures these are catered to holistically through one touch-point at local level.</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Mention examples of One-stop shops in Lesotho and South Africa from Base Doc.</a:t>
            </a:r>
            <a:endParaRPr lang="en-GB" dirty="0"/>
          </a:p>
        </p:txBody>
      </p:sp>
      <p:sp>
        <p:nvSpPr>
          <p:cNvPr id="4" name="Slide Number Placeholder 3"/>
          <p:cNvSpPr>
            <a:spLocks noGrp="1"/>
          </p:cNvSpPr>
          <p:nvPr>
            <p:ph type="sldNum" sz="quarter" idx="10"/>
          </p:nvPr>
        </p:nvSpPr>
        <p:spPr/>
        <p:txBody>
          <a:bodyPr/>
          <a:lstStyle/>
          <a:p>
            <a:fld id="{A802E42B-4540-4CA0-B5CC-7A6A1B09DC25}" type="slidenum">
              <a:rPr lang="en-ZA" smtClean="0"/>
              <a:t>16</a:t>
            </a:fld>
            <a:endParaRPr lang="en-ZA"/>
          </a:p>
        </p:txBody>
      </p:sp>
    </p:spTree>
    <p:extLst>
      <p:ext uri="{BB962C8B-B14F-4D97-AF65-F5344CB8AC3E}">
        <p14:creationId xmlns:p14="http://schemas.microsoft.com/office/powerpoint/2010/main" val="3287049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dirty="0">
                <a:solidFill>
                  <a:schemeClr val="tx1">
                    <a:lumMod val="95000"/>
                    <a:lumOff val="5000"/>
                  </a:schemeClr>
                </a:solidFill>
                <a:latin typeface="Avenir LT Std 35 Light" pitchFamily="34" charset="0"/>
              </a:rPr>
              <a:t>Vertical coordination</a:t>
            </a:r>
          </a:p>
          <a:p>
            <a:r>
              <a:rPr lang="en-GB" sz="1200" kern="1200" dirty="0">
                <a:solidFill>
                  <a:schemeClr val="tx1"/>
                </a:solidFill>
                <a:effectLst/>
                <a:latin typeface="+mn-lt"/>
                <a:ea typeface="+mn-ea"/>
                <a:cs typeface="+mn-cs"/>
              </a:rPr>
              <a:t>Aim: ensure consistency, responsiveness to local context and accountability in programme implementation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Coordination is considered to be ‘vertical’ when it takes place between the different levels of government (federal, national, provincial/regional, district, and commune/village) in order to guarantee the implementation of the defined policies, the financial sustainability of the social protection system, and the decentralized delivery of social transfers to beneficiaries.</a:t>
            </a:r>
          </a:p>
          <a:p>
            <a:r>
              <a:rPr lang="en-GB" sz="1200" kern="1200" dirty="0">
                <a:solidFill>
                  <a:schemeClr val="tx1"/>
                </a:solidFill>
                <a:effectLst/>
                <a:latin typeface="+mn-lt"/>
                <a:ea typeface="+mn-ea"/>
                <a:cs typeface="+mn-cs"/>
              </a:rPr>
              <a:t>Vertical coordination is based on the recognition that each layer of the social protection system depends on the other layers to perform its own duties. For instance the operational layer needs to respect the parameters of the schemes defined at higher level. Reversely, the planning layer requires certain types of information from the field to be accurately completed.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Objectives of vertical coordination are to: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Ensure consistency with policy vision and programme design during the implementation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Improve efficiency of the administration through the principle of subsidiarity by empowering local administrations and other structures at the local level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Improve the level of information, accountability and ownership at all levels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Ultimately, the social protection system needs to be consistent with </a:t>
            </a:r>
            <a:r>
              <a:rPr lang="en-GB" sz="1200" kern="1200" dirty="0" err="1">
                <a:solidFill>
                  <a:schemeClr val="tx1"/>
                </a:solidFill>
                <a:effectLst/>
                <a:latin typeface="+mn-lt"/>
                <a:ea typeface="+mn-ea"/>
                <a:cs typeface="+mn-cs"/>
              </a:rPr>
              <a:t>deconcentration</a:t>
            </a:r>
            <a:r>
              <a:rPr lang="en-GB" sz="1200" kern="1200" dirty="0">
                <a:solidFill>
                  <a:schemeClr val="tx1"/>
                </a:solidFill>
                <a:effectLst/>
                <a:latin typeface="+mn-lt"/>
                <a:ea typeface="+mn-ea"/>
                <a:cs typeface="+mn-cs"/>
              </a:rPr>
              <a:t> and decentralization policies, as well as with local administrative capacities….</a:t>
            </a:r>
            <a:endParaRPr lang="en-GB" dirty="0"/>
          </a:p>
        </p:txBody>
      </p:sp>
      <p:sp>
        <p:nvSpPr>
          <p:cNvPr id="4" name="Slide Number Placeholder 3"/>
          <p:cNvSpPr>
            <a:spLocks noGrp="1"/>
          </p:cNvSpPr>
          <p:nvPr>
            <p:ph type="sldNum" sz="quarter" idx="10"/>
          </p:nvPr>
        </p:nvSpPr>
        <p:spPr/>
        <p:txBody>
          <a:bodyPr/>
          <a:lstStyle/>
          <a:p>
            <a:fld id="{A802E42B-4540-4CA0-B5CC-7A6A1B09DC25}" type="slidenum">
              <a:rPr lang="en-ZA" smtClean="0"/>
              <a:t>17</a:t>
            </a:fld>
            <a:endParaRPr lang="en-ZA"/>
          </a:p>
        </p:txBody>
      </p:sp>
    </p:spTree>
    <p:extLst>
      <p:ext uri="{BB962C8B-B14F-4D97-AF65-F5344CB8AC3E}">
        <p14:creationId xmlns:p14="http://schemas.microsoft.com/office/powerpoint/2010/main" val="3241669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 through slides asking delegates if they have any examples of this they can think of..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802E42B-4540-4CA0-B5CC-7A6A1B09DC25}" type="slidenum">
              <a:rPr lang="en-ZA" smtClean="0"/>
              <a:t>18</a:t>
            </a:fld>
            <a:endParaRPr lang="en-ZA"/>
          </a:p>
        </p:txBody>
      </p:sp>
    </p:spTree>
    <p:extLst>
      <p:ext uri="{BB962C8B-B14F-4D97-AF65-F5344CB8AC3E}">
        <p14:creationId xmlns:p14="http://schemas.microsoft.com/office/powerpoint/2010/main" val="3241669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delegates we have told them step 1 of their assessment of coordination at policy level.. But also at other levels should be an understanding of key stakeholders.</a:t>
            </a:r>
          </a:p>
          <a:p>
            <a:endParaRPr lang="en-US" dirty="0"/>
          </a:p>
          <a:p>
            <a:r>
              <a:rPr lang="en-US" dirty="0"/>
              <a:t>This exercise aims to do</a:t>
            </a:r>
            <a:r>
              <a:rPr lang="en-US" baseline="0" dirty="0"/>
              <a:t> that, applying a useful framework.. </a:t>
            </a:r>
            <a:r>
              <a:rPr lang="en-US" i="1" baseline="0" dirty="0"/>
              <a:t>(Go to next slide)</a:t>
            </a:r>
            <a:endParaRPr lang="en-US" i="1" dirty="0"/>
          </a:p>
        </p:txBody>
      </p:sp>
      <p:sp>
        <p:nvSpPr>
          <p:cNvPr id="4" name="Slide Number Placeholder 3"/>
          <p:cNvSpPr>
            <a:spLocks noGrp="1"/>
          </p:cNvSpPr>
          <p:nvPr>
            <p:ph type="sldNum" sz="quarter" idx="10"/>
          </p:nvPr>
        </p:nvSpPr>
        <p:spPr/>
        <p:txBody>
          <a:bodyPr/>
          <a:lstStyle/>
          <a:p>
            <a:fld id="{A802E42B-4540-4CA0-B5CC-7A6A1B09DC25}" type="slidenum">
              <a:rPr lang="en-ZA" smtClean="0"/>
              <a:t>19</a:t>
            </a:fld>
            <a:endParaRPr lang="en-ZA"/>
          </a:p>
        </p:txBody>
      </p:sp>
    </p:spTree>
    <p:extLst>
      <p:ext uri="{BB962C8B-B14F-4D97-AF65-F5344CB8AC3E}">
        <p14:creationId xmlns:p14="http://schemas.microsoft.com/office/powerpoint/2010/main" val="701849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them an explanation of each to help them understand… brainstorm one example all together and then divide into groups</a:t>
            </a:r>
            <a:r>
              <a:rPr lang="en-GB" baseline="0" dirty="0"/>
              <a:t> as per activity description.</a:t>
            </a:r>
            <a:endParaRPr lang="en-GB" dirty="0"/>
          </a:p>
          <a:p>
            <a:endParaRPr lang="en-GB" dirty="0"/>
          </a:p>
          <a:p>
            <a:r>
              <a:rPr lang="en-GB" sz="1200" b="1" i="0" kern="1200" dirty="0">
                <a:solidFill>
                  <a:schemeClr val="tx1"/>
                </a:solidFill>
                <a:effectLst/>
                <a:latin typeface="+mn-lt"/>
                <a:ea typeface="+mn-ea"/>
                <a:cs typeface="+mn-cs"/>
              </a:rPr>
              <a:t>Low interest, low influence</a:t>
            </a:r>
          </a:p>
          <a:p>
            <a:r>
              <a:rPr lang="en-GB" sz="1200" b="0" i="0" kern="1200" dirty="0">
                <a:solidFill>
                  <a:schemeClr val="tx1"/>
                </a:solidFill>
                <a:effectLst/>
                <a:latin typeface="+mn-lt"/>
                <a:ea typeface="+mn-ea"/>
                <a:cs typeface="+mn-cs"/>
              </a:rPr>
              <a:t>These are relatively unimportant people, but keeping in touch with them is a good idea, just in case their status changes.</a:t>
            </a:r>
          </a:p>
          <a:p>
            <a:r>
              <a:rPr lang="en-GB" sz="1200" b="1" i="0" kern="1200" dirty="0">
                <a:solidFill>
                  <a:schemeClr val="tx1"/>
                </a:solidFill>
                <a:effectLst/>
                <a:latin typeface="+mn-lt"/>
                <a:ea typeface="+mn-ea"/>
                <a:cs typeface="+mn-cs"/>
              </a:rPr>
              <a:t>High interest, low influence</a:t>
            </a:r>
          </a:p>
          <a:p>
            <a:r>
              <a:rPr lang="en-GB" sz="1200" b="0" i="0" kern="1200" dirty="0">
                <a:solidFill>
                  <a:schemeClr val="tx1"/>
                </a:solidFill>
                <a:effectLst/>
                <a:latin typeface="+mn-lt"/>
                <a:ea typeface="+mn-ea"/>
                <a:cs typeface="+mn-cs"/>
              </a:rPr>
              <a:t>These people can be difficult in that it is easy to ignore them as they apparently do not have a voice, although if sufficiently upset they may gain influence by low-level blocking and other techniques of </a:t>
            </a:r>
            <a:r>
              <a:rPr lang="en-GB" sz="1200" b="0" i="0" u="none" strike="noStrike" kern="1200" dirty="0">
                <a:solidFill>
                  <a:schemeClr val="tx1"/>
                </a:solidFill>
                <a:effectLst/>
                <a:latin typeface="+mn-lt"/>
                <a:ea typeface="+mn-ea"/>
                <a:cs typeface="+mn-cs"/>
              </a:rPr>
              <a:t>resistance..</a:t>
            </a:r>
            <a:r>
              <a:rPr lang="en-GB" sz="1200" b="0" i="0" kern="1200" dirty="0">
                <a:solidFill>
                  <a:schemeClr val="tx1"/>
                </a:solidFill>
                <a:effectLst/>
                <a:latin typeface="+mn-lt"/>
                <a:ea typeface="+mn-ea"/>
                <a:cs typeface="+mn-cs"/>
              </a:rPr>
              <a:t>. They may also be essential stakeholders</a:t>
            </a:r>
            <a:r>
              <a:rPr lang="en-GB" sz="1200" b="0" i="0" kern="1200" baseline="0" dirty="0">
                <a:solidFill>
                  <a:schemeClr val="tx1"/>
                </a:solidFill>
                <a:effectLst/>
                <a:latin typeface="+mn-lt"/>
                <a:ea typeface="+mn-ea"/>
                <a:cs typeface="+mn-cs"/>
              </a:rPr>
              <a:t> to us.</a:t>
            </a:r>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Low interest, high influence</a:t>
            </a:r>
          </a:p>
          <a:p>
            <a:r>
              <a:rPr lang="en-GB" sz="1200" b="0" i="0" kern="1200" dirty="0">
                <a:solidFill>
                  <a:schemeClr val="tx1"/>
                </a:solidFill>
                <a:effectLst/>
                <a:latin typeface="+mn-lt"/>
                <a:ea typeface="+mn-ea"/>
                <a:cs typeface="+mn-cs"/>
              </a:rPr>
              <a:t>People with a low interest will not be particularly worried about what you are doing, so are </a:t>
            </a:r>
            <a:r>
              <a:rPr lang="en-GB" sz="1200" b="0" i="0" kern="1200" dirty="0" err="1">
                <a:solidFill>
                  <a:schemeClr val="tx1"/>
                </a:solidFill>
                <a:effectLst/>
                <a:latin typeface="+mn-lt"/>
                <a:ea typeface="+mn-ea"/>
                <a:cs typeface="+mn-cs"/>
              </a:rPr>
              <a:t>are</a:t>
            </a:r>
            <a:r>
              <a:rPr lang="en-GB" sz="1200" b="0" i="0" kern="1200" dirty="0">
                <a:solidFill>
                  <a:schemeClr val="tx1"/>
                </a:solidFill>
                <a:effectLst/>
                <a:latin typeface="+mn-lt"/>
                <a:ea typeface="+mn-ea"/>
                <a:cs typeface="+mn-cs"/>
              </a:rPr>
              <a:t> not too much of a problem. A problem can appear when they are persuaded to act for those who oppose your actions/proposed change. It is thus important to keep them onside, for example with regular meetings that explain the truth of what is happening.</a:t>
            </a:r>
          </a:p>
          <a:p>
            <a:r>
              <a:rPr lang="en-GB" sz="1200" b="1" i="0" kern="1200" dirty="0">
                <a:solidFill>
                  <a:schemeClr val="tx1"/>
                </a:solidFill>
                <a:effectLst/>
                <a:latin typeface="+mn-lt"/>
                <a:ea typeface="+mn-ea"/>
                <a:cs typeface="+mn-cs"/>
              </a:rPr>
              <a:t>High interest, high influence</a:t>
            </a:r>
          </a:p>
          <a:p>
            <a:r>
              <a:rPr lang="en-GB" sz="1200" b="0" i="0" kern="1200" dirty="0">
                <a:solidFill>
                  <a:schemeClr val="tx1"/>
                </a:solidFill>
                <a:effectLst/>
                <a:latin typeface="+mn-lt"/>
                <a:ea typeface="+mn-ea"/>
                <a:cs typeface="+mn-cs"/>
              </a:rPr>
              <a:t>These people are both significantly affected by your actions/proposed change and most able to do something about it, either supporting or opposing </a:t>
            </a:r>
            <a:r>
              <a:rPr lang="en-GB" sz="1200" b="0" i="0" kern="1200" dirty="0" err="1">
                <a:solidFill>
                  <a:schemeClr val="tx1"/>
                </a:solidFill>
                <a:effectLst/>
                <a:latin typeface="+mn-lt"/>
                <a:ea typeface="+mn-ea"/>
                <a:cs typeface="+mn-cs"/>
              </a:rPr>
              <a:t>actrions</a:t>
            </a:r>
            <a:r>
              <a:rPr lang="en-GB" sz="1200" b="0" i="0" kern="1200" dirty="0">
                <a:solidFill>
                  <a:schemeClr val="tx1"/>
                </a:solidFill>
                <a:effectLst/>
                <a:latin typeface="+mn-lt"/>
                <a:ea typeface="+mn-ea"/>
                <a:cs typeface="+mn-cs"/>
              </a:rPr>
              <a:t>/changes. It is particularly important to engage these people, ensuring both that they understand what is going on and also creating buy-in as they feel a sense of ownership of what is being done.</a:t>
            </a:r>
          </a:p>
          <a:p>
            <a:endParaRPr lang="en-GB" sz="1200" b="0" i="1" kern="1200" dirty="0">
              <a:solidFill>
                <a:schemeClr val="tx1"/>
              </a:solidFill>
              <a:effectLst/>
              <a:latin typeface="+mn-lt"/>
              <a:ea typeface="+mn-ea"/>
              <a:cs typeface="+mn-cs"/>
            </a:endParaRPr>
          </a:p>
          <a:p>
            <a:r>
              <a:rPr lang="en-GB" sz="1200" b="0" i="1" kern="1200" dirty="0">
                <a:solidFill>
                  <a:schemeClr val="tx1"/>
                </a:solidFill>
                <a:effectLst/>
                <a:latin typeface="+mn-lt"/>
                <a:ea typeface="+mn-ea"/>
                <a:cs typeface="+mn-cs"/>
              </a:rPr>
              <a:t>USE next slide for debrief…</a:t>
            </a:r>
          </a:p>
          <a:p>
            <a:endParaRPr lang="en-GB" dirty="0"/>
          </a:p>
        </p:txBody>
      </p:sp>
      <p:sp>
        <p:nvSpPr>
          <p:cNvPr id="4" name="Slide Number Placeholder 3"/>
          <p:cNvSpPr>
            <a:spLocks noGrp="1"/>
          </p:cNvSpPr>
          <p:nvPr>
            <p:ph type="sldNum" sz="quarter" idx="10"/>
          </p:nvPr>
        </p:nvSpPr>
        <p:spPr/>
        <p:txBody>
          <a:bodyPr/>
          <a:lstStyle/>
          <a:p>
            <a:fld id="{A802E42B-4540-4CA0-B5CC-7A6A1B09DC25}" type="slidenum">
              <a:rPr lang="en-ZA" smtClean="0"/>
              <a:t>20</a:t>
            </a:fld>
            <a:endParaRPr lang="en-ZA"/>
          </a:p>
        </p:txBody>
      </p:sp>
    </p:spTree>
    <p:extLst>
      <p:ext uri="{BB962C8B-B14F-4D97-AF65-F5344CB8AC3E}">
        <p14:creationId xmlns:p14="http://schemas.microsoft.com/office/powerpoint/2010/main" val="1276968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DEBRIEF</a:t>
            </a:r>
            <a:r>
              <a:rPr lang="en-GB" b="1" baseline="0" dirty="0"/>
              <a:t> SLIDE</a:t>
            </a:r>
          </a:p>
          <a:p>
            <a:r>
              <a:rPr lang="en-GB" b="0" i="1" baseline="0" dirty="0"/>
              <a:t>Use to trigger debate and discussions on who might be missing here..</a:t>
            </a:r>
          </a:p>
          <a:p>
            <a:endParaRPr lang="en-GB" b="0" i="1" baseline="0" dirty="0"/>
          </a:p>
          <a:p>
            <a:r>
              <a:rPr lang="en-GB" b="1" dirty="0" err="1"/>
              <a:t>Eg</a:t>
            </a:r>
            <a:r>
              <a:rPr lang="en-GB" b="1" dirty="0"/>
              <a:t>. CLICK:</a:t>
            </a:r>
            <a:r>
              <a:rPr lang="en-GB" b="1" baseline="0" dirty="0"/>
              <a:t> </a:t>
            </a:r>
            <a:r>
              <a:rPr lang="en-GB" b="1" dirty="0"/>
              <a:t>Bens</a:t>
            </a:r>
            <a:r>
              <a:rPr lang="en-GB" b="1" baseline="0" dirty="0"/>
              <a:t> and eligible non bens.. </a:t>
            </a:r>
            <a:r>
              <a:rPr lang="en-GB" b="1" dirty="0"/>
              <a:t>Most</a:t>
            </a:r>
            <a:r>
              <a:rPr lang="en-GB" b="1" baseline="0" dirty="0"/>
              <a:t> probably HIGH INTEREST LOW INFLUENCE..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In the case of Social Protection they are often the people we are trying to serve: the poorest and most vulnerable citizens who are potential beneficiaries of social protection.</a:t>
            </a:r>
          </a:p>
          <a:p>
            <a:endParaRPr lang="en-GB" dirty="0"/>
          </a:p>
        </p:txBody>
      </p:sp>
      <p:sp>
        <p:nvSpPr>
          <p:cNvPr id="4" name="Slide Number Placeholder 3"/>
          <p:cNvSpPr>
            <a:spLocks noGrp="1"/>
          </p:cNvSpPr>
          <p:nvPr>
            <p:ph type="sldNum" sz="quarter" idx="10"/>
          </p:nvPr>
        </p:nvSpPr>
        <p:spPr/>
        <p:txBody>
          <a:bodyPr/>
          <a:lstStyle/>
          <a:p>
            <a:fld id="{A802E42B-4540-4CA0-B5CC-7A6A1B09DC25}" type="slidenum">
              <a:rPr lang="en-ZA" smtClean="0"/>
              <a:t>21</a:t>
            </a:fld>
            <a:endParaRPr lang="en-ZA"/>
          </a:p>
        </p:txBody>
      </p:sp>
    </p:spTree>
    <p:extLst>
      <p:ext uri="{BB962C8B-B14F-4D97-AF65-F5344CB8AC3E}">
        <p14:creationId xmlns:p14="http://schemas.microsoft.com/office/powerpoint/2010/main" val="1728757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differences between vertical and horizontal coordination..</a:t>
            </a:r>
          </a:p>
        </p:txBody>
      </p:sp>
      <p:sp>
        <p:nvSpPr>
          <p:cNvPr id="4" name="Slide Number Placeholder 3"/>
          <p:cNvSpPr>
            <a:spLocks noGrp="1"/>
          </p:cNvSpPr>
          <p:nvPr>
            <p:ph type="sldNum" sz="quarter" idx="10"/>
          </p:nvPr>
        </p:nvSpPr>
        <p:spPr/>
        <p:txBody>
          <a:bodyPr/>
          <a:lstStyle/>
          <a:p>
            <a:fld id="{A802E42B-4540-4CA0-B5CC-7A6A1B09DC25}" type="slidenum">
              <a:rPr lang="en-ZA" smtClean="0"/>
              <a:t>4</a:t>
            </a:fld>
            <a:endParaRPr lang="en-ZA"/>
          </a:p>
        </p:txBody>
      </p:sp>
    </p:spTree>
    <p:extLst>
      <p:ext uri="{BB962C8B-B14F-4D97-AF65-F5344CB8AC3E}">
        <p14:creationId xmlns:p14="http://schemas.microsoft.com/office/powerpoint/2010/main" val="649029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2E42B-4540-4CA0-B5CC-7A6A1B09DC25}" type="slidenum">
              <a:rPr lang="en-ZA" smtClean="0"/>
              <a:t>22</a:t>
            </a:fld>
            <a:endParaRPr lang="en-ZA"/>
          </a:p>
        </p:txBody>
      </p:sp>
    </p:spTree>
    <p:extLst>
      <p:ext uri="{BB962C8B-B14F-4D97-AF65-F5344CB8AC3E}">
        <p14:creationId xmlns:p14="http://schemas.microsoft.com/office/powerpoint/2010/main" val="2440549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Invite</a:t>
            </a:r>
            <a:r>
              <a:rPr lang="en-US" baseline="0" dirty="0"/>
              <a:t> participants to contribute their major AHA moments, resulting in SP learning take-</a:t>
            </a:r>
            <a:r>
              <a:rPr lang="en-US" baseline="0" dirty="0" err="1"/>
              <a:t>aways</a:t>
            </a:r>
            <a:r>
              <a:rPr lang="en-US" baseline="0" dirty="0"/>
              <a:t>, insights and mind shifts on the topic </a:t>
            </a:r>
            <a:r>
              <a:rPr lang="en-US" baseline="0"/>
              <a:t>of Coordination </a:t>
            </a:r>
            <a:r>
              <a:rPr lang="mr-IN" baseline="0" dirty="0"/>
              <a:t>–</a:t>
            </a:r>
            <a:r>
              <a:rPr lang="en-US" baseline="0" dirty="0"/>
              <a:t> create one flip chart with the title Coordination to record all the contributions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Use the following three questions to elicit participant contributions:</a:t>
            </a:r>
          </a:p>
          <a:p>
            <a:pPr lvl="0"/>
            <a:r>
              <a:rPr lang="en-ZA" sz="1200" kern="1200" dirty="0">
                <a:solidFill>
                  <a:schemeClr val="tx1"/>
                </a:solidFill>
                <a:effectLst/>
                <a:latin typeface="+mn-lt"/>
                <a:ea typeface="+mn-ea"/>
                <a:cs typeface="+mn-cs"/>
              </a:rPr>
              <a:t>What do you know now that you did not know before?</a:t>
            </a:r>
            <a:endParaRPr lang="en-GB"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What shift in your thinking did you experience?</a:t>
            </a:r>
            <a:endParaRPr lang="en-GB"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What would you do differently now?</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C9138ACA-736A-4C43-86F9-1D47B24AC60C}" type="slidenum">
              <a:rPr lang="en-ZA" smtClean="0"/>
              <a:t>25</a:t>
            </a:fld>
            <a:endParaRPr lang="en-ZA"/>
          </a:p>
        </p:txBody>
      </p:sp>
    </p:spTree>
    <p:extLst>
      <p:ext uri="{BB962C8B-B14F-4D97-AF65-F5344CB8AC3E}">
        <p14:creationId xmlns:p14="http://schemas.microsoft.com/office/powerpoint/2010/main" val="792704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Plenary brainstorm..</a:t>
            </a:r>
            <a:r>
              <a:rPr lang="en-GB" i="1" baseline="0" dirty="0"/>
              <a:t> (10 minutes)</a:t>
            </a:r>
            <a:endParaRPr lang="en-GB" i="1" dirty="0"/>
          </a:p>
        </p:txBody>
      </p:sp>
      <p:sp>
        <p:nvSpPr>
          <p:cNvPr id="4" name="Slide Number Placeholder 3"/>
          <p:cNvSpPr>
            <a:spLocks noGrp="1"/>
          </p:cNvSpPr>
          <p:nvPr>
            <p:ph type="sldNum" sz="quarter" idx="10"/>
          </p:nvPr>
        </p:nvSpPr>
        <p:spPr/>
        <p:txBody>
          <a:bodyPr/>
          <a:lstStyle/>
          <a:p>
            <a:fld id="{A802E42B-4540-4CA0-B5CC-7A6A1B09DC25}" type="slidenum">
              <a:rPr lang="en-ZA" smtClean="0"/>
              <a:t>5</a:t>
            </a:fld>
            <a:endParaRPr lang="en-ZA"/>
          </a:p>
        </p:txBody>
      </p:sp>
    </p:spTree>
    <p:extLst>
      <p:ext uri="{BB962C8B-B14F-4D97-AF65-F5344CB8AC3E}">
        <p14:creationId xmlns:p14="http://schemas.microsoft.com/office/powerpoint/2010/main" val="2109619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Build on brainstorm..</a:t>
            </a:r>
          </a:p>
          <a:p>
            <a:endParaRPr lang="en-GB" i="1" dirty="0"/>
          </a:p>
          <a:p>
            <a:r>
              <a:rPr lang="en-ZA" dirty="0"/>
              <a:t>Why important? </a:t>
            </a:r>
            <a:r>
              <a:rPr lang="en-ZA" i="1" dirty="0"/>
              <a:t>Build on brainstorm</a:t>
            </a:r>
          </a:p>
          <a:p>
            <a:endParaRPr lang="en-ZA" dirty="0"/>
          </a:p>
          <a:p>
            <a:r>
              <a:rPr lang="en-ZA" dirty="0"/>
              <a:t>Also..</a:t>
            </a:r>
          </a:p>
          <a:p>
            <a:endParaRPr lang="en-ZA" dirty="0"/>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Provides potentially better results for the population (e.g. universal coverage).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Helps convey the ‘big picture’ or strategic goals (e.g. sustainable development), which are not always captured by individual agencies’ or ministries’ objectives.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Helps realize synergies and maximize the cost effectiveness of policy and/or service delivery.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Generates economies of scale (e.g. sharing of infrastructure, facilities, data and information, and property, among others).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Sets a precedent for the way a government operates that can be used in other areas beyond social protection.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Improves client focus and thereby service quality and user-friendliness.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Assists with prioritization, resolution of potential conflicts, and trade-offs in decision-making.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Improves working relations with other agencies and ministries that are likely to be critical to future successes, and the achievement of cross-cutting objectives (e.g. formalization).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Contributes to the empowerment of local administrations, and therefore to the success of decentralization processes </a:t>
            </a:r>
            <a:endParaRPr lang="en-ZA" dirty="0"/>
          </a:p>
          <a:p>
            <a:endParaRPr lang="en-GB" i="1" dirty="0"/>
          </a:p>
        </p:txBody>
      </p:sp>
      <p:sp>
        <p:nvSpPr>
          <p:cNvPr id="4" name="Slide Number Placeholder 3"/>
          <p:cNvSpPr>
            <a:spLocks noGrp="1"/>
          </p:cNvSpPr>
          <p:nvPr>
            <p:ph type="sldNum" sz="quarter" idx="10"/>
          </p:nvPr>
        </p:nvSpPr>
        <p:spPr/>
        <p:txBody>
          <a:bodyPr/>
          <a:lstStyle/>
          <a:p>
            <a:fld id="{A802E42B-4540-4CA0-B5CC-7A6A1B09DC25}" type="slidenum">
              <a:rPr lang="en-ZA" smtClean="0"/>
              <a:t>6</a:t>
            </a:fld>
            <a:endParaRPr lang="en-ZA"/>
          </a:p>
        </p:txBody>
      </p:sp>
    </p:spTree>
    <p:extLst>
      <p:ext uri="{BB962C8B-B14F-4D97-AF65-F5344CB8AC3E}">
        <p14:creationId xmlns:p14="http://schemas.microsoft.com/office/powerpoint/2010/main" val="538116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Build on brainstorm..</a:t>
            </a:r>
          </a:p>
        </p:txBody>
      </p:sp>
      <p:sp>
        <p:nvSpPr>
          <p:cNvPr id="4" name="Slide Number Placeholder 3"/>
          <p:cNvSpPr>
            <a:spLocks noGrp="1"/>
          </p:cNvSpPr>
          <p:nvPr>
            <p:ph type="sldNum" sz="quarter" idx="10"/>
          </p:nvPr>
        </p:nvSpPr>
        <p:spPr/>
        <p:txBody>
          <a:bodyPr/>
          <a:lstStyle/>
          <a:p>
            <a:fld id="{A802E42B-4540-4CA0-B5CC-7A6A1B09DC25}" type="slidenum">
              <a:rPr lang="en-ZA" smtClean="0"/>
              <a:t>7</a:t>
            </a:fld>
            <a:endParaRPr lang="en-ZA"/>
          </a:p>
        </p:txBody>
      </p:sp>
    </p:spTree>
    <p:extLst>
      <p:ext uri="{BB962C8B-B14F-4D97-AF65-F5344CB8AC3E}">
        <p14:creationId xmlns:p14="http://schemas.microsoft.com/office/powerpoint/2010/main" val="3339804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Explain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Coordination can be seen as part of a continuum of relationships which require gradually increasing levels of trust and the sharing of resources, risks and rewards. The continuum may start with networking (no sharing of resources), then move to coordination (minimal sharing of resources), to cooperation (some sharing of risks and rewards), to collaboration (sharing of risks, responsibilities and rewards) and finally to integration in the form of merging programmes and structures into one.  This is captured in the table below</a:t>
            </a:r>
            <a:endParaRPr lang="en-ZA" dirty="0"/>
          </a:p>
        </p:txBody>
      </p:sp>
      <p:sp>
        <p:nvSpPr>
          <p:cNvPr id="4" name="Slide Number Placeholder 3"/>
          <p:cNvSpPr>
            <a:spLocks noGrp="1"/>
          </p:cNvSpPr>
          <p:nvPr>
            <p:ph type="sldNum" sz="quarter" idx="10"/>
          </p:nvPr>
        </p:nvSpPr>
        <p:spPr/>
        <p:txBody>
          <a:bodyPr/>
          <a:lstStyle/>
          <a:p>
            <a:fld id="{D177810B-D252-4D7D-8D63-46751445F18C}" type="slidenum">
              <a:rPr lang="en-ZA" smtClean="0"/>
              <a:t>8</a:t>
            </a:fld>
            <a:endParaRPr lang="en-ZA"/>
          </a:p>
        </p:txBody>
      </p:sp>
    </p:spTree>
    <p:extLst>
      <p:ext uri="{BB962C8B-B14F-4D97-AF65-F5344CB8AC3E}">
        <p14:creationId xmlns:p14="http://schemas.microsoft.com/office/powerpoint/2010/main" val="1445847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we go into the detail! We could see coordination as a Greek temple where the pillars are the wide variety of services offered (social assistance and beyond).. the core objective represented as the ‘roof’ is universal access to basic health care and income security for all.. And the coordination elements cutting across are:</a:t>
            </a:r>
          </a:p>
          <a:p>
            <a:pPr marL="228600" indent="-228600">
              <a:buAutoNum type="alphaLcParenR"/>
            </a:pPr>
            <a:r>
              <a:rPr lang="en-GB" baseline="0" dirty="0"/>
              <a:t>Vertical</a:t>
            </a:r>
          </a:p>
          <a:p>
            <a:pPr marL="228600" indent="-228600">
              <a:buAutoNum type="alphaLcParenR"/>
            </a:pPr>
            <a:r>
              <a:rPr lang="en-GB" baseline="0" dirty="0"/>
              <a:t>horizontal.. At three levels: administration, programme and policy..</a:t>
            </a:r>
          </a:p>
          <a:p>
            <a:pPr marL="228600" indent="-228600">
              <a:buAutoNum type="alphaLcParenR"/>
            </a:pPr>
            <a:endParaRPr lang="en-GB" baseline="0" dirty="0"/>
          </a:p>
          <a:p>
            <a:pPr marL="0" indent="0">
              <a:buNone/>
            </a:pPr>
            <a:r>
              <a:rPr lang="en-GB" baseline="0" dirty="0"/>
              <a:t>We will look at these coordination dimensions in turn.</a:t>
            </a:r>
            <a:endParaRPr lang="en-GB" dirty="0"/>
          </a:p>
        </p:txBody>
      </p:sp>
      <p:sp>
        <p:nvSpPr>
          <p:cNvPr id="4" name="Slide Number Placeholder 3"/>
          <p:cNvSpPr>
            <a:spLocks noGrp="1"/>
          </p:cNvSpPr>
          <p:nvPr>
            <p:ph type="sldNum" sz="quarter" idx="10"/>
          </p:nvPr>
        </p:nvSpPr>
        <p:spPr/>
        <p:txBody>
          <a:bodyPr/>
          <a:lstStyle/>
          <a:p>
            <a:fld id="{A802E42B-4540-4CA0-B5CC-7A6A1B09DC25}" type="slidenum">
              <a:rPr lang="en-ZA" smtClean="0"/>
              <a:t>9</a:t>
            </a:fld>
            <a:endParaRPr lang="en-ZA"/>
          </a:p>
        </p:txBody>
      </p:sp>
    </p:spTree>
    <p:extLst>
      <p:ext uri="{BB962C8B-B14F-4D97-AF65-F5344CB8AC3E}">
        <p14:creationId xmlns:p14="http://schemas.microsoft.com/office/powerpoint/2010/main" val="1097786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Horizontal coordination at the policy level</a:t>
            </a:r>
          </a:p>
          <a:p>
            <a:r>
              <a:rPr lang="en-GB" sz="1200" kern="1200" dirty="0">
                <a:solidFill>
                  <a:schemeClr val="tx1"/>
                </a:solidFill>
                <a:effectLst/>
                <a:latin typeface="+mn-lt"/>
                <a:ea typeface="+mn-ea"/>
                <a:cs typeface="+mn-cs"/>
              </a:rPr>
              <a:t>The policy level is the highest level of engagement, where the objectives and functions of the social protection system are defined in the context of national goals and parameters.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It includes the overall strategic vision to improve integration and coordination across programmes and functions.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Policy and legal frameworks are developed to establish guiding principles to support social protection and inter-sectoral coordination.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choices about programmes and their mandates are made at this level.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It assists in mapping out the financial and institutional arrangements that need to be put in place to facilitate coordination between different ministries and sectors.</a:t>
            </a: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a:p>
            <a:pPr marL="0" lvl="0" indent="0">
              <a:buFont typeface="Arial" panose="020B0604020202020204" pitchFamily="34" charset="0"/>
              <a:buNone/>
            </a:pPr>
            <a:r>
              <a:rPr lang="en-GB" sz="1200" kern="1200" dirty="0">
                <a:solidFill>
                  <a:schemeClr val="tx1"/>
                </a:solidFill>
                <a:effectLst/>
                <a:latin typeface="+mn-lt"/>
                <a:ea typeface="+mn-ea"/>
                <a:cs typeface="+mn-cs"/>
              </a:rPr>
              <a:t>(if there is interest go</a:t>
            </a:r>
            <a:r>
              <a:rPr lang="en-GB" sz="1200" kern="1200" baseline="0" dirty="0">
                <a:solidFill>
                  <a:schemeClr val="tx1"/>
                </a:solidFill>
                <a:effectLst/>
                <a:latin typeface="+mn-lt"/>
                <a:ea typeface="+mn-ea"/>
                <a:cs typeface="+mn-cs"/>
              </a:rPr>
              <a:t> into details below)</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0" lvl="0" indent="0">
              <a:buFont typeface="Arial" panose="020B0604020202020204" pitchFamily="34" charset="0"/>
              <a:buNone/>
            </a:pPr>
            <a:r>
              <a:rPr lang="en-GB" sz="1200" b="1" kern="1200" dirty="0">
                <a:solidFill>
                  <a:schemeClr val="tx1"/>
                </a:solidFill>
                <a:effectLst/>
                <a:latin typeface="+mn-lt"/>
                <a:ea typeface="+mn-ea"/>
                <a:cs typeface="+mn-cs"/>
              </a:rPr>
              <a:t>Step 1:</a:t>
            </a:r>
            <a:r>
              <a:rPr lang="en-GB" sz="1200" kern="1200" dirty="0">
                <a:solidFill>
                  <a:schemeClr val="tx1"/>
                </a:solidFill>
                <a:effectLst/>
                <a:latin typeface="+mn-lt"/>
                <a:ea typeface="+mn-ea"/>
                <a:cs typeface="+mn-cs"/>
              </a:rPr>
              <a:t> stakeholder analysis - An initial step in improving policy coordination is to establish who the relevant stakeholders are with regards to social protection in order to include them in the process of policy development or review.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a:solidFill>
                  <a:schemeClr val="tx1"/>
                </a:solidFill>
                <a:effectLst/>
                <a:latin typeface="+mn-lt"/>
                <a:ea typeface="+mn-ea"/>
                <a:cs typeface="+mn-cs"/>
              </a:rPr>
              <a:t>Step 2: </a:t>
            </a:r>
            <a:r>
              <a:rPr lang="en-GB" sz="1200" b="0" kern="1200" dirty="0">
                <a:solidFill>
                  <a:schemeClr val="tx1"/>
                </a:solidFill>
                <a:effectLst/>
                <a:latin typeface="+mn-lt"/>
                <a:ea typeface="+mn-ea"/>
                <a:cs typeface="+mn-cs"/>
              </a:rPr>
              <a:t>SP</a:t>
            </a:r>
            <a:r>
              <a:rPr lang="en-GB" sz="1200" b="0" kern="1200" baseline="0" dirty="0">
                <a:solidFill>
                  <a:schemeClr val="tx1"/>
                </a:solidFill>
                <a:effectLst/>
                <a:latin typeface="+mn-lt"/>
                <a:ea typeface="+mn-ea"/>
                <a:cs typeface="+mn-cs"/>
              </a:rPr>
              <a:t> working group - </a:t>
            </a:r>
            <a:r>
              <a:rPr lang="en-GB" sz="1200" kern="1200" dirty="0">
                <a:solidFill>
                  <a:schemeClr val="tx1"/>
                </a:solidFill>
                <a:effectLst/>
                <a:latin typeface="+mn-lt"/>
                <a:ea typeface="+mn-ea"/>
                <a:cs typeface="+mn-cs"/>
              </a:rPr>
              <a:t>To ensure that the social protection policy is developed and reviewed in an integrated and comprehensive manner, preventing the various stakeholders from working in silos, a coordinating advisory structure could be established.  This could be in the form of an inter-ministerial / inter-agency team or working group to provide a platform to share information and knowledge among social protection practitioners. The creation of such a team could also strengthen the impact of policy and technical advisory services provided to governments since this guidance would be collegially discussed.  </a:t>
            </a:r>
          </a:p>
          <a:p>
            <a:r>
              <a:rPr lang="en-GB" sz="1200" b="1" kern="1200" dirty="0">
                <a:solidFill>
                  <a:schemeClr val="tx1"/>
                </a:solidFill>
                <a:effectLst/>
                <a:latin typeface="+mn-lt"/>
                <a:ea typeface="+mn-ea"/>
                <a:cs typeface="+mn-cs"/>
              </a:rPr>
              <a:t>Step 3:</a:t>
            </a:r>
            <a:r>
              <a:rPr lang="en-GB" sz="1200" b="1" kern="1200" baseline="0" dirty="0">
                <a:solidFill>
                  <a:schemeClr val="tx1"/>
                </a:solidFill>
                <a:effectLst/>
                <a:latin typeface="+mn-lt"/>
                <a:ea typeface="+mn-ea"/>
                <a:cs typeface="+mn-cs"/>
              </a:rPr>
              <a:t> </a:t>
            </a:r>
            <a:r>
              <a:rPr lang="en-GB" sz="1200" b="0" kern="1200" baseline="0" dirty="0">
                <a:solidFill>
                  <a:schemeClr val="tx1"/>
                </a:solidFill>
                <a:effectLst/>
                <a:latin typeface="+mn-lt"/>
                <a:ea typeface="+mn-ea"/>
                <a:cs typeface="+mn-cs"/>
              </a:rPr>
              <a:t>Develop/review SP policy – </a:t>
            </a:r>
            <a:r>
              <a:rPr lang="en-GB" sz="1200" b="0" i="1" kern="1200" baseline="0" dirty="0">
                <a:solidFill>
                  <a:schemeClr val="tx1"/>
                </a:solidFill>
                <a:effectLst/>
                <a:latin typeface="+mn-lt"/>
                <a:ea typeface="+mn-ea"/>
                <a:cs typeface="+mn-cs"/>
              </a:rPr>
              <a:t>Note we have already discussed the importance of a legal framework… </a:t>
            </a:r>
            <a:r>
              <a:rPr lang="en-GB" sz="1200" kern="1200" dirty="0">
                <a:solidFill>
                  <a:schemeClr val="tx1"/>
                </a:solidFill>
                <a:effectLst/>
                <a:latin typeface="+mn-lt"/>
                <a:ea typeface="+mn-ea"/>
                <a:cs typeface="+mn-cs"/>
              </a:rPr>
              <a:t>The definition of shared priorities for the extension of social protection and the implementation of a SPF should be enshrined in a national social protection policy and strategic framework. The adoption of a national social protection policy and strategy is an efficient way to maintain priorities despite changes in the government. It also provides official support to formalize the vision of the country in terms of social protection development and its implementation path. The preparation of such a policy and strategy also forces a country to ensure the coherence of social protection development policies with other national policies, notably with respect to available funding (fiscal space allocation). </a:t>
            </a:r>
          </a:p>
          <a:p>
            <a:pPr marL="0" lvl="0" indent="0">
              <a:buFont typeface="Arial" panose="020B0604020202020204" pitchFamily="34" charset="0"/>
              <a:buNone/>
            </a:pPr>
            <a:endParaRPr lang="en-GB" sz="1200" b="0" kern="1200" dirty="0">
              <a:solidFill>
                <a:schemeClr val="tx1"/>
              </a:solidFill>
              <a:effectLst/>
              <a:latin typeface="+mn-lt"/>
              <a:ea typeface="+mn-ea"/>
              <a:cs typeface="+mn-cs"/>
            </a:endParaRPr>
          </a:p>
          <a:p>
            <a:pPr marL="171450" indent="-171450">
              <a:buFont typeface="Arial" panose="020B0604020202020204" pitchFamily="34" charset="0"/>
              <a:buChar char="•"/>
            </a:pPr>
            <a:endParaRPr lang="en-ZA" baseline="0" dirty="0"/>
          </a:p>
        </p:txBody>
      </p:sp>
      <p:sp>
        <p:nvSpPr>
          <p:cNvPr id="4" name="Slide Number Placeholder 3"/>
          <p:cNvSpPr>
            <a:spLocks noGrp="1"/>
          </p:cNvSpPr>
          <p:nvPr>
            <p:ph type="sldNum" sz="quarter" idx="10"/>
          </p:nvPr>
        </p:nvSpPr>
        <p:spPr/>
        <p:txBody>
          <a:bodyPr/>
          <a:lstStyle/>
          <a:p>
            <a:fld id="{A802E42B-4540-4CA0-B5CC-7A6A1B09DC25}" type="slidenum">
              <a:rPr lang="en-ZA" smtClean="0"/>
              <a:t>10</a:t>
            </a:fld>
            <a:endParaRPr lang="en-ZA"/>
          </a:p>
        </p:txBody>
      </p:sp>
    </p:spTree>
    <p:extLst>
      <p:ext uri="{BB962C8B-B14F-4D97-AF65-F5344CB8AC3E}">
        <p14:creationId xmlns:p14="http://schemas.microsoft.com/office/powerpoint/2010/main" val="4196397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Horizontal coordination at the programme/institutional level – </a:t>
            </a:r>
            <a:r>
              <a:rPr lang="en-GB" sz="1200" b="0" i="1" kern="1200" dirty="0">
                <a:solidFill>
                  <a:schemeClr val="tx1"/>
                </a:solidFill>
                <a:effectLst/>
                <a:latin typeface="+mn-lt"/>
                <a:ea typeface="+mn-ea"/>
                <a:cs typeface="+mn-cs"/>
              </a:rPr>
              <a:t>explain we have actually discussed this a lot already, for example when we were talking about selection and identification..</a:t>
            </a:r>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Aim:  improving design of existing programmes and promoting harmonization across the portfolio of programmes.</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When social protection programmes are </a:t>
            </a:r>
            <a:r>
              <a:rPr lang="en-ZA" dirty="0">
                <a:solidFill>
                  <a:schemeClr val="accent1">
                    <a:lumMod val="75000"/>
                  </a:schemeClr>
                </a:solidFill>
              </a:rPr>
              <a:t>aligned with poverty reduction as well as social inclusion strategies</a:t>
            </a:r>
            <a:r>
              <a:rPr lang="en-ZA" dirty="0"/>
              <a:t>, this results in more multi-sectoral coordination which is better able to provide solutions in a more holistic and development-oriented manner.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key element of an integrated social system is its ability to identify and maximize synergies between programmes in the social protection space and in different sectors (e.g. health, education and child protection), and thus enhance long term, human development outcomes.</a:t>
            </a:r>
          </a:p>
          <a:p>
            <a:endParaRPr lang="en-GB" sz="1200" kern="1200" dirty="0">
              <a:solidFill>
                <a:schemeClr val="tx1"/>
              </a:solidFill>
              <a:effectLst/>
              <a:latin typeface="+mn-lt"/>
              <a:ea typeface="+mn-ea"/>
              <a:cs typeface="+mn-cs"/>
            </a:endParaRPr>
          </a:p>
          <a:p>
            <a:r>
              <a:rPr lang="en-GB" dirty="0"/>
              <a:t>Main instruments to achieve this.. Are: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Set up a social protection coordination unit/agency at national level</a:t>
            </a:r>
            <a:r>
              <a:rPr lang="en-GB" sz="1200" kern="1200" baseline="0" dirty="0">
                <a:solidFill>
                  <a:schemeClr val="tx1"/>
                </a:solidFill>
                <a:effectLst/>
                <a:latin typeface="+mn-lt"/>
                <a:ea typeface="+mn-ea"/>
                <a:cs typeface="+mn-cs"/>
              </a:rPr>
              <a:t> (as programmes often implemented by different ministries/institutions)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Select the relevant programming approach suitable for the country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Develop an integrated programme plan with clear outcomes for social protection in line with the SPF and the national priorities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Ensure the needs of beneficiaries are included in the programme plan</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Install a common monitoring and evaluation system for the implementation of the plan</a:t>
            </a:r>
            <a:endParaRPr lang="en-GB" dirty="0"/>
          </a:p>
          <a:p>
            <a:endParaRPr lang="en-GB" dirty="0"/>
          </a:p>
          <a:p>
            <a:pPr marL="171450" indent="-171450">
              <a:buFont typeface="Arial" panose="020B0604020202020204" pitchFamily="34" charset="0"/>
              <a:buChar char="•"/>
            </a:pPr>
            <a:endParaRPr lang="en-ZA" baseline="0" dirty="0"/>
          </a:p>
        </p:txBody>
      </p:sp>
      <p:sp>
        <p:nvSpPr>
          <p:cNvPr id="4" name="Slide Number Placeholder 3"/>
          <p:cNvSpPr>
            <a:spLocks noGrp="1"/>
          </p:cNvSpPr>
          <p:nvPr>
            <p:ph type="sldNum" sz="quarter" idx="10"/>
          </p:nvPr>
        </p:nvSpPr>
        <p:spPr/>
        <p:txBody>
          <a:bodyPr/>
          <a:lstStyle/>
          <a:p>
            <a:fld id="{A802E42B-4540-4CA0-B5CC-7A6A1B09DC25}" type="slidenum">
              <a:rPr lang="en-ZA" smtClean="0"/>
              <a:t>11</a:t>
            </a:fld>
            <a:endParaRPr lang="en-ZA"/>
          </a:p>
        </p:txBody>
      </p:sp>
    </p:spTree>
    <p:extLst>
      <p:ext uri="{BB962C8B-B14F-4D97-AF65-F5344CB8AC3E}">
        <p14:creationId xmlns:p14="http://schemas.microsoft.com/office/powerpoint/2010/main" val="2308198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a:xfrm>
            <a:off x="26158" y="13311"/>
            <a:ext cx="9144000" cy="830997"/>
          </a:xfrm>
          <a:prstGeom prst="rect">
            <a:avLst/>
          </a:prstGeom>
          <a:solidFill>
            <a:schemeClr val="accent5">
              <a:lumMod val="50000"/>
            </a:schemeClr>
          </a:solidFill>
        </p:spPr>
        <p:txBody>
          <a:bodyPr wrap="square" rtlCol="0">
            <a:spAutoFit/>
          </a:bodyPr>
          <a:lstStyle/>
          <a:p>
            <a:pPr algn="ctr"/>
            <a:r>
              <a:rPr lang="en-ZA" sz="2400" b="1" dirty="0">
                <a:solidFill>
                  <a:schemeClr val="bg1"/>
                </a:solidFill>
              </a:rPr>
              <a:t>LEADERSHIP &amp; TRANSFORMATION CURRICULUM:</a:t>
            </a:r>
          </a:p>
          <a:p>
            <a:pPr algn="ctr"/>
            <a:r>
              <a:rPr lang="en-ZA" sz="2400" b="1" dirty="0">
                <a:solidFill>
                  <a:schemeClr val="bg1"/>
                </a:solidFill>
              </a:rPr>
              <a:t>  BUILDING &amp; MANAGING SOCIAL PROTECTION FLOORS IN AFRICA</a:t>
            </a:r>
            <a:endParaRPr lang="en-ZA" sz="2400" b="1" dirty="0">
              <a:solidFill>
                <a:schemeClr val="bg1"/>
              </a:solidFill>
              <a:latin typeface="Avenir LT Std 35 Light"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590800" y="1447800"/>
            <a:ext cx="4105276" cy="3952876"/>
          </a:xfrm>
          <a:prstGeom prst="rect">
            <a:avLst/>
          </a:prstGeom>
        </p:spPr>
      </p:pic>
      <p:sp>
        <p:nvSpPr>
          <p:cNvPr id="6" name="TextBox 5"/>
          <p:cNvSpPr txBox="1"/>
          <p:nvPr/>
        </p:nvSpPr>
        <p:spPr>
          <a:xfrm>
            <a:off x="0" y="5486400"/>
            <a:ext cx="9144000" cy="1077218"/>
          </a:xfrm>
          <a:prstGeom prst="rect">
            <a:avLst/>
          </a:prstGeom>
          <a:solidFill>
            <a:schemeClr val="accent5">
              <a:lumMod val="50000"/>
            </a:schemeClr>
          </a:solidFill>
        </p:spPr>
        <p:txBody>
          <a:bodyPr wrap="square" rtlCol="0">
            <a:spAutoFit/>
          </a:bodyPr>
          <a:lstStyle/>
          <a:p>
            <a:pPr algn="ctr"/>
            <a:r>
              <a:rPr lang="en-ZA" sz="3200" b="1" dirty="0">
                <a:solidFill>
                  <a:schemeClr val="bg1"/>
                </a:solidFill>
              </a:rPr>
              <a:t>DAY 3</a:t>
            </a:r>
          </a:p>
          <a:p>
            <a:pPr algn="ctr"/>
            <a:r>
              <a:rPr lang="en-ZA" sz="3200" b="1" dirty="0">
                <a:solidFill>
                  <a:schemeClr val="bg1"/>
                </a:solidFill>
              </a:rPr>
              <a:t>Coordination  /   M&amp;E and Accountability Systems</a:t>
            </a:r>
            <a:endParaRPr lang="en-ZA" sz="3200" b="1" dirty="0">
              <a:solidFill>
                <a:schemeClr val="bg1"/>
              </a:solidFill>
              <a:latin typeface="Avenir LT Std 35 Light" pitchFamily="34" charset="0"/>
            </a:endParaRPr>
          </a:p>
        </p:txBody>
      </p:sp>
    </p:spTree>
    <p:extLst>
      <p:ext uri="{BB962C8B-B14F-4D97-AF65-F5344CB8AC3E}">
        <p14:creationId xmlns:p14="http://schemas.microsoft.com/office/powerpoint/2010/main" val="3027860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76200"/>
            <a:ext cx="8865594" cy="6632974"/>
          </a:xfrm>
          <a:prstGeom prst="rect">
            <a:avLst/>
          </a:prstGeom>
        </p:spPr>
      </p:pic>
      <p:sp>
        <p:nvSpPr>
          <p:cNvPr id="10" name="Title 1"/>
          <p:cNvSpPr txBox="1">
            <a:spLocks/>
          </p:cNvSpPr>
          <p:nvPr/>
        </p:nvSpPr>
        <p:spPr>
          <a:xfrm>
            <a:off x="-457200" y="1828800"/>
            <a:ext cx="8229600" cy="96043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800" b="1" dirty="0">
                <a:solidFill>
                  <a:schemeClr val="bg1"/>
                </a:solidFill>
                <a:latin typeface="Avenir LT Std 35 Light" pitchFamily="34" charset="0"/>
              </a:rPr>
              <a:t>Horizontal coordination at policy level</a:t>
            </a:r>
            <a:endParaRPr lang="en-ZA" sz="2800" b="1" dirty="0">
              <a:solidFill>
                <a:schemeClr val="bg1"/>
              </a:solidFill>
              <a:latin typeface="Avenir LT Std 35 Light" pitchFamily="34" charset="0"/>
            </a:endParaRPr>
          </a:p>
        </p:txBody>
      </p:sp>
      <p:sp>
        <p:nvSpPr>
          <p:cNvPr id="8" name="Content Placeholder 2"/>
          <p:cNvSpPr txBox="1">
            <a:spLocks/>
          </p:cNvSpPr>
          <p:nvPr/>
        </p:nvSpPr>
        <p:spPr>
          <a:xfrm>
            <a:off x="533400" y="1447800"/>
            <a:ext cx="8208424" cy="3886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800" dirty="0">
                <a:latin typeface="Avenir Heavy"/>
                <a:cs typeface="Avenir Heavy"/>
              </a:rPr>
              <a:t>Aim: </a:t>
            </a:r>
            <a:r>
              <a:rPr lang="en-GB" sz="2800" dirty="0">
                <a:latin typeface="Avenir Book"/>
                <a:cs typeface="Avenir Book"/>
              </a:rPr>
              <a:t>Ensuring overall policy coherence across government bodies</a:t>
            </a:r>
          </a:p>
          <a:p>
            <a:r>
              <a:rPr lang="en-GB" sz="2800" dirty="0">
                <a:latin typeface="Avenir Book"/>
                <a:cs typeface="Avenir Book"/>
              </a:rPr>
              <a:t>strategic vision to improve integration and coordination</a:t>
            </a:r>
          </a:p>
          <a:p>
            <a:r>
              <a:rPr lang="en-GB" sz="2800" dirty="0">
                <a:latin typeface="Avenir Book"/>
                <a:cs typeface="Avenir Book"/>
              </a:rPr>
              <a:t>development of policies and legal frameworks</a:t>
            </a:r>
          </a:p>
          <a:p>
            <a:r>
              <a:rPr lang="en-GB" sz="2800" dirty="0">
                <a:latin typeface="Avenir Book"/>
                <a:cs typeface="Avenir Book"/>
              </a:rPr>
              <a:t>choice of programmes and mandates</a:t>
            </a:r>
          </a:p>
          <a:p>
            <a:r>
              <a:rPr lang="en-GB" sz="2800" dirty="0">
                <a:latin typeface="Avenir Book"/>
                <a:cs typeface="Avenir Book"/>
              </a:rPr>
              <a:t>mapping financial and institutional arrangements</a:t>
            </a:r>
          </a:p>
          <a:p>
            <a:pPr marL="0" lvl="0" indent="0">
              <a:buNone/>
            </a:pPr>
            <a:endParaRPr lang="en-ZA" dirty="0"/>
          </a:p>
          <a:p>
            <a:endParaRPr lang="en-ZA" b="1" dirty="0"/>
          </a:p>
        </p:txBody>
      </p:sp>
      <p:sp>
        <p:nvSpPr>
          <p:cNvPr id="7" name="Rectangle 6"/>
          <p:cNvSpPr/>
          <p:nvPr/>
        </p:nvSpPr>
        <p:spPr>
          <a:xfrm>
            <a:off x="-22412" y="458576"/>
            <a:ext cx="9166412" cy="641457"/>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6"/>
          <p:cNvSpPr txBox="1">
            <a:spLocks/>
          </p:cNvSpPr>
          <p:nvPr/>
        </p:nvSpPr>
        <p:spPr>
          <a:xfrm>
            <a:off x="445994" y="458576"/>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solidFill>
                  <a:schemeClr val="bg1"/>
                </a:solidFill>
                <a:latin typeface="Avenir Medium"/>
                <a:cs typeface="Avenir Medium"/>
              </a:rPr>
              <a:t>Horizontal co-ordination at policy level</a:t>
            </a:r>
          </a:p>
        </p:txBody>
      </p:sp>
      <p:pic>
        <p:nvPicPr>
          <p:cNvPr id="31" name="Picture 30" descr="inf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4419600"/>
            <a:ext cx="2766194" cy="2195510"/>
          </a:xfrm>
          <a:prstGeom prst="rect">
            <a:avLst/>
          </a:prstGeom>
        </p:spPr>
      </p:pic>
      <p:sp>
        <p:nvSpPr>
          <p:cNvPr id="6" name="Oval 5"/>
          <p:cNvSpPr/>
          <p:nvPr/>
        </p:nvSpPr>
        <p:spPr>
          <a:xfrm>
            <a:off x="6067793" y="5809274"/>
            <a:ext cx="2528240" cy="6551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939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76200"/>
            <a:ext cx="8865594" cy="6632974"/>
          </a:xfrm>
          <a:prstGeom prst="rect">
            <a:avLst/>
          </a:prstGeom>
        </p:spPr>
      </p:pic>
      <p:sp>
        <p:nvSpPr>
          <p:cNvPr id="10" name="Title 1"/>
          <p:cNvSpPr txBox="1">
            <a:spLocks/>
          </p:cNvSpPr>
          <p:nvPr/>
        </p:nvSpPr>
        <p:spPr>
          <a:xfrm>
            <a:off x="304800" y="411162"/>
            <a:ext cx="8229600" cy="96043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ZA" sz="2800" b="1" dirty="0">
              <a:solidFill>
                <a:schemeClr val="bg1"/>
              </a:solidFill>
              <a:latin typeface="Avenir LT Std 35 Light" pitchFamily="34" charset="0"/>
            </a:endParaRPr>
          </a:p>
        </p:txBody>
      </p:sp>
      <p:sp>
        <p:nvSpPr>
          <p:cNvPr id="8" name="Content Placeholder 2"/>
          <p:cNvSpPr txBox="1">
            <a:spLocks/>
          </p:cNvSpPr>
          <p:nvPr/>
        </p:nvSpPr>
        <p:spPr>
          <a:xfrm>
            <a:off x="533400" y="1341120"/>
            <a:ext cx="8208424" cy="496016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800" dirty="0">
                <a:latin typeface="Avenir Book"/>
                <a:cs typeface="Avenir Book"/>
              </a:rPr>
              <a:t>Aim: improving design of existing programmes and promoting harmonization across the portfolio of programmes.</a:t>
            </a:r>
          </a:p>
          <a:p>
            <a:pPr lvl="0"/>
            <a:r>
              <a:rPr lang="en-ZA" sz="2800" dirty="0">
                <a:latin typeface="Avenir Book"/>
                <a:cs typeface="Avenir Book"/>
              </a:rPr>
              <a:t>Integration of similar SP schemes and programmes</a:t>
            </a:r>
          </a:p>
          <a:p>
            <a:pPr lvl="0"/>
            <a:r>
              <a:rPr lang="en-ZA" sz="2800" dirty="0">
                <a:latin typeface="Avenir Book"/>
                <a:cs typeface="Avenir Book"/>
              </a:rPr>
              <a:t>Maximizing synergies and strengthening linkages with programmes </a:t>
            </a:r>
          </a:p>
          <a:p>
            <a:pPr marL="0" lvl="0" indent="0">
              <a:buNone/>
            </a:pPr>
            <a:r>
              <a:rPr lang="en-ZA" sz="2800" dirty="0">
                <a:latin typeface="Avenir Book"/>
                <a:cs typeface="Avenir Book"/>
              </a:rPr>
              <a:t>   in different sectors. </a:t>
            </a:r>
          </a:p>
          <a:p>
            <a:pPr marL="0" lvl="0" indent="0">
              <a:buNone/>
            </a:pPr>
            <a:endParaRPr lang="en-ZA" dirty="0"/>
          </a:p>
          <a:p>
            <a:endParaRPr lang="en-ZA" b="1" dirty="0"/>
          </a:p>
        </p:txBody>
      </p:sp>
      <p:sp>
        <p:nvSpPr>
          <p:cNvPr id="11" name="Rectangle 10"/>
          <p:cNvSpPr/>
          <p:nvPr/>
        </p:nvSpPr>
        <p:spPr>
          <a:xfrm>
            <a:off x="-22412" y="458576"/>
            <a:ext cx="9166412" cy="641457"/>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6"/>
          <p:cNvSpPr txBox="1">
            <a:spLocks/>
          </p:cNvSpPr>
          <p:nvPr/>
        </p:nvSpPr>
        <p:spPr>
          <a:xfrm>
            <a:off x="445994" y="552774"/>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solidFill>
                  <a:schemeClr val="bg1"/>
                </a:solidFill>
                <a:latin typeface="Avenir Medium"/>
                <a:cs typeface="Avenir Medium"/>
              </a:rPr>
              <a:t>Horizontal co-ordination at program level</a:t>
            </a:r>
          </a:p>
        </p:txBody>
      </p:sp>
      <p:pic>
        <p:nvPicPr>
          <p:cNvPr id="13" name="Picture 12" descr="inf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4419600"/>
            <a:ext cx="2766194" cy="2195510"/>
          </a:xfrm>
          <a:prstGeom prst="rect">
            <a:avLst/>
          </a:prstGeom>
        </p:spPr>
      </p:pic>
      <p:sp>
        <p:nvSpPr>
          <p:cNvPr id="9" name="Oval 8"/>
          <p:cNvSpPr/>
          <p:nvPr/>
        </p:nvSpPr>
        <p:spPr>
          <a:xfrm>
            <a:off x="5867400" y="5562600"/>
            <a:ext cx="25908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0979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2412" y="0"/>
            <a:ext cx="9166412" cy="1100033"/>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76667092"/>
              </p:ext>
            </p:extLst>
          </p:nvPr>
        </p:nvGraphicFramePr>
        <p:xfrm>
          <a:off x="838200" y="1524000"/>
          <a:ext cx="7770440" cy="914400"/>
        </p:xfrm>
        <a:graphic>
          <a:graphicData uri="http://schemas.openxmlformats.org/drawingml/2006/table">
            <a:tbl>
              <a:tblPr firstRow="1" bandRow="1">
                <a:tableStyleId>{5C22544A-7EE6-4342-B048-85BDC9FD1C3A}</a:tableStyleId>
              </a:tblPr>
              <a:tblGrid>
                <a:gridCol w="2081808">
                  <a:extLst>
                    <a:ext uri="{9D8B030D-6E8A-4147-A177-3AD203B41FA5}">
                      <a16:colId xmlns:a16="http://schemas.microsoft.com/office/drawing/2014/main" xmlns="" val="3989841156"/>
                    </a:ext>
                  </a:extLst>
                </a:gridCol>
                <a:gridCol w="5688632">
                  <a:extLst>
                    <a:ext uri="{9D8B030D-6E8A-4147-A177-3AD203B41FA5}">
                      <a16:colId xmlns:a16="http://schemas.microsoft.com/office/drawing/2014/main" xmlns="" val="722553158"/>
                    </a:ext>
                  </a:extLst>
                </a:gridCol>
              </a:tblGrid>
              <a:tr h="914400">
                <a:tc>
                  <a:txBody>
                    <a:bodyPr/>
                    <a:lstStyle/>
                    <a:p>
                      <a:pPr algn="ctr"/>
                      <a:endParaRPr lang="en-ZA" dirty="0"/>
                    </a:p>
                    <a:p>
                      <a:pPr algn="ctr"/>
                      <a:endParaRPr lang="en-ZA" dirty="0"/>
                    </a:p>
                    <a:p>
                      <a:pPr algn="ct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dirty="0"/>
                    </a:p>
                    <a:p>
                      <a:r>
                        <a:rPr lang="en-ZA" sz="2000" dirty="0">
                          <a:solidFill>
                            <a:schemeClr val="tx1"/>
                          </a:solidFill>
                          <a:latin typeface="Avenir Medium"/>
                        </a:rPr>
                        <a:t>   Design or adapt stand-alone interventions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4996950"/>
                  </a:ext>
                </a:extLst>
              </a:tr>
            </a:tbl>
          </a:graphicData>
        </a:graphic>
      </p:graphicFrame>
      <p:grpSp>
        <p:nvGrpSpPr>
          <p:cNvPr id="2" name="Group 1"/>
          <p:cNvGrpSpPr/>
          <p:nvPr/>
        </p:nvGrpSpPr>
        <p:grpSpPr>
          <a:xfrm>
            <a:off x="1415364" y="1605886"/>
            <a:ext cx="946836" cy="756314"/>
            <a:chOff x="1629728" y="1371600"/>
            <a:chExt cx="961072" cy="767686"/>
          </a:xfrm>
        </p:grpSpPr>
        <p:sp>
          <p:nvSpPr>
            <p:cNvPr id="7" name="Curved Down Arrow 6"/>
            <p:cNvSpPr/>
            <p:nvPr/>
          </p:nvSpPr>
          <p:spPr>
            <a:xfrm>
              <a:off x="1640688" y="1371600"/>
              <a:ext cx="950112" cy="402108"/>
            </a:xfrm>
            <a:prstGeom prst="curvedDown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8" name="Curved Down Arrow 7"/>
            <p:cNvSpPr/>
            <p:nvPr/>
          </p:nvSpPr>
          <p:spPr>
            <a:xfrm rot="10800000">
              <a:off x="1629728" y="1752600"/>
              <a:ext cx="884872" cy="386686"/>
            </a:xfrm>
            <a:prstGeom prst="curvedDownArrow">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grpSp>
      <p:graphicFrame>
        <p:nvGraphicFramePr>
          <p:cNvPr id="12" name="Content Placeholder 5"/>
          <p:cNvGraphicFramePr>
            <a:graphicFrameLocks/>
          </p:cNvGraphicFramePr>
          <p:nvPr>
            <p:extLst>
              <p:ext uri="{D42A27DB-BD31-4B8C-83A1-F6EECF244321}">
                <p14:modId xmlns:p14="http://schemas.microsoft.com/office/powerpoint/2010/main" val="452946424"/>
              </p:ext>
            </p:extLst>
          </p:nvPr>
        </p:nvGraphicFramePr>
        <p:xfrm>
          <a:off x="838200" y="2817553"/>
          <a:ext cx="7770440" cy="914400"/>
        </p:xfrm>
        <a:graphic>
          <a:graphicData uri="http://schemas.openxmlformats.org/drawingml/2006/table">
            <a:tbl>
              <a:tblPr firstRow="1" bandRow="1">
                <a:tableStyleId>{5C22544A-7EE6-4342-B048-85BDC9FD1C3A}</a:tableStyleId>
              </a:tblPr>
              <a:tblGrid>
                <a:gridCol w="2081808">
                  <a:extLst>
                    <a:ext uri="{9D8B030D-6E8A-4147-A177-3AD203B41FA5}">
                      <a16:colId xmlns:a16="http://schemas.microsoft.com/office/drawing/2014/main" xmlns="" val="3989841156"/>
                    </a:ext>
                  </a:extLst>
                </a:gridCol>
                <a:gridCol w="5688632">
                  <a:extLst>
                    <a:ext uri="{9D8B030D-6E8A-4147-A177-3AD203B41FA5}">
                      <a16:colId xmlns:a16="http://schemas.microsoft.com/office/drawing/2014/main" xmlns="" val="722553158"/>
                    </a:ext>
                  </a:extLst>
                </a:gridCol>
              </a:tblGrid>
              <a:tr h="370840">
                <a:tc>
                  <a:txBody>
                    <a:bodyPr/>
                    <a:lstStyle/>
                    <a:p>
                      <a:pPr algn="ctr"/>
                      <a:endParaRPr lang="en-ZA" dirty="0"/>
                    </a:p>
                    <a:p>
                      <a:pPr algn="ctr"/>
                      <a:endParaRPr lang="en-ZA" dirty="0"/>
                    </a:p>
                    <a:p>
                      <a:pPr algn="ct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dirty="0"/>
                    </a:p>
                    <a:p>
                      <a:r>
                        <a:rPr lang="en-ZA" sz="2000" dirty="0">
                          <a:solidFill>
                            <a:schemeClr val="tx1"/>
                          </a:solidFill>
                          <a:latin typeface="Avenir Medium"/>
                          <a:cs typeface="Avenir Medium"/>
                        </a:rPr>
                        <a:t>  Simultaneously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4996950"/>
                  </a:ext>
                </a:extLst>
              </a:tr>
            </a:tbl>
          </a:graphicData>
        </a:graphic>
      </p:graphicFrame>
      <p:grpSp>
        <p:nvGrpSpPr>
          <p:cNvPr id="3" name="Group 2"/>
          <p:cNvGrpSpPr/>
          <p:nvPr/>
        </p:nvGrpSpPr>
        <p:grpSpPr>
          <a:xfrm>
            <a:off x="1447800" y="2971800"/>
            <a:ext cx="749092" cy="667164"/>
            <a:chOff x="1695871" y="2752029"/>
            <a:chExt cx="431166" cy="384009"/>
          </a:xfrm>
        </p:grpSpPr>
        <p:sp>
          <p:nvSpPr>
            <p:cNvPr id="13" name="Right Arrow 12"/>
            <p:cNvSpPr/>
            <p:nvPr/>
          </p:nvSpPr>
          <p:spPr>
            <a:xfrm flipV="1">
              <a:off x="1695871" y="2752029"/>
              <a:ext cx="431165" cy="253742"/>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14" name="Right Arrow 13"/>
            <p:cNvSpPr/>
            <p:nvPr/>
          </p:nvSpPr>
          <p:spPr>
            <a:xfrm>
              <a:off x="1695872" y="2897472"/>
              <a:ext cx="431165" cy="238566"/>
            </a:xfrm>
            <a:prstGeom prst="rightArrow">
              <a:avLst/>
            </a:prstGeom>
            <a:solidFill>
              <a:srgbClr val="80000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 lastClr="FFFFFF"/>
                </a:solidFill>
                <a:effectLst/>
                <a:uLnTx/>
                <a:uFillTx/>
                <a:latin typeface="Calibri"/>
                <a:ea typeface="+mn-ea"/>
                <a:cs typeface="+mn-cs"/>
              </a:endParaRPr>
            </a:p>
          </p:txBody>
        </p:sp>
      </p:grpSp>
      <p:graphicFrame>
        <p:nvGraphicFramePr>
          <p:cNvPr id="15" name="Content Placeholder 5"/>
          <p:cNvGraphicFramePr>
            <a:graphicFrameLocks/>
          </p:cNvGraphicFramePr>
          <p:nvPr>
            <p:extLst>
              <p:ext uri="{D42A27DB-BD31-4B8C-83A1-F6EECF244321}">
                <p14:modId xmlns:p14="http://schemas.microsoft.com/office/powerpoint/2010/main" val="582310114"/>
              </p:ext>
            </p:extLst>
          </p:nvPr>
        </p:nvGraphicFramePr>
        <p:xfrm>
          <a:off x="838200" y="4191000"/>
          <a:ext cx="7770440" cy="914400"/>
        </p:xfrm>
        <a:graphic>
          <a:graphicData uri="http://schemas.openxmlformats.org/drawingml/2006/table">
            <a:tbl>
              <a:tblPr firstRow="1" bandRow="1">
                <a:tableStyleId>{5C22544A-7EE6-4342-B048-85BDC9FD1C3A}</a:tableStyleId>
              </a:tblPr>
              <a:tblGrid>
                <a:gridCol w="2081808">
                  <a:extLst>
                    <a:ext uri="{9D8B030D-6E8A-4147-A177-3AD203B41FA5}">
                      <a16:colId xmlns:a16="http://schemas.microsoft.com/office/drawing/2014/main" xmlns="" val="3989841156"/>
                    </a:ext>
                  </a:extLst>
                </a:gridCol>
                <a:gridCol w="5688632">
                  <a:extLst>
                    <a:ext uri="{9D8B030D-6E8A-4147-A177-3AD203B41FA5}">
                      <a16:colId xmlns:a16="http://schemas.microsoft.com/office/drawing/2014/main" xmlns="" val="722553158"/>
                    </a:ext>
                  </a:extLst>
                </a:gridCol>
              </a:tblGrid>
              <a:tr h="370840">
                <a:tc>
                  <a:txBody>
                    <a:bodyPr/>
                    <a:lstStyle/>
                    <a:p>
                      <a:pPr algn="ctr"/>
                      <a:endParaRPr lang="en-ZA" dirty="0"/>
                    </a:p>
                    <a:p>
                      <a:pPr algn="ctr"/>
                      <a:endParaRPr lang="en-ZA" dirty="0"/>
                    </a:p>
                    <a:p>
                      <a:pPr algn="ct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dirty="0"/>
                    </a:p>
                    <a:p>
                      <a:r>
                        <a:rPr lang="en-ZA" sz="2000" dirty="0">
                          <a:solidFill>
                            <a:schemeClr val="tx1"/>
                          </a:solidFill>
                          <a:latin typeface="Avenir Medium"/>
                          <a:cs typeface="Avenir Medium"/>
                        </a:rPr>
                        <a:t>  Sequenced over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4996950"/>
                  </a:ext>
                </a:extLst>
              </a:tr>
            </a:tbl>
          </a:graphicData>
        </a:graphic>
      </p:graphicFrame>
      <p:grpSp>
        <p:nvGrpSpPr>
          <p:cNvPr id="4" name="Group 3"/>
          <p:cNvGrpSpPr/>
          <p:nvPr/>
        </p:nvGrpSpPr>
        <p:grpSpPr>
          <a:xfrm>
            <a:off x="914400" y="4419600"/>
            <a:ext cx="1892798" cy="533400"/>
            <a:chOff x="1245235" y="4292729"/>
            <a:chExt cx="1116957" cy="253742"/>
          </a:xfrm>
        </p:grpSpPr>
        <p:sp>
          <p:nvSpPr>
            <p:cNvPr id="16" name="Right Arrow 15"/>
            <p:cNvSpPr/>
            <p:nvPr/>
          </p:nvSpPr>
          <p:spPr>
            <a:xfrm>
              <a:off x="1931027" y="4307905"/>
              <a:ext cx="431165" cy="238566"/>
            </a:xfrm>
            <a:prstGeom prst="rightArrow">
              <a:avLst/>
            </a:prstGeom>
            <a:solidFill>
              <a:srgbClr val="800000"/>
            </a:solidFill>
            <a:ln w="25400" cap="flat" cmpd="sng" algn="ctr">
              <a:solidFill>
                <a:srgbClr val="8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 name="Right Arrow 16"/>
            <p:cNvSpPr/>
            <p:nvPr/>
          </p:nvSpPr>
          <p:spPr>
            <a:xfrm flipV="1">
              <a:off x="1245235" y="4292729"/>
              <a:ext cx="431165" cy="253742"/>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grpSp>
      <p:graphicFrame>
        <p:nvGraphicFramePr>
          <p:cNvPr id="18" name="Content Placeholder 5"/>
          <p:cNvGraphicFramePr>
            <a:graphicFrameLocks/>
          </p:cNvGraphicFramePr>
          <p:nvPr>
            <p:extLst>
              <p:ext uri="{D42A27DB-BD31-4B8C-83A1-F6EECF244321}">
                <p14:modId xmlns:p14="http://schemas.microsoft.com/office/powerpoint/2010/main" val="1652001995"/>
              </p:ext>
            </p:extLst>
          </p:nvPr>
        </p:nvGraphicFramePr>
        <p:xfrm>
          <a:off x="838200" y="5426585"/>
          <a:ext cx="7770440" cy="975360"/>
        </p:xfrm>
        <a:graphic>
          <a:graphicData uri="http://schemas.openxmlformats.org/drawingml/2006/table">
            <a:tbl>
              <a:tblPr firstRow="1" bandRow="1">
                <a:tableStyleId>{5C22544A-7EE6-4342-B048-85BDC9FD1C3A}</a:tableStyleId>
              </a:tblPr>
              <a:tblGrid>
                <a:gridCol w="2081808">
                  <a:extLst>
                    <a:ext uri="{9D8B030D-6E8A-4147-A177-3AD203B41FA5}">
                      <a16:colId xmlns:a16="http://schemas.microsoft.com/office/drawing/2014/main" xmlns="" val="3989841156"/>
                    </a:ext>
                  </a:extLst>
                </a:gridCol>
                <a:gridCol w="5688632">
                  <a:extLst>
                    <a:ext uri="{9D8B030D-6E8A-4147-A177-3AD203B41FA5}">
                      <a16:colId xmlns:a16="http://schemas.microsoft.com/office/drawing/2014/main" xmlns="" val="722553158"/>
                    </a:ext>
                  </a:extLst>
                </a:gridCol>
              </a:tblGrid>
              <a:tr h="370840">
                <a:tc>
                  <a:txBody>
                    <a:bodyPr/>
                    <a:lstStyle/>
                    <a:p>
                      <a:pPr algn="ctr"/>
                      <a:endParaRPr lang="en-ZA" dirty="0"/>
                    </a:p>
                    <a:p>
                      <a:pPr algn="ctr"/>
                      <a:endParaRPr lang="en-ZA" dirty="0"/>
                    </a:p>
                    <a:p>
                      <a:pPr algn="ct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dirty="0"/>
                    </a:p>
                    <a:p>
                      <a:r>
                        <a:rPr lang="en-ZA" sz="2000" dirty="0">
                          <a:solidFill>
                            <a:schemeClr val="tx1"/>
                          </a:solidFill>
                          <a:latin typeface="Avenir Medium"/>
                          <a:cs typeface="Avenir Medium"/>
                        </a:rPr>
                        <a:t>Aligned and harmonising existing programmes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4996950"/>
                  </a:ext>
                </a:extLst>
              </a:tr>
            </a:tbl>
          </a:graphicData>
        </a:graphic>
      </p:graphicFrame>
      <p:sp>
        <p:nvSpPr>
          <p:cNvPr id="21" name="Title 1"/>
          <p:cNvSpPr>
            <a:spLocks noGrp="1"/>
          </p:cNvSpPr>
          <p:nvPr>
            <p:ph type="title"/>
          </p:nvPr>
        </p:nvSpPr>
        <p:spPr>
          <a:xfrm>
            <a:off x="608620" y="31433"/>
            <a:ext cx="8229600" cy="1143000"/>
          </a:xfrm>
        </p:spPr>
        <p:txBody>
          <a:bodyPr>
            <a:noAutofit/>
          </a:bodyPr>
          <a:lstStyle/>
          <a:p>
            <a:r>
              <a:rPr lang="en-ZA" sz="2600" b="1" dirty="0">
                <a:solidFill>
                  <a:schemeClr val="bg1"/>
                </a:solidFill>
                <a:latin typeface="Avenir Medium"/>
                <a:cs typeface="Avenir Medium"/>
              </a:rPr>
              <a:t>Four approaches to strengthening coordination</a:t>
            </a:r>
          </a:p>
        </p:txBody>
      </p:sp>
      <p:sp>
        <p:nvSpPr>
          <p:cNvPr id="24" name="Right Arrow 23"/>
          <p:cNvSpPr/>
          <p:nvPr/>
        </p:nvSpPr>
        <p:spPr>
          <a:xfrm flipV="1">
            <a:off x="1447800" y="5426557"/>
            <a:ext cx="749090" cy="440843"/>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25" name="Right Arrow 24"/>
          <p:cNvSpPr/>
          <p:nvPr/>
        </p:nvSpPr>
        <p:spPr>
          <a:xfrm>
            <a:off x="1447802" y="5910124"/>
            <a:ext cx="749090" cy="414476"/>
          </a:xfrm>
          <a:prstGeom prst="rightArrow">
            <a:avLst/>
          </a:prstGeom>
          <a:solidFill>
            <a:srgbClr val="80000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3678426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rotWithShape="1">
          <a:blip r:embed="rId3" cstate="print">
            <a:extLst>
              <a:ext uri="{28A0092B-C50C-407E-A947-70E740481C1C}">
                <a14:useLocalDpi xmlns:a14="http://schemas.microsoft.com/office/drawing/2010/main" val="0"/>
              </a:ext>
            </a:extLst>
          </a:blip>
          <a:srcRect t="80273"/>
          <a:stretch/>
        </p:blipFill>
        <p:spPr>
          <a:xfrm>
            <a:off x="241830" y="5410200"/>
            <a:ext cx="8865594" cy="1308510"/>
          </a:xfrm>
          <a:prstGeom prst="rect">
            <a:avLst/>
          </a:prstGeom>
        </p:spPr>
      </p:pic>
      <p:sp>
        <p:nvSpPr>
          <p:cNvPr id="7" name="Content Placeholder 2"/>
          <p:cNvSpPr txBox="1">
            <a:spLocks/>
          </p:cNvSpPr>
          <p:nvPr/>
        </p:nvSpPr>
        <p:spPr>
          <a:xfrm>
            <a:off x="533400" y="656383"/>
            <a:ext cx="8208424" cy="547260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ZA" sz="4200" b="1" dirty="0"/>
          </a:p>
          <a:p>
            <a:endParaRPr lang="en-ZA" dirty="0"/>
          </a:p>
          <a:p>
            <a:pPr marL="0" indent="0">
              <a:lnSpc>
                <a:spcPct val="110000"/>
              </a:lnSpc>
              <a:buNone/>
            </a:pPr>
            <a:r>
              <a:rPr lang="en-ZA" dirty="0">
                <a:latin typeface="Avenir Book"/>
                <a:cs typeface="Avenir Book"/>
              </a:rPr>
              <a:t>Aim:  improve efficiency in delivery, enhance quality of service from the perspective of users, reduce duplications and transaction costs</a:t>
            </a:r>
          </a:p>
          <a:p>
            <a:r>
              <a:rPr lang="en-ZA" dirty="0">
                <a:latin typeface="Avenir Book"/>
                <a:cs typeface="Avenir Book"/>
              </a:rPr>
              <a:t>Focused on ‘nuts and bolts’</a:t>
            </a:r>
          </a:p>
          <a:p>
            <a:pPr lvl="0"/>
            <a:endParaRPr lang="en-ZA" dirty="0"/>
          </a:p>
          <a:p>
            <a:endParaRPr lang="en-ZA" b="1" dirty="0"/>
          </a:p>
        </p:txBody>
      </p:sp>
      <p:sp>
        <p:nvSpPr>
          <p:cNvPr id="11" name="Rectangle 10"/>
          <p:cNvSpPr/>
          <p:nvPr/>
        </p:nvSpPr>
        <p:spPr>
          <a:xfrm>
            <a:off x="-22412" y="0"/>
            <a:ext cx="9166412" cy="1100033"/>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6"/>
          <p:cNvSpPr txBox="1">
            <a:spLocks/>
          </p:cNvSpPr>
          <p:nvPr/>
        </p:nvSpPr>
        <p:spPr>
          <a:xfrm>
            <a:off x="241830" y="359517"/>
            <a:ext cx="8865594"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solidFill>
                  <a:schemeClr val="bg1"/>
                </a:solidFill>
                <a:latin typeface="Avenir Medium"/>
                <a:cs typeface="Avenir Medium"/>
              </a:rPr>
              <a:t>Horizontal co-ordination at administration level</a:t>
            </a:r>
          </a:p>
        </p:txBody>
      </p:sp>
      <p:pic>
        <p:nvPicPr>
          <p:cNvPr id="8" name="Picture 7" descr="info.png">
            <a:extLst>
              <a:ext uri="{FF2B5EF4-FFF2-40B4-BE49-F238E27FC236}">
                <a16:creationId xmlns:a16="http://schemas.microsoft.com/office/drawing/2014/main" xmlns="" id="{3259504D-418F-4490-9C18-7DA77F1B5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8430" y="3657600"/>
            <a:ext cx="2766194" cy="2195510"/>
          </a:xfrm>
          <a:prstGeom prst="rect">
            <a:avLst/>
          </a:prstGeom>
        </p:spPr>
      </p:pic>
      <p:sp>
        <p:nvSpPr>
          <p:cNvPr id="6" name="Oval 5"/>
          <p:cNvSpPr/>
          <p:nvPr/>
        </p:nvSpPr>
        <p:spPr>
          <a:xfrm>
            <a:off x="5875636" y="4386830"/>
            <a:ext cx="17526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3411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76672"/>
            <a:ext cx="8496944" cy="5040560"/>
          </a:xfrm>
        </p:spPr>
        <p:txBody>
          <a:bodyPr>
            <a:normAutofit/>
          </a:bodyPr>
          <a:lstStyle/>
          <a:p>
            <a:endParaRPr lang="en-ZA" sz="1800" dirty="0"/>
          </a:p>
          <a:p>
            <a:pPr lvl="0"/>
            <a:endParaRPr lang="en-ZA" dirty="0"/>
          </a:p>
          <a:p>
            <a:pPr marL="0" indent="0">
              <a:buNone/>
            </a:pPr>
            <a:endParaRPr lang="en-ZA" b="1"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0526" t="15789" r="14474" b="17544"/>
          <a:stretch/>
        </p:blipFill>
        <p:spPr>
          <a:xfrm>
            <a:off x="115228" y="1549152"/>
            <a:ext cx="5791572" cy="3861048"/>
          </a:xfrm>
          <a:prstGeom prst="rect">
            <a:avLst/>
          </a:prstGeom>
        </p:spPr>
      </p:pic>
      <p:pic>
        <p:nvPicPr>
          <p:cNvPr id="2050" name="Picture 2" descr="Image result for black person compu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6191" y="4191000"/>
            <a:ext cx="3520305" cy="24694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3244" y="16731"/>
            <a:ext cx="9166412" cy="114300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6"/>
          <p:cNvSpPr txBox="1">
            <a:spLocks/>
          </p:cNvSpPr>
          <p:nvPr/>
        </p:nvSpPr>
        <p:spPr>
          <a:xfrm>
            <a:off x="457200" y="762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bg1"/>
                </a:solidFill>
                <a:latin typeface="Avenir LT Std 35 Light" pitchFamily="34" charset="0"/>
              </a:rPr>
              <a:t>Tools for improving coordination: </a:t>
            </a:r>
          </a:p>
          <a:p>
            <a:r>
              <a:rPr lang="en-US" sz="2800" dirty="0">
                <a:solidFill>
                  <a:schemeClr val="bg1"/>
                </a:solidFill>
                <a:latin typeface="Avenir LT Std 35 Light" pitchFamily="34" charset="0"/>
              </a:rPr>
              <a:t>Front and back office services </a:t>
            </a:r>
          </a:p>
        </p:txBody>
      </p:sp>
    </p:spTree>
    <p:extLst>
      <p:ext uri="{BB962C8B-B14F-4D97-AF65-F5344CB8AC3E}">
        <p14:creationId xmlns:p14="http://schemas.microsoft.com/office/powerpoint/2010/main" val="294920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normAutofit/>
          </a:bodyPr>
          <a:lstStyle/>
          <a:p>
            <a:r>
              <a:rPr lang="en-ZA" sz="3200" dirty="0">
                <a:latin typeface="Avenir Medium"/>
                <a:cs typeface="Avenir Medium"/>
              </a:rPr>
              <a:t>Level of integration of front office</a:t>
            </a:r>
          </a:p>
        </p:txBody>
      </p:sp>
      <p:pic>
        <p:nvPicPr>
          <p:cNvPr id="5" name="Picture 4"/>
          <p:cNvPicPr>
            <a:picLocks noChangeAspect="1"/>
          </p:cNvPicPr>
          <p:nvPr/>
        </p:nvPicPr>
        <p:blipFill>
          <a:blip r:embed="rId3"/>
          <a:stretch>
            <a:fillRect/>
          </a:stretch>
        </p:blipFill>
        <p:spPr>
          <a:xfrm>
            <a:off x="228600" y="1066800"/>
            <a:ext cx="8766464" cy="5441254"/>
          </a:xfrm>
          <a:prstGeom prst="rect">
            <a:avLst/>
          </a:prstGeom>
        </p:spPr>
      </p:pic>
    </p:spTree>
    <p:extLst>
      <p:ext uri="{BB962C8B-B14F-4D97-AF65-F5344CB8AC3E}">
        <p14:creationId xmlns:p14="http://schemas.microsoft.com/office/powerpoint/2010/main" val="1469216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E2D2B3B-882E-40F3-A32F-6DD516915044}" type="slidenum">
              <a:rPr lang="en-US" smtClean="0"/>
              <a:pPr/>
              <a:t>16</a:t>
            </a:fld>
            <a:endParaRPr lang="en-US"/>
          </a:p>
        </p:txBody>
      </p:sp>
      <p:graphicFrame>
        <p:nvGraphicFramePr>
          <p:cNvPr id="42" name="Diagram 41"/>
          <p:cNvGraphicFramePr>
            <a:graphicFrameLocks/>
          </p:cNvGraphicFramePr>
          <p:nvPr>
            <p:extLst>
              <p:ext uri="{D42A27DB-BD31-4B8C-83A1-F6EECF244321}">
                <p14:modId xmlns:p14="http://schemas.microsoft.com/office/powerpoint/2010/main" val="2751343491"/>
              </p:ext>
            </p:extLst>
          </p:nvPr>
        </p:nvGraphicFramePr>
        <p:xfrm>
          <a:off x="0" y="181149"/>
          <a:ext cx="8991600" cy="6660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4" name="Group 43"/>
          <p:cNvGrpSpPr>
            <a:grpSpLocks/>
          </p:cNvGrpSpPr>
          <p:nvPr/>
        </p:nvGrpSpPr>
        <p:grpSpPr bwMode="auto">
          <a:xfrm>
            <a:off x="3962400" y="2286000"/>
            <a:ext cx="1521390" cy="2323870"/>
            <a:chOff x="0" y="0"/>
            <a:chExt cx="6438" cy="11658"/>
          </a:xfrm>
        </p:grpSpPr>
        <p:sp>
          <p:nvSpPr>
            <p:cNvPr id="50" name="Oval 49"/>
            <p:cNvSpPr>
              <a:spLocks noChangeArrowheads="1"/>
            </p:cNvSpPr>
            <p:nvPr/>
          </p:nvSpPr>
          <p:spPr bwMode="auto">
            <a:xfrm>
              <a:off x="2171" y="0"/>
              <a:ext cx="1905" cy="1905"/>
            </a:xfrm>
            <a:prstGeom prst="ellipse">
              <a:avLst/>
            </a:prstGeom>
            <a:solidFill>
              <a:srgbClr val="000000"/>
            </a:solidFill>
            <a:ln w="25400">
              <a:solidFill>
                <a:srgbClr val="000000"/>
              </a:solidFill>
              <a:round/>
              <a:headEnd/>
              <a:tailEnd/>
            </a:ln>
          </p:spPr>
          <p:txBody>
            <a:bodyPr rot="0" vert="horz" wrap="square" lIns="91440" tIns="45720" rIns="91440" bIns="45720" anchor="ctr" anchorCtr="0" upright="1">
              <a:noAutofit/>
            </a:bodyPr>
            <a:lstStyle/>
            <a:p>
              <a:endParaRPr lang="en-GB"/>
            </a:p>
          </p:txBody>
        </p:sp>
        <p:sp>
          <p:nvSpPr>
            <p:cNvPr id="51" name="Oval 50"/>
            <p:cNvSpPr>
              <a:spLocks noChangeArrowheads="1"/>
            </p:cNvSpPr>
            <p:nvPr/>
          </p:nvSpPr>
          <p:spPr bwMode="auto">
            <a:xfrm>
              <a:off x="1943" y="2209"/>
              <a:ext cx="2552" cy="5449"/>
            </a:xfrm>
            <a:prstGeom prst="ellipse">
              <a:avLst/>
            </a:prstGeom>
            <a:solidFill>
              <a:srgbClr val="000000"/>
            </a:solidFill>
            <a:ln w="25400">
              <a:solidFill>
                <a:srgbClr val="000000"/>
              </a:solidFill>
              <a:round/>
              <a:headEnd/>
              <a:tailEnd/>
            </a:ln>
          </p:spPr>
          <p:txBody>
            <a:bodyPr rot="0" vert="horz" wrap="square" lIns="91440" tIns="45720" rIns="91440" bIns="45720" anchor="ctr" anchorCtr="0" upright="1">
              <a:noAutofit/>
            </a:bodyPr>
            <a:lstStyle/>
            <a:p>
              <a:endParaRPr lang="en-GB"/>
            </a:p>
          </p:txBody>
        </p:sp>
        <p:cxnSp>
          <p:nvCxnSpPr>
            <p:cNvPr id="52" name="Straight Connector 51"/>
            <p:cNvCxnSpPr>
              <a:cxnSpLocks noChangeShapeType="1"/>
            </p:cNvCxnSpPr>
            <p:nvPr/>
          </p:nvCxnSpPr>
          <p:spPr bwMode="auto">
            <a:xfrm flipH="1">
              <a:off x="0" y="2895"/>
              <a:ext cx="2705" cy="301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53" name="Straight Connector 52"/>
            <p:cNvCxnSpPr>
              <a:cxnSpLocks noChangeShapeType="1"/>
            </p:cNvCxnSpPr>
            <p:nvPr/>
          </p:nvCxnSpPr>
          <p:spPr bwMode="auto">
            <a:xfrm flipH="1">
              <a:off x="2171" y="7315"/>
              <a:ext cx="762" cy="434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54" name="Straight Connector 53"/>
            <p:cNvCxnSpPr>
              <a:cxnSpLocks noChangeShapeType="1"/>
            </p:cNvCxnSpPr>
            <p:nvPr/>
          </p:nvCxnSpPr>
          <p:spPr bwMode="auto">
            <a:xfrm flipH="1" flipV="1">
              <a:off x="3810" y="2667"/>
              <a:ext cx="2628" cy="323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55" name="Straight Connector 54"/>
            <p:cNvCxnSpPr>
              <a:cxnSpLocks noChangeShapeType="1"/>
            </p:cNvCxnSpPr>
            <p:nvPr/>
          </p:nvCxnSpPr>
          <p:spPr bwMode="auto">
            <a:xfrm>
              <a:off x="3810" y="7315"/>
              <a:ext cx="952" cy="434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grpSp>
      <p:cxnSp>
        <p:nvCxnSpPr>
          <p:cNvPr id="46" name="Straight Arrow Connector 45"/>
          <p:cNvCxnSpPr>
            <a:cxnSpLocks noChangeShapeType="1"/>
          </p:cNvCxnSpPr>
          <p:nvPr/>
        </p:nvCxnSpPr>
        <p:spPr bwMode="auto">
          <a:xfrm flipV="1">
            <a:off x="4724400" y="1752600"/>
            <a:ext cx="0" cy="1371600"/>
          </a:xfrm>
          <a:prstGeom prst="straightConnector1">
            <a:avLst/>
          </a:prstGeom>
          <a:noFill/>
          <a:ln w="38100">
            <a:solidFill>
              <a:srgbClr val="F2F2F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7F7F7F">
                      <a:alpha val="50000"/>
                    </a:srgbClr>
                  </a:outerShdw>
                </a:effectLst>
              </a14:hiddenEffects>
            </a:ext>
          </a:extLst>
        </p:spPr>
      </p:cxnSp>
      <p:cxnSp>
        <p:nvCxnSpPr>
          <p:cNvPr id="47" name="Straight Arrow Connector 46"/>
          <p:cNvCxnSpPr>
            <a:cxnSpLocks noChangeShapeType="1"/>
          </p:cNvCxnSpPr>
          <p:nvPr/>
        </p:nvCxnSpPr>
        <p:spPr bwMode="auto">
          <a:xfrm flipH="1">
            <a:off x="3505200" y="3962400"/>
            <a:ext cx="762000" cy="533400"/>
          </a:xfrm>
          <a:prstGeom prst="straightConnector1">
            <a:avLst/>
          </a:prstGeom>
          <a:noFill/>
          <a:ln w="38100">
            <a:solidFill>
              <a:srgbClr val="F2F2F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7F7F7F">
                      <a:alpha val="50000"/>
                    </a:srgbClr>
                  </a:outerShdw>
                </a:effectLst>
              </a14:hiddenEffects>
            </a:ext>
          </a:extLst>
        </p:spPr>
      </p:cxnSp>
      <p:cxnSp>
        <p:nvCxnSpPr>
          <p:cNvPr id="48" name="Straight Arrow Connector 47"/>
          <p:cNvCxnSpPr>
            <a:cxnSpLocks noChangeShapeType="1"/>
          </p:cNvCxnSpPr>
          <p:nvPr/>
        </p:nvCxnSpPr>
        <p:spPr bwMode="auto">
          <a:xfrm flipV="1">
            <a:off x="5029200" y="2438400"/>
            <a:ext cx="457200" cy="609600"/>
          </a:xfrm>
          <a:prstGeom prst="straightConnector1">
            <a:avLst/>
          </a:prstGeom>
          <a:noFill/>
          <a:ln w="38100">
            <a:solidFill>
              <a:srgbClr val="F2F2F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7F7F7F">
                      <a:alpha val="50000"/>
                    </a:srgbClr>
                  </a:outerShdw>
                </a:effectLst>
              </a14:hiddenEffects>
            </a:ext>
          </a:extLst>
        </p:spPr>
      </p:cxnSp>
      <p:cxnSp>
        <p:nvCxnSpPr>
          <p:cNvPr id="49" name="Straight Arrow Connector 48"/>
          <p:cNvCxnSpPr>
            <a:cxnSpLocks noChangeShapeType="1"/>
          </p:cNvCxnSpPr>
          <p:nvPr/>
        </p:nvCxnSpPr>
        <p:spPr bwMode="auto">
          <a:xfrm>
            <a:off x="5029200" y="3962400"/>
            <a:ext cx="609600" cy="729276"/>
          </a:xfrm>
          <a:prstGeom prst="straightConnector1">
            <a:avLst/>
          </a:prstGeom>
          <a:noFill/>
          <a:ln w="38100">
            <a:solidFill>
              <a:srgbClr val="F2F2F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7F7F7F">
                      <a:alpha val="50000"/>
                    </a:srgbClr>
                  </a:outerShdw>
                </a:effectLst>
              </a14:hiddenEffects>
            </a:ext>
          </a:extLst>
        </p:spPr>
      </p:cxnSp>
      <p:sp>
        <p:nvSpPr>
          <p:cNvPr id="56" name="TextBox 55"/>
          <p:cNvSpPr txBox="1"/>
          <p:nvPr/>
        </p:nvSpPr>
        <p:spPr>
          <a:xfrm>
            <a:off x="152400" y="6172200"/>
            <a:ext cx="2745432" cy="553998"/>
          </a:xfrm>
          <a:prstGeom prst="rect">
            <a:avLst/>
          </a:prstGeom>
          <a:noFill/>
        </p:spPr>
        <p:txBody>
          <a:bodyPr wrap="square" rtlCol="0">
            <a:spAutoFit/>
          </a:bodyPr>
          <a:lstStyle/>
          <a:p>
            <a:r>
              <a:rPr lang="en-US" sz="1000" dirty="0">
                <a:solidFill>
                  <a:srgbClr val="0B1F51"/>
                </a:solidFill>
                <a:latin typeface="Avenir Book"/>
                <a:cs typeface="Avenir Book"/>
              </a:rPr>
              <a:t>Source: </a:t>
            </a:r>
            <a:r>
              <a:rPr lang="en-GB" sz="1000" dirty="0">
                <a:solidFill>
                  <a:srgbClr val="0B1F51"/>
                </a:solidFill>
                <a:latin typeface="Avenir Book"/>
                <a:cs typeface="Avenir Book"/>
              </a:rPr>
              <a:t>Adapted from unpublished </a:t>
            </a:r>
          </a:p>
          <a:p>
            <a:r>
              <a:rPr lang="en-GB" sz="1000" dirty="0">
                <a:solidFill>
                  <a:srgbClr val="0B1F51"/>
                </a:solidFill>
                <a:latin typeface="Avenir Book"/>
                <a:cs typeface="Avenir Book"/>
              </a:rPr>
              <a:t>Oxford Policy Management work in Zambia</a:t>
            </a:r>
          </a:p>
          <a:p>
            <a:endParaRPr lang="en-GB" sz="1000" dirty="0"/>
          </a:p>
        </p:txBody>
      </p:sp>
      <p:grpSp>
        <p:nvGrpSpPr>
          <p:cNvPr id="18" name="Group 17"/>
          <p:cNvGrpSpPr/>
          <p:nvPr/>
        </p:nvGrpSpPr>
        <p:grpSpPr>
          <a:xfrm>
            <a:off x="3048000" y="3048000"/>
            <a:ext cx="3200400" cy="914400"/>
            <a:chOff x="3200400" y="2879912"/>
            <a:chExt cx="3200400" cy="886612"/>
          </a:xfrm>
        </p:grpSpPr>
        <p:sp>
          <p:nvSpPr>
            <p:cNvPr id="45" name="Text Box 298"/>
            <p:cNvSpPr txBox="1">
              <a:spLocks noChangeArrowheads="1"/>
            </p:cNvSpPr>
            <p:nvPr/>
          </p:nvSpPr>
          <p:spPr bwMode="auto">
            <a:xfrm>
              <a:off x="3200400" y="2879912"/>
              <a:ext cx="3200400" cy="886612"/>
            </a:xfrm>
            <a:prstGeom prst="rect">
              <a:avLst/>
            </a:prstGeom>
            <a:noFill/>
            <a:ln w="38100" cmpd="sng">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spcAft>
                  <a:spcPts val="1200"/>
                </a:spcAft>
              </a:pPr>
              <a:endParaRPr lang="en-GB" sz="2000" dirty="0">
                <a:effectLst/>
                <a:latin typeface="Avenir Heavy"/>
                <a:ea typeface="MS Mincho" panose="02020609040205080304" pitchFamily="49" charset="-128"/>
                <a:cs typeface="Avenir Heavy"/>
              </a:endParaRPr>
            </a:p>
          </p:txBody>
        </p:sp>
        <p:sp>
          <p:nvSpPr>
            <p:cNvPr id="3" name="Rectangle 2"/>
            <p:cNvSpPr/>
            <p:nvPr/>
          </p:nvSpPr>
          <p:spPr>
            <a:xfrm>
              <a:off x="3733800" y="3048000"/>
              <a:ext cx="2198038" cy="597087"/>
            </a:xfrm>
            <a:prstGeom prst="rect">
              <a:avLst/>
            </a:prstGeom>
          </p:spPr>
          <p:txBody>
            <a:bodyPr wrap="none">
              <a:spAutoFit/>
            </a:bodyPr>
            <a:lstStyle/>
            <a:p>
              <a:pPr algn="ctr">
                <a:lnSpc>
                  <a:spcPct val="60000"/>
                </a:lnSpc>
                <a:spcAft>
                  <a:spcPts val="1200"/>
                </a:spcAft>
              </a:pPr>
              <a:r>
                <a:rPr lang="en-GB" b="1" dirty="0">
                  <a:solidFill>
                    <a:srgbClr val="FFFFFF"/>
                  </a:solidFill>
                  <a:latin typeface="Avenir Heavy"/>
                  <a:ea typeface="MS Mincho" panose="02020609040205080304" pitchFamily="49" charset="-128"/>
                  <a:cs typeface="Avenir Heavy"/>
                </a:rPr>
                <a:t>Case management </a:t>
              </a:r>
            </a:p>
            <a:p>
              <a:pPr algn="ctr">
                <a:lnSpc>
                  <a:spcPct val="60000"/>
                </a:lnSpc>
                <a:spcAft>
                  <a:spcPts val="1200"/>
                </a:spcAft>
              </a:pPr>
              <a:r>
                <a:rPr lang="en-GB" b="1" dirty="0">
                  <a:solidFill>
                    <a:srgbClr val="FFFFFF"/>
                  </a:solidFill>
                  <a:latin typeface="Avenir Heavy"/>
                  <a:ea typeface="MS Mincho" panose="02020609040205080304" pitchFamily="49" charset="-128"/>
                  <a:cs typeface="Avenir Heavy"/>
                </a:rPr>
                <a:t>&amp; Referral System</a:t>
              </a:r>
              <a:endParaRPr lang="en-GB" dirty="0">
                <a:latin typeface="Avenir Heavy"/>
                <a:ea typeface="MS Mincho" panose="02020609040205080304" pitchFamily="49" charset="-128"/>
                <a:cs typeface="Avenir Heavy"/>
              </a:endParaRPr>
            </a:p>
          </p:txBody>
        </p:sp>
      </p:grpSp>
      <p:sp>
        <p:nvSpPr>
          <p:cNvPr id="2" name="Title 1"/>
          <p:cNvSpPr>
            <a:spLocks noGrp="1"/>
          </p:cNvSpPr>
          <p:nvPr>
            <p:ph type="title"/>
          </p:nvPr>
        </p:nvSpPr>
        <p:spPr>
          <a:xfrm>
            <a:off x="228600" y="381000"/>
            <a:ext cx="3508887" cy="566451"/>
          </a:xfrm>
        </p:spPr>
        <p:txBody>
          <a:bodyPr>
            <a:noAutofit/>
          </a:bodyPr>
          <a:lstStyle/>
          <a:p>
            <a:pPr algn="l"/>
            <a:r>
              <a:rPr lang="en-US" sz="2600" b="1" dirty="0">
                <a:latin typeface="Avenir Medium"/>
                <a:cs typeface="Avenir Medium"/>
              </a:rPr>
              <a:t>…Linking services, </a:t>
            </a:r>
            <a:br>
              <a:rPr lang="en-US" sz="2600" b="1" dirty="0">
                <a:latin typeface="Avenir Medium"/>
                <a:cs typeface="Avenir Medium"/>
              </a:rPr>
            </a:br>
            <a:r>
              <a:rPr lang="en-US" sz="2600" b="1" dirty="0">
                <a:latin typeface="Avenir Medium"/>
                <a:cs typeface="Avenir Medium"/>
              </a:rPr>
              <a:t>an overview</a:t>
            </a:r>
          </a:p>
        </p:txBody>
      </p:sp>
    </p:spTree>
    <p:extLst>
      <p:ext uri="{BB962C8B-B14F-4D97-AF65-F5344CB8AC3E}">
        <p14:creationId xmlns:p14="http://schemas.microsoft.com/office/powerpoint/2010/main" val="2703068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rotWithShape="1">
          <a:blip r:embed="rId3" cstate="print">
            <a:extLst>
              <a:ext uri="{28A0092B-C50C-407E-A947-70E740481C1C}">
                <a14:useLocalDpi xmlns:a14="http://schemas.microsoft.com/office/drawing/2010/main" val="0"/>
              </a:ext>
            </a:extLst>
          </a:blip>
          <a:srcRect t="80273"/>
          <a:stretch/>
        </p:blipFill>
        <p:spPr>
          <a:xfrm>
            <a:off x="304800" y="5549490"/>
            <a:ext cx="8865594" cy="1308510"/>
          </a:xfrm>
          <a:prstGeom prst="rect">
            <a:avLst/>
          </a:prstGeom>
        </p:spPr>
      </p:pic>
      <p:sp>
        <p:nvSpPr>
          <p:cNvPr id="7" name="Content Placeholder 2"/>
          <p:cNvSpPr txBox="1">
            <a:spLocks/>
          </p:cNvSpPr>
          <p:nvPr/>
        </p:nvSpPr>
        <p:spPr>
          <a:xfrm>
            <a:off x="304800" y="152400"/>
            <a:ext cx="8458200" cy="5715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ZA" sz="4200" b="1" dirty="0"/>
          </a:p>
          <a:p>
            <a:endParaRPr lang="en-ZA" sz="3500" dirty="0">
              <a:latin typeface="Avenir Book"/>
              <a:cs typeface="Avenir Book"/>
            </a:endParaRPr>
          </a:p>
          <a:p>
            <a:pPr marL="0" indent="0">
              <a:buNone/>
            </a:pPr>
            <a:r>
              <a:rPr lang="en-ZA" sz="2800" dirty="0">
                <a:latin typeface="Avenir Book"/>
                <a:cs typeface="Avenir Book"/>
              </a:rPr>
              <a:t>Aim:  ensure consistency, </a:t>
            </a:r>
          </a:p>
          <a:p>
            <a:pPr marL="0" indent="0">
              <a:buNone/>
            </a:pPr>
            <a:r>
              <a:rPr lang="en-ZA" sz="2800" dirty="0">
                <a:latin typeface="Avenir Book"/>
                <a:cs typeface="Avenir Book"/>
              </a:rPr>
              <a:t>responsiveness to local context &amp; </a:t>
            </a:r>
          </a:p>
          <a:p>
            <a:pPr marL="0" indent="0">
              <a:buNone/>
            </a:pPr>
            <a:r>
              <a:rPr lang="en-ZA" sz="2800" dirty="0">
                <a:latin typeface="Avenir Book"/>
                <a:cs typeface="Avenir Book"/>
              </a:rPr>
              <a:t>accountability in programme implementation</a:t>
            </a:r>
          </a:p>
          <a:p>
            <a:r>
              <a:rPr lang="en-ZA" sz="2800" dirty="0">
                <a:latin typeface="Avenir Book"/>
                <a:cs typeface="Avenir Book"/>
              </a:rPr>
              <a:t>Takes place between the different levels of government (federal, national, provincial/regional, district, and commune/village) </a:t>
            </a:r>
          </a:p>
          <a:p>
            <a:r>
              <a:rPr lang="en-ZA" sz="2800" dirty="0">
                <a:latin typeface="Avenir Book"/>
                <a:cs typeface="Avenir Book"/>
              </a:rPr>
              <a:t>Each layer of the social protection system depends on the other layers to perform its own duties. </a:t>
            </a:r>
          </a:p>
          <a:p>
            <a:pPr lvl="0"/>
            <a:endParaRPr lang="en-ZA" dirty="0"/>
          </a:p>
          <a:p>
            <a:endParaRPr lang="en-ZA" b="1" dirty="0"/>
          </a:p>
        </p:txBody>
      </p:sp>
      <p:sp>
        <p:nvSpPr>
          <p:cNvPr id="8" name="Rectangle 7"/>
          <p:cNvSpPr/>
          <p:nvPr/>
        </p:nvSpPr>
        <p:spPr>
          <a:xfrm>
            <a:off x="-22412" y="0"/>
            <a:ext cx="9166412" cy="1100033"/>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6"/>
          <p:cNvSpPr txBox="1">
            <a:spLocks/>
          </p:cNvSpPr>
          <p:nvPr/>
        </p:nvSpPr>
        <p:spPr>
          <a:xfrm>
            <a:off x="457200" y="3048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solidFill>
                  <a:schemeClr val="bg1"/>
                </a:solidFill>
                <a:latin typeface="Avenir Medium"/>
                <a:cs typeface="Avenir Medium"/>
              </a:rPr>
              <a:t>Vertical co-ordination </a:t>
            </a:r>
          </a:p>
        </p:txBody>
      </p:sp>
      <p:grpSp>
        <p:nvGrpSpPr>
          <p:cNvPr id="4" name="Group 3"/>
          <p:cNvGrpSpPr/>
          <p:nvPr/>
        </p:nvGrpSpPr>
        <p:grpSpPr>
          <a:xfrm>
            <a:off x="6946784" y="1295400"/>
            <a:ext cx="2001520" cy="1717824"/>
            <a:chOff x="7127736" y="1524000"/>
            <a:chExt cx="2001520" cy="1717824"/>
          </a:xfrm>
        </p:grpSpPr>
        <p:pic>
          <p:nvPicPr>
            <p:cNvPr id="3" name="Picture 2" descr="inf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7736" y="1524000"/>
              <a:ext cx="2001520" cy="1588594"/>
            </a:xfrm>
            <a:prstGeom prst="rect">
              <a:avLst/>
            </a:prstGeom>
          </p:spPr>
        </p:pic>
        <p:sp>
          <p:nvSpPr>
            <p:cNvPr id="6" name="Oval 5"/>
            <p:cNvSpPr/>
            <p:nvPr/>
          </p:nvSpPr>
          <p:spPr>
            <a:xfrm flipH="1">
              <a:off x="8876996" y="1813595"/>
              <a:ext cx="164963" cy="14282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83225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rotWithShape="1">
          <a:blip r:embed="rId3" cstate="print">
            <a:extLst>
              <a:ext uri="{28A0092B-C50C-407E-A947-70E740481C1C}">
                <a14:useLocalDpi xmlns:a14="http://schemas.microsoft.com/office/drawing/2010/main" val="0"/>
              </a:ext>
            </a:extLst>
          </a:blip>
          <a:srcRect t="80273"/>
          <a:stretch/>
        </p:blipFill>
        <p:spPr>
          <a:xfrm>
            <a:off x="304800" y="5625690"/>
            <a:ext cx="8865594" cy="1232310"/>
          </a:xfrm>
          <a:prstGeom prst="rect">
            <a:avLst/>
          </a:prstGeom>
        </p:spPr>
      </p:pic>
      <p:sp>
        <p:nvSpPr>
          <p:cNvPr id="7" name="Content Placeholder 2"/>
          <p:cNvSpPr txBox="1">
            <a:spLocks/>
          </p:cNvSpPr>
          <p:nvPr/>
        </p:nvSpPr>
        <p:spPr>
          <a:xfrm>
            <a:off x="365760" y="488743"/>
            <a:ext cx="8208424" cy="547260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ZA" sz="4200" b="1" dirty="0"/>
          </a:p>
          <a:p>
            <a:endParaRPr lang="en-ZA" dirty="0"/>
          </a:p>
          <a:p>
            <a:pPr lvl="0"/>
            <a:endParaRPr lang="en-ZA" dirty="0"/>
          </a:p>
          <a:p>
            <a:endParaRPr lang="en-ZA" b="1" dirty="0"/>
          </a:p>
        </p:txBody>
      </p:sp>
      <p:sp>
        <p:nvSpPr>
          <p:cNvPr id="8" name="Rectangle 7"/>
          <p:cNvSpPr/>
          <p:nvPr/>
        </p:nvSpPr>
        <p:spPr>
          <a:xfrm>
            <a:off x="-22412" y="0"/>
            <a:ext cx="9166412" cy="137160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6"/>
          <p:cNvSpPr txBox="1">
            <a:spLocks/>
          </p:cNvSpPr>
          <p:nvPr/>
        </p:nvSpPr>
        <p:spPr>
          <a:xfrm>
            <a:off x="533400" y="2286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latin typeface="Avenir Medium"/>
                <a:cs typeface="Avenir Medium"/>
              </a:rPr>
              <a:t>Tools and processes  to improve vertical </a:t>
            </a:r>
          </a:p>
          <a:p>
            <a:r>
              <a:rPr lang="en-US" sz="3200" dirty="0">
                <a:solidFill>
                  <a:schemeClr val="bg1"/>
                </a:solidFill>
                <a:latin typeface="Avenir Medium"/>
                <a:cs typeface="Avenir Medium"/>
              </a:rPr>
              <a:t>co-ordination </a:t>
            </a:r>
          </a:p>
        </p:txBody>
      </p:sp>
      <p:sp>
        <p:nvSpPr>
          <p:cNvPr id="11" name="Title 6"/>
          <p:cNvSpPr txBox="1">
            <a:spLocks/>
          </p:cNvSpPr>
          <p:nvPr/>
        </p:nvSpPr>
        <p:spPr>
          <a:xfrm>
            <a:off x="598394" y="610976"/>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solidFill>
                <a:schemeClr val="bg1"/>
              </a:solidFill>
              <a:latin typeface="Avenir LT Std 35 Light" pitchFamily="34" charset="0"/>
            </a:endParaRPr>
          </a:p>
        </p:txBody>
      </p:sp>
      <p:sp>
        <p:nvSpPr>
          <p:cNvPr id="12" name="Content Placeholder 2"/>
          <p:cNvSpPr txBox="1">
            <a:spLocks/>
          </p:cNvSpPr>
          <p:nvPr/>
        </p:nvSpPr>
        <p:spPr>
          <a:xfrm>
            <a:off x="685800" y="1447800"/>
            <a:ext cx="8305800" cy="47594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ZA" sz="2800" dirty="0">
                <a:latin typeface="Avenir Book"/>
                <a:cs typeface="Avenir Book"/>
              </a:rPr>
              <a:t>Streamline vertical coordination structures</a:t>
            </a:r>
          </a:p>
          <a:p>
            <a:r>
              <a:rPr lang="en-ZA" sz="2800" dirty="0">
                <a:latin typeface="Avenir Book"/>
                <a:cs typeface="Avenir Book"/>
              </a:rPr>
              <a:t>Clarify the roles and responsibilities of the different administrative layers</a:t>
            </a:r>
          </a:p>
          <a:p>
            <a:r>
              <a:rPr lang="en-ZA" sz="2800" dirty="0">
                <a:latin typeface="Avenir Book"/>
                <a:cs typeface="Avenir Book"/>
              </a:rPr>
              <a:t>Ensure that coordination mechanisms have necessary mandates and capacity to coordinate</a:t>
            </a:r>
          </a:p>
          <a:p>
            <a:r>
              <a:rPr lang="en-ZA" sz="2800" dirty="0">
                <a:latin typeface="Avenir Book"/>
                <a:cs typeface="Avenir Book"/>
              </a:rPr>
              <a:t>Develop guidance/operational manuals to guide vertical coordination of social protection </a:t>
            </a:r>
          </a:p>
          <a:p>
            <a:r>
              <a:rPr lang="en-ZA" sz="2800" dirty="0">
                <a:latin typeface="Avenir Book"/>
                <a:cs typeface="Avenir Book"/>
              </a:rPr>
              <a:t>Create incentives for coordination</a:t>
            </a:r>
          </a:p>
          <a:p>
            <a:r>
              <a:rPr lang="en-ZA" sz="2800" dirty="0">
                <a:latin typeface="Avenir Book"/>
                <a:cs typeface="Avenir Book"/>
              </a:rPr>
              <a:t>Ensure info flows both ways!</a:t>
            </a:r>
          </a:p>
          <a:p>
            <a:endParaRPr lang="en-ZA" dirty="0"/>
          </a:p>
        </p:txBody>
      </p:sp>
    </p:spTree>
    <p:extLst>
      <p:ext uri="{BB962C8B-B14F-4D97-AF65-F5344CB8AC3E}">
        <p14:creationId xmlns:p14="http://schemas.microsoft.com/office/powerpoint/2010/main" val="4160936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0" y="838200"/>
            <a:ext cx="4576618" cy="4800600"/>
          </a:xfrm>
          <a:prstGeom prst="rect">
            <a:avLst/>
          </a:prstGeom>
          <a:solidFill>
            <a:srgbClr val="9A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029200" y="6441744"/>
            <a:ext cx="2460089" cy="369332"/>
          </a:xfrm>
          <a:prstGeom prst="rect">
            <a:avLst/>
          </a:prstGeom>
          <a:solidFill>
            <a:schemeClr val="bg1"/>
          </a:solidFill>
        </p:spPr>
        <p:txBody>
          <a:bodyPr wrap="square" rtlCol="0">
            <a:spAutoFit/>
          </a:bodyPr>
          <a:lstStyle/>
          <a:p>
            <a:endParaRPr lang="en-ZA" dirty="0"/>
          </a:p>
        </p:txBody>
      </p:sp>
      <p:pic>
        <p:nvPicPr>
          <p:cNvPr id="7" name="Picture 6" descr="MIS POWERPOINT_3DAY content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07006"/>
            <a:ext cx="9144000" cy="1450994"/>
          </a:xfrm>
          <a:prstGeom prst="rect">
            <a:avLst/>
          </a:prstGeom>
        </p:spPr>
      </p:pic>
      <p:sp>
        <p:nvSpPr>
          <p:cNvPr id="2" name="TextBox 1"/>
          <p:cNvSpPr txBox="1"/>
          <p:nvPr/>
        </p:nvSpPr>
        <p:spPr>
          <a:xfrm>
            <a:off x="4555958" y="1846927"/>
            <a:ext cx="4572000" cy="2554545"/>
          </a:xfrm>
          <a:prstGeom prst="rect">
            <a:avLst/>
          </a:prstGeom>
          <a:noFill/>
        </p:spPr>
        <p:txBody>
          <a:bodyPr wrap="square" rtlCol="0">
            <a:spAutoFit/>
          </a:bodyPr>
          <a:lstStyle/>
          <a:p>
            <a:pPr algn="ctr"/>
            <a:r>
              <a:rPr lang="en-US" sz="4000" dirty="0">
                <a:solidFill>
                  <a:schemeClr val="bg1"/>
                </a:solidFill>
                <a:latin typeface="Avenir Book"/>
                <a:cs typeface="Avenir Book"/>
              </a:rPr>
              <a:t>Activity: Stakeholder Mapping</a:t>
            </a:r>
          </a:p>
          <a:p>
            <a:pPr algn="ctr"/>
            <a:endParaRPr lang="en-US" sz="4000" dirty="0">
              <a:solidFill>
                <a:schemeClr val="bg1"/>
              </a:solidFill>
              <a:latin typeface="Avenir Book"/>
              <a:cs typeface="Avenir Book"/>
            </a:endParaRPr>
          </a:p>
        </p:txBody>
      </p:sp>
      <p:sp>
        <p:nvSpPr>
          <p:cNvPr id="5" name="Rectangle 4"/>
          <p:cNvSpPr/>
          <p:nvPr/>
        </p:nvSpPr>
        <p:spPr>
          <a:xfrm>
            <a:off x="0" y="0"/>
            <a:ext cx="9144000" cy="38100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ctivity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38200"/>
            <a:ext cx="4572000" cy="4572000"/>
          </a:xfrm>
          <a:prstGeom prst="rect">
            <a:avLst/>
          </a:prstGeom>
        </p:spPr>
      </p:pic>
    </p:spTree>
    <p:extLst>
      <p:ext uri="{BB962C8B-B14F-4D97-AF65-F5344CB8AC3E}">
        <p14:creationId xmlns:p14="http://schemas.microsoft.com/office/powerpoint/2010/main" val="2698237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590800" y="914400"/>
            <a:ext cx="4105276" cy="3952876"/>
          </a:xfrm>
          <a:prstGeom prst="rect">
            <a:avLst/>
          </a:prstGeom>
        </p:spPr>
      </p:pic>
      <p:sp>
        <p:nvSpPr>
          <p:cNvPr id="6" name="TextBox 5"/>
          <p:cNvSpPr txBox="1"/>
          <p:nvPr/>
        </p:nvSpPr>
        <p:spPr>
          <a:xfrm>
            <a:off x="0" y="5486400"/>
            <a:ext cx="9144000" cy="584775"/>
          </a:xfrm>
          <a:prstGeom prst="rect">
            <a:avLst/>
          </a:prstGeom>
          <a:solidFill>
            <a:schemeClr val="accent5">
              <a:lumMod val="50000"/>
            </a:schemeClr>
          </a:solidFill>
        </p:spPr>
        <p:txBody>
          <a:bodyPr wrap="square" rtlCol="0">
            <a:spAutoFit/>
          </a:bodyPr>
          <a:lstStyle/>
          <a:p>
            <a:pPr algn="ctr"/>
            <a:r>
              <a:rPr lang="en-ZA" sz="3200" b="1" dirty="0">
                <a:solidFill>
                  <a:schemeClr val="bg1"/>
                </a:solidFill>
              </a:rPr>
              <a:t>SP COORDINATION</a:t>
            </a:r>
            <a:endParaRPr lang="en-ZA" sz="3200" b="1" dirty="0">
              <a:solidFill>
                <a:schemeClr val="bg1"/>
              </a:solidFill>
              <a:latin typeface="Avenir LT Std 35 Light" pitchFamily="34" charset="0"/>
            </a:endParaRPr>
          </a:p>
        </p:txBody>
      </p:sp>
    </p:spTree>
    <p:extLst>
      <p:ext uri="{BB962C8B-B14F-4D97-AF65-F5344CB8AC3E}">
        <p14:creationId xmlns:p14="http://schemas.microsoft.com/office/powerpoint/2010/main" val="519190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9" y="76200"/>
            <a:ext cx="8916419" cy="6671000"/>
          </a:xfrm>
          <a:prstGeom prst="rect">
            <a:avLst/>
          </a:prstGeom>
        </p:spPr>
      </p:pic>
      <p:sp>
        <p:nvSpPr>
          <p:cNvPr id="7" name="Content Placeholder 2"/>
          <p:cNvSpPr txBox="1">
            <a:spLocks/>
          </p:cNvSpPr>
          <p:nvPr/>
        </p:nvSpPr>
        <p:spPr>
          <a:xfrm>
            <a:off x="152400" y="838200"/>
            <a:ext cx="3538728" cy="5867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ZA" sz="2600" b="1" dirty="0"/>
          </a:p>
          <a:p>
            <a:pPr marL="0" indent="0">
              <a:buNone/>
            </a:pPr>
            <a:endParaRPr lang="en-ZA" sz="2600" dirty="0"/>
          </a:p>
          <a:p>
            <a:r>
              <a:rPr lang="en-ZA" sz="2600" dirty="0">
                <a:latin typeface="Avenir Book"/>
                <a:cs typeface="Avenir Book"/>
              </a:rPr>
              <a:t>Map key stakeholders, including those necessary at policy, programme and administrative level.. Against interest and influence/power</a:t>
            </a:r>
          </a:p>
          <a:p>
            <a:endParaRPr lang="en-ZA" b="1" dirty="0"/>
          </a:p>
        </p:txBody>
      </p:sp>
      <p:sp>
        <p:nvSpPr>
          <p:cNvPr id="3" name="Rectangle 2"/>
          <p:cNvSpPr/>
          <p:nvPr/>
        </p:nvSpPr>
        <p:spPr>
          <a:xfrm>
            <a:off x="4343400" y="1371600"/>
            <a:ext cx="2133600" cy="1752600"/>
          </a:xfrm>
          <a:prstGeom prst="rect">
            <a:avLst/>
          </a:prstGeom>
          <a:noFill/>
          <a:ln w="28575" cmpd="sng">
            <a:solidFill>
              <a:srgbClr val="00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477000" y="1371600"/>
            <a:ext cx="2247410" cy="1752600"/>
          </a:xfrm>
          <a:prstGeom prst="rect">
            <a:avLst/>
          </a:prstGeom>
          <a:noFill/>
          <a:ln w="28575" cmpd="sng">
            <a:solidFill>
              <a:srgbClr val="00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343400" y="3146692"/>
            <a:ext cx="2133600" cy="1752600"/>
          </a:xfrm>
          <a:prstGeom prst="rect">
            <a:avLst/>
          </a:prstGeom>
          <a:noFill/>
          <a:ln w="28575" cmpd="sng">
            <a:solidFill>
              <a:srgbClr val="00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477000" y="3146692"/>
            <a:ext cx="2247410" cy="1752600"/>
          </a:xfrm>
          <a:prstGeom prst="rect">
            <a:avLst/>
          </a:prstGeom>
          <a:noFill/>
          <a:ln w="28575" cmpd="sng">
            <a:solidFill>
              <a:srgbClr val="00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3352800" y="1447800"/>
            <a:ext cx="705423" cy="338554"/>
          </a:xfrm>
          <a:prstGeom prst="rect">
            <a:avLst/>
          </a:prstGeom>
          <a:noFill/>
        </p:spPr>
        <p:txBody>
          <a:bodyPr wrap="none" rtlCol="0">
            <a:spAutoFit/>
          </a:bodyPr>
          <a:lstStyle/>
          <a:p>
            <a:pPr algn="r"/>
            <a:r>
              <a:rPr lang="en-US" sz="1600" dirty="0">
                <a:latin typeface="Avenir Medium"/>
                <a:cs typeface="Avenir Medium"/>
              </a:rPr>
              <a:t>HIGH</a:t>
            </a:r>
          </a:p>
        </p:txBody>
      </p:sp>
      <p:sp>
        <p:nvSpPr>
          <p:cNvPr id="12" name="TextBox 11"/>
          <p:cNvSpPr txBox="1"/>
          <p:nvPr/>
        </p:nvSpPr>
        <p:spPr>
          <a:xfrm>
            <a:off x="3124200" y="2819400"/>
            <a:ext cx="928459" cy="338554"/>
          </a:xfrm>
          <a:prstGeom prst="rect">
            <a:avLst/>
          </a:prstGeom>
          <a:noFill/>
        </p:spPr>
        <p:txBody>
          <a:bodyPr wrap="none" rtlCol="0">
            <a:spAutoFit/>
          </a:bodyPr>
          <a:lstStyle/>
          <a:p>
            <a:pPr algn="r"/>
            <a:r>
              <a:rPr lang="en-US" sz="1600" dirty="0">
                <a:latin typeface="Avenir Medium"/>
                <a:cs typeface="Avenir Medium"/>
              </a:rPr>
              <a:t>POWER</a:t>
            </a:r>
          </a:p>
        </p:txBody>
      </p:sp>
      <p:sp>
        <p:nvSpPr>
          <p:cNvPr id="13" name="TextBox 12"/>
          <p:cNvSpPr txBox="1"/>
          <p:nvPr/>
        </p:nvSpPr>
        <p:spPr>
          <a:xfrm>
            <a:off x="3352800" y="4572000"/>
            <a:ext cx="659252" cy="338554"/>
          </a:xfrm>
          <a:prstGeom prst="rect">
            <a:avLst/>
          </a:prstGeom>
          <a:noFill/>
        </p:spPr>
        <p:txBody>
          <a:bodyPr wrap="none" rtlCol="0">
            <a:spAutoFit/>
          </a:bodyPr>
          <a:lstStyle/>
          <a:p>
            <a:pPr algn="r"/>
            <a:r>
              <a:rPr lang="en-US" sz="1600" dirty="0">
                <a:latin typeface="Avenir Medium"/>
                <a:cs typeface="Avenir Medium"/>
              </a:rPr>
              <a:t>LOW</a:t>
            </a:r>
          </a:p>
        </p:txBody>
      </p:sp>
      <p:sp>
        <p:nvSpPr>
          <p:cNvPr id="14" name="TextBox 13"/>
          <p:cNvSpPr txBox="1"/>
          <p:nvPr/>
        </p:nvSpPr>
        <p:spPr>
          <a:xfrm>
            <a:off x="4343400" y="5224046"/>
            <a:ext cx="659252" cy="338554"/>
          </a:xfrm>
          <a:prstGeom prst="rect">
            <a:avLst/>
          </a:prstGeom>
          <a:noFill/>
        </p:spPr>
        <p:txBody>
          <a:bodyPr wrap="none" rtlCol="0">
            <a:spAutoFit/>
          </a:bodyPr>
          <a:lstStyle/>
          <a:p>
            <a:r>
              <a:rPr lang="en-US" sz="1600" dirty="0">
                <a:latin typeface="Avenir Medium"/>
                <a:cs typeface="Avenir Medium"/>
              </a:rPr>
              <a:t>LOW</a:t>
            </a:r>
          </a:p>
        </p:txBody>
      </p:sp>
      <p:sp>
        <p:nvSpPr>
          <p:cNvPr id="15" name="TextBox 14"/>
          <p:cNvSpPr txBox="1"/>
          <p:nvPr/>
        </p:nvSpPr>
        <p:spPr>
          <a:xfrm>
            <a:off x="5943600" y="5224046"/>
            <a:ext cx="1133644" cy="338554"/>
          </a:xfrm>
          <a:prstGeom prst="rect">
            <a:avLst/>
          </a:prstGeom>
          <a:noFill/>
        </p:spPr>
        <p:txBody>
          <a:bodyPr wrap="none" rtlCol="0">
            <a:spAutoFit/>
          </a:bodyPr>
          <a:lstStyle/>
          <a:p>
            <a:r>
              <a:rPr lang="en-US" sz="1600" dirty="0">
                <a:latin typeface="Avenir Medium"/>
                <a:cs typeface="Avenir Medium"/>
              </a:rPr>
              <a:t>INTEREST</a:t>
            </a:r>
          </a:p>
        </p:txBody>
      </p:sp>
      <p:sp>
        <p:nvSpPr>
          <p:cNvPr id="16" name="TextBox 15"/>
          <p:cNvSpPr txBox="1"/>
          <p:nvPr/>
        </p:nvSpPr>
        <p:spPr>
          <a:xfrm>
            <a:off x="7882667" y="5224046"/>
            <a:ext cx="705423" cy="338554"/>
          </a:xfrm>
          <a:prstGeom prst="rect">
            <a:avLst/>
          </a:prstGeom>
          <a:noFill/>
        </p:spPr>
        <p:txBody>
          <a:bodyPr wrap="none" rtlCol="0">
            <a:spAutoFit/>
          </a:bodyPr>
          <a:lstStyle/>
          <a:p>
            <a:r>
              <a:rPr lang="en-US" sz="1600" dirty="0">
                <a:latin typeface="Avenir Medium"/>
                <a:cs typeface="Avenir Medium"/>
              </a:rPr>
              <a:t>HIGH</a:t>
            </a:r>
          </a:p>
        </p:txBody>
      </p:sp>
      <p:sp>
        <p:nvSpPr>
          <p:cNvPr id="17" name="TextBox 16"/>
          <p:cNvSpPr txBox="1"/>
          <p:nvPr/>
        </p:nvSpPr>
        <p:spPr>
          <a:xfrm>
            <a:off x="4343400" y="1981200"/>
            <a:ext cx="2133600" cy="584776"/>
          </a:xfrm>
          <a:prstGeom prst="rect">
            <a:avLst/>
          </a:prstGeom>
          <a:noFill/>
        </p:spPr>
        <p:txBody>
          <a:bodyPr wrap="square" rtlCol="0">
            <a:spAutoFit/>
          </a:bodyPr>
          <a:lstStyle/>
          <a:p>
            <a:pPr algn="ctr"/>
            <a:r>
              <a:rPr lang="en-US" sz="1600" dirty="0">
                <a:latin typeface="Avenir Medium"/>
                <a:cs typeface="Avenir Medium"/>
              </a:rPr>
              <a:t>KEEP</a:t>
            </a:r>
          </a:p>
          <a:p>
            <a:pPr algn="ctr"/>
            <a:r>
              <a:rPr lang="en-US" sz="1600" dirty="0">
                <a:latin typeface="Avenir Medium"/>
                <a:cs typeface="Avenir Medium"/>
              </a:rPr>
              <a:t>SATISFIED</a:t>
            </a:r>
          </a:p>
        </p:txBody>
      </p:sp>
      <p:sp>
        <p:nvSpPr>
          <p:cNvPr id="18" name="TextBox 17"/>
          <p:cNvSpPr txBox="1"/>
          <p:nvPr/>
        </p:nvSpPr>
        <p:spPr>
          <a:xfrm>
            <a:off x="6477000" y="1981200"/>
            <a:ext cx="2209799" cy="584776"/>
          </a:xfrm>
          <a:prstGeom prst="rect">
            <a:avLst/>
          </a:prstGeom>
          <a:noFill/>
        </p:spPr>
        <p:txBody>
          <a:bodyPr wrap="square" rtlCol="0">
            <a:spAutoFit/>
          </a:bodyPr>
          <a:lstStyle/>
          <a:p>
            <a:pPr algn="ctr"/>
            <a:r>
              <a:rPr lang="en-US" sz="1600" dirty="0">
                <a:latin typeface="Avenir Medium"/>
                <a:cs typeface="Avenir Medium"/>
              </a:rPr>
              <a:t>MANAGE </a:t>
            </a:r>
          </a:p>
          <a:p>
            <a:pPr algn="ctr"/>
            <a:r>
              <a:rPr lang="en-US" sz="1600" dirty="0">
                <a:latin typeface="Avenir Medium"/>
                <a:cs typeface="Avenir Medium"/>
              </a:rPr>
              <a:t>CLOSELY</a:t>
            </a:r>
          </a:p>
        </p:txBody>
      </p:sp>
      <p:sp>
        <p:nvSpPr>
          <p:cNvPr id="19" name="TextBox 18"/>
          <p:cNvSpPr txBox="1"/>
          <p:nvPr/>
        </p:nvSpPr>
        <p:spPr>
          <a:xfrm>
            <a:off x="6477000" y="3769947"/>
            <a:ext cx="2209800" cy="584776"/>
          </a:xfrm>
          <a:prstGeom prst="rect">
            <a:avLst/>
          </a:prstGeom>
          <a:noFill/>
        </p:spPr>
        <p:txBody>
          <a:bodyPr wrap="square" rtlCol="0">
            <a:spAutoFit/>
          </a:bodyPr>
          <a:lstStyle/>
          <a:p>
            <a:pPr algn="ctr"/>
            <a:r>
              <a:rPr lang="en-US" sz="1600" dirty="0">
                <a:latin typeface="Avenir Medium"/>
                <a:cs typeface="Avenir Medium"/>
              </a:rPr>
              <a:t>KEEP </a:t>
            </a:r>
          </a:p>
          <a:p>
            <a:pPr algn="ctr"/>
            <a:r>
              <a:rPr lang="en-US" sz="1600" dirty="0">
                <a:latin typeface="Avenir Medium"/>
                <a:cs typeface="Avenir Medium"/>
              </a:rPr>
              <a:t>INFORMED</a:t>
            </a:r>
          </a:p>
        </p:txBody>
      </p:sp>
      <p:sp>
        <p:nvSpPr>
          <p:cNvPr id="20" name="TextBox 19"/>
          <p:cNvSpPr txBox="1"/>
          <p:nvPr/>
        </p:nvSpPr>
        <p:spPr>
          <a:xfrm>
            <a:off x="4343400" y="3733800"/>
            <a:ext cx="2133600" cy="584776"/>
          </a:xfrm>
          <a:prstGeom prst="rect">
            <a:avLst/>
          </a:prstGeom>
          <a:noFill/>
        </p:spPr>
        <p:txBody>
          <a:bodyPr wrap="square" rtlCol="0">
            <a:spAutoFit/>
          </a:bodyPr>
          <a:lstStyle/>
          <a:p>
            <a:pPr algn="ctr"/>
            <a:r>
              <a:rPr lang="en-US" sz="1600" dirty="0">
                <a:latin typeface="Avenir Medium"/>
                <a:cs typeface="Avenir Medium"/>
              </a:rPr>
              <a:t>MONITOR</a:t>
            </a:r>
          </a:p>
          <a:p>
            <a:pPr algn="ctr"/>
            <a:r>
              <a:rPr lang="en-US" sz="1600" dirty="0">
                <a:latin typeface="Avenir Medium"/>
                <a:cs typeface="Avenir Medium"/>
              </a:rPr>
              <a:t>(MINIMUM EFFORT)</a:t>
            </a:r>
          </a:p>
        </p:txBody>
      </p:sp>
      <p:sp>
        <p:nvSpPr>
          <p:cNvPr id="6" name="Up Arrow 5"/>
          <p:cNvSpPr/>
          <p:nvPr/>
        </p:nvSpPr>
        <p:spPr>
          <a:xfrm>
            <a:off x="4038600" y="1219200"/>
            <a:ext cx="228600" cy="3733800"/>
          </a:xfrm>
          <a:prstGeom prst="upArrow">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Arrow 21"/>
          <p:cNvSpPr/>
          <p:nvPr/>
        </p:nvSpPr>
        <p:spPr>
          <a:xfrm>
            <a:off x="4191000" y="4953000"/>
            <a:ext cx="4572000" cy="228600"/>
          </a:xfrm>
          <a:prstGeom prst="rightArrow">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2412" y="0"/>
            <a:ext cx="9166412" cy="114300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0" y="304800"/>
            <a:ext cx="9144000" cy="96043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a:solidFill>
                  <a:schemeClr val="bg1"/>
                </a:solidFill>
                <a:latin typeface="Avenir LT Std 35 Light" pitchFamily="34" charset="0"/>
              </a:rPr>
              <a:t>WHO ARE OUR STAKEHOLDERS?</a:t>
            </a:r>
          </a:p>
        </p:txBody>
      </p:sp>
    </p:spTree>
    <p:extLst>
      <p:ext uri="{BB962C8B-B14F-4D97-AF65-F5344CB8AC3E}">
        <p14:creationId xmlns:p14="http://schemas.microsoft.com/office/powerpoint/2010/main" val="3137241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basic income grant cartoons"/>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ln>
            <a:noFill/>
          </a:ln>
        </p:spPr>
      </p:pic>
      <p:sp>
        <p:nvSpPr>
          <p:cNvPr id="3" name="Rectangle 2"/>
          <p:cNvSpPr/>
          <p:nvPr/>
        </p:nvSpPr>
        <p:spPr>
          <a:xfrm>
            <a:off x="304800" y="762000"/>
            <a:ext cx="3124200" cy="2015936"/>
          </a:xfrm>
          <a:prstGeom prst="rect">
            <a:avLst/>
          </a:prstGeom>
        </p:spPr>
        <p:txBody>
          <a:bodyPr wrap="square">
            <a:spAutoFit/>
          </a:bodyPr>
          <a:lstStyle/>
          <a:p>
            <a:pPr>
              <a:spcAft>
                <a:spcPts val="600"/>
              </a:spcAft>
            </a:pPr>
            <a:r>
              <a:rPr lang="en-ZA" sz="2400" dirty="0">
                <a:latin typeface="Avenir Book"/>
                <a:cs typeface="Avenir Book"/>
              </a:rPr>
              <a:t>Where is your beneficiary placed?</a:t>
            </a:r>
          </a:p>
          <a:p>
            <a:r>
              <a:rPr lang="en-ZA" sz="2400" dirty="0">
                <a:latin typeface="Avenir Book"/>
                <a:cs typeface="Avenir Book"/>
              </a:rPr>
              <a:t>And what about others who are </a:t>
            </a:r>
          </a:p>
          <a:p>
            <a:r>
              <a:rPr lang="en-ZA" sz="2400" dirty="0">
                <a:latin typeface="Avenir Book"/>
                <a:cs typeface="Avenir Book"/>
              </a:rPr>
              <a:t>non-beneficiaries?</a:t>
            </a:r>
          </a:p>
        </p:txBody>
      </p:sp>
    </p:spTree>
    <p:extLst>
      <p:ext uri="{BB962C8B-B14F-4D97-AF65-F5344CB8AC3E}">
        <p14:creationId xmlns:p14="http://schemas.microsoft.com/office/powerpoint/2010/main" val="54500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0" y="838200"/>
            <a:ext cx="4576618" cy="4800600"/>
          </a:xfrm>
          <a:prstGeom prst="rect">
            <a:avLst/>
          </a:prstGeom>
          <a:solidFill>
            <a:srgbClr val="9A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029200" y="6441744"/>
            <a:ext cx="2460089" cy="369332"/>
          </a:xfrm>
          <a:prstGeom prst="rect">
            <a:avLst/>
          </a:prstGeom>
          <a:solidFill>
            <a:schemeClr val="bg1"/>
          </a:solidFill>
        </p:spPr>
        <p:txBody>
          <a:bodyPr wrap="square" rtlCol="0">
            <a:spAutoFit/>
          </a:bodyPr>
          <a:lstStyle/>
          <a:p>
            <a:endParaRPr lang="en-ZA" dirty="0"/>
          </a:p>
        </p:txBody>
      </p:sp>
      <p:pic>
        <p:nvPicPr>
          <p:cNvPr id="7" name="Picture 6" descr="MIS POWERPOINT_3DAY content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07006"/>
            <a:ext cx="9144000" cy="1450994"/>
          </a:xfrm>
          <a:prstGeom prst="rect">
            <a:avLst/>
          </a:prstGeom>
        </p:spPr>
      </p:pic>
      <p:sp>
        <p:nvSpPr>
          <p:cNvPr id="2" name="TextBox 1"/>
          <p:cNvSpPr txBox="1"/>
          <p:nvPr/>
        </p:nvSpPr>
        <p:spPr>
          <a:xfrm>
            <a:off x="4546600" y="1818904"/>
            <a:ext cx="4572000" cy="1938992"/>
          </a:xfrm>
          <a:prstGeom prst="rect">
            <a:avLst/>
          </a:prstGeom>
          <a:noFill/>
        </p:spPr>
        <p:txBody>
          <a:bodyPr wrap="square" rtlCol="0">
            <a:spAutoFit/>
          </a:bodyPr>
          <a:lstStyle/>
          <a:p>
            <a:pPr algn="ctr"/>
            <a:r>
              <a:rPr lang="en-US" sz="4000" dirty="0">
                <a:solidFill>
                  <a:schemeClr val="bg1"/>
                </a:solidFill>
                <a:latin typeface="Avenir Book"/>
                <a:cs typeface="Avenir Book"/>
              </a:rPr>
              <a:t>Co-ordination:</a:t>
            </a:r>
          </a:p>
          <a:p>
            <a:pPr algn="ctr"/>
            <a:r>
              <a:rPr lang="en-US" sz="4000" dirty="0">
                <a:solidFill>
                  <a:schemeClr val="bg1"/>
                </a:solidFill>
                <a:latin typeface="Avenir Book"/>
                <a:cs typeface="Avenir Book"/>
              </a:rPr>
              <a:t>Application to Home Country</a:t>
            </a:r>
          </a:p>
        </p:txBody>
      </p:sp>
      <p:sp>
        <p:nvSpPr>
          <p:cNvPr id="5" name="Rectangle 4"/>
          <p:cNvSpPr/>
          <p:nvPr/>
        </p:nvSpPr>
        <p:spPr>
          <a:xfrm>
            <a:off x="0" y="0"/>
            <a:ext cx="9144000" cy="38100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ctivity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38200"/>
            <a:ext cx="4572000" cy="4572000"/>
          </a:xfrm>
          <a:prstGeom prst="rect">
            <a:avLst/>
          </a:prstGeom>
        </p:spPr>
      </p:pic>
    </p:spTree>
    <p:extLst>
      <p:ext uri="{BB962C8B-B14F-4D97-AF65-F5344CB8AC3E}">
        <p14:creationId xmlns:p14="http://schemas.microsoft.com/office/powerpoint/2010/main" val="3200751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406" y="399691"/>
            <a:ext cx="8865594" cy="6324600"/>
          </a:xfrm>
          <a:prstGeom prst="rect">
            <a:avLst/>
          </a:prstGeom>
        </p:spPr>
      </p:pic>
      <p:sp>
        <p:nvSpPr>
          <p:cNvPr id="7" name="Content Placeholder 2"/>
          <p:cNvSpPr txBox="1">
            <a:spLocks/>
          </p:cNvSpPr>
          <p:nvPr/>
        </p:nvSpPr>
        <p:spPr>
          <a:xfrm>
            <a:off x="118872" y="0"/>
            <a:ext cx="8796528" cy="547260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ZA" sz="4200" b="1" dirty="0"/>
          </a:p>
          <a:p>
            <a:endParaRPr lang="en-ZA" dirty="0"/>
          </a:p>
          <a:p>
            <a:endParaRPr lang="en-ZA" b="1" dirty="0"/>
          </a:p>
        </p:txBody>
      </p:sp>
      <p:sp>
        <p:nvSpPr>
          <p:cNvPr id="5" name="Content Placeholder 2"/>
          <p:cNvSpPr txBox="1">
            <a:spLocks/>
          </p:cNvSpPr>
          <p:nvPr/>
        </p:nvSpPr>
        <p:spPr>
          <a:xfrm>
            <a:off x="381000" y="1523999"/>
            <a:ext cx="8534400" cy="396729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b="1" dirty="0">
                <a:latin typeface="Avenir Book"/>
                <a:cs typeface="Avenir Book"/>
              </a:rPr>
              <a:t>Step 1</a:t>
            </a:r>
            <a:r>
              <a:rPr lang="en-GB" sz="2400" dirty="0">
                <a:latin typeface="Avenir Book"/>
                <a:cs typeface="Avenir Book"/>
              </a:rPr>
              <a:t>: </a:t>
            </a:r>
            <a:r>
              <a:rPr lang="en-US" sz="2400" dirty="0" smtClean="0">
                <a:latin typeface="Avenir Book"/>
                <a:cs typeface="Avenir Book"/>
              </a:rPr>
              <a:t>Identify the most important horizontal and vertical co-ordination gaps in your country’s system </a:t>
            </a:r>
            <a:r>
              <a:rPr lang="en-ZA" sz="2400" dirty="0" smtClean="0">
                <a:latin typeface="Avenir Book"/>
                <a:cs typeface="Avenir Book"/>
              </a:rPr>
              <a:t>(15 min.) </a:t>
            </a:r>
            <a:endParaRPr lang="en-ZA" sz="2400" dirty="0">
              <a:latin typeface="Avenir Book"/>
              <a:cs typeface="Avenir Book"/>
            </a:endParaRPr>
          </a:p>
          <a:p>
            <a:pPr marL="0" indent="0">
              <a:buNone/>
            </a:pPr>
            <a:r>
              <a:rPr lang="en-ZA" sz="2400" b="1" dirty="0">
                <a:latin typeface="Avenir Book"/>
                <a:cs typeface="Avenir Book"/>
              </a:rPr>
              <a:t>Step 2</a:t>
            </a:r>
            <a:r>
              <a:rPr lang="en-ZA" sz="2400" dirty="0">
                <a:latin typeface="Avenir Book"/>
                <a:cs typeface="Avenir Book"/>
              </a:rPr>
              <a:t>: </a:t>
            </a:r>
            <a:r>
              <a:rPr lang="en-ZA" sz="2400" dirty="0" smtClean="0">
                <a:latin typeface="Avenir Book"/>
                <a:cs typeface="Avenir Book"/>
              </a:rPr>
              <a:t>Discuss and then draw or build a model that addresses these gaps (</a:t>
            </a:r>
            <a:r>
              <a:rPr lang="en-ZA" sz="2400" dirty="0">
                <a:latin typeface="Avenir Book"/>
                <a:cs typeface="Avenir Book"/>
              </a:rPr>
              <a:t>15 min</a:t>
            </a:r>
            <a:r>
              <a:rPr lang="en-ZA" sz="2400" dirty="0" smtClean="0">
                <a:latin typeface="Avenir Book"/>
                <a:cs typeface="Avenir Book"/>
              </a:rPr>
              <a:t>.)</a:t>
            </a:r>
          </a:p>
          <a:p>
            <a:pPr marL="0" indent="0">
              <a:buNone/>
            </a:pPr>
            <a:r>
              <a:rPr lang="en-ZA" sz="2400" b="1" dirty="0" smtClean="0">
                <a:latin typeface="Avenir Book"/>
                <a:cs typeface="Avenir Book"/>
              </a:rPr>
              <a:t>Remember: </a:t>
            </a:r>
            <a:r>
              <a:rPr lang="en-ZA" sz="2400" dirty="0" smtClean="0">
                <a:latin typeface="Avenir Book"/>
                <a:cs typeface="Avenir Book"/>
              </a:rPr>
              <a:t>creating additional coordinating bodies is often not the answer!</a:t>
            </a:r>
            <a:endParaRPr lang="en-ZA" sz="2400" dirty="0">
              <a:latin typeface="Avenir Book"/>
              <a:cs typeface="Avenir Book"/>
            </a:endParaRPr>
          </a:p>
          <a:p>
            <a:pPr marL="0" indent="0">
              <a:buNone/>
            </a:pPr>
            <a:r>
              <a:rPr lang="en-ZA" sz="2400" b="1" dirty="0">
                <a:latin typeface="Avenir Book"/>
                <a:cs typeface="Avenir Book"/>
              </a:rPr>
              <a:t>Step 3: </a:t>
            </a:r>
            <a:r>
              <a:rPr lang="en-ZA" sz="2400" dirty="0" smtClean="0">
                <a:latin typeface="Avenir Book"/>
                <a:cs typeface="Avenir Book"/>
              </a:rPr>
              <a:t>Prepare to present the three most important features of your model and appoint a </a:t>
            </a:r>
            <a:r>
              <a:rPr lang="en-US" sz="2400" dirty="0">
                <a:latin typeface="Avenir Book"/>
                <a:cs typeface="Avenir Book"/>
              </a:rPr>
              <a:t>spokesperson </a:t>
            </a:r>
            <a:r>
              <a:rPr lang="en-ZA" sz="2400" dirty="0" smtClean="0">
                <a:latin typeface="Avenir Book"/>
                <a:cs typeface="Avenir Book"/>
              </a:rPr>
              <a:t>(</a:t>
            </a:r>
            <a:r>
              <a:rPr lang="en-ZA" sz="2400" dirty="0">
                <a:latin typeface="Avenir Book"/>
                <a:cs typeface="Avenir Book"/>
              </a:rPr>
              <a:t>5</a:t>
            </a:r>
            <a:r>
              <a:rPr lang="en-ZA" sz="2400" dirty="0" smtClean="0">
                <a:latin typeface="Avenir Book"/>
                <a:cs typeface="Avenir Book"/>
              </a:rPr>
              <a:t> </a:t>
            </a:r>
            <a:r>
              <a:rPr lang="en-ZA" sz="2400" dirty="0">
                <a:latin typeface="Avenir Book"/>
                <a:cs typeface="Avenir Book"/>
              </a:rPr>
              <a:t>min</a:t>
            </a:r>
            <a:r>
              <a:rPr lang="en-ZA" sz="2400" dirty="0" smtClean="0">
                <a:latin typeface="Avenir Book"/>
                <a:cs typeface="Avenir Book"/>
              </a:rPr>
              <a:t>.)</a:t>
            </a:r>
          </a:p>
          <a:p>
            <a:pPr marL="0" indent="0">
              <a:buNone/>
            </a:pPr>
            <a:r>
              <a:rPr lang="en-ZA" sz="2400" b="1" dirty="0" smtClean="0">
                <a:latin typeface="Avenir Book"/>
                <a:cs typeface="Avenir Book"/>
              </a:rPr>
              <a:t>Step 4: </a:t>
            </a:r>
            <a:r>
              <a:rPr lang="en-ZA" sz="2400" dirty="0" smtClean="0">
                <a:latin typeface="Avenir Book"/>
                <a:cs typeface="Avenir Book"/>
              </a:rPr>
              <a:t>Presentation in plenary (10 min.)</a:t>
            </a:r>
            <a:endParaRPr lang="en-ZA" sz="2400" dirty="0">
              <a:latin typeface="Avenir Book"/>
              <a:cs typeface="Avenir Book"/>
            </a:endParaRPr>
          </a:p>
        </p:txBody>
      </p:sp>
      <p:sp>
        <p:nvSpPr>
          <p:cNvPr id="6" name="Rectangle 5"/>
          <p:cNvSpPr/>
          <p:nvPr/>
        </p:nvSpPr>
        <p:spPr>
          <a:xfrm>
            <a:off x="-22412" y="0"/>
            <a:ext cx="9166412" cy="121920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304800" y="381000"/>
            <a:ext cx="8229600" cy="6096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a:solidFill>
                  <a:schemeClr val="bg1"/>
                </a:solidFill>
                <a:latin typeface="Avenir LT Std 35 Light" pitchFamily="34" charset="0"/>
              </a:rPr>
              <a:t>Co-ordination: Application to Home Country</a:t>
            </a:r>
          </a:p>
        </p:txBody>
      </p:sp>
    </p:spTree>
    <p:extLst>
      <p:ext uri="{BB962C8B-B14F-4D97-AF65-F5344CB8AC3E}">
        <p14:creationId xmlns:p14="http://schemas.microsoft.com/office/powerpoint/2010/main" val="1421917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76200"/>
            <a:ext cx="8865594" cy="6632974"/>
          </a:xfrm>
          <a:prstGeom prst="rect">
            <a:avLst/>
          </a:prstGeom>
        </p:spPr>
      </p:pic>
      <p:sp>
        <p:nvSpPr>
          <p:cNvPr id="7" name="Content Placeholder 2"/>
          <p:cNvSpPr txBox="1">
            <a:spLocks/>
          </p:cNvSpPr>
          <p:nvPr/>
        </p:nvSpPr>
        <p:spPr>
          <a:xfrm>
            <a:off x="118872" y="0"/>
            <a:ext cx="8796528" cy="547260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ZA" sz="4200" b="1" dirty="0"/>
          </a:p>
          <a:p>
            <a:endParaRPr lang="en-ZA" dirty="0"/>
          </a:p>
          <a:p>
            <a:endParaRPr lang="en-ZA" b="1" dirty="0"/>
          </a:p>
        </p:txBody>
      </p:sp>
      <p:sp>
        <p:nvSpPr>
          <p:cNvPr id="5" name="Content Placeholder 2"/>
          <p:cNvSpPr txBox="1">
            <a:spLocks/>
          </p:cNvSpPr>
          <p:nvPr/>
        </p:nvSpPr>
        <p:spPr>
          <a:xfrm>
            <a:off x="381000" y="1524000"/>
            <a:ext cx="8534400" cy="394860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b="1" dirty="0">
                <a:latin typeface="Avenir Book"/>
                <a:cs typeface="Avenir Book"/>
              </a:rPr>
              <a:t>Step 1</a:t>
            </a:r>
            <a:r>
              <a:rPr lang="en-GB" sz="2400" dirty="0">
                <a:latin typeface="Avenir Book"/>
                <a:cs typeface="Avenir Book"/>
              </a:rPr>
              <a:t>: Use the What? and Why? cards to </a:t>
            </a:r>
            <a:r>
              <a:rPr lang="en-ZA" sz="2400" dirty="0">
                <a:latin typeface="Avenir Book"/>
                <a:cs typeface="Avenir Book"/>
              </a:rPr>
              <a:t>reflect on different 	coordination challenges and needs in your country. (You 	don’t need to work through all questions only pick the 	ones that spark most interest) (15 min.) </a:t>
            </a:r>
          </a:p>
          <a:p>
            <a:pPr marL="0" indent="0">
              <a:buNone/>
            </a:pPr>
            <a:r>
              <a:rPr lang="en-ZA" sz="2400" b="1" dirty="0">
                <a:latin typeface="Avenir Book"/>
                <a:cs typeface="Avenir Book"/>
              </a:rPr>
              <a:t>Step 2</a:t>
            </a:r>
            <a:r>
              <a:rPr lang="en-ZA" sz="2400" dirty="0">
                <a:latin typeface="Avenir Book"/>
                <a:cs typeface="Avenir Book"/>
              </a:rPr>
              <a:t>: Discuss solutions on how coordination could be improved 	(15 min.)</a:t>
            </a:r>
          </a:p>
          <a:p>
            <a:pPr marL="0" indent="0">
              <a:buNone/>
            </a:pPr>
            <a:r>
              <a:rPr lang="en-ZA" sz="2400" b="1" dirty="0">
                <a:latin typeface="Avenir Book"/>
                <a:cs typeface="Avenir Book"/>
              </a:rPr>
              <a:t>Step 3: </a:t>
            </a:r>
            <a:r>
              <a:rPr lang="en-ZA" sz="2400" dirty="0">
                <a:latin typeface="Avenir Book"/>
                <a:cs typeface="Avenir Book"/>
              </a:rPr>
              <a:t>Pick your top three solutions and record one per card 	(5 min.)</a:t>
            </a:r>
          </a:p>
          <a:p>
            <a:pPr marL="0" indent="0">
              <a:buNone/>
            </a:pPr>
            <a:r>
              <a:rPr lang="en-ZA" sz="2400" b="1" dirty="0">
                <a:latin typeface="Avenir Book"/>
                <a:cs typeface="Avenir Book"/>
              </a:rPr>
              <a:t>Step 4: </a:t>
            </a:r>
            <a:r>
              <a:rPr lang="en-ZA" sz="2400" dirty="0">
                <a:latin typeface="Avenir Book"/>
                <a:cs typeface="Avenir Book"/>
              </a:rPr>
              <a:t>A</a:t>
            </a:r>
            <a:r>
              <a:rPr lang="en-US" sz="2400" dirty="0" err="1">
                <a:latin typeface="Avenir Book"/>
                <a:cs typeface="Avenir Book"/>
              </a:rPr>
              <a:t>ppoint</a:t>
            </a:r>
            <a:r>
              <a:rPr lang="en-US" sz="2400" dirty="0">
                <a:latin typeface="Avenir Book"/>
                <a:cs typeface="Avenir Book"/>
              </a:rPr>
              <a:t> a spokesperson to share your top</a:t>
            </a:r>
          </a:p>
          <a:p>
            <a:pPr marL="0" indent="0">
              <a:buNone/>
            </a:pPr>
            <a:r>
              <a:rPr lang="en-US" sz="2400" dirty="0">
                <a:latin typeface="Avenir Book"/>
                <a:cs typeface="Avenir Book"/>
              </a:rPr>
              <a:t>	three suggestions in plenary. (10 min.)</a:t>
            </a:r>
            <a:endParaRPr lang="en-ZA" sz="2400" dirty="0">
              <a:latin typeface="Avenir Book"/>
              <a:cs typeface="Avenir Book"/>
            </a:endParaRPr>
          </a:p>
        </p:txBody>
      </p:sp>
      <p:sp>
        <p:nvSpPr>
          <p:cNvPr id="6" name="Rectangle 5"/>
          <p:cNvSpPr/>
          <p:nvPr/>
        </p:nvSpPr>
        <p:spPr>
          <a:xfrm>
            <a:off x="-22412" y="0"/>
            <a:ext cx="9166412" cy="121920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304800" y="381000"/>
            <a:ext cx="8229600" cy="6096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a:solidFill>
                  <a:schemeClr val="bg1"/>
                </a:solidFill>
                <a:latin typeface="Avenir LT Std 35 Light" pitchFamily="34" charset="0"/>
              </a:rPr>
              <a:t>Co-ordination: Application to Home Country</a:t>
            </a:r>
          </a:p>
        </p:txBody>
      </p:sp>
    </p:spTree>
    <p:extLst>
      <p:ext uri="{BB962C8B-B14F-4D97-AF65-F5344CB8AC3E}">
        <p14:creationId xmlns:p14="http://schemas.microsoft.com/office/powerpoint/2010/main" val="163846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295400"/>
            <a:ext cx="6629400" cy="369332"/>
          </a:xfrm>
          <a:prstGeom prst="rect">
            <a:avLst/>
          </a:prstGeom>
          <a:noFill/>
        </p:spPr>
        <p:txBody>
          <a:bodyPr wrap="square" rtlCol="0">
            <a:spAutoFit/>
          </a:bodyPr>
          <a:lstStyle/>
          <a:p>
            <a:r>
              <a:rPr lang="en-ZA" dirty="0"/>
              <a:t>Analogy for full integration </a:t>
            </a:r>
          </a:p>
        </p:txBody>
      </p:sp>
      <p:sp>
        <p:nvSpPr>
          <p:cNvPr id="6" name="Rectangle 5"/>
          <p:cNvSpPr/>
          <p:nvPr/>
        </p:nvSpPr>
        <p:spPr>
          <a:xfrm>
            <a:off x="0" y="0"/>
            <a:ext cx="9144000" cy="6858000"/>
          </a:xfrm>
          <a:prstGeom prst="rect">
            <a:avLst/>
          </a:prstGeom>
          <a:solidFill>
            <a:srgbClr val="9A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4" name="TextBox 3"/>
          <p:cNvSpPr txBox="1"/>
          <p:nvPr/>
        </p:nvSpPr>
        <p:spPr>
          <a:xfrm>
            <a:off x="609600" y="609600"/>
            <a:ext cx="7772400" cy="523220"/>
          </a:xfrm>
          <a:prstGeom prst="rect">
            <a:avLst/>
          </a:prstGeom>
          <a:noFill/>
        </p:spPr>
        <p:txBody>
          <a:bodyPr wrap="square" rtlCol="0">
            <a:spAutoFit/>
          </a:bodyPr>
          <a:lstStyle/>
          <a:p>
            <a:pPr algn="ctr"/>
            <a:r>
              <a:rPr lang="en-ZA" sz="2800" dirty="0">
                <a:solidFill>
                  <a:schemeClr val="bg1"/>
                </a:solidFill>
                <a:latin typeface="Avenir LT Std 35 Light" pitchFamily="34" charset="0"/>
              </a:rPr>
              <a:t>Key take outs for Co-ordination</a:t>
            </a:r>
          </a:p>
        </p:txBody>
      </p:sp>
      <p:pic>
        <p:nvPicPr>
          <p:cNvPr id="7" name="Picture 6"/>
          <p:cNvPicPr>
            <a:picLocks noChangeAspect="1"/>
          </p:cNvPicPr>
          <p:nvPr/>
        </p:nvPicPr>
        <p:blipFill>
          <a:blip r:embed="rId3"/>
          <a:stretch>
            <a:fillRect/>
          </a:stretch>
        </p:blipFill>
        <p:spPr>
          <a:xfrm>
            <a:off x="546898" y="1633210"/>
            <a:ext cx="3480188" cy="4724400"/>
          </a:xfrm>
          <a:prstGeom prst="rect">
            <a:avLst/>
          </a:prstGeom>
        </p:spPr>
      </p:pic>
      <p:sp>
        <p:nvSpPr>
          <p:cNvPr id="3" name="TextBox 2"/>
          <p:cNvSpPr txBox="1"/>
          <p:nvPr/>
        </p:nvSpPr>
        <p:spPr>
          <a:xfrm>
            <a:off x="4712804" y="2002642"/>
            <a:ext cx="4457700" cy="4031873"/>
          </a:xfrm>
          <a:prstGeom prst="rect">
            <a:avLst/>
          </a:prstGeom>
          <a:noFill/>
        </p:spPr>
        <p:txBody>
          <a:bodyPr wrap="square" rtlCol="0">
            <a:spAutoFit/>
          </a:bodyPr>
          <a:lstStyle/>
          <a:p>
            <a:r>
              <a:rPr lang="en-US" sz="3200" dirty="0">
                <a:solidFill>
                  <a:schemeClr val="bg1"/>
                </a:solidFill>
              </a:rPr>
              <a:t>What do you know now that you did not know before?</a:t>
            </a:r>
          </a:p>
          <a:p>
            <a:r>
              <a:rPr lang="en-US" sz="3200" dirty="0">
                <a:solidFill>
                  <a:schemeClr val="bg1"/>
                </a:solidFill>
              </a:rPr>
              <a:t>What shift in your thinking did you experience?</a:t>
            </a:r>
          </a:p>
          <a:p>
            <a:r>
              <a:rPr lang="en-US" sz="3200" dirty="0">
                <a:solidFill>
                  <a:schemeClr val="bg1"/>
                </a:solidFill>
              </a:rPr>
              <a:t>What would you do differently now?</a:t>
            </a:r>
          </a:p>
        </p:txBody>
      </p:sp>
    </p:spTree>
    <p:extLst>
      <p:ext uri="{BB962C8B-B14F-4D97-AF65-F5344CB8AC3E}">
        <p14:creationId xmlns:p14="http://schemas.microsoft.com/office/powerpoint/2010/main" val="186212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43066" y="1960707"/>
            <a:ext cx="1225441" cy="1254156"/>
          </a:xfrm>
          <a:prstGeom prst="rect">
            <a:avLst/>
          </a:prstGeom>
        </p:spPr>
      </p:pic>
      <p:pic>
        <p:nvPicPr>
          <p:cNvPr id="95" name="Picture 9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45620" y="1985513"/>
            <a:ext cx="1039367" cy="1219479"/>
          </a:xfrm>
          <a:prstGeom prst="rect">
            <a:avLst/>
          </a:prstGeom>
        </p:spPr>
      </p:pic>
      <p:pic>
        <p:nvPicPr>
          <p:cNvPr id="93" name="Picture 9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66015" y="1940621"/>
            <a:ext cx="977268" cy="1264371"/>
          </a:xfrm>
          <a:prstGeom prst="rect">
            <a:avLst/>
          </a:prstGeom>
        </p:spPr>
      </p:pic>
      <p:pic>
        <p:nvPicPr>
          <p:cNvPr id="89" name="Picture 8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13667" y="1975221"/>
            <a:ext cx="1095476" cy="1239642"/>
          </a:xfrm>
          <a:prstGeom prst="rect">
            <a:avLst/>
          </a:prstGeom>
        </p:spPr>
      </p:pic>
      <p:pic>
        <p:nvPicPr>
          <p:cNvPr id="82" name="Picture 8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47258" y="1992735"/>
            <a:ext cx="967543" cy="1236642"/>
          </a:xfrm>
          <a:prstGeom prst="rect">
            <a:avLst/>
          </a:prstGeom>
        </p:spPr>
      </p:pic>
      <p:sp>
        <p:nvSpPr>
          <p:cNvPr id="98" name="Rectangle 97"/>
          <p:cNvSpPr/>
          <p:nvPr/>
        </p:nvSpPr>
        <p:spPr>
          <a:xfrm>
            <a:off x="624048" y="1436830"/>
            <a:ext cx="7760939" cy="5616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800" dirty="0">
              <a:solidFill>
                <a:srgbClr val="FFC000"/>
              </a:solidFill>
            </a:endParaRPr>
          </a:p>
        </p:txBody>
      </p:sp>
      <p:sp>
        <p:nvSpPr>
          <p:cNvPr id="102" name="Rectangle 101"/>
          <p:cNvSpPr/>
          <p:nvPr/>
        </p:nvSpPr>
        <p:spPr>
          <a:xfrm>
            <a:off x="4000500" y="1675236"/>
            <a:ext cx="1199220" cy="2999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3" b="1" dirty="0"/>
              <a:t>Youth</a:t>
            </a:r>
            <a:endParaRPr lang="en-US" sz="1500" b="1" dirty="0"/>
          </a:p>
        </p:txBody>
      </p:sp>
      <p:sp>
        <p:nvSpPr>
          <p:cNvPr id="44" name="Rounded Rectangle 43"/>
          <p:cNvSpPr/>
          <p:nvPr/>
        </p:nvSpPr>
        <p:spPr>
          <a:xfrm>
            <a:off x="843395" y="3257469"/>
            <a:ext cx="4127500" cy="20613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t>Cash Transfers (UCT or CCT)</a:t>
            </a:r>
          </a:p>
        </p:txBody>
      </p:sp>
      <p:sp>
        <p:nvSpPr>
          <p:cNvPr id="46" name="Rounded Rectangle 45"/>
          <p:cNvSpPr/>
          <p:nvPr/>
        </p:nvSpPr>
        <p:spPr>
          <a:xfrm>
            <a:off x="5154895" y="3553479"/>
            <a:ext cx="964242" cy="40260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t>In-Work Benefits</a:t>
            </a:r>
          </a:p>
        </p:txBody>
      </p:sp>
      <p:sp>
        <p:nvSpPr>
          <p:cNvPr id="47" name="Rounded Rectangle 46"/>
          <p:cNvSpPr/>
          <p:nvPr/>
        </p:nvSpPr>
        <p:spPr>
          <a:xfrm>
            <a:off x="7429500" y="3247863"/>
            <a:ext cx="865576" cy="35418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t>Social Pensions</a:t>
            </a:r>
          </a:p>
        </p:txBody>
      </p:sp>
      <p:sp>
        <p:nvSpPr>
          <p:cNvPr id="48" name="Rounded Rectangle 47"/>
          <p:cNvSpPr/>
          <p:nvPr/>
        </p:nvSpPr>
        <p:spPr>
          <a:xfrm>
            <a:off x="5154895" y="3984710"/>
            <a:ext cx="964242" cy="365739"/>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err="1"/>
              <a:t>Unempl</a:t>
            </a:r>
            <a:r>
              <a:rPr lang="en-US" sz="1167" dirty="0"/>
              <a:t>. </a:t>
            </a:r>
          </a:p>
          <a:p>
            <a:pPr algn="ctr"/>
            <a:r>
              <a:rPr lang="en-US" sz="1167" dirty="0"/>
              <a:t>Assistance</a:t>
            </a:r>
          </a:p>
        </p:txBody>
      </p:sp>
      <p:sp>
        <p:nvSpPr>
          <p:cNvPr id="49" name="Rounded Rectangle 48"/>
          <p:cNvSpPr/>
          <p:nvPr/>
        </p:nvSpPr>
        <p:spPr>
          <a:xfrm>
            <a:off x="2106066" y="3499221"/>
            <a:ext cx="1830935" cy="2540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t>Birth, Child Allowances</a:t>
            </a:r>
          </a:p>
        </p:txBody>
      </p:sp>
      <p:sp>
        <p:nvSpPr>
          <p:cNvPr id="51" name="Rounded Rectangle 50"/>
          <p:cNvSpPr/>
          <p:nvPr/>
        </p:nvSpPr>
        <p:spPr>
          <a:xfrm>
            <a:off x="4024108" y="3493596"/>
            <a:ext cx="964243" cy="25392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050" dirty="0"/>
              <a:t>Scholarships</a:t>
            </a:r>
          </a:p>
        </p:txBody>
      </p:sp>
      <p:sp>
        <p:nvSpPr>
          <p:cNvPr id="60" name="Rounded Rectangle 59"/>
          <p:cNvSpPr/>
          <p:nvPr/>
        </p:nvSpPr>
        <p:spPr>
          <a:xfrm>
            <a:off x="5143500" y="4401882"/>
            <a:ext cx="964242" cy="398659"/>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err="1">
                <a:solidFill>
                  <a:schemeClr val="bg1"/>
                </a:solidFill>
              </a:rPr>
              <a:t>Unempl</a:t>
            </a:r>
            <a:r>
              <a:rPr lang="en-US" sz="1167" dirty="0">
                <a:solidFill>
                  <a:schemeClr val="bg1"/>
                </a:solidFill>
              </a:rPr>
              <a:t>. </a:t>
            </a:r>
          </a:p>
          <a:p>
            <a:pPr algn="ctr"/>
            <a:r>
              <a:rPr lang="en-US" sz="1167" dirty="0">
                <a:solidFill>
                  <a:schemeClr val="bg1"/>
                </a:solidFill>
              </a:rPr>
              <a:t>Insurance</a:t>
            </a:r>
          </a:p>
        </p:txBody>
      </p:sp>
      <p:sp>
        <p:nvSpPr>
          <p:cNvPr id="61" name="Rounded Rectangle 60"/>
          <p:cNvSpPr/>
          <p:nvPr/>
        </p:nvSpPr>
        <p:spPr>
          <a:xfrm>
            <a:off x="6270469" y="3245221"/>
            <a:ext cx="940818" cy="37346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t>Disability Assistance</a:t>
            </a:r>
          </a:p>
        </p:txBody>
      </p:sp>
      <p:sp>
        <p:nvSpPr>
          <p:cNvPr id="62" name="Rounded Rectangle 61"/>
          <p:cNvSpPr/>
          <p:nvPr/>
        </p:nvSpPr>
        <p:spPr>
          <a:xfrm>
            <a:off x="6267754" y="4112928"/>
            <a:ext cx="940818" cy="439249"/>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solidFill>
                  <a:schemeClr val="bg1"/>
                </a:solidFill>
              </a:rPr>
              <a:t>Disability Insurance</a:t>
            </a:r>
          </a:p>
        </p:txBody>
      </p:sp>
      <p:sp>
        <p:nvSpPr>
          <p:cNvPr id="63" name="Rounded Rectangle 62"/>
          <p:cNvSpPr/>
          <p:nvPr/>
        </p:nvSpPr>
        <p:spPr>
          <a:xfrm>
            <a:off x="865143" y="3539349"/>
            <a:ext cx="1102529" cy="48518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solidFill>
                  <a:schemeClr val="bg1"/>
                </a:solidFill>
              </a:rPr>
              <a:t>Food Stamps/ vouchers</a:t>
            </a:r>
          </a:p>
        </p:txBody>
      </p:sp>
      <p:sp>
        <p:nvSpPr>
          <p:cNvPr id="64" name="Rounded Rectangle 63"/>
          <p:cNvSpPr/>
          <p:nvPr/>
        </p:nvSpPr>
        <p:spPr>
          <a:xfrm>
            <a:off x="2105630" y="4343166"/>
            <a:ext cx="1094315" cy="42605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solidFill>
                  <a:schemeClr val="bg1"/>
                </a:solidFill>
              </a:rPr>
              <a:t>Nutrition Supplements</a:t>
            </a:r>
          </a:p>
        </p:txBody>
      </p:sp>
      <p:sp>
        <p:nvSpPr>
          <p:cNvPr id="65" name="Rounded Rectangle 64"/>
          <p:cNvSpPr/>
          <p:nvPr/>
        </p:nvSpPr>
        <p:spPr>
          <a:xfrm>
            <a:off x="2147258" y="3816722"/>
            <a:ext cx="952500" cy="456654"/>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solidFill>
                  <a:schemeClr val="bg1"/>
                </a:solidFill>
              </a:rPr>
              <a:t>Maternity</a:t>
            </a:r>
          </a:p>
          <a:p>
            <a:pPr algn="ctr"/>
            <a:r>
              <a:rPr lang="en-US" sz="1167" dirty="0">
                <a:solidFill>
                  <a:schemeClr val="bg1"/>
                </a:solidFill>
              </a:rPr>
              <a:t>Benefits</a:t>
            </a:r>
          </a:p>
        </p:txBody>
      </p:sp>
      <p:sp>
        <p:nvSpPr>
          <p:cNvPr id="66" name="Rounded Rectangle 65"/>
          <p:cNvSpPr/>
          <p:nvPr/>
        </p:nvSpPr>
        <p:spPr>
          <a:xfrm>
            <a:off x="7357190" y="4107103"/>
            <a:ext cx="940818" cy="44450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000" dirty="0">
                <a:solidFill>
                  <a:schemeClr val="bg1"/>
                </a:solidFill>
              </a:rPr>
              <a:t>Survivor &amp; Death Benefits</a:t>
            </a:r>
          </a:p>
        </p:txBody>
      </p:sp>
      <p:sp>
        <p:nvSpPr>
          <p:cNvPr id="67" name="Rounded Rectangle 66"/>
          <p:cNvSpPr/>
          <p:nvPr/>
        </p:nvSpPr>
        <p:spPr>
          <a:xfrm>
            <a:off x="5155182" y="4846996"/>
            <a:ext cx="1284851" cy="262247"/>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050" dirty="0">
                <a:solidFill>
                  <a:schemeClr val="bg1"/>
                </a:solidFill>
              </a:rPr>
              <a:t>Sickness &amp; Injury </a:t>
            </a:r>
          </a:p>
        </p:txBody>
      </p:sp>
      <p:sp>
        <p:nvSpPr>
          <p:cNvPr id="68" name="Rounded Rectangle 67"/>
          <p:cNvSpPr/>
          <p:nvPr/>
        </p:nvSpPr>
        <p:spPr>
          <a:xfrm>
            <a:off x="3309280" y="3816722"/>
            <a:ext cx="1682888" cy="46731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solidFill>
                  <a:schemeClr val="bg1"/>
                </a:solidFill>
              </a:rPr>
              <a:t>School Feeding, Supplies, Transport</a:t>
            </a:r>
          </a:p>
        </p:txBody>
      </p:sp>
      <p:sp>
        <p:nvSpPr>
          <p:cNvPr id="69" name="Rounded Rectangle 68"/>
          <p:cNvSpPr/>
          <p:nvPr/>
        </p:nvSpPr>
        <p:spPr>
          <a:xfrm>
            <a:off x="6497742" y="4595538"/>
            <a:ext cx="1789665" cy="26682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solidFill>
                  <a:schemeClr val="bg1"/>
                </a:solidFill>
              </a:rPr>
              <a:t>Food Stamps/vouchers</a:t>
            </a:r>
          </a:p>
        </p:txBody>
      </p:sp>
      <p:sp>
        <p:nvSpPr>
          <p:cNvPr id="70" name="Rounded Rectangle 69"/>
          <p:cNvSpPr/>
          <p:nvPr/>
        </p:nvSpPr>
        <p:spPr>
          <a:xfrm>
            <a:off x="7302501" y="3626222"/>
            <a:ext cx="1043434" cy="44450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050" dirty="0">
                <a:solidFill>
                  <a:schemeClr val="bg1"/>
                </a:solidFill>
              </a:rPr>
              <a:t>Contributory Pensions</a:t>
            </a:r>
          </a:p>
        </p:txBody>
      </p:sp>
      <p:sp>
        <p:nvSpPr>
          <p:cNvPr id="71" name="Rounded Rectangle 70"/>
          <p:cNvSpPr/>
          <p:nvPr/>
        </p:nvSpPr>
        <p:spPr>
          <a:xfrm>
            <a:off x="904855" y="4593982"/>
            <a:ext cx="940848" cy="48518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solidFill>
                  <a:schemeClr val="bg1"/>
                </a:solidFill>
              </a:rPr>
              <a:t>Utility Subsidies</a:t>
            </a:r>
          </a:p>
        </p:txBody>
      </p:sp>
      <p:sp>
        <p:nvSpPr>
          <p:cNvPr id="72" name="Rounded Rectangle 71"/>
          <p:cNvSpPr/>
          <p:nvPr/>
        </p:nvSpPr>
        <p:spPr>
          <a:xfrm>
            <a:off x="6698037" y="4905015"/>
            <a:ext cx="1248372" cy="20422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050" dirty="0">
                <a:solidFill>
                  <a:schemeClr val="bg1"/>
                </a:solidFill>
              </a:rPr>
              <a:t>Utility Subsidies</a:t>
            </a:r>
          </a:p>
        </p:txBody>
      </p:sp>
      <p:sp>
        <p:nvSpPr>
          <p:cNvPr id="73" name="Rounded Rectangle 72"/>
          <p:cNvSpPr/>
          <p:nvPr/>
        </p:nvSpPr>
        <p:spPr>
          <a:xfrm>
            <a:off x="6269579" y="3689722"/>
            <a:ext cx="940818" cy="36023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050" dirty="0"/>
              <a:t>Care-Giver</a:t>
            </a:r>
          </a:p>
          <a:p>
            <a:pPr algn="ctr"/>
            <a:r>
              <a:rPr lang="en-US" sz="1050" dirty="0"/>
              <a:t>Allowance</a:t>
            </a:r>
          </a:p>
        </p:txBody>
      </p:sp>
      <p:sp>
        <p:nvSpPr>
          <p:cNvPr id="75" name="Rounded Rectangle 74"/>
          <p:cNvSpPr/>
          <p:nvPr/>
        </p:nvSpPr>
        <p:spPr>
          <a:xfrm>
            <a:off x="5080001" y="3229377"/>
            <a:ext cx="1071734" cy="26984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050" dirty="0"/>
              <a:t>Public Works</a:t>
            </a:r>
          </a:p>
        </p:txBody>
      </p:sp>
      <p:sp>
        <p:nvSpPr>
          <p:cNvPr id="77" name="Rounded Rectangle 76"/>
          <p:cNvSpPr/>
          <p:nvPr/>
        </p:nvSpPr>
        <p:spPr>
          <a:xfrm>
            <a:off x="865144" y="4102877"/>
            <a:ext cx="940848" cy="42306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solidFill>
                  <a:schemeClr val="bg1"/>
                </a:solidFill>
              </a:rPr>
              <a:t>Housing Subsidies</a:t>
            </a:r>
          </a:p>
        </p:txBody>
      </p:sp>
      <p:sp>
        <p:nvSpPr>
          <p:cNvPr id="99" name="Rectangle 98"/>
          <p:cNvSpPr/>
          <p:nvPr/>
        </p:nvSpPr>
        <p:spPr>
          <a:xfrm>
            <a:off x="766548" y="1721222"/>
            <a:ext cx="1467780" cy="2642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33" dirty="0"/>
              <a:t>     </a:t>
            </a:r>
            <a:r>
              <a:rPr lang="en-US" sz="1333" b="1" dirty="0"/>
              <a:t>Families</a:t>
            </a:r>
            <a:endParaRPr lang="en-US" sz="1500" b="1" dirty="0"/>
          </a:p>
        </p:txBody>
      </p:sp>
      <p:sp>
        <p:nvSpPr>
          <p:cNvPr id="100" name="Rectangle 99"/>
          <p:cNvSpPr/>
          <p:nvPr/>
        </p:nvSpPr>
        <p:spPr>
          <a:xfrm>
            <a:off x="1841500" y="1530722"/>
            <a:ext cx="1467780" cy="3890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3" b="1" dirty="0"/>
              <a:t>Pregnancy</a:t>
            </a:r>
          </a:p>
          <a:p>
            <a:pPr algn="ctr"/>
            <a:r>
              <a:rPr lang="en-US" sz="1333" b="1" dirty="0"/>
              <a:t>&amp; ECD</a:t>
            </a:r>
          </a:p>
        </p:txBody>
      </p:sp>
      <p:sp>
        <p:nvSpPr>
          <p:cNvPr id="101" name="Rectangle 100"/>
          <p:cNvSpPr/>
          <p:nvPr/>
        </p:nvSpPr>
        <p:spPr>
          <a:xfrm>
            <a:off x="3021031" y="1672923"/>
            <a:ext cx="1106471" cy="3022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3" b="1" dirty="0"/>
              <a:t>Childhood</a:t>
            </a:r>
          </a:p>
        </p:txBody>
      </p:sp>
      <p:sp>
        <p:nvSpPr>
          <p:cNvPr id="103" name="Rectangle 102"/>
          <p:cNvSpPr/>
          <p:nvPr/>
        </p:nvSpPr>
        <p:spPr>
          <a:xfrm>
            <a:off x="5080000" y="1567047"/>
            <a:ext cx="1199220" cy="4081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3" b="1" dirty="0"/>
              <a:t>Active-Age</a:t>
            </a:r>
          </a:p>
          <a:p>
            <a:pPr algn="ctr"/>
            <a:r>
              <a:rPr lang="en-US" sz="1333" b="1" dirty="0"/>
              <a:t>Adults</a:t>
            </a:r>
          </a:p>
        </p:txBody>
      </p:sp>
      <p:sp>
        <p:nvSpPr>
          <p:cNvPr id="104" name="Rectangle 103"/>
          <p:cNvSpPr/>
          <p:nvPr/>
        </p:nvSpPr>
        <p:spPr>
          <a:xfrm>
            <a:off x="7289608" y="1667204"/>
            <a:ext cx="1028892" cy="2790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t>    </a:t>
            </a:r>
            <a:r>
              <a:rPr lang="en-US" sz="1333" b="1" dirty="0"/>
              <a:t>Elderly  </a:t>
            </a:r>
            <a:endParaRPr lang="en-US" sz="1500" b="1" dirty="0"/>
          </a:p>
        </p:txBody>
      </p:sp>
      <p:sp>
        <p:nvSpPr>
          <p:cNvPr id="105" name="Rectangle 104"/>
          <p:cNvSpPr/>
          <p:nvPr/>
        </p:nvSpPr>
        <p:spPr>
          <a:xfrm>
            <a:off x="6144025" y="1640635"/>
            <a:ext cx="1199220" cy="2999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t>    </a:t>
            </a:r>
            <a:r>
              <a:rPr lang="en-US" sz="1333" b="1" dirty="0"/>
              <a:t>Disabled</a:t>
            </a:r>
            <a:endParaRPr lang="en-US" sz="1500" b="1" dirty="0"/>
          </a:p>
        </p:txBody>
      </p:sp>
      <p:sp>
        <p:nvSpPr>
          <p:cNvPr id="106" name="Slide Number Placeholder 105"/>
          <p:cNvSpPr>
            <a:spLocks noGrp="1"/>
          </p:cNvSpPr>
          <p:nvPr>
            <p:ph type="sldNum" sz="quarter" idx="12"/>
          </p:nvPr>
        </p:nvSpPr>
        <p:spPr/>
        <p:txBody>
          <a:bodyPr/>
          <a:lstStyle/>
          <a:p>
            <a:fld id="{87F16D4F-2240-4014-8E17-2DB6D3B49F60}" type="slidenum">
              <a:rPr lang="en-US" smtClean="0"/>
              <a:t>3</a:t>
            </a:fld>
            <a:endParaRPr lang="en-US"/>
          </a:p>
        </p:txBody>
      </p:sp>
      <p:sp>
        <p:nvSpPr>
          <p:cNvPr id="107" name="Rounded Rectangle 106"/>
          <p:cNvSpPr/>
          <p:nvPr/>
        </p:nvSpPr>
        <p:spPr>
          <a:xfrm>
            <a:off x="842026" y="5688772"/>
            <a:ext cx="1004412" cy="37661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t>Family Services</a:t>
            </a:r>
          </a:p>
        </p:txBody>
      </p:sp>
      <p:sp>
        <p:nvSpPr>
          <p:cNvPr id="109" name="Rounded Rectangle 108"/>
          <p:cNvSpPr/>
          <p:nvPr/>
        </p:nvSpPr>
        <p:spPr>
          <a:xfrm>
            <a:off x="4682441" y="5678674"/>
            <a:ext cx="2495065" cy="25683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solidFill>
                  <a:schemeClr val="bg1"/>
                </a:solidFill>
              </a:rPr>
              <a:t>ALMP / Activation Services</a:t>
            </a:r>
          </a:p>
        </p:txBody>
      </p:sp>
      <p:sp>
        <p:nvSpPr>
          <p:cNvPr id="110" name="Rounded Rectangle 109"/>
          <p:cNvSpPr/>
          <p:nvPr/>
        </p:nvSpPr>
        <p:spPr>
          <a:xfrm>
            <a:off x="2142205" y="4839011"/>
            <a:ext cx="2743291" cy="31121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t>Parenting Services</a:t>
            </a:r>
          </a:p>
        </p:txBody>
      </p:sp>
      <p:sp>
        <p:nvSpPr>
          <p:cNvPr id="111" name="Rounded Rectangle 110"/>
          <p:cNvSpPr/>
          <p:nvPr/>
        </p:nvSpPr>
        <p:spPr>
          <a:xfrm>
            <a:off x="2110387" y="5173034"/>
            <a:ext cx="1004412" cy="43323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t>ECD &amp; Nutrition</a:t>
            </a:r>
          </a:p>
        </p:txBody>
      </p:sp>
      <p:sp>
        <p:nvSpPr>
          <p:cNvPr id="112" name="Rounded Rectangle 111"/>
          <p:cNvSpPr/>
          <p:nvPr/>
        </p:nvSpPr>
        <p:spPr>
          <a:xfrm>
            <a:off x="2110388" y="5639553"/>
            <a:ext cx="1890113" cy="37411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t>Child Care Services</a:t>
            </a:r>
          </a:p>
        </p:txBody>
      </p:sp>
      <p:sp>
        <p:nvSpPr>
          <p:cNvPr id="113" name="Rounded Rectangle 112"/>
          <p:cNvSpPr/>
          <p:nvPr/>
        </p:nvSpPr>
        <p:spPr>
          <a:xfrm>
            <a:off x="3770902" y="4324722"/>
            <a:ext cx="1114594" cy="4613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t>Services for At-Risk Youth</a:t>
            </a:r>
          </a:p>
        </p:txBody>
      </p:sp>
      <p:sp>
        <p:nvSpPr>
          <p:cNvPr id="114" name="Rounded Rectangle 113"/>
          <p:cNvSpPr/>
          <p:nvPr/>
        </p:nvSpPr>
        <p:spPr>
          <a:xfrm>
            <a:off x="1968501" y="6510183"/>
            <a:ext cx="3114184" cy="2910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t>Child Protective Services</a:t>
            </a:r>
          </a:p>
        </p:txBody>
      </p:sp>
      <p:sp>
        <p:nvSpPr>
          <p:cNvPr id="115" name="Rounded Rectangle 114"/>
          <p:cNvSpPr/>
          <p:nvPr/>
        </p:nvSpPr>
        <p:spPr>
          <a:xfrm>
            <a:off x="6620861" y="6420222"/>
            <a:ext cx="1707730" cy="40017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t>Social &amp; Long-Term </a:t>
            </a:r>
          </a:p>
          <a:p>
            <a:pPr algn="ctr"/>
            <a:r>
              <a:rPr lang="en-US" sz="1167" dirty="0"/>
              <a:t>Care Services</a:t>
            </a:r>
          </a:p>
        </p:txBody>
      </p:sp>
      <p:sp>
        <p:nvSpPr>
          <p:cNvPr id="116" name="Rounded Rectangle 115"/>
          <p:cNvSpPr/>
          <p:nvPr/>
        </p:nvSpPr>
        <p:spPr>
          <a:xfrm>
            <a:off x="5532814" y="5973377"/>
            <a:ext cx="1762621" cy="35443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solidFill>
                  <a:schemeClr val="bg1"/>
                </a:solidFill>
              </a:rPr>
              <a:t>Financial &amp; Productive</a:t>
            </a:r>
          </a:p>
          <a:p>
            <a:pPr algn="ctr"/>
            <a:r>
              <a:rPr lang="en-US" sz="1167" dirty="0">
                <a:solidFill>
                  <a:schemeClr val="bg1"/>
                </a:solidFill>
              </a:rPr>
              <a:t> Inclusion Services</a:t>
            </a:r>
          </a:p>
        </p:txBody>
      </p:sp>
      <p:sp>
        <p:nvSpPr>
          <p:cNvPr id="117" name="Rounded Rectangle 116"/>
          <p:cNvSpPr/>
          <p:nvPr/>
        </p:nvSpPr>
        <p:spPr>
          <a:xfrm>
            <a:off x="7343245" y="5387235"/>
            <a:ext cx="944162" cy="58932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solidFill>
                  <a:schemeClr val="bg1"/>
                </a:solidFill>
              </a:rPr>
              <a:t>Active</a:t>
            </a:r>
            <a:br>
              <a:rPr lang="en-US" sz="1167" dirty="0">
                <a:solidFill>
                  <a:schemeClr val="bg1"/>
                </a:solidFill>
              </a:rPr>
            </a:br>
            <a:r>
              <a:rPr lang="en-US" sz="1167" dirty="0">
                <a:solidFill>
                  <a:schemeClr val="bg1"/>
                </a:solidFill>
              </a:rPr>
              <a:t>Aging Services</a:t>
            </a:r>
          </a:p>
        </p:txBody>
      </p:sp>
      <p:sp>
        <p:nvSpPr>
          <p:cNvPr id="118" name="Rounded Rectangle 117"/>
          <p:cNvSpPr/>
          <p:nvPr/>
        </p:nvSpPr>
        <p:spPr>
          <a:xfrm>
            <a:off x="4164227" y="5363142"/>
            <a:ext cx="3013279" cy="2541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solidFill>
                  <a:schemeClr val="bg1"/>
                </a:solidFill>
              </a:rPr>
              <a:t>Training &amp; Skills</a:t>
            </a:r>
          </a:p>
        </p:txBody>
      </p:sp>
      <p:sp>
        <p:nvSpPr>
          <p:cNvPr id="119" name="Rounded Rectangle 118"/>
          <p:cNvSpPr/>
          <p:nvPr/>
        </p:nvSpPr>
        <p:spPr>
          <a:xfrm>
            <a:off x="865144" y="6510183"/>
            <a:ext cx="1004412" cy="32367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solidFill>
                  <a:schemeClr val="bg1"/>
                </a:solidFill>
              </a:rPr>
              <a:t>Disaster</a:t>
            </a:r>
          </a:p>
          <a:p>
            <a:pPr algn="ctr"/>
            <a:r>
              <a:rPr lang="en-US" sz="1167" dirty="0">
                <a:solidFill>
                  <a:schemeClr val="bg1"/>
                </a:solidFill>
              </a:rPr>
              <a:t>Services</a:t>
            </a:r>
          </a:p>
        </p:txBody>
      </p:sp>
      <p:sp>
        <p:nvSpPr>
          <p:cNvPr id="121" name="Rounded Rectangle 120"/>
          <p:cNvSpPr/>
          <p:nvPr/>
        </p:nvSpPr>
        <p:spPr>
          <a:xfrm>
            <a:off x="5154896" y="5138201"/>
            <a:ext cx="2949671" cy="17634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solidFill>
                  <a:schemeClr val="bg1"/>
                </a:solidFill>
              </a:rPr>
              <a:t>Transport Subsidies</a:t>
            </a:r>
          </a:p>
        </p:txBody>
      </p:sp>
      <p:sp>
        <p:nvSpPr>
          <p:cNvPr id="122" name="Rounded Rectangle 121"/>
          <p:cNvSpPr/>
          <p:nvPr/>
        </p:nvSpPr>
        <p:spPr>
          <a:xfrm>
            <a:off x="897235" y="5147210"/>
            <a:ext cx="924993" cy="44792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solidFill>
                  <a:schemeClr val="bg1"/>
                </a:solidFill>
              </a:rPr>
              <a:t>Transport Subsidies</a:t>
            </a:r>
          </a:p>
        </p:txBody>
      </p:sp>
      <p:sp>
        <p:nvSpPr>
          <p:cNvPr id="55" name="Rounded Rectangle 54"/>
          <p:cNvSpPr/>
          <p:nvPr/>
        </p:nvSpPr>
        <p:spPr>
          <a:xfrm>
            <a:off x="5155090" y="6483722"/>
            <a:ext cx="1284943" cy="34420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t>Legal services</a:t>
            </a:r>
          </a:p>
        </p:txBody>
      </p:sp>
      <p:sp>
        <p:nvSpPr>
          <p:cNvPr id="56" name="Rounded Rectangle 55"/>
          <p:cNvSpPr/>
          <p:nvPr/>
        </p:nvSpPr>
        <p:spPr>
          <a:xfrm>
            <a:off x="865144" y="6162177"/>
            <a:ext cx="4659356" cy="28450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t>Intermediation, Counseling, Psycho-Social Support Services</a:t>
            </a:r>
          </a:p>
        </p:txBody>
      </p:sp>
      <p:sp>
        <p:nvSpPr>
          <p:cNvPr id="59" name="Rectangle 40"/>
          <p:cNvSpPr>
            <a:spLocks noChangeArrowheads="1"/>
          </p:cNvSpPr>
          <p:nvPr/>
        </p:nvSpPr>
        <p:spPr bwMode="auto">
          <a:xfrm flipH="1">
            <a:off x="8488392" y="5928378"/>
            <a:ext cx="851881" cy="830997"/>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MS Mincho" panose="02020609040205080304" pitchFamily="49" charset="-128"/>
                <a:cs typeface="Times New Roman" panose="02020603050405020304" pitchFamily="18" charset="0"/>
              </a:rPr>
              <a:t>Source: Adapted from Lindert</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74" name="Rectangle 73"/>
          <p:cNvSpPr/>
          <p:nvPr/>
        </p:nvSpPr>
        <p:spPr>
          <a:xfrm>
            <a:off x="-15155" y="0"/>
            <a:ext cx="9166412" cy="129540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latin typeface="Avenir Medium"/>
                <a:cs typeface="Avenir Medium"/>
              </a:rPr>
              <a:t>Ensuring policy coherence.. To avoid fragmentation</a:t>
            </a:r>
            <a:endParaRPr lang="en-US" sz="2200" dirty="0">
              <a:latin typeface="Avenir Medium"/>
              <a:cs typeface="Avenir Medium"/>
            </a:endParaRPr>
          </a:p>
        </p:txBody>
      </p:sp>
      <p:pic>
        <p:nvPicPr>
          <p:cNvPr id="3" name="Picture 2"/>
          <p:cNvPicPr>
            <a:picLocks noChangeAspect="1"/>
          </p:cNvPicPr>
          <p:nvPr/>
        </p:nvPicPr>
        <p:blipFill rotWithShape="1">
          <a:blip r:embed="rId8"/>
          <a:srcRect t="1895"/>
          <a:stretch/>
        </p:blipFill>
        <p:spPr>
          <a:xfrm>
            <a:off x="624048" y="1983179"/>
            <a:ext cx="1679610" cy="1229498"/>
          </a:xfrm>
          <a:prstGeom prst="rect">
            <a:avLst/>
          </a:prstGeom>
        </p:spPr>
      </p:pic>
      <p:pic>
        <p:nvPicPr>
          <p:cNvPr id="5" name="Picture 4"/>
          <p:cNvPicPr>
            <a:picLocks noChangeAspect="1"/>
          </p:cNvPicPr>
          <p:nvPr/>
        </p:nvPicPr>
        <p:blipFill rotWithShape="1">
          <a:blip r:embed="rId9"/>
          <a:srcRect r="43053" b="633"/>
          <a:stretch/>
        </p:blipFill>
        <p:spPr>
          <a:xfrm>
            <a:off x="3099559" y="1993224"/>
            <a:ext cx="1013366" cy="1236993"/>
          </a:xfrm>
          <a:prstGeom prst="rect">
            <a:avLst/>
          </a:prstGeom>
        </p:spPr>
      </p:pic>
    </p:spTree>
    <p:extLst>
      <p:ext uri="{BB962C8B-B14F-4D97-AF65-F5344CB8AC3E}">
        <p14:creationId xmlns:p14="http://schemas.microsoft.com/office/powerpoint/2010/main" val="291896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1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1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2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animBg="1"/>
      <p:bldP spid="47" grpId="0" animBg="1"/>
      <p:bldP spid="48" grpId="0" animBg="1"/>
      <p:bldP spid="49" grpId="0" animBg="1"/>
      <p:bldP spid="51"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5" grpId="0" animBg="1"/>
      <p:bldP spid="77" grpId="0" animBg="1"/>
      <p:bldP spid="107"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1" grpId="0" animBg="1"/>
      <p:bldP spid="122" grpId="0" animBg="1"/>
      <p:bldP spid="55" grpId="0" animBg="1"/>
      <p:bldP spid="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76200"/>
            <a:ext cx="8865594" cy="6632974"/>
          </a:xfrm>
          <a:prstGeom prst="rect">
            <a:avLst/>
          </a:prstGeom>
        </p:spPr>
      </p:pic>
      <p:sp>
        <p:nvSpPr>
          <p:cNvPr id="5" name="Title 6"/>
          <p:cNvSpPr txBox="1">
            <a:spLocks/>
          </p:cNvSpPr>
          <p:nvPr/>
        </p:nvSpPr>
        <p:spPr>
          <a:xfrm>
            <a:off x="469392" y="10287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3200" b="1" dirty="0"/>
              <a:t>What is SP coordination?</a:t>
            </a:r>
          </a:p>
        </p:txBody>
      </p:sp>
      <p:sp>
        <p:nvSpPr>
          <p:cNvPr id="6" name="Content Placeholder 7"/>
          <p:cNvSpPr txBox="1">
            <a:spLocks/>
          </p:cNvSpPr>
          <p:nvPr/>
        </p:nvSpPr>
        <p:spPr>
          <a:xfrm>
            <a:off x="864594" y="1129705"/>
            <a:ext cx="8229600" cy="4525963"/>
          </a:xfrm>
          <a:prstGeom prst="rect">
            <a:avLst/>
          </a:prstGeom>
          <a:ln>
            <a:no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ZA" dirty="0"/>
          </a:p>
          <a:p>
            <a:pPr marL="0" indent="0">
              <a:spcAft>
                <a:spcPts val="1200"/>
              </a:spcAft>
              <a:buFont typeface="Arial" pitchFamily="34" charset="0"/>
              <a:buNone/>
            </a:pPr>
            <a:r>
              <a:rPr lang="en-ZA" dirty="0"/>
              <a:t>The alignment and harmonization of all </a:t>
            </a:r>
            <a:r>
              <a:rPr lang="en-ZA" i="1" dirty="0">
                <a:solidFill>
                  <a:srgbClr val="FF0000"/>
                </a:solidFill>
              </a:rPr>
              <a:t>stakeholder</a:t>
            </a:r>
            <a:r>
              <a:rPr lang="en-ZA" dirty="0">
                <a:solidFill>
                  <a:srgbClr val="FF0000"/>
                </a:solidFill>
              </a:rPr>
              <a:t> </a:t>
            </a:r>
            <a:r>
              <a:rPr lang="en-ZA" dirty="0"/>
              <a:t>activities (at the programme and administration level) in a coherent and holistic way to reach clearly identified and shared objectives (at the policy level) - </a:t>
            </a:r>
            <a:r>
              <a:rPr lang="en-ZA" b="1" dirty="0"/>
              <a:t>horizontal</a:t>
            </a:r>
          </a:p>
          <a:p>
            <a:pPr marL="0" indent="0">
              <a:buFont typeface="Arial" pitchFamily="34" charset="0"/>
              <a:buNone/>
            </a:pPr>
            <a:r>
              <a:rPr lang="en-ZA" dirty="0"/>
              <a:t>A </a:t>
            </a:r>
            <a:r>
              <a:rPr lang="en-ZA" b="1" dirty="0"/>
              <a:t>vertical</a:t>
            </a:r>
            <a:r>
              <a:rPr lang="en-ZA" dirty="0"/>
              <a:t> link is also required between the policy and the operational levels</a:t>
            </a:r>
          </a:p>
        </p:txBody>
      </p:sp>
      <p:cxnSp>
        <p:nvCxnSpPr>
          <p:cNvPr id="8" name="Straight Arrow Connector 7"/>
          <p:cNvCxnSpPr/>
          <p:nvPr/>
        </p:nvCxnSpPr>
        <p:spPr>
          <a:xfrm>
            <a:off x="7848600" y="2057400"/>
            <a:ext cx="1066800"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382000" y="4572000"/>
            <a:ext cx="0" cy="108366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231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76200"/>
            <a:ext cx="8865594" cy="6632974"/>
          </a:xfrm>
          <a:prstGeom prst="rect">
            <a:avLst/>
          </a:prstGeom>
        </p:spPr>
      </p:pic>
      <p:sp>
        <p:nvSpPr>
          <p:cNvPr id="7" name="Content Placeholder 2"/>
          <p:cNvSpPr txBox="1">
            <a:spLocks/>
          </p:cNvSpPr>
          <p:nvPr/>
        </p:nvSpPr>
        <p:spPr>
          <a:xfrm>
            <a:off x="2819400" y="1295400"/>
            <a:ext cx="5791200" cy="483001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ZA" sz="4200" b="1" dirty="0"/>
          </a:p>
          <a:p>
            <a:endParaRPr lang="en-ZA" dirty="0"/>
          </a:p>
          <a:p>
            <a:r>
              <a:rPr lang="en-ZA" sz="3500" dirty="0">
                <a:latin typeface="Avenir Book"/>
                <a:cs typeface="Avenir Book"/>
              </a:rPr>
              <a:t>What are the advantages of coordination? </a:t>
            </a:r>
          </a:p>
          <a:p>
            <a:r>
              <a:rPr lang="en-ZA" sz="3500" dirty="0">
                <a:latin typeface="Avenir Book"/>
                <a:cs typeface="Avenir Book"/>
              </a:rPr>
              <a:t>And the risks?</a:t>
            </a:r>
          </a:p>
          <a:p>
            <a:endParaRPr lang="en-ZA" b="1" dirty="0"/>
          </a:p>
        </p:txBody>
      </p:sp>
      <p:pic>
        <p:nvPicPr>
          <p:cNvPr id="5" name="Picture 4"/>
          <p:cNvPicPr>
            <a:picLocks noChangeAspect="1"/>
          </p:cNvPicPr>
          <p:nvPr/>
        </p:nvPicPr>
        <p:blipFill rotWithShape="1">
          <a:blip r:embed="rId4"/>
          <a:srcRect l="26160" r="26754"/>
          <a:stretch/>
        </p:blipFill>
        <p:spPr>
          <a:xfrm>
            <a:off x="304800" y="2514600"/>
            <a:ext cx="2391507" cy="2663345"/>
          </a:xfrm>
          <a:prstGeom prst="rect">
            <a:avLst/>
          </a:prstGeom>
        </p:spPr>
      </p:pic>
      <p:pic>
        <p:nvPicPr>
          <p:cNvPr id="6" name="Picture 5" descr="activity4.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0"/>
            <a:ext cx="1389185" cy="1389185"/>
          </a:xfrm>
          <a:prstGeom prst="rect">
            <a:avLst/>
          </a:prstGeom>
        </p:spPr>
      </p:pic>
      <p:sp>
        <p:nvSpPr>
          <p:cNvPr id="9" name="Rectangle 8"/>
          <p:cNvSpPr/>
          <p:nvPr/>
        </p:nvSpPr>
        <p:spPr>
          <a:xfrm>
            <a:off x="-76200" y="0"/>
            <a:ext cx="7848600" cy="1371600"/>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10" name="Title 1"/>
          <p:cNvSpPr txBox="1">
            <a:spLocks/>
          </p:cNvSpPr>
          <p:nvPr/>
        </p:nvSpPr>
        <p:spPr>
          <a:xfrm>
            <a:off x="310896" y="411162"/>
            <a:ext cx="8229600" cy="96043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600" b="1" dirty="0">
                <a:solidFill>
                  <a:schemeClr val="bg1"/>
                </a:solidFill>
                <a:latin typeface="Avenir Medium"/>
                <a:cs typeface="Avenir Medium"/>
              </a:rPr>
              <a:t>Brainstorm…</a:t>
            </a:r>
          </a:p>
        </p:txBody>
      </p:sp>
    </p:spTree>
    <p:extLst>
      <p:ext uri="{BB962C8B-B14F-4D97-AF65-F5344CB8AC3E}">
        <p14:creationId xmlns:p14="http://schemas.microsoft.com/office/powerpoint/2010/main" val="3557282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3429000" y="2476887"/>
            <a:ext cx="2743200" cy="2286000"/>
          </a:xfrm>
          <a:prstGeom prst="ellipse">
            <a:avLst/>
          </a:prstGeom>
          <a:solidFill>
            <a:schemeClr val="accent1">
              <a:lumMod val="60000"/>
              <a:lumOff val="4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406" y="225026"/>
            <a:ext cx="8865594" cy="6632974"/>
          </a:xfrm>
          <a:prstGeom prst="rect">
            <a:avLst/>
          </a:prstGeom>
        </p:spPr>
      </p:pic>
      <p:sp>
        <p:nvSpPr>
          <p:cNvPr id="7" name="Content Placeholder 2"/>
          <p:cNvSpPr txBox="1">
            <a:spLocks/>
          </p:cNvSpPr>
          <p:nvPr/>
        </p:nvSpPr>
        <p:spPr>
          <a:xfrm>
            <a:off x="990600" y="656383"/>
            <a:ext cx="7543800" cy="547260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ZA" sz="4200" b="1" dirty="0"/>
          </a:p>
          <a:p>
            <a:pPr marL="0" indent="0">
              <a:buNone/>
            </a:pPr>
            <a:endParaRPr lang="en-ZA" dirty="0"/>
          </a:p>
          <a:p>
            <a:endParaRPr lang="en-ZA" b="1" dirty="0"/>
          </a:p>
        </p:txBody>
      </p:sp>
      <p:sp>
        <p:nvSpPr>
          <p:cNvPr id="6" name="Freeform 5"/>
          <p:cNvSpPr/>
          <p:nvPr/>
        </p:nvSpPr>
        <p:spPr>
          <a:xfrm>
            <a:off x="3502824" y="2422655"/>
            <a:ext cx="2575345" cy="2218618"/>
          </a:xfrm>
          <a:custGeom>
            <a:avLst/>
            <a:gdLst>
              <a:gd name="connsiteX0" fmla="*/ 0 w 2759622"/>
              <a:gd name="connsiteY0" fmla="*/ 1379811 h 2759622"/>
              <a:gd name="connsiteX1" fmla="*/ 1379811 w 2759622"/>
              <a:gd name="connsiteY1" fmla="*/ 0 h 2759622"/>
              <a:gd name="connsiteX2" fmla="*/ 2759622 w 2759622"/>
              <a:gd name="connsiteY2" fmla="*/ 1379811 h 2759622"/>
              <a:gd name="connsiteX3" fmla="*/ 1379811 w 2759622"/>
              <a:gd name="connsiteY3" fmla="*/ 2759622 h 2759622"/>
              <a:gd name="connsiteX4" fmla="*/ 0 w 2759622"/>
              <a:gd name="connsiteY4" fmla="*/ 1379811 h 2759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9622" h="2759622">
                <a:moveTo>
                  <a:pt x="0" y="1379811"/>
                </a:moveTo>
                <a:cubicBezTo>
                  <a:pt x="0" y="617762"/>
                  <a:pt x="617762" y="0"/>
                  <a:pt x="1379811" y="0"/>
                </a:cubicBezTo>
                <a:cubicBezTo>
                  <a:pt x="2141860" y="0"/>
                  <a:pt x="2759622" y="617762"/>
                  <a:pt x="2759622" y="1379811"/>
                </a:cubicBezTo>
                <a:cubicBezTo>
                  <a:pt x="2759622" y="2141860"/>
                  <a:pt x="2141860" y="2759622"/>
                  <a:pt x="1379811" y="2759622"/>
                </a:cubicBezTo>
                <a:cubicBezTo>
                  <a:pt x="617762" y="2759622"/>
                  <a:pt x="0" y="2141860"/>
                  <a:pt x="0" y="1379811"/>
                </a:cubicBezTo>
                <a:close/>
              </a:path>
            </a:pathLst>
          </a:custGeom>
          <a:solidFill>
            <a:schemeClr val="accent1">
              <a:lumMod val="60000"/>
              <a:lumOff val="40000"/>
            </a:schemeClr>
          </a:solidFill>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424457" tIns="424457" rIns="424457" bIns="424457" numCol="1" spcCol="1270" anchor="ctr" anchorCtr="0">
            <a:noAutofit/>
          </a:bodyPr>
          <a:lstStyle/>
          <a:p>
            <a:pPr lvl="0" algn="ctr" defTabSz="711200">
              <a:lnSpc>
                <a:spcPct val="90000"/>
              </a:lnSpc>
              <a:spcBef>
                <a:spcPct val="0"/>
              </a:spcBef>
              <a:spcAft>
                <a:spcPct val="35000"/>
              </a:spcAft>
            </a:pPr>
            <a:r>
              <a:rPr lang="en-ZA" sz="2000" b="1" dirty="0">
                <a:latin typeface="Avenir Heavy"/>
                <a:cs typeface="Avenir Heavy"/>
              </a:rPr>
              <a:t>SP coordination</a:t>
            </a:r>
            <a:endParaRPr lang="en-ZA" sz="2000" b="1" kern="1200" dirty="0">
              <a:latin typeface="Avenir Heavy"/>
              <a:cs typeface="Avenir Heavy"/>
            </a:endParaRPr>
          </a:p>
        </p:txBody>
      </p:sp>
      <p:sp>
        <p:nvSpPr>
          <p:cNvPr id="8" name="Freeform 7"/>
          <p:cNvSpPr/>
          <p:nvPr/>
        </p:nvSpPr>
        <p:spPr>
          <a:xfrm>
            <a:off x="3753592" y="1218262"/>
            <a:ext cx="2113808" cy="1786555"/>
          </a:xfrm>
          <a:custGeom>
            <a:avLst/>
            <a:gdLst>
              <a:gd name="connsiteX0" fmla="*/ 0 w 2222201"/>
              <a:gd name="connsiteY0" fmla="*/ 1111101 h 2222201"/>
              <a:gd name="connsiteX1" fmla="*/ 1111101 w 2222201"/>
              <a:gd name="connsiteY1" fmla="*/ 0 h 2222201"/>
              <a:gd name="connsiteX2" fmla="*/ 2222202 w 2222201"/>
              <a:gd name="connsiteY2" fmla="*/ 1111101 h 2222201"/>
              <a:gd name="connsiteX3" fmla="*/ 1111101 w 2222201"/>
              <a:gd name="connsiteY3" fmla="*/ 2222202 h 2222201"/>
              <a:gd name="connsiteX4" fmla="*/ 0 w 2222201"/>
              <a:gd name="connsiteY4" fmla="*/ 1111101 h 2222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201" h="2222201">
                <a:moveTo>
                  <a:pt x="0" y="1111101"/>
                </a:moveTo>
                <a:cubicBezTo>
                  <a:pt x="0" y="497457"/>
                  <a:pt x="497457" y="0"/>
                  <a:pt x="1111101" y="0"/>
                </a:cubicBezTo>
                <a:cubicBezTo>
                  <a:pt x="1724745" y="0"/>
                  <a:pt x="2222202" y="497457"/>
                  <a:pt x="2222202" y="1111101"/>
                </a:cubicBezTo>
                <a:cubicBezTo>
                  <a:pt x="2222202" y="1724745"/>
                  <a:pt x="1724745" y="2222202"/>
                  <a:pt x="1111101" y="2222202"/>
                </a:cubicBezTo>
                <a:cubicBezTo>
                  <a:pt x="497457" y="2222202"/>
                  <a:pt x="0" y="1724745"/>
                  <a:pt x="0" y="1111101"/>
                </a:cubicBezTo>
                <a:close/>
              </a:path>
            </a:pathLst>
          </a:custGeom>
          <a:solidFill>
            <a:schemeClr val="tx2">
              <a:lumMod val="75000"/>
              <a:alpha val="80000"/>
            </a:schemeClr>
          </a:solidFill>
          <a:ln>
            <a:noFill/>
          </a:ln>
        </p:spPr>
        <p:style>
          <a:lnRef idx="2">
            <a:schemeClr val="lt1">
              <a:hueOff val="0"/>
              <a:satOff val="0"/>
              <a:lumOff val="0"/>
              <a:alphaOff val="0"/>
            </a:schemeClr>
          </a:lnRef>
          <a:fillRef idx="1">
            <a:schemeClr val="accent5">
              <a:alpha val="50000"/>
              <a:hueOff val="-1655646"/>
              <a:satOff val="6635"/>
              <a:lumOff val="1438"/>
              <a:alphaOff val="0"/>
            </a:schemeClr>
          </a:fillRef>
          <a:effectRef idx="0">
            <a:schemeClr val="accent5">
              <a:alpha val="50000"/>
              <a:hueOff val="-1655646"/>
              <a:satOff val="6635"/>
              <a:lumOff val="1438"/>
              <a:alphaOff val="0"/>
            </a:schemeClr>
          </a:effectRef>
          <a:fontRef idx="minor">
            <a:schemeClr val="tx1"/>
          </a:fontRef>
        </p:style>
        <p:txBody>
          <a:bodyPr spcFirstLastPara="0" vert="horz" wrap="square" lIns="340674" tIns="340674" rIns="340674" bIns="340674" numCol="1" spcCol="1270" anchor="ctr" anchorCtr="0">
            <a:noAutofit/>
          </a:bodyPr>
          <a:lstStyle/>
          <a:p>
            <a:pPr lvl="0" algn="ctr" defTabSz="533400">
              <a:lnSpc>
                <a:spcPct val="90000"/>
              </a:lnSpc>
              <a:spcBef>
                <a:spcPct val="0"/>
              </a:spcBef>
              <a:spcAft>
                <a:spcPct val="35000"/>
              </a:spcAft>
            </a:pPr>
            <a:r>
              <a:rPr lang="en-ZA" sz="1600" dirty="0">
                <a:solidFill>
                  <a:schemeClr val="bg1"/>
                </a:solidFill>
                <a:latin typeface="Avenir Book"/>
                <a:cs typeface="Avenir Book"/>
              </a:rPr>
              <a:t>Expands access and improves equity</a:t>
            </a:r>
            <a:endParaRPr lang="en-ZA" sz="1600" i="1" kern="1200" dirty="0">
              <a:solidFill>
                <a:schemeClr val="bg1"/>
              </a:solidFill>
              <a:latin typeface="Avenir Book"/>
              <a:cs typeface="Avenir Book"/>
            </a:endParaRPr>
          </a:p>
          <a:p>
            <a:pPr lvl="0" algn="ctr" defTabSz="533400">
              <a:lnSpc>
                <a:spcPct val="90000"/>
              </a:lnSpc>
              <a:spcBef>
                <a:spcPct val="0"/>
              </a:spcBef>
              <a:spcAft>
                <a:spcPct val="35000"/>
              </a:spcAft>
            </a:pPr>
            <a:endParaRPr lang="en-ZA" sz="2400" kern="1200" dirty="0">
              <a:solidFill>
                <a:schemeClr val="bg1"/>
              </a:solidFill>
            </a:endParaRPr>
          </a:p>
        </p:txBody>
      </p:sp>
      <p:sp>
        <p:nvSpPr>
          <p:cNvPr id="9" name="Freeform 8"/>
          <p:cNvSpPr/>
          <p:nvPr/>
        </p:nvSpPr>
        <p:spPr>
          <a:xfrm>
            <a:off x="5562600" y="1671150"/>
            <a:ext cx="2328748" cy="1905000"/>
          </a:xfrm>
          <a:custGeom>
            <a:avLst/>
            <a:gdLst>
              <a:gd name="connsiteX0" fmla="*/ 0 w 2444421"/>
              <a:gd name="connsiteY0" fmla="*/ 1222211 h 2444421"/>
              <a:gd name="connsiteX1" fmla="*/ 1222211 w 2444421"/>
              <a:gd name="connsiteY1" fmla="*/ 0 h 2444421"/>
              <a:gd name="connsiteX2" fmla="*/ 2444422 w 2444421"/>
              <a:gd name="connsiteY2" fmla="*/ 1222211 h 2444421"/>
              <a:gd name="connsiteX3" fmla="*/ 1222211 w 2444421"/>
              <a:gd name="connsiteY3" fmla="*/ 2444422 h 2444421"/>
              <a:gd name="connsiteX4" fmla="*/ 0 w 2444421"/>
              <a:gd name="connsiteY4" fmla="*/ 1222211 h 244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421" h="2444421">
                <a:moveTo>
                  <a:pt x="0" y="1222211"/>
                </a:moveTo>
                <a:cubicBezTo>
                  <a:pt x="0" y="547203"/>
                  <a:pt x="547203" y="0"/>
                  <a:pt x="1222211" y="0"/>
                </a:cubicBezTo>
                <a:cubicBezTo>
                  <a:pt x="1897219" y="0"/>
                  <a:pt x="2444422" y="547203"/>
                  <a:pt x="2444422" y="1222211"/>
                </a:cubicBezTo>
                <a:cubicBezTo>
                  <a:pt x="2444422" y="1897219"/>
                  <a:pt x="1897219" y="2444422"/>
                  <a:pt x="1222211" y="2444422"/>
                </a:cubicBezTo>
                <a:cubicBezTo>
                  <a:pt x="547203" y="2444422"/>
                  <a:pt x="0" y="1897219"/>
                  <a:pt x="0" y="1222211"/>
                </a:cubicBezTo>
                <a:close/>
              </a:path>
            </a:pathLst>
          </a:custGeom>
          <a:solidFill>
            <a:srgbClr val="006600">
              <a:alpha val="80000"/>
            </a:srgbClr>
          </a:solidFill>
          <a:ln>
            <a:noFill/>
          </a:ln>
        </p:spPr>
        <p:style>
          <a:lnRef idx="2">
            <a:schemeClr val="lt1">
              <a:hueOff val="0"/>
              <a:satOff val="0"/>
              <a:lumOff val="0"/>
              <a:alphaOff val="0"/>
            </a:schemeClr>
          </a:lnRef>
          <a:fillRef idx="1">
            <a:schemeClr val="accent5">
              <a:alpha val="50000"/>
              <a:hueOff val="-3311292"/>
              <a:satOff val="13270"/>
              <a:lumOff val="2876"/>
              <a:alphaOff val="0"/>
            </a:schemeClr>
          </a:fillRef>
          <a:effectRef idx="0">
            <a:schemeClr val="accent5">
              <a:alpha val="50000"/>
              <a:hueOff val="-3311292"/>
              <a:satOff val="13270"/>
              <a:lumOff val="2876"/>
              <a:alphaOff val="0"/>
            </a:schemeClr>
          </a:effectRef>
          <a:fontRef idx="minor">
            <a:schemeClr val="tx1"/>
          </a:fontRef>
        </p:style>
        <p:txBody>
          <a:bodyPr spcFirstLastPara="0" vert="horz" wrap="square" lIns="373217" tIns="373217" rIns="373217" bIns="373217" numCol="1" spcCol="1270" anchor="ctr" anchorCtr="0">
            <a:noAutofit/>
          </a:bodyPr>
          <a:lstStyle/>
          <a:p>
            <a:pPr algn="ctr" defTabSz="533400">
              <a:lnSpc>
                <a:spcPct val="90000"/>
              </a:lnSpc>
              <a:spcBef>
                <a:spcPct val="0"/>
              </a:spcBef>
              <a:spcAft>
                <a:spcPct val="35000"/>
              </a:spcAft>
            </a:pPr>
            <a:r>
              <a:rPr lang="en-ZA" sz="1600" dirty="0">
                <a:solidFill>
                  <a:schemeClr val="bg1"/>
                </a:solidFill>
                <a:latin typeface="Avenir Book"/>
                <a:cs typeface="Avenir Book"/>
              </a:rPr>
              <a:t>Strengthens resilience to poverty</a:t>
            </a:r>
          </a:p>
          <a:p>
            <a:pPr lvl="0" algn="ctr" defTabSz="533400">
              <a:lnSpc>
                <a:spcPct val="90000"/>
              </a:lnSpc>
              <a:spcBef>
                <a:spcPct val="0"/>
              </a:spcBef>
              <a:spcAft>
                <a:spcPct val="35000"/>
              </a:spcAft>
            </a:pPr>
            <a:endParaRPr lang="en-ZA" sz="2400" kern="1200" dirty="0">
              <a:solidFill>
                <a:schemeClr val="bg1"/>
              </a:solidFill>
            </a:endParaRPr>
          </a:p>
        </p:txBody>
      </p:sp>
      <p:sp>
        <p:nvSpPr>
          <p:cNvPr id="11" name="Freeform 10"/>
          <p:cNvSpPr/>
          <p:nvPr/>
        </p:nvSpPr>
        <p:spPr>
          <a:xfrm>
            <a:off x="5719808" y="3413353"/>
            <a:ext cx="2281192" cy="1965210"/>
          </a:xfrm>
          <a:custGeom>
            <a:avLst/>
            <a:gdLst>
              <a:gd name="connsiteX0" fmla="*/ 0 w 2444421"/>
              <a:gd name="connsiteY0" fmla="*/ 1222211 h 2444421"/>
              <a:gd name="connsiteX1" fmla="*/ 1222211 w 2444421"/>
              <a:gd name="connsiteY1" fmla="*/ 0 h 2444421"/>
              <a:gd name="connsiteX2" fmla="*/ 2444422 w 2444421"/>
              <a:gd name="connsiteY2" fmla="*/ 1222211 h 2444421"/>
              <a:gd name="connsiteX3" fmla="*/ 1222211 w 2444421"/>
              <a:gd name="connsiteY3" fmla="*/ 2444422 h 2444421"/>
              <a:gd name="connsiteX4" fmla="*/ 0 w 2444421"/>
              <a:gd name="connsiteY4" fmla="*/ 1222211 h 244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421" h="2444421">
                <a:moveTo>
                  <a:pt x="0" y="1222211"/>
                </a:moveTo>
                <a:cubicBezTo>
                  <a:pt x="0" y="547203"/>
                  <a:pt x="547203" y="0"/>
                  <a:pt x="1222211" y="0"/>
                </a:cubicBezTo>
                <a:cubicBezTo>
                  <a:pt x="1897219" y="0"/>
                  <a:pt x="2444422" y="547203"/>
                  <a:pt x="2444422" y="1222211"/>
                </a:cubicBezTo>
                <a:cubicBezTo>
                  <a:pt x="2444422" y="1897219"/>
                  <a:pt x="1897219" y="2444422"/>
                  <a:pt x="1222211" y="2444422"/>
                </a:cubicBezTo>
                <a:cubicBezTo>
                  <a:pt x="547203" y="2444422"/>
                  <a:pt x="0" y="1897219"/>
                  <a:pt x="0" y="1222211"/>
                </a:cubicBezTo>
                <a:close/>
              </a:path>
            </a:pathLst>
          </a:custGeom>
          <a:solidFill>
            <a:schemeClr val="accent3">
              <a:lumMod val="75000"/>
              <a:alpha val="80000"/>
            </a:schemeClr>
          </a:solidFill>
          <a:ln>
            <a:noFill/>
          </a:ln>
        </p:spPr>
        <p:style>
          <a:lnRef idx="2">
            <a:schemeClr val="lt1">
              <a:hueOff val="0"/>
              <a:satOff val="0"/>
              <a:lumOff val="0"/>
              <a:alphaOff val="0"/>
            </a:schemeClr>
          </a:lnRef>
          <a:fillRef idx="1">
            <a:schemeClr val="accent5">
              <a:alpha val="50000"/>
              <a:hueOff val="-4966938"/>
              <a:satOff val="19906"/>
              <a:lumOff val="4314"/>
              <a:alphaOff val="0"/>
            </a:schemeClr>
          </a:fillRef>
          <a:effectRef idx="0">
            <a:schemeClr val="accent5">
              <a:alpha val="50000"/>
              <a:hueOff val="-4966938"/>
              <a:satOff val="19906"/>
              <a:lumOff val="4314"/>
              <a:alphaOff val="0"/>
            </a:schemeClr>
          </a:effectRef>
          <a:fontRef idx="minor">
            <a:schemeClr val="tx1"/>
          </a:fontRef>
        </p:style>
        <p:txBody>
          <a:bodyPr spcFirstLastPara="0" vert="horz" wrap="square" lIns="373217" tIns="373217" rIns="373217" bIns="373217" numCol="1" spcCol="1270" anchor="ctr" anchorCtr="0">
            <a:noAutofit/>
          </a:bodyPr>
          <a:lstStyle/>
          <a:p>
            <a:pPr algn="ctr"/>
            <a:r>
              <a:rPr lang="en-ZA" sz="1600" dirty="0">
                <a:solidFill>
                  <a:schemeClr val="bg1"/>
                </a:solidFill>
                <a:latin typeface="Avenir Book"/>
                <a:cs typeface="Avenir Book"/>
              </a:rPr>
              <a:t>Allows for pooling best of resources and skills for better results</a:t>
            </a:r>
          </a:p>
        </p:txBody>
      </p:sp>
      <p:sp>
        <p:nvSpPr>
          <p:cNvPr id="12" name="Freeform 11"/>
          <p:cNvSpPr/>
          <p:nvPr/>
        </p:nvSpPr>
        <p:spPr>
          <a:xfrm>
            <a:off x="3742830" y="4185750"/>
            <a:ext cx="2281192" cy="1870508"/>
          </a:xfrm>
          <a:custGeom>
            <a:avLst/>
            <a:gdLst>
              <a:gd name="connsiteX0" fmla="*/ 0 w 2444421"/>
              <a:gd name="connsiteY0" fmla="*/ 1103026 h 2206052"/>
              <a:gd name="connsiteX1" fmla="*/ 1222211 w 2444421"/>
              <a:gd name="connsiteY1" fmla="*/ 0 h 2206052"/>
              <a:gd name="connsiteX2" fmla="*/ 2444422 w 2444421"/>
              <a:gd name="connsiteY2" fmla="*/ 1103026 h 2206052"/>
              <a:gd name="connsiteX3" fmla="*/ 1222211 w 2444421"/>
              <a:gd name="connsiteY3" fmla="*/ 2206052 h 2206052"/>
              <a:gd name="connsiteX4" fmla="*/ 0 w 2444421"/>
              <a:gd name="connsiteY4" fmla="*/ 1103026 h 2206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421" h="2206052">
                <a:moveTo>
                  <a:pt x="0" y="1103026"/>
                </a:moveTo>
                <a:cubicBezTo>
                  <a:pt x="0" y="493842"/>
                  <a:pt x="547203" y="0"/>
                  <a:pt x="1222211" y="0"/>
                </a:cubicBezTo>
                <a:cubicBezTo>
                  <a:pt x="1897219" y="0"/>
                  <a:pt x="2444422" y="493842"/>
                  <a:pt x="2444422" y="1103026"/>
                </a:cubicBezTo>
                <a:cubicBezTo>
                  <a:pt x="2444422" y="1712210"/>
                  <a:pt x="1897219" y="2206052"/>
                  <a:pt x="1222211" y="2206052"/>
                </a:cubicBezTo>
                <a:cubicBezTo>
                  <a:pt x="547203" y="2206052"/>
                  <a:pt x="0" y="1712210"/>
                  <a:pt x="0" y="1103026"/>
                </a:cubicBezTo>
                <a:close/>
              </a:path>
            </a:pathLst>
          </a:custGeom>
          <a:solidFill>
            <a:schemeClr val="accent3">
              <a:lumMod val="60000"/>
              <a:lumOff val="40000"/>
              <a:alpha val="90000"/>
            </a:schemeClr>
          </a:solidFill>
          <a:ln>
            <a:noFill/>
          </a:ln>
        </p:spPr>
        <p:style>
          <a:lnRef idx="2">
            <a:schemeClr val="lt1">
              <a:hueOff val="0"/>
              <a:satOff val="0"/>
              <a:lumOff val="0"/>
              <a:alphaOff val="0"/>
            </a:schemeClr>
          </a:lnRef>
          <a:fillRef idx="1">
            <a:schemeClr val="accent5">
              <a:alpha val="50000"/>
              <a:hueOff val="-6622584"/>
              <a:satOff val="26541"/>
              <a:lumOff val="5752"/>
              <a:alphaOff val="0"/>
            </a:schemeClr>
          </a:fillRef>
          <a:effectRef idx="0">
            <a:schemeClr val="accent5">
              <a:alpha val="50000"/>
              <a:hueOff val="-6622584"/>
              <a:satOff val="26541"/>
              <a:lumOff val="5752"/>
              <a:alphaOff val="0"/>
            </a:schemeClr>
          </a:effectRef>
          <a:fontRef idx="minor">
            <a:schemeClr val="tx1"/>
          </a:fontRef>
        </p:style>
        <p:txBody>
          <a:bodyPr spcFirstLastPara="0" vert="horz" wrap="square" lIns="373217" tIns="338309" rIns="373217" bIns="338309" numCol="1" spcCol="1270" anchor="ctr" anchorCtr="0">
            <a:noAutofit/>
          </a:bodyPr>
          <a:lstStyle/>
          <a:p>
            <a:pPr algn="ctr"/>
            <a:r>
              <a:rPr lang="en-ZA" sz="1600" dirty="0">
                <a:solidFill>
                  <a:schemeClr val="bg1"/>
                </a:solidFill>
                <a:latin typeface="Avenir Book"/>
                <a:cs typeface="Avenir Book"/>
              </a:rPr>
              <a:t>Reduces duplication and fragmentation </a:t>
            </a:r>
          </a:p>
        </p:txBody>
      </p:sp>
      <p:sp>
        <p:nvSpPr>
          <p:cNvPr id="13" name="Freeform 12"/>
          <p:cNvSpPr/>
          <p:nvPr/>
        </p:nvSpPr>
        <p:spPr>
          <a:xfrm>
            <a:off x="1746930" y="3531965"/>
            <a:ext cx="2281192" cy="1965210"/>
          </a:xfrm>
          <a:custGeom>
            <a:avLst/>
            <a:gdLst>
              <a:gd name="connsiteX0" fmla="*/ 0 w 2444421"/>
              <a:gd name="connsiteY0" fmla="*/ 1222211 h 2444421"/>
              <a:gd name="connsiteX1" fmla="*/ 1222211 w 2444421"/>
              <a:gd name="connsiteY1" fmla="*/ 0 h 2444421"/>
              <a:gd name="connsiteX2" fmla="*/ 2444422 w 2444421"/>
              <a:gd name="connsiteY2" fmla="*/ 1222211 h 2444421"/>
              <a:gd name="connsiteX3" fmla="*/ 1222211 w 2444421"/>
              <a:gd name="connsiteY3" fmla="*/ 2444422 h 2444421"/>
              <a:gd name="connsiteX4" fmla="*/ 0 w 2444421"/>
              <a:gd name="connsiteY4" fmla="*/ 1222211 h 244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421" h="2444421">
                <a:moveTo>
                  <a:pt x="0" y="1222211"/>
                </a:moveTo>
                <a:cubicBezTo>
                  <a:pt x="0" y="547203"/>
                  <a:pt x="547203" y="0"/>
                  <a:pt x="1222211" y="0"/>
                </a:cubicBezTo>
                <a:cubicBezTo>
                  <a:pt x="1897219" y="0"/>
                  <a:pt x="2444422" y="547203"/>
                  <a:pt x="2444422" y="1222211"/>
                </a:cubicBezTo>
                <a:cubicBezTo>
                  <a:pt x="2444422" y="1897219"/>
                  <a:pt x="1897219" y="2444422"/>
                  <a:pt x="1222211" y="2444422"/>
                </a:cubicBezTo>
                <a:cubicBezTo>
                  <a:pt x="547203" y="2444422"/>
                  <a:pt x="0" y="1897219"/>
                  <a:pt x="0" y="1222211"/>
                </a:cubicBezTo>
                <a:close/>
              </a:path>
            </a:pathLst>
          </a:custGeom>
          <a:solidFill>
            <a:srgbClr val="FF9900">
              <a:alpha val="80000"/>
            </a:srgbClr>
          </a:solidFill>
          <a:ln>
            <a:noFill/>
          </a:ln>
        </p:spPr>
        <p:style>
          <a:lnRef idx="2">
            <a:schemeClr val="lt1">
              <a:hueOff val="0"/>
              <a:satOff val="0"/>
              <a:lumOff val="0"/>
              <a:alphaOff val="0"/>
            </a:schemeClr>
          </a:lnRef>
          <a:fillRef idx="1">
            <a:schemeClr val="accent5">
              <a:alpha val="50000"/>
              <a:hueOff val="-8278230"/>
              <a:satOff val="33176"/>
              <a:lumOff val="7190"/>
              <a:alphaOff val="0"/>
            </a:schemeClr>
          </a:fillRef>
          <a:effectRef idx="0">
            <a:schemeClr val="accent5">
              <a:alpha val="50000"/>
              <a:hueOff val="-8278230"/>
              <a:satOff val="33176"/>
              <a:lumOff val="7190"/>
              <a:alphaOff val="0"/>
            </a:schemeClr>
          </a:effectRef>
          <a:fontRef idx="minor">
            <a:schemeClr val="tx1"/>
          </a:fontRef>
        </p:style>
        <p:txBody>
          <a:bodyPr spcFirstLastPara="0" vert="horz" wrap="square" lIns="373217" tIns="373217" rIns="373217" bIns="373217" numCol="1" spcCol="1270" anchor="ctr" anchorCtr="0">
            <a:noAutofit/>
          </a:bodyPr>
          <a:lstStyle/>
          <a:p>
            <a:pPr algn="ctr"/>
            <a:r>
              <a:rPr lang="en-ZA" sz="1600" dirty="0">
                <a:solidFill>
                  <a:schemeClr val="bg1"/>
                </a:solidFill>
                <a:latin typeface="Avenir Book"/>
                <a:cs typeface="Avenir Book"/>
              </a:rPr>
              <a:t>Reduces costs of service delivery</a:t>
            </a:r>
          </a:p>
        </p:txBody>
      </p:sp>
      <p:sp>
        <p:nvSpPr>
          <p:cNvPr id="14" name="Freeform 13"/>
          <p:cNvSpPr/>
          <p:nvPr/>
        </p:nvSpPr>
        <p:spPr>
          <a:xfrm>
            <a:off x="1704976" y="1777959"/>
            <a:ext cx="2281192" cy="1965210"/>
          </a:xfrm>
          <a:custGeom>
            <a:avLst/>
            <a:gdLst>
              <a:gd name="connsiteX0" fmla="*/ 0 w 2444421"/>
              <a:gd name="connsiteY0" fmla="*/ 1222211 h 2444421"/>
              <a:gd name="connsiteX1" fmla="*/ 1222211 w 2444421"/>
              <a:gd name="connsiteY1" fmla="*/ 0 h 2444421"/>
              <a:gd name="connsiteX2" fmla="*/ 2444422 w 2444421"/>
              <a:gd name="connsiteY2" fmla="*/ 1222211 h 2444421"/>
              <a:gd name="connsiteX3" fmla="*/ 1222211 w 2444421"/>
              <a:gd name="connsiteY3" fmla="*/ 2444422 h 2444421"/>
              <a:gd name="connsiteX4" fmla="*/ 0 w 2444421"/>
              <a:gd name="connsiteY4" fmla="*/ 1222211 h 244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421" h="2444421">
                <a:moveTo>
                  <a:pt x="0" y="1222211"/>
                </a:moveTo>
                <a:cubicBezTo>
                  <a:pt x="0" y="547203"/>
                  <a:pt x="547203" y="0"/>
                  <a:pt x="1222211" y="0"/>
                </a:cubicBezTo>
                <a:cubicBezTo>
                  <a:pt x="1897219" y="0"/>
                  <a:pt x="2444422" y="547203"/>
                  <a:pt x="2444422" y="1222211"/>
                </a:cubicBezTo>
                <a:cubicBezTo>
                  <a:pt x="2444422" y="1897219"/>
                  <a:pt x="1897219" y="2444422"/>
                  <a:pt x="1222211" y="2444422"/>
                </a:cubicBezTo>
                <a:cubicBezTo>
                  <a:pt x="547203" y="2444422"/>
                  <a:pt x="0" y="1897219"/>
                  <a:pt x="0" y="1222211"/>
                </a:cubicBezTo>
                <a:close/>
              </a:path>
            </a:pathLst>
          </a:custGeom>
          <a:solidFill>
            <a:srgbClr val="800000">
              <a:alpha val="80000"/>
            </a:srgbClr>
          </a:solidFill>
          <a:ln>
            <a:noFill/>
          </a:ln>
        </p:spPr>
        <p:style>
          <a:lnRef idx="2">
            <a:schemeClr val="lt1">
              <a:hueOff val="0"/>
              <a:satOff val="0"/>
              <a:lumOff val="0"/>
              <a:alphaOff val="0"/>
            </a:schemeClr>
          </a:lnRef>
          <a:fillRef idx="1">
            <a:schemeClr val="accent5">
              <a:alpha val="50000"/>
              <a:hueOff val="-9933876"/>
              <a:satOff val="39811"/>
              <a:lumOff val="8628"/>
              <a:alphaOff val="0"/>
            </a:schemeClr>
          </a:fillRef>
          <a:effectRef idx="0">
            <a:schemeClr val="accent5">
              <a:alpha val="50000"/>
              <a:hueOff val="-9933876"/>
              <a:satOff val="39811"/>
              <a:lumOff val="8628"/>
              <a:alphaOff val="0"/>
            </a:schemeClr>
          </a:effectRef>
          <a:fontRef idx="minor">
            <a:schemeClr val="tx1"/>
          </a:fontRef>
        </p:style>
        <p:txBody>
          <a:bodyPr spcFirstLastPara="0" vert="horz" wrap="square" lIns="373217" tIns="373217" rIns="373217" bIns="373217" numCol="1" spcCol="1270" anchor="ctr" anchorCtr="0">
            <a:noAutofit/>
          </a:bodyPr>
          <a:lstStyle/>
          <a:p>
            <a:pPr lvl="0" algn="ctr" defTabSz="533400">
              <a:lnSpc>
                <a:spcPct val="90000"/>
              </a:lnSpc>
              <a:spcBef>
                <a:spcPct val="0"/>
              </a:spcBef>
              <a:spcAft>
                <a:spcPct val="35000"/>
              </a:spcAft>
            </a:pPr>
            <a:r>
              <a:rPr lang="en-ZA" sz="1600" kern="1200" dirty="0">
                <a:solidFill>
                  <a:schemeClr val="bg1"/>
                </a:solidFill>
                <a:latin typeface="Avenir Book"/>
                <a:cs typeface="Avenir Book"/>
              </a:rPr>
              <a:t>Helps to convey ‘big picture’ strategic issues (sustainability)</a:t>
            </a:r>
            <a:endParaRPr lang="en-ZA" sz="1600" i="1" kern="1200" dirty="0">
              <a:solidFill>
                <a:schemeClr val="bg1"/>
              </a:solidFill>
              <a:latin typeface="Avenir Book"/>
              <a:cs typeface="Avenir Book"/>
            </a:endParaRPr>
          </a:p>
        </p:txBody>
      </p:sp>
      <p:sp>
        <p:nvSpPr>
          <p:cNvPr id="3" name="Rectangle 2"/>
          <p:cNvSpPr/>
          <p:nvPr/>
        </p:nvSpPr>
        <p:spPr>
          <a:xfrm>
            <a:off x="0" y="0"/>
            <a:ext cx="9144000" cy="1219200"/>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304800" y="304800"/>
            <a:ext cx="8229600" cy="6858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200" b="1" dirty="0">
                <a:solidFill>
                  <a:schemeClr val="bg1"/>
                </a:solidFill>
                <a:latin typeface="Avenir LT Std 35 Light" pitchFamily="34" charset="0"/>
              </a:rPr>
              <a:t>…why important?</a:t>
            </a:r>
          </a:p>
        </p:txBody>
      </p:sp>
    </p:spTree>
    <p:extLst>
      <p:ext uri="{BB962C8B-B14F-4D97-AF65-F5344CB8AC3E}">
        <p14:creationId xmlns:p14="http://schemas.microsoft.com/office/powerpoint/2010/main" val="954888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96042" cy="6880206"/>
          </a:xfrm>
          <a:prstGeom prst="rect">
            <a:avLst/>
          </a:prstGeom>
        </p:spPr>
      </p:pic>
      <p:sp>
        <p:nvSpPr>
          <p:cNvPr id="7" name="Content Placeholder 2"/>
          <p:cNvSpPr txBox="1">
            <a:spLocks/>
          </p:cNvSpPr>
          <p:nvPr/>
        </p:nvSpPr>
        <p:spPr>
          <a:xfrm>
            <a:off x="966570" y="381000"/>
            <a:ext cx="7543800" cy="5138391"/>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ZA" sz="4200" b="1" dirty="0"/>
          </a:p>
          <a:p>
            <a:endParaRPr lang="en-ZA" dirty="0"/>
          </a:p>
          <a:p>
            <a:pPr>
              <a:lnSpc>
                <a:spcPct val="110000"/>
              </a:lnSpc>
            </a:pPr>
            <a:r>
              <a:rPr lang="en-ZA" sz="3500" dirty="0">
                <a:latin typeface="Avenir Book"/>
                <a:cs typeface="Avenir Book"/>
              </a:rPr>
              <a:t>less clear lines of accountability for policy development and service delivery</a:t>
            </a:r>
          </a:p>
          <a:p>
            <a:pPr>
              <a:lnSpc>
                <a:spcPct val="110000"/>
              </a:lnSpc>
            </a:pPr>
            <a:r>
              <a:rPr lang="en-ZA" sz="3500" dirty="0">
                <a:latin typeface="Avenir Book"/>
                <a:cs typeface="Avenir Book"/>
              </a:rPr>
              <a:t>longer decision-making processes</a:t>
            </a:r>
          </a:p>
          <a:p>
            <a:pPr>
              <a:lnSpc>
                <a:spcPct val="110000"/>
              </a:lnSpc>
            </a:pPr>
            <a:r>
              <a:rPr lang="en-ZA" sz="3500" dirty="0">
                <a:latin typeface="Avenir Book"/>
                <a:cs typeface="Avenir Book"/>
              </a:rPr>
              <a:t>greater difficulty in measuring effectiveness and determining impact</a:t>
            </a:r>
          </a:p>
          <a:p>
            <a:pPr>
              <a:lnSpc>
                <a:spcPct val="110000"/>
              </a:lnSpc>
            </a:pPr>
            <a:r>
              <a:rPr lang="en-ZA" sz="3500" dirty="0">
                <a:latin typeface="Avenir Book"/>
                <a:cs typeface="Avenir Book"/>
              </a:rPr>
              <a:t>direct and indirect costs of management and staff time spent establishing and sustaining joint working arrangements</a:t>
            </a:r>
          </a:p>
          <a:p>
            <a:pPr>
              <a:lnSpc>
                <a:spcPct val="110000"/>
              </a:lnSpc>
            </a:pPr>
            <a:r>
              <a:rPr lang="en-ZA" sz="3500" dirty="0">
                <a:latin typeface="Avenir Book"/>
                <a:cs typeface="Avenir Book"/>
              </a:rPr>
              <a:t>consensus and "lowest common denominator" at the expense of making tougher decisions about trade-offs to get better</a:t>
            </a:r>
          </a:p>
          <a:p>
            <a:endParaRPr lang="en-ZA" b="1" dirty="0"/>
          </a:p>
        </p:txBody>
      </p:sp>
      <p:sp>
        <p:nvSpPr>
          <p:cNvPr id="10" name="Title 1"/>
          <p:cNvSpPr txBox="1">
            <a:spLocks/>
          </p:cNvSpPr>
          <p:nvPr/>
        </p:nvSpPr>
        <p:spPr>
          <a:xfrm>
            <a:off x="310896" y="381000"/>
            <a:ext cx="8229600" cy="96043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600" b="1" dirty="0">
                <a:solidFill>
                  <a:schemeClr val="bg1"/>
                </a:solidFill>
                <a:latin typeface="Avenir Medium"/>
                <a:cs typeface="Avenir Medium"/>
              </a:rPr>
              <a:t>…but also risks!</a:t>
            </a:r>
          </a:p>
        </p:txBody>
      </p:sp>
    </p:spTree>
    <p:extLst>
      <p:ext uri="{BB962C8B-B14F-4D97-AF65-F5344CB8AC3E}">
        <p14:creationId xmlns:p14="http://schemas.microsoft.com/office/powerpoint/2010/main" val="382821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0" y="1143000"/>
            <a:ext cx="9144000" cy="5715000"/>
          </a:xfrm>
          <a:prstGeom prst="rect">
            <a:avLst/>
          </a:prstGeom>
        </p:spPr>
      </p:pic>
      <p:pic>
        <p:nvPicPr>
          <p:cNvPr id="1026" name="Picture 2" descr="Image result for network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4006"/>
            <a:ext cx="2059463" cy="10460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etwork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0"/>
            <a:ext cx="1600200" cy="121340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descr="Image result for integrat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Image result for integrat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0" descr="Image result for integrati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6" name="Picture 12" descr="Image result for paint mixing"/>
          <p:cNvPicPr>
            <a:picLocks noChangeAspect="1" noChangeArrowheads="1"/>
          </p:cNvPicPr>
          <p:nvPr/>
        </p:nvPicPr>
        <p:blipFill rotWithShape="1">
          <a:blip r:embed="rId6">
            <a:extLst>
              <a:ext uri="{28A0092B-C50C-407E-A947-70E740481C1C}">
                <a14:useLocalDpi xmlns:a14="http://schemas.microsoft.com/office/drawing/2010/main" val="0"/>
              </a:ext>
            </a:extLst>
          </a:blip>
          <a:srcRect b="10510"/>
          <a:stretch/>
        </p:blipFill>
        <p:spPr bwMode="auto">
          <a:xfrm>
            <a:off x="7231405" y="98071"/>
            <a:ext cx="1455396" cy="1047156"/>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1010697" y="2590800"/>
            <a:ext cx="660930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010697" y="5410200"/>
            <a:ext cx="660930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457200" y="4769124"/>
            <a:ext cx="8520089" cy="5782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3200" b="1" dirty="0">
                <a:solidFill>
                  <a:srgbClr val="C00000"/>
                </a:solidFill>
              </a:rPr>
              <a:t>Increasingly sharing resources, risks and rewards</a:t>
            </a:r>
          </a:p>
        </p:txBody>
      </p:sp>
      <p:sp>
        <p:nvSpPr>
          <p:cNvPr id="17" name="Rounded Rectangle 16"/>
          <p:cNvSpPr/>
          <p:nvPr/>
        </p:nvSpPr>
        <p:spPr>
          <a:xfrm>
            <a:off x="324144" y="1945277"/>
            <a:ext cx="8520089" cy="5782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3200" b="1" dirty="0">
                <a:solidFill>
                  <a:srgbClr val="C00000"/>
                </a:solidFill>
              </a:rPr>
              <a:t>Increasing levels of trust</a:t>
            </a:r>
          </a:p>
        </p:txBody>
      </p:sp>
    </p:spTree>
    <p:extLst>
      <p:ext uri="{BB962C8B-B14F-4D97-AF65-F5344CB8AC3E}">
        <p14:creationId xmlns:p14="http://schemas.microsoft.com/office/powerpoint/2010/main" val="2685751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262" y="161113"/>
            <a:ext cx="8549298" cy="6696888"/>
            <a:chOff x="9262" y="161113"/>
            <a:chExt cx="8549298" cy="6696888"/>
          </a:xfrm>
        </p:grpSpPr>
        <p:sp>
          <p:nvSpPr>
            <p:cNvPr id="3" name="Rectangle 2"/>
            <p:cNvSpPr/>
            <p:nvPr/>
          </p:nvSpPr>
          <p:spPr>
            <a:xfrm>
              <a:off x="616999" y="1345582"/>
              <a:ext cx="7794763" cy="4991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1600"/>
            </a:p>
          </p:txBody>
        </p:sp>
        <p:sp>
          <p:nvSpPr>
            <p:cNvPr id="4" name="Left-Right Arrow 3"/>
            <p:cNvSpPr/>
            <p:nvPr/>
          </p:nvSpPr>
          <p:spPr>
            <a:xfrm rot="10800000">
              <a:off x="24503" y="2400902"/>
              <a:ext cx="7478053" cy="1180497"/>
            </a:xfrm>
            <a:prstGeom prst="lef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1600"/>
            </a:p>
          </p:txBody>
        </p:sp>
        <p:sp>
          <p:nvSpPr>
            <p:cNvPr id="5" name="Left-Right Arrow 4"/>
            <p:cNvSpPr/>
            <p:nvPr/>
          </p:nvSpPr>
          <p:spPr>
            <a:xfrm rot="10800000">
              <a:off x="26271" y="3746025"/>
              <a:ext cx="7478055" cy="1111958"/>
            </a:xfrm>
            <a:prstGeom prst="lef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1600"/>
            </a:p>
          </p:txBody>
        </p:sp>
        <p:sp>
          <p:nvSpPr>
            <p:cNvPr id="6" name="Left-Right Arrow 5"/>
            <p:cNvSpPr/>
            <p:nvPr/>
          </p:nvSpPr>
          <p:spPr>
            <a:xfrm rot="10800000">
              <a:off x="9262" y="5094446"/>
              <a:ext cx="7475005" cy="1080337"/>
            </a:xfrm>
            <a:prstGeom prst="lef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1600"/>
            </a:p>
          </p:txBody>
        </p:sp>
        <p:sp>
          <p:nvSpPr>
            <p:cNvPr id="7" name="Isosceles Triangle 6"/>
            <p:cNvSpPr/>
            <p:nvPr/>
          </p:nvSpPr>
          <p:spPr>
            <a:xfrm>
              <a:off x="2926141" y="631860"/>
              <a:ext cx="5516162" cy="1882739"/>
            </a:xfrm>
            <a:prstGeom prst="triangle">
              <a:avLst/>
            </a:prstGeom>
            <a:solidFill>
              <a:srgbClr val="800000"/>
            </a:solidFill>
            <a:ln>
              <a:no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0" rIns="91440" bIns="216000" numCol="1" spcCol="0" rtlCol="0" fromWordArt="0" anchor="ctr" anchorCtr="0" forceAA="0" compatLnSpc="1">
              <a:prstTxWarp prst="textNoShape">
                <a:avLst/>
              </a:prstTxWarp>
              <a:noAutofit/>
            </a:bodyPr>
            <a:lstStyle/>
            <a:p>
              <a:pPr algn="ctr">
                <a:spcAft>
                  <a:spcPts val="0"/>
                </a:spcAft>
              </a:pPr>
              <a:endParaRPr lang="en-ZA" sz="1400" dirty="0">
                <a:effectLst/>
                <a:latin typeface="Avenir Medium"/>
                <a:ea typeface="MS Mincho"/>
                <a:cs typeface="Avenir Medium"/>
              </a:endParaRPr>
            </a:p>
          </p:txBody>
        </p:sp>
        <p:sp>
          <p:nvSpPr>
            <p:cNvPr id="8" name="Rectangle 7"/>
            <p:cNvSpPr/>
            <p:nvPr/>
          </p:nvSpPr>
          <p:spPr>
            <a:xfrm>
              <a:off x="3429000" y="5292192"/>
              <a:ext cx="3810001" cy="824993"/>
            </a:xfrm>
            <a:prstGeom prst="rect">
              <a:avLst/>
            </a:prstGeom>
            <a:solidFill>
              <a:srgbClr val="FF9900"/>
            </a:solidFill>
            <a:ln>
              <a:noFill/>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0"/>
                </a:spcAft>
              </a:pPr>
              <a:r>
                <a:rPr lang="en-ZA" sz="1600" kern="1200" dirty="0">
                  <a:solidFill>
                    <a:srgbClr val="000000"/>
                  </a:solidFill>
                  <a:effectLst/>
                  <a:latin typeface="Avenir Medium"/>
                  <a:ea typeface="Calibri"/>
                  <a:cs typeface="Avenir Medium"/>
                </a:rPr>
                <a:t>Adequate budget financed </a:t>
              </a:r>
            </a:p>
            <a:p>
              <a:pPr algn="ctr">
                <a:lnSpc>
                  <a:spcPct val="90000"/>
                </a:lnSpc>
                <a:spcAft>
                  <a:spcPts val="0"/>
                </a:spcAft>
              </a:pPr>
              <a:r>
                <a:rPr lang="en-ZA" sz="1600" kern="1200" dirty="0">
                  <a:solidFill>
                    <a:srgbClr val="000000"/>
                  </a:solidFill>
                  <a:effectLst/>
                  <a:latin typeface="Avenir Medium"/>
                  <a:ea typeface="Calibri"/>
                  <a:cs typeface="Avenir Medium"/>
                </a:rPr>
                <a:t>by national resources </a:t>
              </a:r>
              <a:br>
                <a:rPr lang="en-ZA" sz="1600" kern="1200" dirty="0">
                  <a:solidFill>
                    <a:srgbClr val="000000"/>
                  </a:solidFill>
                  <a:effectLst/>
                  <a:latin typeface="Avenir Medium"/>
                  <a:ea typeface="Calibri"/>
                  <a:cs typeface="Avenir Medium"/>
                </a:rPr>
              </a:br>
              <a:r>
                <a:rPr lang="en-ZA" sz="1600" kern="1200" dirty="0">
                  <a:solidFill>
                    <a:srgbClr val="000000"/>
                  </a:solidFill>
                  <a:effectLst/>
                  <a:latin typeface="Avenir Medium"/>
                  <a:ea typeface="Calibri"/>
                  <a:cs typeface="Avenir Medium"/>
                </a:rPr>
                <a:t>(contributions and taxes)</a:t>
              </a:r>
              <a:endParaRPr lang="en-ZA" sz="1600" dirty="0">
                <a:effectLst/>
                <a:latin typeface="Avenir Medium"/>
                <a:ea typeface="MS Mincho"/>
                <a:cs typeface="Avenir Medium"/>
              </a:endParaRPr>
            </a:p>
          </p:txBody>
        </p:sp>
        <p:sp>
          <p:nvSpPr>
            <p:cNvPr id="9" name="Rectangle 8"/>
            <p:cNvSpPr/>
            <p:nvPr/>
          </p:nvSpPr>
          <p:spPr>
            <a:xfrm>
              <a:off x="3429000" y="6172201"/>
              <a:ext cx="3810001" cy="685800"/>
            </a:xfrm>
            <a:prstGeom prst="rect">
              <a:avLst/>
            </a:prstGeom>
            <a:solidFill>
              <a:srgbClr val="FF9900"/>
            </a:solidFill>
            <a:ln>
              <a:noFill/>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0"/>
                </a:spcAft>
              </a:pPr>
              <a:r>
                <a:rPr lang="en-ZA" sz="1600" kern="1200" dirty="0">
                  <a:solidFill>
                    <a:srgbClr val="000000"/>
                  </a:solidFill>
                  <a:effectLst/>
                  <a:latin typeface="Avenir Medium"/>
                  <a:ea typeface="Calibri"/>
                  <a:cs typeface="Avenir Medium"/>
                </a:rPr>
                <a:t>Integrated National Social Protection Policy and Strategy</a:t>
              </a:r>
              <a:endParaRPr lang="en-ZA" sz="1600" dirty="0">
                <a:effectLst/>
                <a:latin typeface="Avenir Medium"/>
                <a:ea typeface="MS Mincho"/>
                <a:cs typeface="Avenir Medium"/>
              </a:endParaRPr>
            </a:p>
          </p:txBody>
        </p:sp>
        <p:sp>
          <p:nvSpPr>
            <p:cNvPr id="10" name="Rounded Rectangle 9"/>
            <p:cNvSpPr/>
            <p:nvPr/>
          </p:nvSpPr>
          <p:spPr>
            <a:xfrm>
              <a:off x="3922998" y="161113"/>
              <a:ext cx="3561269" cy="829487"/>
            </a:xfrm>
            <a:prstGeom prst="roundRect">
              <a:avLst/>
            </a:prstGeom>
            <a:ln>
              <a:solidFill>
                <a:srgbClr val="006600"/>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ZA" sz="1400" kern="1200" dirty="0">
                  <a:solidFill>
                    <a:srgbClr val="000000"/>
                  </a:solidFill>
                  <a:effectLst/>
                  <a:latin typeface="Avenir Medium"/>
                  <a:ea typeface="Calibri"/>
                  <a:cs typeface="Avenir Medium"/>
                </a:rPr>
                <a:t>System goal: </a:t>
              </a:r>
              <a:r>
                <a:rPr lang="en-ZA" sz="1400" kern="1200" dirty="0">
                  <a:solidFill>
                    <a:srgbClr val="000000"/>
                  </a:solidFill>
                  <a:effectLst/>
                  <a:latin typeface="Avenir Book"/>
                  <a:ea typeface="Calibri"/>
                  <a:cs typeface="Avenir Book"/>
                </a:rPr>
                <a:t>prevention &amp; alleviation of poverty, vulnerability &amp; social exclusion</a:t>
              </a:r>
              <a:endParaRPr lang="en-ZA" sz="1400" dirty="0">
                <a:effectLst/>
                <a:latin typeface="Avenir Book"/>
                <a:ea typeface="MS Mincho"/>
                <a:cs typeface="Avenir Book"/>
              </a:endParaRPr>
            </a:p>
          </p:txBody>
        </p:sp>
        <p:sp>
          <p:nvSpPr>
            <p:cNvPr id="17" name="Rounded Rectangle 16"/>
            <p:cNvSpPr/>
            <p:nvPr/>
          </p:nvSpPr>
          <p:spPr>
            <a:xfrm>
              <a:off x="4433213" y="2698271"/>
              <a:ext cx="532219" cy="2594971"/>
            </a:xfrm>
            <a:prstGeom prst="roundRect">
              <a:avLst/>
            </a:prstGeom>
            <a:solidFill>
              <a:srgbClr val="006600"/>
            </a:solidFill>
            <a:ln>
              <a:noFill/>
            </a:ln>
          </p:spPr>
          <p:style>
            <a:lnRef idx="1">
              <a:schemeClr val="accent3"/>
            </a:lnRef>
            <a:fillRef idx="2">
              <a:schemeClr val="accent3"/>
            </a:fillRef>
            <a:effectRef idx="1">
              <a:schemeClr val="accent3"/>
            </a:effectRef>
            <a:fontRef idx="minor">
              <a:schemeClr val="dk1"/>
            </a:fontRef>
          </p:style>
          <p:txBody>
            <a:bodyPr rot="0" spcFirstLastPara="0" vert="vert270" wrap="square" lIns="72000" tIns="45720" rIns="72000" bIns="288000" numCol="1" spcCol="0" rtlCol="0" fromWordArt="0" anchor="ctr" anchorCtr="0" forceAA="0" compatLnSpc="1">
              <a:prstTxWarp prst="textNoShape">
                <a:avLst/>
              </a:prstTxWarp>
              <a:noAutofit/>
            </a:bodyPr>
            <a:lstStyle/>
            <a:p>
              <a:pPr>
                <a:spcAft>
                  <a:spcPts val="0"/>
                </a:spcAft>
              </a:pPr>
              <a:r>
                <a:rPr lang="en-ZA" sz="1600" kern="1200" dirty="0">
                  <a:solidFill>
                    <a:schemeClr val="bg1"/>
                  </a:solidFill>
                  <a:effectLst/>
                  <a:latin typeface="Avenir Medium"/>
                  <a:ea typeface="MS Mincho"/>
                  <a:cs typeface="Avenir Medium"/>
                </a:rPr>
                <a:t>Social insurance </a:t>
              </a:r>
              <a:endParaRPr lang="en-ZA" sz="1600" dirty="0">
                <a:solidFill>
                  <a:schemeClr val="bg1"/>
                </a:solidFill>
                <a:effectLst/>
                <a:latin typeface="Avenir Medium"/>
                <a:ea typeface="MS Mincho"/>
                <a:cs typeface="Avenir Medium"/>
              </a:endParaRPr>
            </a:p>
          </p:txBody>
        </p:sp>
        <p:sp>
          <p:nvSpPr>
            <p:cNvPr id="18" name="Rounded Rectangle 17"/>
            <p:cNvSpPr/>
            <p:nvPr/>
          </p:nvSpPr>
          <p:spPr>
            <a:xfrm>
              <a:off x="5203439" y="2676276"/>
              <a:ext cx="532219" cy="2616966"/>
            </a:xfrm>
            <a:prstGeom prst="roundRect">
              <a:avLst/>
            </a:prstGeom>
            <a:solidFill>
              <a:srgbClr val="006600"/>
            </a:solidFill>
            <a:ln>
              <a:noFill/>
            </a:ln>
          </p:spPr>
          <p:style>
            <a:lnRef idx="1">
              <a:schemeClr val="accent3"/>
            </a:lnRef>
            <a:fillRef idx="2">
              <a:schemeClr val="accent3"/>
            </a:fillRef>
            <a:effectRef idx="1">
              <a:schemeClr val="accent3"/>
            </a:effectRef>
            <a:fontRef idx="minor">
              <a:schemeClr val="dk1"/>
            </a:fontRef>
          </p:style>
          <p:txBody>
            <a:bodyPr rot="0" spcFirstLastPara="0" vert="vert270" wrap="square" lIns="72000" tIns="45720" rIns="72000" bIns="288000" numCol="1" spcCol="0" rtlCol="0" fromWordArt="0" anchor="ctr" anchorCtr="0" forceAA="0" compatLnSpc="1">
              <a:prstTxWarp prst="textNoShape">
                <a:avLst/>
              </a:prstTxWarp>
              <a:noAutofit/>
            </a:bodyPr>
            <a:lstStyle/>
            <a:p>
              <a:pPr>
                <a:lnSpc>
                  <a:spcPct val="115000"/>
                </a:lnSpc>
                <a:spcAft>
                  <a:spcPts val="1000"/>
                </a:spcAft>
              </a:pPr>
              <a:r>
                <a:rPr lang="en-ZA" sz="1600" kern="1200" dirty="0">
                  <a:solidFill>
                    <a:schemeClr val="bg1"/>
                  </a:solidFill>
                  <a:effectLst/>
                  <a:latin typeface="Avenir Medium"/>
                  <a:ea typeface="Calibri"/>
                  <a:cs typeface="Avenir Medium"/>
                </a:rPr>
                <a:t>Social assistance </a:t>
              </a:r>
              <a:endParaRPr lang="en-ZA" sz="1600" dirty="0">
                <a:solidFill>
                  <a:schemeClr val="bg1"/>
                </a:solidFill>
                <a:effectLst/>
                <a:latin typeface="Avenir Medium"/>
                <a:ea typeface="MS Mincho"/>
                <a:cs typeface="Avenir Medium"/>
              </a:endParaRPr>
            </a:p>
          </p:txBody>
        </p:sp>
        <p:sp>
          <p:nvSpPr>
            <p:cNvPr id="19" name="Rounded Rectangle 18"/>
            <p:cNvSpPr/>
            <p:nvPr/>
          </p:nvSpPr>
          <p:spPr>
            <a:xfrm>
              <a:off x="5973667" y="2676276"/>
              <a:ext cx="532219" cy="2616967"/>
            </a:xfrm>
            <a:prstGeom prst="roundRect">
              <a:avLst/>
            </a:prstGeom>
            <a:solidFill>
              <a:srgbClr val="006600"/>
            </a:solidFill>
            <a:ln>
              <a:noFill/>
            </a:ln>
          </p:spPr>
          <p:style>
            <a:lnRef idx="1">
              <a:schemeClr val="accent3"/>
            </a:lnRef>
            <a:fillRef idx="2">
              <a:schemeClr val="accent3"/>
            </a:fillRef>
            <a:effectRef idx="1">
              <a:schemeClr val="accent3"/>
            </a:effectRef>
            <a:fontRef idx="minor">
              <a:schemeClr val="dk1"/>
            </a:fontRef>
          </p:style>
          <p:txBody>
            <a:bodyPr rot="0" spcFirstLastPara="0" vert="vert270" wrap="square" lIns="72000" tIns="45720" rIns="72000" bIns="288000" numCol="1" spcCol="0" rtlCol="0" fromWordArt="0" anchor="ctr" anchorCtr="0" forceAA="0" compatLnSpc="1">
              <a:prstTxWarp prst="textNoShape">
                <a:avLst/>
              </a:prstTxWarp>
              <a:noAutofit/>
            </a:bodyPr>
            <a:lstStyle/>
            <a:p>
              <a:pPr>
                <a:lnSpc>
                  <a:spcPct val="115000"/>
                </a:lnSpc>
                <a:spcAft>
                  <a:spcPts val="0"/>
                </a:spcAft>
              </a:pPr>
              <a:r>
                <a:rPr lang="en-ZA" sz="1600" kern="1200" dirty="0">
                  <a:solidFill>
                    <a:schemeClr val="bg1"/>
                  </a:solidFill>
                  <a:effectLst/>
                  <a:latin typeface="Avenir Medium"/>
                  <a:ea typeface="MS Mincho"/>
                  <a:cs typeface="Avenir Medium"/>
                </a:rPr>
                <a:t>Employment services </a:t>
              </a:r>
              <a:endParaRPr lang="en-ZA" sz="1600" dirty="0">
                <a:solidFill>
                  <a:schemeClr val="bg1"/>
                </a:solidFill>
                <a:effectLst/>
                <a:latin typeface="Avenir Medium"/>
                <a:ea typeface="MS Mincho"/>
                <a:cs typeface="Avenir Medium"/>
              </a:endParaRPr>
            </a:p>
          </p:txBody>
        </p:sp>
        <p:sp>
          <p:nvSpPr>
            <p:cNvPr id="20" name="Rounded Rectangle 19"/>
            <p:cNvSpPr/>
            <p:nvPr/>
          </p:nvSpPr>
          <p:spPr>
            <a:xfrm>
              <a:off x="3662985" y="2676276"/>
              <a:ext cx="532219" cy="2616967"/>
            </a:xfrm>
            <a:prstGeom prst="roundRect">
              <a:avLst/>
            </a:prstGeom>
            <a:solidFill>
              <a:srgbClr val="006600"/>
            </a:solidFill>
            <a:ln>
              <a:noFill/>
            </a:ln>
          </p:spPr>
          <p:style>
            <a:lnRef idx="1">
              <a:schemeClr val="accent3"/>
            </a:lnRef>
            <a:fillRef idx="2">
              <a:schemeClr val="accent3"/>
            </a:fillRef>
            <a:effectRef idx="1">
              <a:schemeClr val="accent3"/>
            </a:effectRef>
            <a:fontRef idx="minor">
              <a:schemeClr val="dk1"/>
            </a:fontRef>
          </p:style>
          <p:txBody>
            <a:bodyPr rot="0" spcFirstLastPara="0" vert="vert270" wrap="square" lIns="72000" tIns="45720" rIns="72000" bIns="288000" numCol="1" spcCol="0" rtlCol="0" fromWordArt="0" anchor="ctr" anchorCtr="0" forceAA="0" compatLnSpc="1">
              <a:prstTxWarp prst="textNoShape">
                <a:avLst/>
              </a:prstTxWarp>
              <a:noAutofit/>
            </a:bodyPr>
            <a:lstStyle/>
            <a:p>
              <a:pPr>
                <a:lnSpc>
                  <a:spcPct val="115000"/>
                </a:lnSpc>
                <a:spcAft>
                  <a:spcPts val="0"/>
                </a:spcAft>
              </a:pPr>
              <a:r>
                <a:rPr lang="en-ZA" sz="1600" kern="1200" dirty="0">
                  <a:solidFill>
                    <a:schemeClr val="bg1"/>
                  </a:solidFill>
                  <a:effectLst/>
                  <a:latin typeface="Avenir Medium"/>
                  <a:ea typeface="Calibri"/>
                  <a:cs typeface="Avenir Medium"/>
                </a:rPr>
                <a:t>Health </a:t>
              </a:r>
              <a:endParaRPr lang="en-ZA" sz="1600" dirty="0">
                <a:solidFill>
                  <a:schemeClr val="bg1"/>
                </a:solidFill>
                <a:effectLst/>
                <a:latin typeface="Avenir Medium"/>
                <a:ea typeface="MS Mincho"/>
                <a:cs typeface="Avenir Medium"/>
              </a:endParaRPr>
            </a:p>
          </p:txBody>
        </p:sp>
        <p:sp>
          <p:nvSpPr>
            <p:cNvPr id="21" name="Rounded Rectangle 20"/>
            <p:cNvSpPr/>
            <p:nvPr/>
          </p:nvSpPr>
          <p:spPr>
            <a:xfrm>
              <a:off x="6743895" y="2654283"/>
              <a:ext cx="532219" cy="2638960"/>
            </a:xfrm>
            <a:prstGeom prst="roundRect">
              <a:avLst/>
            </a:prstGeom>
            <a:solidFill>
              <a:srgbClr val="006600"/>
            </a:solidFill>
            <a:ln>
              <a:noFill/>
            </a:ln>
          </p:spPr>
          <p:style>
            <a:lnRef idx="1">
              <a:schemeClr val="accent3"/>
            </a:lnRef>
            <a:fillRef idx="2">
              <a:schemeClr val="accent3"/>
            </a:fillRef>
            <a:effectRef idx="1">
              <a:schemeClr val="accent3"/>
            </a:effectRef>
            <a:fontRef idx="minor">
              <a:schemeClr val="dk1"/>
            </a:fontRef>
          </p:style>
          <p:txBody>
            <a:bodyPr rot="0" spcFirstLastPara="0" vert="vert270" wrap="square" lIns="72000" tIns="45720" rIns="72000" bIns="288000" numCol="1" spcCol="0" rtlCol="0" fromWordArt="0" anchor="ctr" anchorCtr="0" forceAA="0" compatLnSpc="1">
              <a:prstTxWarp prst="textNoShape">
                <a:avLst/>
              </a:prstTxWarp>
              <a:noAutofit/>
            </a:bodyPr>
            <a:lstStyle/>
            <a:p>
              <a:pPr>
                <a:lnSpc>
                  <a:spcPct val="115000"/>
                </a:lnSpc>
                <a:spcAft>
                  <a:spcPts val="0"/>
                </a:spcAft>
              </a:pPr>
              <a:r>
                <a:rPr lang="en-ZA" sz="1600" kern="1200" dirty="0">
                  <a:solidFill>
                    <a:schemeClr val="bg1"/>
                  </a:solidFill>
                  <a:effectLst/>
                  <a:latin typeface="Avenir Medium"/>
                  <a:ea typeface="Calibri"/>
                  <a:cs typeface="Avenir Medium"/>
                </a:rPr>
                <a:t>Other sectors…</a:t>
              </a:r>
              <a:endParaRPr lang="en-ZA" sz="1600" dirty="0">
                <a:solidFill>
                  <a:schemeClr val="bg1"/>
                </a:solidFill>
                <a:effectLst/>
                <a:latin typeface="Avenir Medium"/>
                <a:ea typeface="MS Mincho"/>
                <a:cs typeface="Avenir Medium"/>
              </a:endParaRPr>
            </a:p>
          </p:txBody>
        </p:sp>
        <p:sp>
          <p:nvSpPr>
            <p:cNvPr id="12" name="Rectangle 11"/>
            <p:cNvSpPr/>
            <p:nvPr/>
          </p:nvSpPr>
          <p:spPr>
            <a:xfrm>
              <a:off x="511512" y="5343322"/>
              <a:ext cx="2414629" cy="1414132"/>
            </a:xfrm>
            <a:prstGeom prst="rect">
              <a:avLst/>
            </a:prstGeom>
          </p:spPr>
          <p:txBody>
            <a:bodyPr wrap="square">
              <a:noAutofit/>
            </a:bodyPr>
            <a:lstStyle/>
            <a:p>
              <a:pPr>
                <a:spcAft>
                  <a:spcPts val="1200"/>
                </a:spcAft>
              </a:pPr>
              <a:r>
                <a:rPr lang="en-ZA" sz="1400" b="1" kern="1200" dirty="0">
                  <a:solidFill>
                    <a:schemeClr val="bg1"/>
                  </a:solidFill>
                  <a:effectLst/>
                  <a:latin typeface="Avenir Medium"/>
                  <a:ea typeface="MS Gothic"/>
                  <a:cs typeface="Avenir Medium"/>
                </a:rPr>
                <a:t>Horizontal coordination: Administration level</a:t>
              </a:r>
              <a:endParaRPr lang="en-ZA" sz="1400" dirty="0">
                <a:solidFill>
                  <a:schemeClr val="bg1"/>
                </a:solidFill>
                <a:effectLst/>
                <a:latin typeface="Avenir Medium"/>
                <a:ea typeface="MS Mincho"/>
                <a:cs typeface="Avenir Medium"/>
              </a:endParaRPr>
            </a:p>
          </p:txBody>
        </p:sp>
        <p:sp>
          <p:nvSpPr>
            <p:cNvPr id="13" name="Rectangle 12"/>
            <p:cNvSpPr/>
            <p:nvPr/>
          </p:nvSpPr>
          <p:spPr>
            <a:xfrm>
              <a:off x="479558" y="4049205"/>
              <a:ext cx="2852899" cy="1249706"/>
            </a:xfrm>
            <a:prstGeom prst="rect">
              <a:avLst/>
            </a:prstGeom>
          </p:spPr>
          <p:txBody>
            <a:bodyPr wrap="square">
              <a:noAutofit/>
            </a:bodyPr>
            <a:lstStyle/>
            <a:p>
              <a:pPr>
                <a:spcAft>
                  <a:spcPts val="1200"/>
                </a:spcAft>
              </a:pPr>
              <a:r>
                <a:rPr lang="en-ZA" sz="1400" b="1" kern="1200" dirty="0">
                  <a:solidFill>
                    <a:schemeClr val="bg1"/>
                  </a:solidFill>
                  <a:effectLst/>
                  <a:latin typeface="Avenir Medium"/>
                  <a:ea typeface="MS Gothic"/>
                  <a:cs typeface="Avenir Medium"/>
                </a:rPr>
                <a:t>Horizontal coordination: Programme level</a:t>
              </a:r>
              <a:endParaRPr lang="en-ZA" sz="1400" dirty="0">
                <a:solidFill>
                  <a:schemeClr val="bg1"/>
                </a:solidFill>
                <a:effectLst/>
                <a:latin typeface="Avenir Medium"/>
                <a:ea typeface="MS Mincho"/>
                <a:cs typeface="Avenir Medium"/>
              </a:endParaRPr>
            </a:p>
          </p:txBody>
        </p:sp>
        <p:sp>
          <p:nvSpPr>
            <p:cNvPr id="14" name="Rectangle 13"/>
            <p:cNvSpPr/>
            <p:nvPr/>
          </p:nvSpPr>
          <p:spPr>
            <a:xfrm>
              <a:off x="585439" y="2709046"/>
              <a:ext cx="2069311" cy="1029048"/>
            </a:xfrm>
            <a:prstGeom prst="rect">
              <a:avLst/>
            </a:prstGeom>
          </p:spPr>
          <p:txBody>
            <a:bodyPr wrap="square">
              <a:noAutofit/>
            </a:bodyPr>
            <a:lstStyle/>
            <a:p>
              <a:pPr>
                <a:spcAft>
                  <a:spcPts val="1200"/>
                </a:spcAft>
              </a:pPr>
              <a:r>
                <a:rPr lang="en-ZA" sz="1400" b="1" kern="1200" dirty="0">
                  <a:solidFill>
                    <a:schemeClr val="bg1"/>
                  </a:solidFill>
                  <a:effectLst/>
                  <a:latin typeface="Avenir Heavy"/>
                  <a:ea typeface="MS Gothic"/>
                  <a:cs typeface="Avenir Heavy"/>
                </a:rPr>
                <a:t>Horizontal coordination: </a:t>
              </a:r>
              <a:r>
                <a:rPr lang="en-ZA" sz="1400" b="1" dirty="0">
                  <a:solidFill>
                    <a:schemeClr val="bg1"/>
                  </a:solidFill>
                  <a:latin typeface="Avenir Heavy"/>
                  <a:ea typeface="MS Gothic"/>
                  <a:cs typeface="Avenir Heavy"/>
                </a:rPr>
                <a:t>   </a:t>
              </a:r>
              <a:r>
                <a:rPr lang="en-ZA" sz="1400" b="1" kern="1200" dirty="0">
                  <a:solidFill>
                    <a:schemeClr val="bg1"/>
                  </a:solidFill>
                  <a:effectLst/>
                  <a:latin typeface="Avenir Heavy"/>
                  <a:ea typeface="MS Gothic"/>
                  <a:cs typeface="Avenir Heavy"/>
                </a:rPr>
                <a:t>Policy level</a:t>
              </a:r>
              <a:endParaRPr lang="en-ZA" sz="1400" dirty="0">
                <a:solidFill>
                  <a:schemeClr val="bg1"/>
                </a:solidFill>
                <a:effectLst/>
                <a:latin typeface="Avenir Heavy"/>
                <a:ea typeface="MS Mincho"/>
                <a:cs typeface="Avenir Heavy"/>
              </a:endParaRPr>
            </a:p>
          </p:txBody>
        </p:sp>
        <p:sp>
          <p:nvSpPr>
            <p:cNvPr id="15" name="Left-Right Arrow 14"/>
            <p:cNvSpPr/>
            <p:nvPr/>
          </p:nvSpPr>
          <p:spPr>
            <a:xfrm rot="5400000">
              <a:off x="5878841" y="4101674"/>
              <a:ext cx="4017514" cy="843370"/>
            </a:xfrm>
            <a:prstGeom prst="lef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1600"/>
            </a:p>
          </p:txBody>
        </p:sp>
        <p:sp>
          <p:nvSpPr>
            <p:cNvPr id="16" name="Rectangle 15"/>
            <p:cNvSpPr/>
            <p:nvPr/>
          </p:nvSpPr>
          <p:spPr>
            <a:xfrm rot="16200000">
              <a:off x="6693392" y="4309615"/>
              <a:ext cx="2876292" cy="854045"/>
            </a:xfrm>
            <a:prstGeom prst="rect">
              <a:avLst/>
            </a:prstGeom>
          </p:spPr>
          <p:txBody>
            <a:bodyPr wrap="square">
              <a:noAutofit/>
            </a:bodyPr>
            <a:lstStyle/>
            <a:p>
              <a:pPr>
                <a:spcAft>
                  <a:spcPts val="1200"/>
                </a:spcAft>
              </a:pPr>
              <a:r>
                <a:rPr lang="en-ZA" sz="1400" b="1" kern="1200" dirty="0">
                  <a:solidFill>
                    <a:schemeClr val="bg1"/>
                  </a:solidFill>
                  <a:effectLst/>
                  <a:latin typeface="Avenir Medium"/>
                  <a:ea typeface="MS Gothic"/>
                  <a:cs typeface="Avenir Medium"/>
                </a:rPr>
                <a:t>Vertical coordination</a:t>
              </a:r>
              <a:endParaRPr lang="en-ZA" sz="1400" dirty="0">
                <a:solidFill>
                  <a:schemeClr val="bg1"/>
                </a:solidFill>
                <a:effectLst/>
                <a:latin typeface="Avenir Medium"/>
                <a:ea typeface="MS Mincho"/>
                <a:cs typeface="Avenir Medium"/>
              </a:endParaRPr>
            </a:p>
          </p:txBody>
        </p:sp>
        <p:sp>
          <p:nvSpPr>
            <p:cNvPr id="22" name="Rectangle 21"/>
            <p:cNvSpPr/>
            <p:nvPr/>
          </p:nvSpPr>
          <p:spPr>
            <a:xfrm>
              <a:off x="4038600" y="1219200"/>
              <a:ext cx="3276600" cy="1169551"/>
            </a:xfrm>
            <a:prstGeom prst="rect">
              <a:avLst/>
            </a:prstGeom>
          </p:spPr>
          <p:txBody>
            <a:bodyPr wrap="square">
              <a:spAutoFit/>
            </a:bodyPr>
            <a:lstStyle/>
            <a:p>
              <a:pPr algn="ctr">
                <a:spcAft>
                  <a:spcPts val="0"/>
                </a:spcAft>
              </a:pPr>
              <a:r>
                <a:rPr lang="en-ZA" sz="1400" b="1" dirty="0">
                  <a:solidFill>
                    <a:schemeClr val="bg1"/>
                  </a:solidFill>
                  <a:latin typeface="Avenir Heavy"/>
                  <a:ea typeface="Calibri"/>
                  <a:cs typeface="Avenir Heavy"/>
                </a:rPr>
                <a:t>Universal access </a:t>
              </a:r>
            </a:p>
            <a:p>
              <a:pPr algn="ctr">
                <a:spcAft>
                  <a:spcPts val="0"/>
                </a:spcAft>
              </a:pPr>
              <a:r>
                <a:rPr lang="en-ZA" sz="1400" b="1" dirty="0">
                  <a:solidFill>
                    <a:schemeClr val="bg1"/>
                  </a:solidFill>
                  <a:latin typeface="Avenir Heavy"/>
                  <a:ea typeface="Calibri"/>
                  <a:cs typeface="Avenir Heavy"/>
                </a:rPr>
                <a:t>to basic health care </a:t>
              </a:r>
              <a:r>
                <a:rPr lang="en-ZA" sz="1400" b="1" dirty="0">
                  <a:solidFill>
                    <a:schemeClr val="bg1"/>
                  </a:solidFill>
                  <a:latin typeface="Avenir Heavy"/>
                  <a:ea typeface="MS Mincho"/>
                  <a:cs typeface="Avenir Heavy"/>
                </a:rPr>
                <a:t>&amp; i</a:t>
              </a:r>
              <a:r>
                <a:rPr lang="en-ZA" sz="1400" b="1" dirty="0">
                  <a:solidFill>
                    <a:schemeClr val="bg1"/>
                  </a:solidFill>
                  <a:latin typeface="Avenir Heavy"/>
                  <a:ea typeface="Calibri"/>
                  <a:cs typeface="Avenir Heavy"/>
                </a:rPr>
                <a:t>ncome security for all</a:t>
              </a:r>
              <a:endParaRPr lang="en-ZA" sz="1400" dirty="0">
                <a:solidFill>
                  <a:schemeClr val="bg1"/>
                </a:solidFill>
                <a:latin typeface="Avenir Heavy"/>
                <a:ea typeface="MS Mincho"/>
                <a:cs typeface="Avenir Heavy"/>
              </a:endParaRPr>
            </a:p>
            <a:p>
              <a:pPr algn="ctr">
                <a:spcAft>
                  <a:spcPts val="0"/>
                </a:spcAft>
              </a:pPr>
              <a:r>
                <a:rPr lang="en-ZA" sz="1400" dirty="0">
                  <a:solidFill>
                    <a:schemeClr val="bg1"/>
                  </a:solidFill>
                  <a:latin typeface="Avenir Book"/>
                  <a:ea typeface="MS Mincho"/>
                  <a:cs typeface="Avenir Book"/>
                </a:rPr>
                <a:t>children, working age population &amp; older persons</a:t>
              </a:r>
            </a:p>
          </p:txBody>
        </p:sp>
      </p:grpSp>
    </p:spTree>
    <p:extLst>
      <p:ext uri="{BB962C8B-B14F-4D97-AF65-F5344CB8AC3E}">
        <p14:creationId xmlns:p14="http://schemas.microsoft.com/office/powerpoint/2010/main" val="4223247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18808</TotalTime>
  <Words>3677</Words>
  <Application>Microsoft Office PowerPoint</Application>
  <PresentationFormat>On-screen Show (4:3)</PresentationFormat>
  <Paragraphs>373</Paragraphs>
  <Slides>25</Slides>
  <Notes>21</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MS Gothic</vt:lpstr>
      <vt:lpstr>MS Mincho</vt:lpstr>
      <vt:lpstr>Arial</vt:lpstr>
      <vt:lpstr>Avenir Book</vt:lpstr>
      <vt:lpstr>Avenir Heavy</vt:lpstr>
      <vt:lpstr>Avenir LT Std 35 Light</vt:lpstr>
      <vt:lpstr>Avenir Medium</vt:lpstr>
      <vt:lpstr>Calibri</vt:lpstr>
      <vt:lpstr>Mangal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Four approaches to strengthening coordination</vt:lpstr>
      <vt:lpstr>PowerPoint Presentation</vt:lpstr>
      <vt:lpstr>PowerPoint Presentation</vt:lpstr>
      <vt:lpstr>Level of integration of front office</vt:lpstr>
      <vt:lpstr>…Linking services,  an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dc:creator>
  <cp:lastModifiedBy>Nguyen, Quynh Anh</cp:lastModifiedBy>
  <cp:revision>461</cp:revision>
  <cp:lastPrinted>2016-12-07T14:09:14Z</cp:lastPrinted>
  <dcterms:created xsi:type="dcterms:W3CDTF">2006-08-16T00:00:00Z</dcterms:created>
  <dcterms:modified xsi:type="dcterms:W3CDTF">2019-06-10T09:20:50Z</dcterms:modified>
</cp:coreProperties>
</file>