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256" r:id="rId2"/>
    <p:sldId id="309" r:id="rId3"/>
    <p:sldId id="385" r:id="rId4"/>
    <p:sldId id="395" r:id="rId5"/>
    <p:sldId id="396" r:id="rId6"/>
    <p:sldId id="397" r:id="rId7"/>
    <p:sldId id="415" r:id="rId8"/>
    <p:sldId id="320" r:id="rId9"/>
    <p:sldId id="321" r:id="rId10"/>
    <p:sldId id="440" r:id="rId11"/>
    <p:sldId id="418" r:id="rId12"/>
    <p:sldId id="441" r:id="rId13"/>
    <p:sldId id="442" r:id="rId14"/>
    <p:sldId id="327" r:id="rId15"/>
    <p:sldId id="399" r:id="rId16"/>
    <p:sldId id="400" r:id="rId17"/>
    <p:sldId id="372" r:id="rId18"/>
    <p:sldId id="375" r:id="rId19"/>
    <p:sldId id="365" r:id="rId20"/>
    <p:sldId id="366" r:id="rId21"/>
    <p:sldId id="416" r:id="rId22"/>
    <p:sldId id="443" r:id="rId23"/>
    <p:sldId id="401" r:id="rId24"/>
    <p:sldId id="421" r:id="rId25"/>
    <p:sldId id="437" r:id="rId26"/>
    <p:sldId id="330" r:id="rId27"/>
    <p:sldId id="376" r:id="rId28"/>
    <p:sldId id="361" r:id="rId29"/>
    <p:sldId id="363" r:id="rId30"/>
    <p:sldId id="331" r:id="rId31"/>
    <p:sldId id="332" r:id="rId32"/>
    <p:sldId id="362" r:id="rId33"/>
    <p:sldId id="334" r:id="rId34"/>
    <p:sldId id="438" r:id="rId35"/>
    <p:sldId id="335" r:id="rId36"/>
    <p:sldId id="336" r:id="rId37"/>
    <p:sldId id="377" r:id="rId38"/>
    <p:sldId id="367" r:id="rId39"/>
    <p:sldId id="444" r:id="rId40"/>
    <p:sldId id="310" r:id="rId41"/>
    <p:sldId id="340" r:id="rId42"/>
    <p:sldId id="341" r:id="rId43"/>
    <p:sldId id="342" r:id="rId44"/>
    <p:sldId id="445" r:id="rId45"/>
    <p:sldId id="402" r:id="rId46"/>
    <p:sldId id="344" r:id="rId47"/>
    <p:sldId id="424" r:id="rId48"/>
    <p:sldId id="403" r:id="rId49"/>
    <p:sldId id="404" r:id="rId50"/>
    <p:sldId id="446" r:id="rId51"/>
    <p:sldId id="405" r:id="rId52"/>
    <p:sldId id="406" r:id="rId53"/>
    <p:sldId id="407" r:id="rId54"/>
    <p:sldId id="447" r:id="rId55"/>
    <p:sldId id="408" r:id="rId56"/>
    <p:sldId id="428" r:id="rId57"/>
    <p:sldId id="379" r:id="rId58"/>
    <p:sldId id="413" r:id="rId59"/>
    <p:sldId id="423" r:id="rId60"/>
    <p:sldId id="353" r:id="rId61"/>
    <p:sldId id="409" r:id="rId62"/>
    <p:sldId id="448" r:id="rId63"/>
    <p:sldId id="410" r:id="rId64"/>
    <p:sldId id="355" r:id="rId65"/>
    <p:sldId id="430" r:id="rId66"/>
    <p:sldId id="449" r:id="rId67"/>
    <p:sldId id="351" r:id="rId68"/>
    <p:sldId id="432" r:id="rId69"/>
    <p:sldId id="352" r:id="rId70"/>
    <p:sldId id="394" r:id="rId71"/>
    <p:sldId id="383" r:id="rId72"/>
    <p:sldId id="450" r:id="rId73"/>
    <p:sldId id="378" r:id="rId74"/>
    <p:sldId id="384" r:id="rId75"/>
    <p:sldId id="371" r:id="rId76"/>
    <p:sldId id="420" r:id="rId77"/>
    <p:sldId id="288" r:id="rId7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CBF458B-6742-3342-A2D9-1FB43E0E91CF}">
          <p14:sldIdLst>
            <p14:sldId id="256"/>
            <p14:sldId id="309"/>
            <p14:sldId id="385"/>
            <p14:sldId id="395"/>
            <p14:sldId id="396"/>
            <p14:sldId id="397"/>
            <p14:sldId id="415"/>
            <p14:sldId id="320"/>
            <p14:sldId id="321"/>
            <p14:sldId id="440"/>
            <p14:sldId id="418"/>
            <p14:sldId id="441"/>
            <p14:sldId id="442"/>
            <p14:sldId id="327"/>
            <p14:sldId id="399"/>
            <p14:sldId id="400"/>
            <p14:sldId id="372"/>
            <p14:sldId id="375"/>
            <p14:sldId id="365"/>
            <p14:sldId id="366"/>
            <p14:sldId id="416"/>
            <p14:sldId id="443"/>
            <p14:sldId id="401"/>
            <p14:sldId id="421"/>
            <p14:sldId id="437"/>
            <p14:sldId id="330"/>
            <p14:sldId id="376"/>
            <p14:sldId id="361"/>
            <p14:sldId id="363"/>
            <p14:sldId id="331"/>
            <p14:sldId id="332"/>
            <p14:sldId id="362"/>
            <p14:sldId id="334"/>
            <p14:sldId id="438"/>
            <p14:sldId id="335"/>
            <p14:sldId id="336"/>
            <p14:sldId id="377"/>
            <p14:sldId id="367"/>
            <p14:sldId id="444"/>
            <p14:sldId id="310"/>
            <p14:sldId id="340"/>
            <p14:sldId id="341"/>
            <p14:sldId id="342"/>
            <p14:sldId id="445"/>
            <p14:sldId id="402"/>
            <p14:sldId id="344"/>
            <p14:sldId id="424"/>
            <p14:sldId id="403"/>
            <p14:sldId id="404"/>
            <p14:sldId id="446"/>
            <p14:sldId id="405"/>
            <p14:sldId id="406"/>
            <p14:sldId id="407"/>
            <p14:sldId id="447"/>
            <p14:sldId id="408"/>
            <p14:sldId id="428"/>
            <p14:sldId id="379"/>
            <p14:sldId id="413"/>
            <p14:sldId id="423"/>
            <p14:sldId id="353"/>
            <p14:sldId id="409"/>
            <p14:sldId id="448"/>
            <p14:sldId id="410"/>
            <p14:sldId id="355"/>
            <p14:sldId id="430"/>
            <p14:sldId id="449"/>
            <p14:sldId id="351"/>
            <p14:sldId id="432"/>
            <p14:sldId id="352"/>
            <p14:sldId id="394"/>
            <p14:sldId id="383"/>
            <p14:sldId id="450"/>
            <p14:sldId id="378"/>
            <p14:sldId id="384"/>
            <p14:sldId id="371"/>
          </p14:sldIdLst>
        </p14:section>
        <p14:section name="Untitled Section" id="{A1127B05-493E-4048-B266-D5A8D2A1DD21}">
          <p14:sldIdLst>
            <p14:sldId id="420"/>
            <p14:sldId id="2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ntina" initials="N"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800000"/>
    <a:srgbClr val="FFCC00"/>
    <a:srgbClr val="102A6C"/>
    <a:srgbClr val="EFD10D"/>
    <a:srgbClr val="9A6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71579" autoAdjust="0"/>
  </p:normalViewPr>
  <p:slideViewPr>
    <p:cSldViewPr>
      <p:cViewPr varScale="1">
        <p:scale>
          <a:sx n="82" d="100"/>
          <a:sy n="82" d="100"/>
        </p:scale>
        <p:origin x="2052"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D5CFFA-4DFC-4617-93D0-199C05F2DE05}"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GB"/>
        </a:p>
      </dgm:t>
    </dgm:pt>
    <dgm:pt modelId="{8F1A019C-1FC9-431C-9EA7-D797D5151B69}">
      <dgm:prSet phldrT="[Text]"/>
      <dgm:spPr/>
      <dgm:t>
        <a:bodyPr/>
        <a:lstStyle/>
        <a:p>
          <a:pPr algn="l"/>
          <a:r>
            <a:rPr lang="fr-FR" b="0" i="0" noProof="0" dirty="0">
              <a:latin typeface="Avenir Book"/>
              <a:cs typeface="Avenir Book"/>
            </a:rPr>
            <a:t>A) Si la taille du gâteau ne varie pas, il sera logique de partager les maigres ressources entre les plus pauvres… ou parmi une petite sous-catégorie de la population, par ex.: les plus de 95 ans.</a:t>
          </a:r>
        </a:p>
      </dgm:t>
    </dgm:pt>
    <dgm:pt modelId="{F283D56E-F634-457C-985C-CCB683FCB6E9}" type="parTrans" cxnId="{D42CDEED-0C72-4F32-B08A-C9F28D710764}">
      <dgm:prSet/>
      <dgm:spPr/>
      <dgm:t>
        <a:bodyPr/>
        <a:lstStyle/>
        <a:p>
          <a:endParaRPr lang="en-GB"/>
        </a:p>
      </dgm:t>
    </dgm:pt>
    <dgm:pt modelId="{F0B3AE0D-420C-48FC-8E5B-0DDA3242529F}" type="sibTrans" cxnId="{D42CDEED-0C72-4F32-B08A-C9F28D710764}">
      <dgm:prSet/>
      <dgm:spPr/>
      <dgm:t>
        <a:bodyPr/>
        <a:lstStyle/>
        <a:p>
          <a:endParaRPr lang="en-GB"/>
        </a:p>
      </dgm:t>
    </dgm:pt>
    <dgm:pt modelId="{D50FB17D-8F76-4982-92FB-4231E79B6BF3}">
      <dgm:prSet phldrT="[Text]" custT="1"/>
      <dgm:spPr/>
      <dgm:t>
        <a:bodyPr/>
        <a:lstStyle/>
        <a:p>
          <a:pPr algn="l"/>
          <a:r>
            <a:rPr lang="fr-FR" sz="2100" b="0" i="0" noProof="0" dirty="0">
              <a:latin typeface="Avenir Book"/>
              <a:cs typeface="Avenir Book"/>
            </a:rPr>
            <a:t>B) Plus le nombre de personnes couverte sera élevé, toutefois, plus le programme sera populaire et susceptible de mobiliser des ressources.</a:t>
          </a:r>
        </a:p>
      </dgm:t>
    </dgm:pt>
    <dgm:pt modelId="{7CEAD78F-E137-4EEF-8E00-9D3E1450B4D1}" type="parTrans" cxnId="{72EF6FDC-F982-4404-ACB7-1EEEA103A249}">
      <dgm:prSet/>
      <dgm:spPr/>
      <dgm:t>
        <a:bodyPr/>
        <a:lstStyle/>
        <a:p>
          <a:endParaRPr lang="en-GB"/>
        </a:p>
      </dgm:t>
    </dgm:pt>
    <dgm:pt modelId="{15AD5E96-60D1-447D-A162-27B88BCABA5D}" type="sibTrans" cxnId="{72EF6FDC-F982-4404-ACB7-1EEEA103A249}">
      <dgm:prSet/>
      <dgm:spPr/>
      <dgm:t>
        <a:bodyPr/>
        <a:lstStyle/>
        <a:p>
          <a:endParaRPr lang="en-GB"/>
        </a:p>
      </dgm:t>
    </dgm:pt>
    <dgm:pt modelId="{C0281A09-652F-450F-B5DE-3BEAAF7D7C85}" type="pres">
      <dgm:prSet presAssocID="{EFD5CFFA-4DFC-4617-93D0-199C05F2DE05}" presName="compositeShape" presStyleCnt="0">
        <dgm:presLayoutVars>
          <dgm:chMax val="2"/>
          <dgm:dir/>
          <dgm:resizeHandles val="exact"/>
        </dgm:presLayoutVars>
      </dgm:prSet>
      <dgm:spPr/>
    </dgm:pt>
    <dgm:pt modelId="{5D5EFF5D-FE9C-4053-86CB-019E6FF3ED8F}" type="pres">
      <dgm:prSet presAssocID="{EFD5CFFA-4DFC-4617-93D0-199C05F2DE05}" presName="divider" presStyleLbl="fgShp" presStyleIdx="0" presStyleCnt="1"/>
      <dgm:spPr>
        <a:solidFill>
          <a:srgbClr val="102A6C"/>
        </a:solidFill>
      </dgm:spPr>
    </dgm:pt>
    <dgm:pt modelId="{9C3EF64A-EE03-4189-BFE3-367936163513}" type="pres">
      <dgm:prSet presAssocID="{8F1A019C-1FC9-431C-9EA7-D797D5151B69}" presName="downArrow" presStyleLbl="node1" presStyleIdx="0" presStyleCnt="2" custScaleX="35804" custLinFactNeighborX="-3382" custLinFactNeighborY="13491"/>
      <dgm:spPr>
        <a:solidFill>
          <a:srgbClr val="800000"/>
        </a:solidFill>
      </dgm:spPr>
    </dgm:pt>
    <dgm:pt modelId="{D46DE7CB-3901-4886-BC17-5E0FEA3B41F8}" type="pres">
      <dgm:prSet presAssocID="{8F1A019C-1FC9-431C-9EA7-D797D5151B69}" presName="downArrowText" presStyleLbl="revTx" presStyleIdx="0" presStyleCnt="2" custScaleX="197692" custLinFactNeighborX="22957" custLinFactNeighborY="5960">
        <dgm:presLayoutVars>
          <dgm:bulletEnabled val="1"/>
        </dgm:presLayoutVars>
      </dgm:prSet>
      <dgm:spPr/>
    </dgm:pt>
    <dgm:pt modelId="{6F8DB8E3-DD0E-41B0-B15F-F0806F98A16D}" type="pres">
      <dgm:prSet presAssocID="{D50FB17D-8F76-4982-92FB-4231E79B6BF3}" presName="upArrow" presStyleLbl="node1" presStyleIdx="1" presStyleCnt="2" custScaleX="33039" custLinFactNeighborX="34307" custLinFactNeighborY="-10634"/>
      <dgm:spPr>
        <a:solidFill>
          <a:srgbClr val="800000"/>
        </a:solidFill>
      </dgm:spPr>
    </dgm:pt>
    <dgm:pt modelId="{DB427681-CDF8-4BD8-A6A7-3C39E6B8DED4}" type="pres">
      <dgm:prSet presAssocID="{D50FB17D-8F76-4982-92FB-4231E79B6BF3}" presName="upArrowText" presStyleLbl="revTx" presStyleIdx="1" presStyleCnt="2" custScaleX="208792" custLinFactNeighborX="23960" custLinFactNeighborY="-11804">
        <dgm:presLayoutVars>
          <dgm:bulletEnabled val="1"/>
        </dgm:presLayoutVars>
      </dgm:prSet>
      <dgm:spPr/>
    </dgm:pt>
  </dgm:ptLst>
  <dgm:cxnLst>
    <dgm:cxn modelId="{C12C6A2D-D2D0-4695-B7D2-9AF6A2B0A9B9}" type="presOf" srcId="{D50FB17D-8F76-4982-92FB-4231E79B6BF3}" destId="{DB427681-CDF8-4BD8-A6A7-3C39E6B8DED4}" srcOrd="0" destOrd="0" presId="urn:microsoft.com/office/officeart/2005/8/layout/arrow3"/>
    <dgm:cxn modelId="{BB0DB157-F93B-4657-A7C6-8C99AC6F99BE}" type="presOf" srcId="{EFD5CFFA-4DFC-4617-93D0-199C05F2DE05}" destId="{C0281A09-652F-450F-B5DE-3BEAAF7D7C85}" srcOrd="0" destOrd="0" presId="urn:microsoft.com/office/officeart/2005/8/layout/arrow3"/>
    <dgm:cxn modelId="{1A4699C3-A4FD-4F80-B9D1-6194451BB056}" type="presOf" srcId="{8F1A019C-1FC9-431C-9EA7-D797D5151B69}" destId="{D46DE7CB-3901-4886-BC17-5E0FEA3B41F8}" srcOrd="0" destOrd="0" presId="urn:microsoft.com/office/officeart/2005/8/layout/arrow3"/>
    <dgm:cxn modelId="{72EF6FDC-F982-4404-ACB7-1EEEA103A249}" srcId="{EFD5CFFA-4DFC-4617-93D0-199C05F2DE05}" destId="{D50FB17D-8F76-4982-92FB-4231E79B6BF3}" srcOrd="1" destOrd="0" parTransId="{7CEAD78F-E137-4EEF-8E00-9D3E1450B4D1}" sibTransId="{15AD5E96-60D1-447D-A162-27B88BCABA5D}"/>
    <dgm:cxn modelId="{D42CDEED-0C72-4F32-B08A-C9F28D710764}" srcId="{EFD5CFFA-4DFC-4617-93D0-199C05F2DE05}" destId="{8F1A019C-1FC9-431C-9EA7-D797D5151B69}" srcOrd="0" destOrd="0" parTransId="{F283D56E-F634-457C-985C-CCB683FCB6E9}" sibTransId="{F0B3AE0D-420C-48FC-8E5B-0DDA3242529F}"/>
    <dgm:cxn modelId="{7E859387-FF54-4E23-B3A5-8BE70E80047F}" type="presParOf" srcId="{C0281A09-652F-450F-B5DE-3BEAAF7D7C85}" destId="{5D5EFF5D-FE9C-4053-86CB-019E6FF3ED8F}" srcOrd="0" destOrd="0" presId="urn:microsoft.com/office/officeart/2005/8/layout/arrow3"/>
    <dgm:cxn modelId="{6C19F123-E800-4F85-B7FC-1C5580B0209A}" type="presParOf" srcId="{C0281A09-652F-450F-B5DE-3BEAAF7D7C85}" destId="{9C3EF64A-EE03-4189-BFE3-367936163513}" srcOrd="1" destOrd="0" presId="urn:microsoft.com/office/officeart/2005/8/layout/arrow3"/>
    <dgm:cxn modelId="{1737E0EC-084A-4260-9B6C-ED910E3B6D1D}" type="presParOf" srcId="{C0281A09-652F-450F-B5DE-3BEAAF7D7C85}" destId="{D46DE7CB-3901-4886-BC17-5E0FEA3B41F8}" srcOrd="2" destOrd="0" presId="urn:microsoft.com/office/officeart/2005/8/layout/arrow3"/>
    <dgm:cxn modelId="{63D2B702-4CFD-40EC-875C-608343B22A86}" type="presParOf" srcId="{C0281A09-652F-450F-B5DE-3BEAAF7D7C85}" destId="{6F8DB8E3-DD0E-41B0-B15F-F0806F98A16D}" srcOrd="3" destOrd="0" presId="urn:microsoft.com/office/officeart/2005/8/layout/arrow3"/>
    <dgm:cxn modelId="{22C49EDD-524E-4DD3-AC0B-3EE3EDA00BE0}" type="presParOf" srcId="{C0281A09-652F-450F-B5DE-3BEAAF7D7C85}" destId="{DB427681-CDF8-4BD8-A6A7-3C39E6B8DED4}"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DD964D-4F6E-4A8A-B719-2A2526564BA1}" type="doc">
      <dgm:prSet loTypeId="urn:microsoft.com/office/officeart/2005/8/layout/bProcess3" loCatId="process" qsTypeId="urn:microsoft.com/office/officeart/2005/8/quickstyle/simple1" qsCatId="simple" csTypeId="urn:microsoft.com/office/officeart/2005/8/colors/colorful2" csCatId="colorful" phldr="1"/>
      <dgm:spPr/>
      <dgm:t>
        <a:bodyPr/>
        <a:lstStyle/>
        <a:p>
          <a:endParaRPr lang="en-GB"/>
        </a:p>
      </dgm:t>
    </dgm:pt>
    <dgm:pt modelId="{B212CC3A-96C6-44E5-9653-AE5ED706E323}">
      <dgm:prSet phldrT="[Text]"/>
      <dgm:spPr>
        <a:solidFill>
          <a:schemeClr val="tx2">
            <a:lumMod val="75000"/>
          </a:schemeClr>
        </a:solidFill>
      </dgm:spPr>
      <dgm:t>
        <a:bodyPr/>
        <a:lstStyle/>
        <a:p>
          <a:r>
            <a:rPr lang="fr-FR" b="0" i="0" noProof="0" dirty="0">
              <a:latin typeface="Avenir Book"/>
              <a:cs typeface="Avenir Book"/>
            </a:rPr>
            <a:t>Faire le bilan des capacités et pratiques existantes</a:t>
          </a:r>
        </a:p>
      </dgm:t>
    </dgm:pt>
    <dgm:pt modelId="{97EA01A6-E8EE-4906-8F7C-F0CABDCA3A9B}" type="parTrans" cxnId="{48783581-CA26-480B-91EE-93E3922DD80E}">
      <dgm:prSet/>
      <dgm:spPr/>
      <dgm:t>
        <a:bodyPr/>
        <a:lstStyle/>
        <a:p>
          <a:endParaRPr lang="en-GB"/>
        </a:p>
      </dgm:t>
    </dgm:pt>
    <dgm:pt modelId="{139E6519-67A3-464E-915E-5A5BE3C0A67E}" type="sibTrans" cxnId="{48783581-CA26-480B-91EE-93E3922DD80E}">
      <dgm:prSet/>
      <dgm:spPr>
        <a:ln>
          <a:solidFill>
            <a:srgbClr val="800000"/>
          </a:solidFill>
        </a:ln>
      </dgm:spPr>
      <dgm:t>
        <a:bodyPr/>
        <a:lstStyle/>
        <a:p>
          <a:endParaRPr lang="fr-FR" noProof="0" dirty="0"/>
        </a:p>
      </dgm:t>
    </dgm:pt>
    <dgm:pt modelId="{13B75ADB-2FF0-4169-A481-5D7E15218F3F}">
      <dgm:prSet/>
      <dgm:spPr>
        <a:solidFill>
          <a:schemeClr val="tx2">
            <a:lumMod val="75000"/>
          </a:schemeClr>
        </a:solidFill>
      </dgm:spPr>
      <dgm:t>
        <a:bodyPr/>
        <a:lstStyle/>
        <a:p>
          <a:r>
            <a:rPr lang="fr-FR" b="0" i="0" noProof="0" dirty="0">
              <a:latin typeface="Avenir Book"/>
              <a:cs typeface="Avenir Book"/>
            </a:rPr>
            <a:t>Identifier les lacunes/besoins et évaluer la viabilité </a:t>
          </a:r>
          <a:br>
            <a:rPr lang="fr-FR" b="0" i="0" noProof="0" dirty="0">
              <a:latin typeface="Avenir Book"/>
              <a:cs typeface="Avenir Book"/>
            </a:rPr>
          </a:br>
          <a:r>
            <a:rPr lang="fr-FR" b="0" i="0" noProof="0" dirty="0">
              <a:latin typeface="Avenir Book"/>
              <a:cs typeface="Avenir Book"/>
            </a:rPr>
            <a:t>de différentes options d’exécution</a:t>
          </a:r>
        </a:p>
      </dgm:t>
    </dgm:pt>
    <dgm:pt modelId="{37E75DA7-7BB2-4027-90C0-5B5E91E692BC}" type="parTrans" cxnId="{3FD32387-2EFF-4AA1-95EF-AE464A6684DA}">
      <dgm:prSet/>
      <dgm:spPr/>
      <dgm:t>
        <a:bodyPr/>
        <a:lstStyle/>
        <a:p>
          <a:endParaRPr lang="en-GB"/>
        </a:p>
      </dgm:t>
    </dgm:pt>
    <dgm:pt modelId="{369823E4-2EC5-4956-9CA1-43473A14255A}" type="sibTrans" cxnId="{3FD32387-2EFF-4AA1-95EF-AE464A6684DA}">
      <dgm:prSet/>
      <dgm:spPr>
        <a:ln>
          <a:solidFill>
            <a:srgbClr val="800000"/>
          </a:solidFill>
        </a:ln>
      </dgm:spPr>
      <dgm:t>
        <a:bodyPr/>
        <a:lstStyle/>
        <a:p>
          <a:endParaRPr lang="fr-FR" noProof="0" dirty="0"/>
        </a:p>
      </dgm:t>
    </dgm:pt>
    <dgm:pt modelId="{C0CA8D4E-1543-42A5-9544-1132DCF24132}">
      <dgm:prSet/>
      <dgm:spPr>
        <a:solidFill>
          <a:schemeClr val="accent1">
            <a:lumMod val="75000"/>
          </a:schemeClr>
        </a:solidFill>
      </dgm:spPr>
      <dgm:t>
        <a:bodyPr/>
        <a:lstStyle/>
        <a:p>
          <a:r>
            <a:rPr lang="fr-FR" b="0" i="0" noProof="0" dirty="0">
              <a:latin typeface="Avenir Book"/>
              <a:cs typeface="Avenir Book"/>
            </a:rPr>
            <a:t>Constituer un groupe de travail capable de diriger les efforts et de coordonner tous  les acteurs concernés</a:t>
          </a:r>
        </a:p>
      </dgm:t>
    </dgm:pt>
    <dgm:pt modelId="{0CDF4620-F6F7-40D6-AE75-6E30FFEF291E}" type="parTrans" cxnId="{A6BC2334-F861-4868-9B76-B07859EB7CA2}">
      <dgm:prSet/>
      <dgm:spPr/>
      <dgm:t>
        <a:bodyPr/>
        <a:lstStyle/>
        <a:p>
          <a:endParaRPr lang="en-GB"/>
        </a:p>
      </dgm:t>
    </dgm:pt>
    <dgm:pt modelId="{19E149DC-2151-427C-9F53-293945F58D2B}" type="sibTrans" cxnId="{A6BC2334-F861-4868-9B76-B07859EB7CA2}">
      <dgm:prSet/>
      <dgm:spPr>
        <a:ln>
          <a:solidFill>
            <a:schemeClr val="accent2">
              <a:lumMod val="75000"/>
            </a:schemeClr>
          </a:solidFill>
        </a:ln>
      </dgm:spPr>
      <dgm:t>
        <a:bodyPr/>
        <a:lstStyle/>
        <a:p>
          <a:endParaRPr lang="fr-FR" noProof="0" dirty="0"/>
        </a:p>
      </dgm:t>
    </dgm:pt>
    <dgm:pt modelId="{1CF5BC56-9E53-4F9C-B59F-5D332D8166DD}">
      <dgm:prSet/>
      <dgm:spPr>
        <a:solidFill>
          <a:schemeClr val="accent1">
            <a:lumMod val="75000"/>
          </a:schemeClr>
        </a:solidFill>
      </dgm:spPr>
      <dgm:t>
        <a:bodyPr/>
        <a:lstStyle/>
        <a:p>
          <a:r>
            <a:rPr lang="fr-FR" b="0" i="0" noProof="0" dirty="0">
              <a:latin typeface="Avenir Book"/>
              <a:cs typeface="Avenir Book"/>
            </a:rPr>
            <a:t>Élaborer des pratiques standardisées pour les nouveaux systèmes (via un processus participatif)</a:t>
          </a:r>
        </a:p>
      </dgm:t>
    </dgm:pt>
    <dgm:pt modelId="{09614F22-8D69-48D8-840A-77CFC89626C6}" type="parTrans" cxnId="{518C2E49-79D3-4B64-9A08-84CEACADEB6C}">
      <dgm:prSet/>
      <dgm:spPr/>
      <dgm:t>
        <a:bodyPr/>
        <a:lstStyle/>
        <a:p>
          <a:endParaRPr lang="en-GB"/>
        </a:p>
      </dgm:t>
    </dgm:pt>
    <dgm:pt modelId="{D73E53E0-0CDC-42B8-9839-4F00B6DCC2F3}" type="sibTrans" cxnId="{518C2E49-79D3-4B64-9A08-84CEACADEB6C}">
      <dgm:prSet/>
      <dgm:spPr/>
      <dgm:t>
        <a:bodyPr/>
        <a:lstStyle/>
        <a:p>
          <a:endParaRPr lang="fr-FR" noProof="0" dirty="0"/>
        </a:p>
      </dgm:t>
    </dgm:pt>
    <dgm:pt modelId="{D5E7C430-C015-4FF9-8DCC-2EF0518DEB9D}">
      <dgm:prSet/>
      <dgm:spPr>
        <a:solidFill>
          <a:schemeClr val="accent1">
            <a:lumMod val="75000"/>
          </a:schemeClr>
        </a:solidFill>
      </dgm:spPr>
      <dgm:t>
        <a:bodyPr/>
        <a:lstStyle/>
        <a:p>
          <a:r>
            <a:rPr lang="fr-FR" b="0" i="0" noProof="0" dirty="0">
              <a:latin typeface="Avenir Book"/>
              <a:cs typeface="Avenir Book"/>
            </a:rPr>
            <a:t>Définir et formaliser les rôles et responsabilités clés</a:t>
          </a:r>
        </a:p>
      </dgm:t>
    </dgm:pt>
    <dgm:pt modelId="{6D85CEDF-2D1D-4879-9E45-FCD82C7C0D0E}" type="parTrans" cxnId="{9A159F63-7AE4-47C7-821F-0BBB65B194FE}">
      <dgm:prSet/>
      <dgm:spPr/>
      <dgm:t>
        <a:bodyPr/>
        <a:lstStyle/>
        <a:p>
          <a:endParaRPr lang="en-GB"/>
        </a:p>
      </dgm:t>
    </dgm:pt>
    <dgm:pt modelId="{AAF6FF8F-93BB-46EA-872C-13A1381B544E}" type="sibTrans" cxnId="{9A159F63-7AE4-47C7-821F-0BBB65B194FE}">
      <dgm:prSet/>
      <dgm:spPr/>
      <dgm:t>
        <a:bodyPr/>
        <a:lstStyle/>
        <a:p>
          <a:endParaRPr lang="fr-FR" noProof="0" dirty="0"/>
        </a:p>
      </dgm:t>
    </dgm:pt>
    <dgm:pt modelId="{145C983F-6419-43AD-B939-B334FC802B24}">
      <dgm:prSet/>
      <dgm:spPr>
        <a:solidFill>
          <a:schemeClr val="accent1">
            <a:lumMod val="75000"/>
          </a:schemeClr>
        </a:solidFill>
      </dgm:spPr>
      <dgm:t>
        <a:bodyPr/>
        <a:lstStyle/>
        <a:p>
          <a:r>
            <a:rPr lang="fr-FR" b="0" i="0" noProof="0" dirty="0">
              <a:latin typeface="Avenir Book"/>
              <a:cs typeface="Avenir Book"/>
            </a:rPr>
            <a:t>Finaliser le matériel d’appui (formulaires, manuels, etc.)</a:t>
          </a:r>
        </a:p>
      </dgm:t>
    </dgm:pt>
    <dgm:pt modelId="{0EE69CF3-3E10-48DB-983D-6BC042D8062A}" type="parTrans" cxnId="{CA1B0D13-88C7-43E6-A9BF-ADF25CE92595}">
      <dgm:prSet/>
      <dgm:spPr/>
      <dgm:t>
        <a:bodyPr/>
        <a:lstStyle/>
        <a:p>
          <a:endParaRPr lang="en-GB"/>
        </a:p>
      </dgm:t>
    </dgm:pt>
    <dgm:pt modelId="{11E935FD-513B-4D1F-8763-8181A07EBA65}" type="sibTrans" cxnId="{CA1B0D13-88C7-43E6-A9BF-ADF25CE92595}">
      <dgm:prSet/>
      <dgm:spPr>
        <a:ln>
          <a:solidFill>
            <a:schemeClr val="accent2">
              <a:lumMod val="60000"/>
              <a:lumOff val="40000"/>
            </a:schemeClr>
          </a:solidFill>
        </a:ln>
      </dgm:spPr>
      <dgm:t>
        <a:bodyPr/>
        <a:lstStyle/>
        <a:p>
          <a:endParaRPr lang="fr-FR" noProof="0" dirty="0"/>
        </a:p>
      </dgm:t>
    </dgm:pt>
    <dgm:pt modelId="{FDCB1625-5E39-4DE3-98B2-AE5ED3A1D059}">
      <dgm:prSet/>
      <dgm:spPr>
        <a:solidFill>
          <a:schemeClr val="accent1">
            <a:lumMod val="75000"/>
          </a:schemeClr>
        </a:solidFill>
      </dgm:spPr>
      <dgm:t>
        <a:bodyPr/>
        <a:lstStyle/>
        <a:p>
          <a:r>
            <a:rPr lang="fr-FR" b="0" i="0" noProof="0" dirty="0">
              <a:latin typeface="Avenir Book"/>
              <a:cs typeface="Avenir Book"/>
            </a:rPr>
            <a:t>Former le personnel et déployer de vastes efforts de communication</a:t>
          </a:r>
        </a:p>
      </dgm:t>
    </dgm:pt>
    <dgm:pt modelId="{0C7A96CE-8E31-4408-9FE2-1D7F654F1E54}" type="parTrans" cxnId="{BEF48884-C416-44A7-A1C9-EB4E6EE0DE1E}">
      <dgm:prSet/>
      <dgm:spPr/>
      <dgm:t>
        <a:bodyPr/>
        <a:lstStyle/>
        <a:p>
          <a:endParaRPr lang="en-GB"/>
        </a:p>
      </dgm:t>
    </dgm:pt>
    <dgm:pt modelId="{64187951-824E-4744-BEA0-58C3BAFEED34}" type="sibTrans" cxnId="{BEF48884-C416-44A7-A1C9-EB4E6EE0DE1E}">
      <dgm:prSet/>
      <dgm:spPr>
        <a:ln>
          <a:solidFill>
            <a:schemeClr val="accent2">
              <a:lumMod val="60000"/>
              <a:lumOff val="40000"/>
            </a:schemeClr>
          </a:solidFill>
        </a:ln>
      </dgm:spPr>
      <dgm:t>
        <a:bodyPr/>
        <a:lstStyle/>
        <a:p>
          <a:endParaRPr lang="fr-FR" noProof="0" dirty="0"/>
        </a:p>
      </dgm:t>
    </dgm:pt>
    <dgm:pt modelId="{80F4FFFD-EF73-40A8-9D46-85A0381A67BD}">
      <dgm:prSet/>
      <dgm:spPr>
        <a:solidFill>
          <a:schemeClr val="bg1">
            <a:lumMod val="65000"/>
          </a:schemeClr>
        </a:solidFill>
      </dgm:spPr>
      <dgm:t>
        <a:bodyPr/>
        <a:lstStyle/>
        <a:p>
          <a:r>
            <a:rPr lang="fr-FR" b="0" i="0" noProof="0" dirty="0">
              <a:latin typeface="Avenir Book"/>
              <a:cs typeface="Avenir Book"/>
            </a:rPr>
            <a:t>Commencer à utiliser le nouveau système (pré-test, pilote, révision, mise en œuvre) </a:t>
          </a:r>
        </a:p>
      </dgm:t>
    </dgm:pt>
    <dgm:pt modelId="{AD87E4F1-E607-4145-8759-000B24232B34}" type="parTrans" cxnId="{A0E05F42-AD05-445D-9A37-DC93DA78E6D9}">
      <dgm:prSet/>
      <dgm:spPr/>
      <dgm:t>
        <a:bodyPr/>
        <a:lstStyle/>
        <a:p>
          <a:endParaRPr lang="en-GB"/>
        </a:p>
      </dgm:t>
    </dgm:pt>
    <dgm:pt modelId="{609CE09F-96E2-4AE8-AF7E-4A4ED4803DD7}" type="sibTrans" cxnId="{A0E05F42-AD05-445D-9A37-DC93DA78E6D9}">
      <dgm:prSet/>
      <dgm:spPr>
        <a:ln>
          <a:solidFill>
            <a:schemeClr val="accent2">
              <a:lumMod val="60000"/>
              <a:lumOff val="40000"/>
            </a:schemeClr>
          </a:solidFill>
        </a:ln>
      </dgm:spPr>
      <dgm:t>
        <a:bodyPr/>
        <a:lstStyle/>
        <a:p>
          <a:endParaRPr lang="fr-FR" noProof="0" dirty="0"/>
        </a:p>
      </dgm:t>
    </dgm:pt>
    <dgm:pt modelId="{42E93957-772B-4B42-A3E9-23591367472D}">
      <dgm:prSet/>
      <dgm:spPr>
        <a:solidFill>
          <a:schemeClr val="bg1">
            <a:lumMod val="65000"/>
          </a:schemeClr>
        </a:solidFill>
      </dgm:spPr>
      <dgm:t>
        <a:bodyPr/>
        <a:lstStyle/>
        <a:p>
          <a:r>
            <a:rPr lang="fr-FR" b="0" i="0" noProof="0" dirty="0">
              <a:latin typeface="Avenir Book"/>
              <a:cs typeface="Avenir Book"/>
            </a:rPr>
            <a:t>Système de suivi pour améliorer la mise en œuvre </a:t>
          </a:r>
        </a:p>
      </dgm:t>
    </dgm:pt>
    <dgm:pt modelId="{FE0BE1B3-6461-413D-A436-FB7F43E39009}" type="parTrans" cxnId="{86EF4AA9-525C-420D-AAF8-3F17F2EC416E}">
      <dgm:prSet/>
      <dgm:spPr/>
      <dgm:t>
        <a:bodyPr/>
        <a:lstStyle/>
        <a:p>
          <a:endParaRPr lang="en-GB"/>
        </a:p>
      </dgm:t>
    </dgm:pt>
    <dgm:pt modelId="{28CFCAA0-B8C8-486D-B3A4-63C77F47A504}" type="sibTrans" cxnId="{86EF4AA9-525C-420D-AAF8-3F17F2EC416E}">
      <dgm:prSet/>
      <dgm:spPr/>
      <dgm:t>
        <a:bodyPr/>
        <a:lstStyle/>
        <a:p>
          <a:endParaRPr lang="en-GB"/>
        </a:p>
      </dgm:t>
    </dgm:pt>
    <dgm:pt modelId="{6A403A5E-F728-45EE-B67B-1FAD251C0108}" type="pres">
      <dgm:prSet presAssocID="{5DDD964D-4F6E-4A8A-B719-2A2526564BA1}" presName="Name0" presStyleCnt="0">
        <dgm:presLayoutVars>
          <dgm:dir/>
          <dgm:resizeHandles val="exact"/>
        </dgm:presLayoutVars>
      </dgm:prSet>
      <dgm:spPr/>
    </dgm:pt>
    <dgm:pt modelId="{185F1822-C376-4DDA-82D5-CE679DECB0BE}" type="pres">
      <dgm:prSet presAssocID="{B212CC3A-96C6-44E5-9653-AE5ED706E323}" presName="node" presStyleLbl="node1" presStyleIdx="0" presStyleCnt="9">
        <dgm:presLayoutVars>
          <dgm:bulletEnabled val="1"/>
        </dgm:presLayoutVars>
      </dgm:prSet>
      <dgm:spPr/>
    </dgm:pt>
    <dgm:pt modelId="{9A02E8BB-49D9-40CF-9FB7-2E2D1C8ABAAF}" type="pres">
      <dgm:prSet presAssocID="{139E6519-67A3-464E-915E-5A5BE3C0A67E}" presName="sibTrans" presStyleLbl="sibTrans1D1" presStyleIdx="0" presStyleCnt="8"/>
      <dgm:spPr/>
    </dgm:pt>
    <dgm:pt modelId="{39492E46-9F0F-4837-ACA4-2182A1F74A28}" type="pres">
      <dgm:prSet presAssocID="{139E6519-67A3-464E-915E-5A5BE3C0A67E}" presName="connectorText" presStyleLbl="sibTrans1D1" presStyleIdx="0" presStyleCnt="8"/>
      <dgm:spPr/>
    </dgm:pt>
    <dgm:pt modelId="{267D26E7-022C-421E-BF90-546ACDCCDAF2}" type="pres">
      <dgm:prSet presAssocID="{13B75ADB-2FF0-4169-A481-5D7E15218F3F}" presName="node" presStyleLbl="node1" presStyleIdx="1" presStyleCnt="9">
        <dgm:presLayoutVars>
          <dgm:bulletEnabled val="1"/>
        </dgm:presLayoutVars>
      </dgm:prSet>
      <dgm:spPr/>
    </dgm:pt>
    <dgm:pt modelId="{E7A39D44-E387-45DF-B337-34CD22E0C41E}" type="pres">
      <dgm:prSet presAssocID="{369823E4-2EC5-4956-9CA1-43473A14255A}" presName="sibTrans" presStyleLbl="sibTrans1D1" presStyleIdx="1" presStyleCnt="8"/>
      <dgm:spPr/>
    </dgm:pt>
    <dgm:pt modelId="{A3398E4B-B561-4460-A53C-12D4AA2C8917}" type="pres">
      <dgm:prSet presAssocID="{369823E4-2EC5-4956-9CA1-43473A14255A}" presName="connectorText" presStyleLbl="sibTrans1D1" presStyleIdx="1" presStyleCnt="8"/>
      <dgm:spPr/>
    </dgm:pt>
    <dgm:pt modelId="{AAB1EC91-5EA3-42DE-9056-0BA50BD84233}" type="pres">
      <dgm:prSet presAssocID="{C0CA8D4E-1543-42A5-9544-1132DCF24132}" presName="node" presStyleLbl="node1" presStyleIdx="2" presStyleCnt="9">
        <dgm:presLayoutVars>
          <dgm:bulletEnabled val="1"/>
        </dgm:presLayoutVars>
      </dgm:prSet>
      <dgm:spPr/>
    </dgm:pt>
    <dgm:pt modelId="{85EEC966-E0BB-4C4A-B335-CCCDE0B9C30C}" type="pres">
      <dgm:prSet presAssocID="{19E149DC-2151-427C-9F53-293945F58D2B}" presName="sibTrans" presStyleLbl="sibTrans1D1" presStyleIdx="2" presStyleCnt="8"/>
      <dgm:spPr/>
    </dgm:pt>
    <dgm:pt modelId="{B1697E06-B3B4-4343-AD78-DAB0D6312EC7}" type="pres">
      <dgm:prSet presAssocID="{19E149DC-2151-427C-9F53-293945F58D2B}" presName="connectorText" presStyleLbl="sibTrans1D1" presStyleIdx="2" presStyleCnt="8"/>
      <dgm:spPr/>
    </dgm:pt>
    <dgm:pt modelId="{FECE76A6-DD4F-47F2-9D7B-15DD87665845}" type="pres">
      <dgm:prSet presAssocID="{1CF5BC56-9E53-4F9C-B59F-5D332D8166DD}" presName="node" presStyleLbl="node1" presStyleIdx="3" presStyleCnt="9">
        <dgm:presLayoutVars>
          <dgm:bulletEnabled val="1"/>
        </dgm:presLayoutVars>
      </dgm:prSet>
      <dgm:spPr/>
    </dgm:pt>
    <dgm:pt modelId="{75D4EE31-32D3-49CD-9ED4-4C1D7C149FF6}" type="pres">
      <dgm:prSet presAssocID="{D73E53E0-0CDC-42B8-9839-4F00B6DCC2F3}" presName="sibTrans" presStyleLbl="sibTrans1D1" presStyleIdx="3" presStyleCnt="8"/>
      <dgm:spPr/>
    </dgm:pt>
    <dgm:pt modelId="{D4F938FA-0B65-459C-A758-0970C093603F}" type="pres">
      <dgm:prSet presAssocID="{D73E53E0-0CDC-42B8-9839-4F00B6DCC2F3}" presName="connectorText" presStyleLbl="sibTrans1D1" presStyleIdx="3" presStyleCnt="8"/>
      <dgm:spPr/>
    </dgm:pt>
    <dgm:pt modelId="{C87F20D5-EB7A-481E-B701-B30926E6B968}" type="pres">
      <dgm:prSet presAssocID="{D5E7C430-C015-4FF9-8DCC-2EF0518DEB9D}" presName="node" presStyleLbl="node1" presStyleIdx="4" presStyleCnt="9">
        <dgm:presLayoutVars>
          <dgm:bulletEnabled val="1"/>
        </dgm:presLayoutVars>
      </dgm:prSet>
      <dgm:spPr/>
    </dgm:pt>
    <dgm:pt modelId="{209C9E43-C65D-4DC6-BE7D-1EA4DDD386A8}" type="pres">
      <dgm:prSet presAssocID="{AAF6FF8F-93BB-46EA-872C-13A1381B544E}" presName="sibTrans" presStyleLbl="sibTrans1D1" presStyleIdx="4" presStyleCnt="8"/>
      <dgm:spPr/>
    </dgm:pt>
    <dgm:pt modelId="{3B136BBF-7901-4220-B61C-9605962564B8}" type="pres">
      <dgm:prSet presAssocID="{AAF6FF8F-93BB-46EA-872C-13A1381B544E}" presName="connectorText" presStyleLbl="sibTrans1D1" presStyleIdx="4" presStyleCnt="8"/>
      <dgm:spPr/>
    </dgm:pt>
    <dgm:pt modelId="{9B69C341-42E0-47A8-BC75-DB63B4540EC3}" type="pres">
      <dgm:prSet presAssocID="{145C983F-6419-43AD-B939-B334FC802B24}" presName="node" presStyleLbl="node1" presStyleIdx="5" presStyleCnt="9">
        <dgm:presLayoutVars>
          <dgm:bulletEnabled val="1"/>
        </dgm:presLayoutVars>
      </dgm:prSet>
      <dgm:spPr/>
    </dgm:pt>
    <dgm:pt modelId="{304EE6C6-58BE-4BCA-A223-27DFE425034F}" type="pres">
      <dgm:prSet presAssocID="{11E935FD-513B-4D1F-8763-8181A07EBA65}" presName="sibTrans" presStyleLbl="sibTrans1D1" presStyleIdx="5" presStyleCnt="8"/>
      <dgm:spPr/>
    </dgm:pt>
    <dgm:pt modelId="{B17421BC-5DDA-47BB-9982-234397D1C4B4}" type="pres">
      <dgm:prSet presAssocID="{11E935FD-513B-4D1F-8763-8181A07EBA65}" presName="connectorText" presStyleLbl="sibTrans1D1" presStyleIdx="5" presStyleCnt="8"/>
      <dgm:spPr/>
    </dgm:pt>
    <dgm:pt modelId="{3FAA5027-5BDC-4BC5-B556-552D66261454}" type="pres">
      <dgm:prSet presAssocID="{FDCB1625-5E39-4DE3-98B2-AE5ED3A1D059}" presName="node" presStyleLbl="node1" presStyleIdx="6" presStyleCnt="9">
        <dgm:presLayoutVars>
          <dgm:bulletEnabled val="1"/>
        </dgm:presLayoutVars>
      </dgm:prSet>
      <dgm:spPr/>
    </dgm:pt>
    <dgm:pt modelId="{66B26773-E42B-4730-BF2C-6AFBAF50B3EE}" type="pres">
      <dgm:prSet presAssocID="{64187951-824E-4744-BEA0-58C3BAFEED34}" presName="sibTrans" presStyleLbl="sibTrans1D1" presStyleIdx="6" presStyleCnt="8"/>
      <dgm:spPr/>
    </dgm:pt>
    <dgm:pt modelId="{0BB81BB2-5F10-4989-A4EF-A72B102F447E}" type="pres">
      <dgm:prSet presAssocID="{64187951-824E-4744-BEA0-58C3BAFEED34}" presName="connectorText" presStyleLbl="sibTrans1D1" presStyleIdx="6" presStyleCnt="8"/>
      <dgm:spPr/>
    </dgm:pt>
    <dgm:pt modelId="{5EE521CB-E8C5-4A0C-821B-B4BBA2742D45}" type="pres">
      <dgm:prSet presAssocID="{80F4FFFD-EF73-40A8-9D46-85A0381A67BD}" presName="node" presStyleLbl="node1" presStyleIdx="7" presStyleCnt="9">
        <dgm:presLayoutVars>
          <dgm:bulletEnabled val="1"/>
        </dgm:presLayoutVars>
      </dgm:prSet>
      <dgm:spPr/>
    </dgm:pt>
    <dgm:pt modelId="{97E04B10-12BA-4E7E-8FB0-126CC039288B}" type="pres">
      <dgm:prSet presAssocID="{609CE09F-96E2-4AE8-AF7E-4A4ED4803DD7}" presName="sibTrans" presStyleLbl="sibTrans1D1" presStyleIdx="7" presStyleCnt="8"/>
      <dgm:spPr/>
    </dgm:pt>
    <dgm:pt modelId="{6ABE2C12-042C-40EE-BFD2-4B4494F97A24}" type="pres">
      <dgm:prSet presAssocID="{609CE09F-96E2-4AE8-AF7E-4A4ED4803DD7}" presName="connectorText" presStyleLbl="sibTrans1D1" presStyleIdx="7" presStyleCnt="8"/>
      <dgm:spPr/>
    </dgm:pt>
    <dgm:pt modelId="{5B62A2C2-D52E-4909-8761-A1038DA8AC0C}" type="pres">
      <dgm:prSet presAssocID="{42E93957-772B-4B42-A3E9-23591367472D}" presName="node" presStyleLbl="node1" presStyleIdx="8" presStyleCnt="9">
        <dgm:presLayoutVars>
          <dgm:bulletEnabled val="1"/>
        </dgm:presLayoutVars>
      </dgm:prSet>
      <dgm:spPr/>
    </dgm:pt>
  </dgm:ptLst>
  <dgm:cxnLst>
    <dgm:cxn modelId="{9FDE1E00-694D-4701-BCF7-F2B630C71B2D}" type="presOf" srcId="{139E6519-67A3-464E-915E-5A5BE3C0A67E}" destId="{9A02E8BB-49D9-40CF-9FB7-2E2D1C8ABAAF}" srcOrd="0" destOrd="0" presId="urn:microsoft.com/office/officeart/2005/8/layout/bProcess3"/>
    <dgm:cxn modelId="{F6791B06-F5A6-4D3B-970A-CB08802077DF}" type="presOf" srcId="{11E935FD-513B-4D1F-8763-8181A07EBA65}" destId="{304EE6C6-58BE-4BCA-A223-27DFE425034F}" srcOrd="0" destOrd="0" presId="urn:microsoft.com/office/officeart/2005/8/layout/bProcess3"/>
    <dgm:cxn modelId="{47983807-63DA-4706-A54E-2486A54C8E23}" type="presOf" srcId="{19E149DC-2151-427C-9F53-293945F58D2B}" destId="{B1697E06-B3B4-4343-AD78-DAB0D6312EC7}" srcOrd="1" destOrd="0" presId="urn:microsoft.com/office/officeart/2005/8/layout/bProcess3"/>
    <dgm:cxn modelId="{BFAB2710-97C0-40DD-975B-8FF5910B34AD}" type="presOf" srcId="{C0CA8D4E-1543-42A5-9544-1132DCF24132}" destId="{AAB1EC91-5EA3-42DE-9056-0BA50BD84233}" srcOrd="0" destOrd="0" presId="urn:microsoft.com/office/officeart/2005/8/layout/bProcess3"/>
    <dgm:cxn modelId="{CA1B0D13-88C7-43E6-A9BF-ADF25CE92595}" srcId="{5DDD964D-4F6E-4A8A-B719-2A2526564BA1}" destId="{145C983F-6419-43AD-B939-B334FC802B24}" srcOrd="5" destOrd="0" parTransId="{0EE69CF3-3E10-48DB-983D-6BC042D8062A}" sibTransId="{11E935FD-513B-4D1F-8763-8181A07EBA65}"/>
    <dgm:cxn modelId="{725F7C14-9964-43E0-8AFB-1BA1579CB11D}" type="presOf" srcId="{D73E53E0-0CDC-42B8-9839-4F00B6DCC2F3}" destId="{75D4EE31-32D3-49CD-9ED4-4C1D7C149FF6}" srcOrd="0" destOrd="0" presId="urn:microsoft.com/office/officeart/2005/8/layout/bProcess3"/>
    <dgm:cxn modelId="{C16E5027-D35D-44A7-B907-25EC8E7996B8}" type="presOf" srcId="{609CE09F-96E2-4AE8-AF7E-4A4ED4803DD7}" destId="{97E04B10-12BA-4E7E-8FB0-126CC039288B}" srcOrd="0" destOrd="0" presId="urn:microsoft.com/office/officeart/2005/8/layout/bProcess3"/>
    <dgm:cxn modelId="{55790C2A-8CF3-40AC-928B-2CB0B75F9A53}" type="presOf" srcId="{145C983F-6419-43AD-B939-B334FC802B24}" destId="{9B69C341-42E0-47A8-BC75-DB63B4540EC3}" srcOrd="0" destOrd="0" presId="urn:microsoft.com/office/officeart/2005/8/layout/bProcess3"/>
    <dgm:cxn modelId="{48A1DB30-9708-4527-9B02-CC298CC62A9A}" type="presOf" srcId="{80F4FFFD-EF73-40A8-9D46-85A0381A67BD}" destId="{5EE521CB-E8C5-4A0C-821B-B4BBA2742D45}" srcOrd="0" destOrd="0" presId="urn:microsoft.com/office/officeart/2005/8/layout/bProcess3"/>
    <dgm:cxn modelId="{A6BC2334-F861-4868-9B76-B07859EB7CA2}" srcId="{5DDD964D-4F6E-4A8A-B719-2A2526564BA1}" destId="{C0CA8D4E-1543-42A5-9544-1132DCF24132}" srcOrd="2" destOrd="0" parTransId="{0CDF4620-F6F7-40D6-AE75-6E30FFEF291E}" sibTransId="{19E149DC-2151-427C-9F53-293945F58D2B}"/>
    <dgm:cxn modelId="{8406B239-CF67-478D-A35F-75D6A604A19A}" type="presOf" srcId="{13B75ADB-2FF0-4169-A481-5D7E15218F3F}" destId="{267D26E7-022C-421E-BF90-546ACDCCDAF2}" srcOrd="0" destOrd="0" presId="urn:microsoft.com/office/officeart/2005/8/layout/bProcess3"/>
    <dgm:cxn modelId="{8357B060-315F-47E7-AF48-D494E7FDB69E}" type="presOf" srcId="{1CF5BC56-9E53-4F9C-B59F-5D332D8166DD}" destId="{FECE76A6-DD4F-47F2-9D7B-15DD87665845}" srcOrd="0" destOrd="0" presId="urn:microsoft.com/office/officeart/2005/8/layout/bProcess3"/>
    <dgm:cxn modelId="{A0E05F42-AD05-445D-9A37-DC93DA78E6D9}" srcId="{5DDD964D-4F6E-4A8A-B719-2A2526564BA1}" destId="{80F4FFFD-EF73-40A8-9D46-85A0381A67BD}" srcOrd="7" destOrd="0" parTransId="{AD87E4F1-E607-4145-8759-000B24232B34}" sibTransId="{609CE09F-96E2-4AE8-AF7E-4A4ED4803DD7}"/>
    <dgm:cxn modelId="{8C3B4263-78F9-4B9B-9303-F8D083C31982}" type="presOf" srcId="{D5E7C430-C015-4FF9-8DCC-2EF0518DEB9D}" destId="{C87F20D5-EB7A-481E-B701-B30926E6B968}" srcOrd="0" destOrd="0" presId="urn:microsoft.com/office/officeart/2005/8/layout/bProcess3"/>
    <dgm:cxn modelId="{9A159F63-7AE4-47C7-821F-0BBB65B194FE}" srcId="{5DDD964D-4F6E-4A8A-B719-2A2526564BA1}" destId="{D5E7C430-C015-4FF9-8DCC-2EF0518DEB9D}" srcOrd="4" destOrd="0" parTransId="{6D85CEDF-2D1D-4879-9E45-FCD82C7C0D0E}" sibTransId="{AAF6FF8F-93BB-46EA-872C-13A1381B544E}"/>
    <dgm:cxn modelId="{BF99D063-732C-4E8B-9E7B-C48C47C5E2D6}" type="presOf" srcId="{139E6519-67A3-464E-915E-5A5BE3C0A67E}" destId="{39492E46-9F0F-4837-ACA4-2182A1F74A28}" srcOrd="1" destOrd="0" presId="urn:microsoft.com/office/officeart/2005/8/layout/bProcess3"/>
    <dgm:cxn modelId="{64957764-A5CF-4353-9E77-98BF52613ABE}" type="presOf" srcId="{42E93957-772B-4B42-A3E9-23591367472D}" destId="{5B62A2C2-D52E-4909-8761-A1038DA8AC0C}" srcOrd="0" destOrd="0" presId="urn:microsoft.com/office/officeart/2005/8/layout/bProcess3"/>
    <dgm:cxn modelId="{518C2E49-79D3-4B64-9A08-84CEACADEB6C}" srcId="{5DDD964D-4F6E-4A8A-B719-2A2526564BA1}" destId="{1CF5BC56-9E53-4F9C-B59F-5D332D8166DD}" srcOrd="3" destOrd="0" parTransId="{09614F22-8D69-48D8-840A-77CFC89626C6}" sibTransId="{D73E53E0-0CDC-42B8-9839-4F00B6DCC2F3}"/>
    <dgm:cxn modelId="{B5BAAA4F-D5C5-494D-8F6B-FB298F46A310}" type="presOf" srcId="{369823E4-2EC5-4956-9CA1-43473A14255A}" destId="{A3398E4B-B561-4460-A53C-12D4AA2C8917}" srcOrd="1" destOrd="0" presId="urn:microsoft.com/office/officeart/2005/8/layout/bProcess3"/>
    <dgm:cxn modelId="{73F15E76-3D23-4707-859C-1A30E5316ACE}" type="presOf" srcId="{64187951-824E-4744-BEA0-58C3BAFEED34}" destId="{66B26773-E42B-4730-BF2C-6AFBAF50B3EE}" srcOrd="0" destOrd="0" presId="urn:microsoft.com/office/officeart/2005/8/layout/bProcess3"/>
    <dgm:cxn modelId="{1803487B-3762-4C3D-B308-E9BE6984BD64}" type="presOf" srcId="{64187951-824E-4744-BEA0-58C3BAFEED34}" destId="{0BB81BB2-5F10-4989-A4EF-A72B102F447E}" srcOrd="1" destOrd="0" presId="urn:microsoft.com/office/officeart/2005/8/layout/bProcess3"/>
    <dgm:cxn modelId="{3BAFC17D-EEA1-4DA9-AC15-7429C6A1F479}" type="presOf" srcId="{369823E4-2EC5-4956-9CA1-43473A14255A}" destId="{E7A39D44-E387-45DF-B337-34CD22E0C41E}" srcOrd="0" destOrd="0" presId="urn:microsoft.com/office/officeart/2005/8/layout/bProcess3"/>
    <dgm:cxn modelId="{48783581-CA26-480B-91EE-93E3922DD80E}" srcId="{5DDD964D-4F6E-4A8A-B719-2A2526564BA1}" destId="{B212CC3A-96C6-44E5-9653-AE5ED706E323}" srcOrd="0" destOrd="0" parTransId="{97EA01A6-E8EE-4906-8F7C-F0CABDCA3A9B}" sibTransId="{139E6519-67A3-464E-915E-5A5BE3C0A67E}"/>
    <dgm:cxn modelId="{63A20E83-FFE6-46FA-B6AA-08E3D43241C8}" type="presOf" srcId="{FDCB1625-5E39-4DE3-98B2-AE5ED3A1D059}" destId="{3FAA5027-5BDC-4BC5-B556-552D66261454}" srcOrd="0" destOrd="0" presId="urn:microsoft.com/office/officeart/2005/8/layout/bProcess3"/>
    <dgm:cxn modelId="{BEF48884-C416-44A7-A1C9-EB4E6EE0DE1E}" srcId="{5DDD964D-4F6E-4A8A-B719-2A2526564BA1}" destId="{FDCB1625-5E39-4DE3-98B2-AE5ED3A1D059}" srcOrd="6" destOrd="0" parTransId="{0C7A96CE-8E31-4408-9FE2-1D7F654F1E54}" sibTransId="{64187951-824E-4744-BEA0-58C3BAFEED34}"/>
    <dgm:cxn modelId="{3FD32387-2EFF-4AA1-95EF-AE464A6684DA}" srcId="{5DDD964D-4F6E-4A8A-B719-2A2526564BA1}" destId="{13B75ADB-2FF0-4169-A481-5D7E15218F3F}" srcOrd="1" destOrd="0" parTransId="{37E75DA7-7BB2-4027-90C0-5B5E91E692BC}" sibTransId="{369823E4-2EC5-4956-9CA1-43473A14255A}"/>
    <dgm:cxn modelId="{1C36189F-68E7-4288-84C5-AE3A5B79719C}" type="presOf" srcId="{AAF6FF8F-93BB-46EA-872C-13A1381B544E}" destId="{209C9E43-C65D-4DC6-BE7D-1EA4DDD386A8}" srcOrd="0" destOrd="0" presId="urn:microsoft.com/office/officeart/2005/8/layout/bProcess3"/>
    <dgm:cxn modelId="{86EF4AA9-525C-420D-AAF8-3F17F2EC416E}" srcId="{5DDD964D-4F6E-4A8A-B719-2A2526564BA1}" destId="{42E93957-772B-4B42-A3E9-23591367472D}" srcOrd="8" destOrd="0" parTransId="{FE0BE1B3-6461-413D-A436-FB7F43E39009}" sibTransId="{28CFCAA0-B8C8-486D-B3A4-63C77F47A504}"/>
    <dgm:cxn modelId="{1DB956B9-BE84-4DF0-A038-7B745034DB86}" type="presOf" srcId="{AAF6FF8F-93BB-46EA-872C-13A1381B544E}" destId="{3B136BBF-7901-4220-B61C-9605962564B8}" srcOrd="1" destOrd="0" presId="urn:microsoft.com/office/officeart/2005/8/layout/bProcess3"/>
    <dgm:cxn modelId="{1354F6C0-33D6-4F46-B129-299287DA9C05}" type="presOf" srcId="{19E149DC-2151-427C-9F53-293945F58D2B}" destId="{85EEC966-E0BB-4C4A-B335-CCCDE0B9C30C}" srcOrd="0" destOrd="0" presId="urn:microsoft.com/office/officeart/2005/8/layout/bProcess3"/>
    <dgm:cxn modelId="{3E2DB8C2-CCEA-434E-B22C-EC1EB33CBA3F}" type="presOf" srcId="{11E935FD-513B-4D1F-8763-8181A07EBA65}" destId="{B17421BC-5DDA-47BB-9982-234397D1C4B4}" srcOrd="1" destOrd="0" presId="urn:microsoft.com/office/officeart/2005/8/layout/bProcess3"/>
    <dgm:cxn modelId="{0A9B9CE1-60DE-4E7B-AA4D-8AD5152AE5D8}" type="presOf" srcId="{5DDD964D-4F6E-4A8A-B719-2A2526564BA1}" destId="{6A403A5E-F728-45EE-B67B-1FAD251C0108}" srcOrd="0" destOrd="0" presId="urn:microsoft.com/office/officeart/2005/8/layout/bProcess3"/>
    <dgm:cxn modelId="{AB8921F1-C1B6-4F56-93BF-B048FB76FDA7}" type="presOf" srcId="{B212CC3A-96C6-44E5-9653-AE5ED706E323}" destId="{185F1822-C376-4DDA-82D5-CE679DECB0BE}" srcOrd="0" destOrd="0" presId="urn:microsoft.com/office/officeart/2005/8/layout/bProcess3"/>
    <dgm:cxn modelId="{921142F3-54F6-462E-BBB7-0779C6C9CEF2}" type="presOf" srcId="{609CE09F-96E2-4AE8-AF7E-4A4ED4803DD7}" destId="{6ABE2C12-042C-40EE-BFD2-4B4494F97A24}" srcOrd="1" destOrd="0" presId="urn:microsoft.com/office/officeart/2005/8/layout/bProcess3"/>
    <dgm:cxn modelId="{B39F53FD-B78B-4027-8BF2-83DA0C28DD92}" type="presOf" srcId="{D73E53E0-0CDC-42B8-9839-4F00B6DCC2F3}" destId="{D4F938FA-0B65-459C-A758-0970C093603F}" srcOrd="1" destOrd="0" presId="urn:microsoft.com/office/officeart/2005/8/layout/bProcess3"/>
    <dgm:cxn modelId="{ED2E1C02-5593-4613-A518-46221A548096}" type="presParOf" srcId="{6A403A5E-F728-45EE-B67B-1FAD251C0108}" destId="{185F1822-C376-4DDA-82D5-CE679DECB0BE}" srcOrd="0" destOrd="0" presId="urn:microsoft.com/office/officeart/2005/8/layout/bProcess3"/>
    <dgm:cxn modelId="{40443B46-E50D-4761-9230-5202ED694386}" type="presParOf" srcId="{6A403A5E-F728-45EE-B67B-1FAD251C0108}" destId="{9A02E8BB-49D9-40CF-9FB7-2E2D1C8ABAAF}" srcOrd="1" destOrd="0" presId="urn:microsoft.com/office/officeart/2005/8/layout/bProcess3"/>
    <dgm:cxn modelId="{8BF3D823-3D03-4ED0-BFBC-97D3814124CD}" type="presParOf" srcId="{9A02E8BB-49D9-40CF-9FB7-2E2D1C8ABAAF}" destId="{39492E46-9F0F-4837-ACA4-2182A1F74A28}" srcOrd="0" destOrd="0" presId="urn:microsoft.com/office/officeart/2005/8/layout/bProcess3"/>
    <dgm:cxn modelId="{5D6AF059-E9C0-4024-A095-6FF1048C5398}" type="presParOf" srcId="{6A403A5E-F728-45EE-B67B-1FAD251C0108}" destId="{267D26E7-022C-421E-BF90-546ACDCCDAF2}" srcOrd="2" destOrd="0" presId="urn:microsoft.com/office/officeart/2005/8/layout/bProcess3"/>
    <dgm:cxn modelId="{E1DB8B06-D304-4192-96FC-0512333FCE8E}" type="presParOf" srcId="{6A403A5E-F728-45EE-B67B-1FAD251C0108}" destId="{E7A39D44-E387-45DF-B337-34CD22E0C41E}" srcOrd="3" destOrd="0" presId="urn:microsoft.com/office/officeart/2005/8/layout/bProcess3"/>
    <dgm:cxn modelId="{778FE94B-7192-4CAE-AB43-C48963C0B8DD}" type="presParOf" srcId="{E7A39D44-E387-45DF-B337-34CD22E0C41E}" destId="{A3398E4B-B561-4460-A53C-12D4AA2C8917}" srcOrd="0" destOrd="0" presId="urn:microsoft.com/office/officeart/2005/8/layout/bProcess3"/>
    <dgm:cxn modelId="{DB3BA8DA-2465-4BA3-8BF7-1370F504FB06}" type="presParOf" srcId="{6A403A5E-F728-45EE-B67B-1FAD251C0108}" destId="{AAB1EC91-5EA3-42DE-9056-0BA50BD84233}" srcOrd="4" destOrd="0" presId="urn:microsoft.com/office/officeart/2005/8/layout/bProcess3"/>
    <dgm:cxn modelId="{DD764BF3-9284-481A-9A56-EF768BB0C9C3}" type="presParOf" srcId="{6A403A5E-F728-45EE-B67B-1FAD251C0108}" destId="{85EEC966-E0BB-4C4A-B335-CCCDE0B9C30C}" srcOrd="5" destOrd="0" presId="urn:microsoft.com/office/officeart/2005/8/layout/bProcess3"/>
    <dgm:cxn modelId="{FACA550A-F3A2-4FCC-B738-8E0E039CEDA1}" type="presParOf" srcId="{85EEC966-E0BB-4C4A-B335-CCCDE0B9C30C}" destId="{B1697E06-B3B4-4343-AD78-DAB0D6312EC7}" srcOrd="0" destOrd="0" presId="urn:microsoft.com/office/officeart/2005/8/layout/bProcess3"/>
    <dgm:cxn modelId="{97F20A32-3A5D-4143-9CF4-7ECBF02E20D0}" type="presParOf" srcId="{6A403A5E-F728-45EE-B67B-1FAD251C0108}" destId="{FECE76A6-DD4F-47F2-9D7B-15DD87665845}" srcOrd="6" destOrd="0" presId="urn:microsoft.com/office/officeart/2005/8/layout/bProcess3"/>
    <dgm:cxn modelId="{7EA63235-9A12-4C6A-84D3-EEFDB51B3749}" type="presParOf" srcId="{6A403A5E-F728-45EE-B67B-1FAD251C0108}" destId="{75D4EE31-32D3-49CD-9ED4-4C1D7C149FF6}" srcOrd="7" destOrd="0" presId="urn:microsoft.com/office/officeart/2005/8/layout/bProcess3"/>
    <dgm:cxn modelId="{8143FD9B-E8CA-4557-B79C-4ECEE1A073D9}" type="presParOf" srcId="{75D4EE31-32D3-49CD-9ED4-4C1D7C149FF6}" destId="{D4F938FA-0B65-459C-A758-0970C093603F}" srcOrd="0" destOrd="0" presId="urn:microsoft.com/office/officeart/2005/8/layout/bProcess3"/>
    <dgm:cxn modelId="{B8417616-981D-42FB-BB32-9B3F79895ADF}" type="presParOf" srcId="{6A403A5E-F728-45EE-B67B-1FAD251C0108}" destId="{C87F20D5-EB7A-481E-B701-B30926E6B968}" srcOrd="8" destOrd="0" presId="urn:microsoft.com/office/officeart/2005/8/layout/bProcess3"/>
    <dgm:cxn modelId="{56884994-4BA4-47F9-8D9A-1DDF04D2E63B}" type="presParOf" srcId="{6A403A5E-F728-45EE-B67B-1FAD251C0108}" destId="{209C9E43-C65D-4DC6-BE7D-1EA4DDD386A8}" srcOrd="9" destOrd="0" presId="urn:microsoft.com/office/officeart/2005/8/layout/bProcess3"/>
    <dgm:cxn modelId="{5CB49DFA-3203-496A-9429-919F62B446B4}" type="presParOf" srcId="{209C9E43-C65D-4DC6-BE7D-1EA4DDD386A8}" destId="{3B136BBF-7901-4220-B61C-9605962564B8}" srcOrd="0" destOrd="0" presId="urn:microsoft.com/office/officeart/2005/8/layout/bProcess3"/>
    <dgm:cxn modelId="{802ACBCA-4B4F-419B-8438-4EAC46317F8C}" type="presParOf" srcId="{6A403A5E-F728-45EE-B67B-1FAD251C0108}" destId="{9B69C341-42E0-47A8-BC75-DB63B4540EC3}" srcOrd="10" destOrd="0" presId="urn:microsoft.com/office/officeart/2005/8/layout/bProcess3"/>
    <dgm:cxn modelId="{02E80441-B4F9-4C98-9A6D-D32E7EEC024A}" type="presParOf" srcId="{6A403A5E-F728-45EE-B67B-1FAD251C0108}" destId="{304EE6C6-58BE-4BCA-A223-27DFE425034F}" srcOrd="11" destOrd="0" presId="urn:microsoft.com/office/officeart/2005/8/layout/bProcess3"/>
    <dgm:cxn modelId="{41B4985D-225C-4C29-B050-A4A2FAB26960}" type="presParOf" srcId="{304EE6C6-58BE-4BCA-A223-27DFE425034F}" destId="{B17421BC-5DDA-47BB-9982-234397D1C4B4}" srcOrd="0" destOrd="0" presId="urn:microsoft.com/office/officeart/2005/8/layout/bProcess3"/>
    <dgm:cxn modelId="{4773BAAC-C013-41CC-8354-3A4CB639478F}" type="presParOf" srcId="{6A403A5E-F728-45EE-B67B-1FAD251C0108}" destId="{3FAA5027-5BDC-4BC5-B556-552D66261454}" srcOrd="12" destOrd="0" presId="urn:microsoft.com/office/officeart/2005/8/layout/bProcess3"/>
    <dgm:cxn modelId="{6F35401E-314C-4A03-91DA-AA6B9ADAF2D1}" type="presParOf" srcId="{6A403A5E-F728-45EE-B67B-1FAD251C0108}" destId="{66B26773-E42B-4730-BF2C-6AFBAF50B3EE}" srcOrd="13" destOrd="0" presId="urn:microsoft.com/office/officeart/2005/8/layout/bProcess3"/>
    <dgm:cxn modelId="{5D2A2F6A-E29E-405B-8D28-00354A25881B}" type="presParOf" srcId="{66B26773-E42B-4730-BF2C-6AFBAF50B3EE}" destId="{0BB81BB2-5F10-4989-A4EF-A72B102F447E}" srcOrd="0" destOrd="0" presId="urn:microsoft.com/office/officeart/2005/8/layout/bProcess3"/>
    <dgm:cxn modelId="{F4626F91-BC9D-4135-B70E-A2566D729BCB}" type="presParOf" srcId="{6A403A5E-F728-45EE-B67B-1FAD251C0108}" destId="{5EE521CB-E8C5-4A0C-821B-B4BBA2742D45}" srcOrd="14" destOrd="0" presId="urn:microsoft.com/office/officeart/2005/8/layout/bProcess3"/>
    <dgm:cxn modelId="{A051867B-75F6-4B02-A813-D2AAAE8DD523}" type="presParOf" srcId="{6A403A5E-F728-45EE-B67B-1FAD251C0108}" destId="{97E04B10-12BA-4E7E-8FB0-126CC039288B}" srcOrd="15" destOrd="0" presId="urn:microsoft.com/office/officeart/2005/8/layout/bProcess3"/>
    <dgm:cxn modelId="{17E67BAB-4CE5-4BA3-A87B-82D16EC4951C}" type="presParOf" srcId="{97E04B10-12BA-4E7E-8FB0-126CC039288B}" destId="{6ABE2C12-042C-40EE-BFD2-4B4494F97A24}" srcOrd="0" destOrd="0" presId="urn:microsoft.com/office/officeart/2005/8/layout/bProcess3"/>
    <dgm:cxn modelId="{B1781201-FDDC-48EE-8D00-981B3C53C140}" type="presParOf" srcId="{6A403A5E-F728-45EE-B67B-1FAD251C0108}" destId="{5B62A2C2-D52E-4909-8761-A1038DA8AC0C}"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970040-A1BC-934B-B61A-5D5A177EE620}" type="doc">
      <dgm:prSet loTypeId="urn:microsoft.com/office/officeart/2005/8/layout/matrix2" loCatId="" qsTypeId="urn:microsoft.com/office/officeart/2005/8/quickstyle/simple4" qsCatId="simple" csTypeId="urn:microsoft.com/office/officeart/2005/8/colors/accent1_2" csCatId="accent1" phldr="1"/>
      <dgm:spPr/>
      <dgm:t>
        <a:bodyPr/>
        <a:lstStyle/>
        <a:p>
          <a:endParaRPr lang="en-US"/>
        </a:p>
      </dgm:t>
    </dgm:pt>
    <dgm:pt modelId="{5887C498-F8D5-D840-81E6-2134FE0F8605}">
      <dgm:prSet phldrT="[Text]"/>
      <dgm:spPr>
        <a:solidFill>
          <a:srgbClr val="00B050"/>
        </a:solidFill>
      </dgm:spPr>
      <dgm:t>
        <a:bodyPr/>
        <a:lstStyle/>
        <a:p>
          <a:r>
            <a:rPr lang="pt-PT" noProof="0" dirty="0"/>
            <a:t>Demande </a:t>
          </a:r>
        </a:p>
        <a:p>
          <a:r>
            <a:rPr lang="pt-PT" noProof="0" dirty="0"/>
            <a:t>Moteur</a:t>
          </a:r>
        </a:p>
      </dgm:t>
    </dgm:pt>
    <dgm:pt modelId="{BCCB0F72-0E55-0B4A-B957-6DE55C38CD62}" type="parTrans" cxnId="{F773190C-3523-C947-A77D-00E371EF9F99}">
      <dgm:prSet/>
      <dgm:spPr/>
      <dgm:t>
        <a:bodyPr/>
        <a:lstStyle/>
        <a:p>
          <a:endParaRPr lang="pt-PT" noProof="0" dirty="0"/>
        </a:p>
      </dgm:t>
    </dgm:pt>
    <dgm:pt modelId="{D1062BAD-D942-A941-9057-F08FBF63949D}" type="sibTrans" cxnId="{F773190C-3523-C947-A77D-00E371EF9F99}">
      <dgm:prSet/>
      <dgm:spPr/>
      <dgm:t>
        <a:bodyPr/>
        <a:lstStyle/>
        <a:p>
          <a:endParaRPr lang="pt-PT" noProof="0" dirty="0"/>
        </a:p>
      </dgm:t>
    </dgm:pt>
    <dgm:pt modelId="{9C198577-12D9-8944-BB85-8415CD125C82}">
      <dgm:prSet phldrT="[Text]"/>
      <dgm:spPr>
        <a:solidFill>
          <a:srgbClr val="FF0000"/>
        </a:solidFill>
      </dgm:spPr>
      <dgm:t>
        <a:bodyPr/>
        <a:lstStyle/>
        <a:p>
          <a:r>
            <a:rPr lang="pt-PT" noProof="0" dirty="0"/>
            <a:t>Demande </a:t>
          </a:r>
        </a:p>
        <a:p>
          <a:r>
            <a:rPr lang="pt-PT" noProof="0" dirty="0"/>
            <a:t>Frein</a:t>
          </a:r>
        </a:p>
      </dgm:t>
    </dgm:pt>
    <dgm:pt modelId="{530BB978-622C-2942-9CA8-FE819B047681}" type="parTrans" cxnId="{62BDCD27-B22F-AA44-8714-0B4921AFE89A}">
      <dgm:prSet/>
      <dgm:spPr/>
      <dgm:t>
        <a:bodyPr/>
        <a:lstStyle/>
        <a:p>
          <a:endParaRPr lang="pt-PT" noProof="0" dirty="0"/>
        </a:p>
      </dgm:t>
    </dgm:pt>
    <dgm:pt modelId="{2778E4E9-85C1-3E46-8B2C-EAB70932C15C}" type="sibTrans" cxnId="{62BDCD27-B22F-AA44-8714-0B4921AFE89A}">
      <dgm:prSet/>
      <dgm:spPr/>
      <dgm:t>
        <a:bodyPr/>
        <a:lstStyle/>
        <a:p>
          <a:endParaRPr lang="pt-PT" noProof="0" dirty="0"/>
        </a:p>
      </dgm:t>
    </dgm:pt>
    <dgm:pt modelId="{702A89BF-23CD-9D40-B27C-0354F2CA6A06}">
      <dgm:prSet phldrT="[Text]"/>
      <dgm:spPr>
        <a:solidFill>
          <a:srgbClr val="00B050"/>
        </a:solidFill>
      </dgm:spPr>
      <dgm:t>
        <a:bodyPr/>
        <a:lstStyle/>
        <a:p>
          <a:r>
            <a:rPr lang="pt-PT" noProof="0" dirty="0"/>
            <a:t>Offre</a:t>
          </a:r>
          <a:br>
            <a:rPr lang="pt-PT" noProof="0" dirty="0"/>
          </a:br>
          <a:r>
            <a:rPr lang="pt-PT" noProof="0" dirty="0"/>
            <a:t> Moteur</a:t>
          </a:r>
        </a:p>
      </dgm:t>
    </dgm:pt>
    <dgm:pt modelId="{A0D81955-06FF-A74F-946A-C4D2499B492F}" type="parTrans" cxnId="{ECD780F8-086E-1440-B343-DF3988C754C6}">
      <dgm:prSet/>
      <dgm:spPr/>
      <dgm:t>
        <a:bodyPr/>
        <a:lstStyle/>
        <a:p>
          <a:endParaRPr lang="pt-PT" noProof="0" dirty="0"/>
        </a:p>
      </dgm:t>
    </dgm:pt>
    <dgm:pt modelId="{AABA76F0-0CA4-E14C-9519-1F2C50812717}" type="sibTrans" cxnId="{ECD780F8-086E-1440-B343-DF3988C754C6}">
      <dgm:prSet/>
      <dgm:spPr/>
      <dgm:t>
        <a:bodyPr/>
        <a:lstStyle/>
        <a:p>
          <a:endParaRPr lang="pt-PT" noProof="0" dirty="0"/>
        </a:p>
      </dgm:t>
    </dgm:pt>
    <dgm:pt modelId="{CACC1339-F163-BE4F-BD99-13D76BDF793D}">
      <dgm:prSet phldrT="[Text]"/>
      <dgm:spPr>
        <a:solidFill>
          <a:srgbClr val="FF0000"/>
        </a:solidFill>
      </dgm:spPr>
      <dgm:t>
        <a:bodyPr/>
        <a:lstStyle/>
        <a:p>
          <a:r>
            <a:rPr lang="pt-PT" noProof="0" dirty="0"/>
            <a:t>Offre Frein</a:t>
          </a:r>
        </a:p>
      </dgm:t>
    </dgm:pt>
    <dgm:pt modelId="{E7D0D777-0F22-CB47-9F5C-AC97965878E2}" type="parTrans" cxnId="{047AF651-CAE0-1049-A318-6C40459F3C8C}">
      <dgm:prSet/>
      <dgm:spPr/>
      <dgm:t>
        <a:bodyPr/>
        <a:lstStyle/>
        <a:p>
          <a:endParaRPr lang="pt-PT" noProof="0" dirty="0"/>
        </a:p>
      </dgm:t>
    </dgm:pt>
    <dgm:pt modelId="{B920F58C-2134-8548-9E25-7506220EEE16}" type="sibTrans" cxnId="{047AF651-CAE0-1049-A318-6C40459F3C8C}">
      <dgm:prSet/>
      <dgm:spPr/>
      <dgm:t>
        <a:bodyPr/>
        <a:lstStyle/>
        <a:p>
          <a:endParaRPr lang="pt-PT" noProof="0" dirty="0"/>
        </a:p>
      </dgm:t>
    </dgm:pt>
    <dgm:pt modelId="{59ECD789-9EC5-2841-8B5A-50A9AE240B06}" type="pres">
      <dgm:prSet presAssocID="{D0970040-A1BC-934B-B61A-5D5A177EE620}" presName="matrix" presStyleCnt="0">
        <dgm:presLayoutVars>
          <dgm:chMax val="1"/>
          <dgm:dir/>
          <dgm:resizeHandles val="exact"/>
        </dgm:presLayoutVars>
      </dgm:prSet>
      <dgm:spPr/>
    </dgm:pt>
    <dgm:pt modelId="{DFF22882-713B-D04D-BB1B-62F06DAEEF3F}" type="pres">
      <dgm:prSet presAssocID="{D0970040-A1BC-934B-B61A-5D5A177EE620}" presName="axisShape" presStyleLbl="bgShp" presStyleIdx="0" presStyleCnt="1"/>
      <dgm:spPr/>
    </dgm:pt>
    <dgm:pt modelId="{F77AE531-D419-9A4B-9535-0A28E626CE23}" type="pres">
      <dgm:prSet presAssocID="{D0970040-A1BC-934B-B61A-5D5A177EE620}" presName="rect1" presStyleLbl="node1" presStyleIdx="0" presStyleCnt="4" custLinFactNeighborX="-4420" custLinFactNeighborY="-2411">
        <dgm:presLayoutVars>
          <dgm:chMax val="0"/>
          <dgm:chPref val="0"/>
          <dgm:bulletEnabled val="1"/>
        </dgm:presLayoutVars>
      </dgm:prSet>
      <dgm:spPr/>
    </dgm:pt>
    <dgm:pt modelId="{9B6B068E-0FCF-C14E-BCB4-813BB4FEF4F7}" type="pres">
      <dgm:prSet presAssocID="{D0970040-A1BC-934B-B61A-5D5A177EE620}" presName="rect2" presStyleLbl="node1" presStyleIdx="1" presStyleCnt="4" custLinFactNeighborX="5313" custLinFactNeighborY="-1478">
        <dgm:presLayoutVars>
          <dgm:chMax val="0"/>
          <dgm:chPref val="0"/>
          <dgm:bulletEnabled val="1"/>
        </dgm:presLayoutVars>
      </dgm:prSet>
      <dgm:spPr/>
    </dgm:pt>
    <dgm:pt modelId="{7F8F8335-A3BC-2C42-8A9B-C59BE3CF0394}" type="pres">
      <dgm:prSet presAssocID="{D0970040-A1BC-934B-B61A-5D5A177EE620}" presName="rect3" presStyleLbl="node1" presStyleIdx="2" presStyleCnt="4">
        <dgm:presLayoutVars>
          <dgm:chMax val="0"/>
          <dgm:chPref val="0"/>
          <dgm:bulletEnabled val="1"/>
        </dgm:presLayoutVars>
      </dgm:prSet>
      <dgm:spPr/>
    </dgm:pt>
    <dgm:pt modelId="{DF8BC5E2-993C-594D-978E-3D8F952CED0B}" type="pres">
      <dgm:prSet presAssocID="{D0970040-A1BC-934B-B61A-5D5A177EE620}" presName="rect4" presStyleLbl="node1" presStyleIdx="3" presStyleCnt="4">
        <dgm:presLayoutVars>
          <dgm:chMax val="0"/>
          <dgm:chPref val="0"/>
          <dgm:bulletEnabled val="1"/>
        </dgm:presLayoutVars>
      </dgm:prSet>
      <dgm:spPr/>
    </dgm:pt>
  </dgm:ptLst>
  <dgm:cxnLst>
    <dgm:cxn modelId="{FE7A8D00-3A2E-FB41-983C-83AC07288116}" type="presOf" srcId="{702A89BF-23CD-9D40-B27C-0354F2CA6A06}" destId="{7F8F8335-A3BC-2C42-8A9B-C59BE3CF0394}" srcOrd="0" destOrd="0" presId="urn:microsoft.com/office/officeart/2005/8/layout/matrix2"/>
    <dgm:cxn modelId="{F773190C-3523-C947-A77D-00E371EF9F99}" srcId="{D0970040-A1BC-934B-B61A-5D5A177EE620}" destId="{5887C498-F8D5-D840-81E6-2134FE0F8605}" srcOrd="0" destOrd="0" parTransId="{BCCB0F72-0E55-0B4A-B957-6DE55C38CD62}" sibTransId="{D1062BAD-D942-A941-9057-F08FBF63949D}"/>
    <dgm:cxn modelId="{CEB5FF1C-B388-4B42-B1CE-8FD9865724ED}" type="presOf" srcId="{D0970040-A1BC-934B-B61A-5D5A177EE620}" destId="{59ECD789-9EC5-2841-8B5A-50A9AE240B06}" srcOrd="0" destOrd="0" presId="urn:microsoft.com/office/officeart/2005/8/layout/matrix2"/>
    <dgm:cxn modelId="{62BDCD27-B22F-AA44-8714-0B4921AFE89A}" srcId="{D0970040-A1BC-934B-B61A-5D5A177EE620}" destId="{9C198577-12D9-8944-BB85-8415CD125C82}" srcOrd="1" destOrd="0" parTransId="{530BB978-622C-2942-9CA8-FE819B047681}" sibTransId="{2778E4E9-85C1-3E46-8B2C-EAB70932C15C}"/>
    <dgm:cxn modelId="{047AF651-CAE0-1049-A318-6C40459F3C8C}" srcId="{D0970040-A1BC-934B-B61A-5D5A177EE620}" destId="{CACC1339-F163-BE4F-BD99-13D76BDF793D}" srcOrd="3" destOrd="0" parTransId="{E7D0D777-0F22-CB47-9F5C-AC97965878E2}" sibTransId="{B920F58C-2134-8548-9E25-7506220EEE16}"/>
    <dgm:cxn modelId="{3FEEDB56-F490-3442-961F-70C432304FDE}" type="presOf" srcId="{5887C498-F8D5-D840-81E6-2134FE0F8605}" destId="{F77AE531-D419-9A4B-9535-0A28E626CE23}" srcOrd="0" destOrd="0" presId="urn:microsoft.com/office/officeart/2005/8/layout/matrix2"/>
    <dgm:cxn modelId="{AD8BDEB2-536F-F84F-9722-8CB0DDABD532}" type="presOf" srcId="{CACC1339-F163-BE4F-BD99-13D76BDF793D}" destId="{DF8BC5E2-993C-594D-978E-3D8F952CED0B}" srcOrd="0" destOrd="0" presId="urn:microsoft.com/office/officeart/2005/8/layout/matrix2"/>
    <dgm:cxn modelId="{C0438CF4-03BA-EE4B-9BBB-5D512D1CEFC4}" type="presOf" srcId="{9C198577-12D9-8944-BB85-8415CD125C82}" destId="{9B6B068E-0FCF-C14E-BCB4-813BB4FEF4F7}" srcOrd="0" destOrd="0" presId="urn:microsoft.com/office/officeart/2005/8/layout/matrix2"/>
    <dgm:cxn modelId="{ECD780F8-086E-1440-B343-DF3988C754C6}" srcId="{D0970040-A1BC-934B-B61A-5D5A177EE620}" destId="{702A89BF-23CD-9D40-B27C-0354F2CA6A06}" srcOrd="2" destOrd="0" parTransId="{A0D81955-06FF-A74F-946A-C4D2499B492F}" sibTransId="{AABA76F0-0CA4-E14C-9519-1F2C50812717}"/>
    <dgm:cxn modelId="{2DB1CD2F-32FE-7D47-986B-5D87025F3BA3}" type="presParOf" srcId="{59ECD789-9EC5-2841-8B5A-50A9AE240B06}" destId="{DFF22882-713B-D04D-BB1B-62F06DAEEF3F}" srcOrd="0" destOrd="0" presId="urn:microsoft.com/office/officeart/2005/8/layout/matrix2"/>
    <dgm:cxn modelId="{E07B515F-4648-2344-A409-6BAE9188DC90}" type="presParOf" srcId="{59ECD789-9EC5-2841-8B5A-50A9AE240B06}" destId="{F77AE531-D419-9A4B-9535-0A28E626CE23}" srcOrd="1" destOrd="0" presId="urn:microsoft.com/office/officeart/2005/8/layout/matrix2"/>
    <dgm:cxn modelId="{B49224CB-40D7-B545-B372-07AA9FFCE161}" type="presParOf" srcId="{59ECD789-9EC5-2841-8B5A-50A9AE240B06}" destId="{9B6B068E-0FCF-C14E-BCB4-813BB4FEF4F7}" srcOrd="2" destOrd="0" presId="urn:microsoft.com/office/officeart/2005/8/layout/matrix2"/>
    <dgm:cxn modelId="{61C9290A-F2D4-B745-8E94-E69F0804FF32}" type="presParOf" srcId="{59ECD789-9EC5-2841-8B5A-50A9AE240B06}" destId="{7F8F8335-A3BC-2C42-8A9B-C59BE3CF0394}" srcOrd="3" destOrd="0" presId="urn:microsoft.com/office/officeart/2005/8/layout/matrix2"/>
    <dgm:cxn modelId="{8AAAF408-3D95-7642-B2D7-EFAE009C787F}" type="presParOf" srcId="{59ECD789-9EC5-2841-8B5A-50A9AE240B06}" destId="{DF8BC5E2-993C-594D-978E-3D8F952CED0B}" srcOrd="4" destOrd="0" presId="urn:microsoft.com/office/officeart/2005/8/layout/matrix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EFF5D-FE9C-4053-86CB-019E6FF3ED8F}">
      <dsp:nvSpPr>
        <dsp:cNvPr id="0" name=""/>
        <dsp:cNvSpPr/>
      </dsp:nvSpPr>
      <dsp:spPr>
        <a:xfrm rot="21300000">
          <a:off x="28761" y="2019341"/>
          <a:ext cx="9315076" cy="1066716"/>
        </a:xfrm>
        <a:prstGeom prst="mathMinus">
          <a:avLst/>
        </a:prstGeom>
        <a:solidFill>
          <a:srgbClr val="102A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3EF64A-EE03-4189-BFE3-367936163513}">
      <dsp:nvSpPr>
        <dsp:cNvPr id="0" name=""/>
        <dsp:cNvSpPr/>
      </dsp:nvSpPr>
      <dsp:spPr>
        <a:xfrm>
          <a:off x="1932142" y="530777"/>
          <a:ext cx="1006729" cy="2042160"/>
        </a:xfrm>
        <a:prstGeom prst="downArrow">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6DE7CB-3901-4886-BC17-5E0FEA3B41F8}">
      <dsp:nvSpPr>
        <dsp:cNvPr id="0" name=""/>
        <dsp:cNvSpPr/>
      </dsp:nvSpPr>
      <dsp:spPr>
        <a:xfrm>
          <a:off x="3502473" y="127798"/>
          <a:ext cx="5929241" cy="2144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fr-FR" sz="2200" b="0" i="0" kern="1200" noProof="0" dirty="0">
              <a:latin typeface="Avenir Book"/>
              <a:cs typeface="Avenir Book"/>
            </a:rPr>
            <a:t>A) Si la taille du gâteau ne varie pas, il sera logique de partager les maigres ressources entre les plus pauvres… ou parmi une petite sous-catégorie de la population, par ex.: les plus de 95 ans.</a:t>
          </a:r>
        </a:p>
      </dsp:txBody>
      <dsp:txXfrm>
        <a:off x="3502473" y="127798"/>
        <a:ext cx="5929241" cy="2144268"/>
      </dsp:txXfrm>
    </dsp:sp>
    <dsp:sp modelId="{6F8DB8E3-DD0E-41B0-B15F-F0806F98A16D}">
      <dsp:nvSpPr>
        <dsp:cNvPr id="0" name=""/>
        <dsp:cNvSpPr/>
      </dsp:nvSpPr>
      <dsp:spPr>
        <a:xfrm>
          <a:off x="7342143" y="2590806"/>
          <a:ext cx="928983" cy="2042160"/>
        </a:xfrm>
        <a:prstGeom prst="upArrow">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427681-CDF8-4BD8-A6A7-3C39E6B8DED4}">
      <dsp:nvSpPr>
        <dsp:cNvPr id="0" name=""/>
        <dsp:cNvSpPr/>
      </dsp:nvSpPr>
      <dsp:spPr>
        <a:xfrm>
          <a:off x="493043" y="2708022"/>
          <a:ext cx="6262156" cy="2144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l" defTabSz="933450">
            <a:lnSpc>
              <a:spcPct val="90000"/>
            </a:lnSpc>
            <a:spcBef>
              <a:spcPct val="0"/>
            </a:spcBef>
            <a:spcAft>
              <a:spcPct val="35000"/>
            </a:spcAft>
            <a:buNone/>
          </a:pPr>
          <a:r>
            <a:rPr lang="fr-FR" sz="2100" b="0" i="0" kern="1200" noProof="0" dirty="0">
              <a:latin typeface="Avenir Book"/>
              <a:cs typeface="Avenir Book"/>
            </a:rPr>
            <a:t>B) Plus le nombre de personnes couverte sera élevé, toutefois, plus le programme sera populaire et susceptible de mobiliser des ressources.</a:t>
          </a:r>
        </a:p>
      </dsp:txBody>
      <dsp:txXfrm>
        <a:off x="493043" y="2708022"/>
        <a:ext cx="6262156" cy="21442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2E8BB-49D9-40CF-9FB7-2E2D1C8ABAAF}">
      <dsp:nvSpPr>
        <dsp:cNvPr id="0" name=""/>
        <dsp:cNvSpPr/>
      </dsp:nvSpPr>
      <dsp:spPr>
        <a:xfrm>
          <a:off x="1928025" y="603591"/>
          <a:ext cx="412083" cy="91440"/>
        </a:xfrm>
        <a:custGeom>
          <a:avLst/>
          <a:gdLst/>
          <a:ahLst/>
          <a:cxnLst/>
          <a:rect l="0" t="0" r="0" b="0"/>
          <a:pathLst>
            <a:path>
              <a:moveTo>
                <a:pt x="0" y="45720"/>
              </a:moveTo>
              <a:lnTo>
                <a:pt x="412083" y="45720"/>
              </a:lnTo>
            </a:path>
          </a:pathLst>
        </a:custGeom>
        <a:noFill/>
        <a:ln w="9525" cap="flat" cmpd="sng" algn="ctr">
          <a:solidFill>
            <a:srgbClr val="800000"/>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noProof="0" dirty="0"/>
        </a:p>
      </dsp:txBody>
      <dsp:txXfrm>
        <a:off x="2123000" y="647098"/>
        <a:ext cx="22134" cy="4426"/>
      </dsp:txXfrm>
    </dsp:sp>
    <dsp:sp modelId="{185F1822-C376-4DDA-82D5-CE679DECB0BE}">
      <dsp:nvSpPr>
        <dsp:cNvPr id="0" name=""/>
        <dsp:cNvSpPr/>
      </dsp:nvSpPr>
      <dsp:spPr>
        <a:xfrm>
          <a:off x="5113" y="71897"/>
          <a:ext cx="1924712" cy="1154827"/>
        </a:xfrm>
        <a:prstGeom prst="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r-FR" sz="1200" b="0" i="0" kern="1200" noProof="0" dirty="0">
              <a:latin typeface="Avenir Book"/>
              <a:cs typeface="Avenir Book"/>
            </a:rPr>
            <a:t>Faire le bilan des capacités et pratiques existantes</a:t>
          </a:r>
        </a:p>
      </dsp:txBody>
      <dsp:txXfrm>
        <a:off x="5113" y="71897"/>
        <a:ext cx="1924712" cy="1154827"/>
      </dsp:txXfrm>
    </dsp:sp>
    <dsp:sp modelId="{E7A39D44-E387-45DF-B337-34CD22E0C41E}">
      <dsp:nvSpPr>
        <dsp:cNvPr id="0" name=""/>
        <dsp:cNvSpPr/>
      </dsp:nvSpPr>
      <dsp:spPr>
        <a:xfrm>
          <a:off x="4295422" y="603591"/>
          <a:ext cx="412083" cy="91440"/>
        </a:xfrm>
        <a:custGeom>
          <a:avLst/>
          <a:gdLst/>
          <a:ahLst/>
          <a:cxnLst/>
          <a:rect l="0" t="0" r="0" b="0"/>
          <a:pathLst>
            <a:path>
              <a:moveTo>
                <a:pt x="0" y="45720"/>
              </a:moveTo>
              <a:lnTo>
                <a:pt x="412083" y="45720"/>
              </a:lnTo>
            </a:path>
          </a:pathLst>
        </a:custGeom>
        <a:noFill/>
        <a:ln w="9525" cap="flat" cmpd="sng" algn="ctr">
          <a:solidFill>
            <a:srgbClr val="800000"/>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noProof="0" dirty="0"/>
        </a:p>
      </dsp:txBody>
      <dsp:txXfrm>
        <a:off x="4490397" y="647098"/>
        <a:ext cx="22134" cy="4426"/>
      </dsp:txXfrm>
    </dsp:sp>
    <dsp:sp modelId="{267D26E7-022C-421E-BF90-546ACDCCDAF2}">
      <dsp:nvSpPr>
        <dsp:cNvPr id="0" name=""/>
        <dsp:cNvSpPr/>
      </dsp:nvSpPr>
      <dsp:spPr>
        <a:xfrm>
          <a:off x="2372509" y="71897"/>
          <a:ext cx="1924712" cy="1154827"/>
        </a:xfrm>
        <a:prstGeom prst="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r-FR" sz="1200" b="0" i="0" kern="1200" noProof="0" dirty="0">
              <a:latin typeface="Avenir Book"/>
              <a:cs typeface="Avenir Book"/>
            </a:rPr>
            <a:t>Identifier les lacunes/besoins et évaluer la viabilité </a:t>
          </a:r>
          <a:br>
            <a:rPr lang="fr-FR" sz="1200" b="0" i="0" kern="1200" noProof="0" dirty="0">
              <a:latin typeface="Avenir Book"/>
              <a:cs typeface="Avenir Book"/>
            </a:rPr>
          </a:br>
          <a:r>
            <a:rPr lang="fr-FR" sz="1200" b="0" i="0" kern="1200" noProof="0" dirty="0">
              <a:latin typeface="Avenir Book"/>
              <a:cs typeface="Avenir Book"/>
            </a:rPr>
            <a:t>de différentes options d’exécution</a:t>
          </a:r>
        </a:p>
      </dsp:txBody>
      <dsp:txXfrm>
        <a:off x="2372509" y="71897"/>
        <a:ext cx="1924712" cy="1154827"/>
      </dsp:txXfrm>
    </dsp:sp>
    <dsp:sp modelId="{85EEC966-E0BB-4C4A-B335-CCCDE0B9C30C}">
      <dsp:nvSpPr>
        <dsp:cNvPr id="0" name=""/>
        <dsp:cNvSpPr/>
      </dsp:nvSpPr>
      <dsp:spPr>
        <a:xfrm>
          <a:off x="967469" y="1224925"/>
          <a:ext cx="4734793" cy="412083"/>
        </a:xfrm>
        <a:custGeom>
          <a:avLst/>
          <a:gdLst/>
          <a:ahLst/>
          <a:cxnLst/>
          <a:rect l="0" t="0" r="0" b="0"/>
          <a:pathLst>
            <a:path>
              <a:moveTo>
                <a:pt x="4734793" y="0"/>
              </a:moveTo>
              <a:lnTo>
                <a:pt x="4734793" y="223141"/>
              </a:lnTo>
              <a:lnTo>
                <a:pt x="0" y="223141"/>
              </a:lnTo>
              <a:lnTo>
                <a:pt x="0" y="412083"/>
              </a:lnTo>
            </a:path>
          </a:pathLst>
        </a:custGeom>
        <a:noFill/>
        <a:ln w="9525" cap="flat" cmpd="sng" algn="ctr">
          <a:solidFill>
            <a:schemeClr val="accent2">
              <a:lumMod val="75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noProof="0" dirty="0"/>
        </a:p>
      </dsp:txBody>
      <dsp:txXfrm>
        <a:off x="3215979" y="1428753"/>
        <a:ext cx="237772" cy="4426"/>
      </dsp:txXfrm>
    </dsp:sp>
    <dsp:sp modelId="{AAB1EC91-5EA3-42DE-9056-0BA50BD84233}">
      <dsp:nvSpPr>
        <dsp:cNvPr id="0" name=""/>
        <dsp:cNvSpPr/>
      </dsp:nvSpPr>
      <dsp:spPr>
        <a:xfrm>
          <a:off x="4739906" y="71897"/>
          <a:ext cx="1924712" cy="1154827"/>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r-FR" sz="1200" b="0" i="0" kern="1200" noProof="0" dirty="0">
              <a:latin typeface="Avenir Book"/>
              <a:cs typeface="Avenir Book"/>
            </a:rPr>
            <a:t>Constituer un groupe de travail capable de diriger les efforts et de coordonner tous  les acteurs concernés</a:t>
          </a:r>
        </a:p>
      </dsp:txBody>
      <dsp:txXfrm>
        <a:off x="4739906" y="71897"/>
        <a:ext cx="1924712" cy="1154827"/>
      </dsp:txXfrm>
    </dsp:sp>
    <dsp:sp modelId="{75D4EE31-32D3-49CD-9ED4-4C1D7C149FF6}">
      <dsp:nvSpPr>
        <dsp:cNvPr id="0" name=""/>
        <dsp:cNvSpPr/>
      </dsp:nvSpPr>
      <dsp:spPr>
        <a:xfrm>
          <a:off x="1928025" y="2201103"/>
          <a:ext cx="412083" cy="91440"/>
        </a:xfrm>
        <a:custGeom>
          <a:avLst/>
          <a:gdLst/>
          <a:ahLst/>
          <a:cxnLst/>
          <a:rect l="0" t="0" r="0" b="0"/>
          <a:pathLst>
            <a:path>
              <a:moveTo>
                <a:pt x="0" y="45720"/>
              </a:moveTo>
              <a:lnTo>
                <a:pt x="412083" y="45720"/>
              </a:lnTo>
            </a:path>
          </a:pathLst>
        </a:custGeom>
        <a:noFill/>
        <a:ln w="9525" cap="flat" cmpd="sng" algn="ctr">
          <a:solidFill>
            <a:schemeClr val="accent2">
              <a:hueOff val="2006365"/>
              <a:satOff val="-2502"/>
              <a:lumOff val="58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noProof="0" dirty="0"/>
        </a:p>
      </dsp:txBody>
      <dsp:txXfrm>
        <a:off x="2123000" y="2244609"/>
        <a:ext cx="22134" cy="4426"/>
      </dsp:txXfrm>
    </dsp:sp>
    <dsp:sp modelId="{FECE76A6-DD4F-47F2-9D7B-15DD87665845}">
      <dsp:nvSpPr>
        <dsp:cNvPr id="0" name=""/>
        <dsp:cNvSpPr/>
      </dsp:nvSpPr>
      <dsp:spPr>
        <a:xfrm>
          <a:off x="5113" y="1669409"/>
          <a:ext cx="1924712" cy="1154827"/>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r-FR" sz="1200" b="0" i="0" kern="1200" noProof="0" dirty="0">
              <a:latin typeface="Avenir Book"/>
              <a:cs typeface="Avenir Book"/>
            </a:rPr>
            <a:t>Élaborer des pratiques standardisées pour les nouveaux systèmes (via un processus participatif)</a:t>
          </a:r>
        </a:p>
      </dsp:txBody>
      <dsp:txXfrm>
        <a:off x="5113" y="1669409"/>
        <a:ext cx="1924712" cy="1154827"/>
      </dsp:txXfrm>
    </dsp:sp>
    <dsp:sp modelId="{209C9E43-C65D-4DC6-BE7D-1EA4DDD386A8}">
      <dsp:nvSpPr>
        <dsp:cNvPr id="0" name=""/>
        <dsp:cNvSpPr/>
      </dsp:nvSpPr>
      <dsp:spPr>
        <a:xfrm>
          <a:off x="4295422" y="2201103"/>
          <a:ext cx="412083" cy="91440"/>
        </a:xfrm>
        <a:custGeom>
          <a:avLst/>
          <a:gdLst/>
          <a:ahLst/>
          <a:cxnLst/>
          <a:rect l="0" t="0" r="0" b="0"/>
          <a:pathLst>
            <a:path>
              <a:moveTo>
                <a:pt x="0" y="45720"/>
              </a:moveTo>
              <a:lnTo>
                <a:pt x="412083" y="45720"/>
              </a:lnTo>
            </a:path>
          </a:pathLst>
        </a:custGeom>
        <a:noFill/>
        <a:ln w="9525" cap="flat" cmpd="sng" algn="ctr">
          <a:solidFill>
            <a:schemeClr val="accent2">
              <a:hueOff val="2675154"/>
              <a:satOff val="-3337"/>
              <a:lumOff val="78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noProof="0" dirty="0"/>
        </a:p>
      </dsp:txBody>
      <dsp:txXfrm>
        <a:off x="4490397" y="2244609"/>
        <a:ext cx="22134" cy="4426"/>
      </dsp:txXfrm>
    </dsp:sp>
    <dsp:sp modelId="{C87F20D5-EB7A-481E-B701-B30926E6B968}">
      <dsp:nvSpPr>
        <dsp:cNvPr id="0" name=""/>
        <dsp:cNvSpPr/>
      </dsp:nvSpPr>
      <dsp:spPr>
        <a:xfrm>
          <a:off x="2372509" y="1669409"/>
          <a:ext cx="1924712" cy="1154827"/>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r-FR" sz="1200" b="0" i="0" kern="1200" noProof="0" dirty="0">
              <a:latin typeface="Avenir Book"/>
              <a:cs typeface="Avenir Book"/>
            </a:rPr>
            <a:t>Définir et formaliser les rôles et responsabilités clés</a:t>
          </a:r>
        </a:p>
      </dsp:txBody>
      <dsp:txXfrm>
        <a:off x="2372509" y="1669409"/>
        <a:ext cx="1924712" cy="1154827"/>
      </dsp:txXfrm>
    </dsp:sp>
    <dsp:sp modelId="{304EE6C6-58BE-4BCA-A223-27DFE425034F}">
      <dsp:nvSpPr>
        <dsp:cNvPr id="0" name=""/>
        <dsp:cNvSpPr/>
      </dsp:nvSpPr>
      <dsp:spPr>
        <a:xfrm>
          <a:off x="967469" y="2822436"/>
          <a:ext cx="4734793" cy="412083"/>
        </a:xfrm>
        <a:custGeom>
          <a:avLst/>
          <a:gdLst/>
          <a:ahLst/>
          <a:cxnLst/>
          <a:rect l="0" t="0" r="0" b="0"/>
          <a:pathLst>
            <a:path>
              <a:moveTo>
                <a:pt x="4734793" y="0"/>
              </a:moveTo>
              <a:lnTo>
                <a:pt x="4734793" y="223141"/>
              </a:lnTo>
              <a:lnTo>
                <a:pt x="0" y="223141"/>
              </a:lnTo>
              <a:lnTo>
                <a:pt x="0" y="412083"/>
              </a:lnTo>
            </a:path>
          </a:pathLst>
        </a:custGeom>
        <a:noFill/>
        <a:ln w="9525" cap="flat" cmpd="sng" algn="ctr">
          <a:solidFill>
            <a:schemeClr val="accent2">
              <a:lumMod val="60000"/>
              <a:lumOff val="4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noProof="0" dirty="0"/>
        </a:p>
      </dsp:txBody>
      <dsp:txXfrm>
        <a:off x="3215979" y="3026265"/>
        <a:ext cx="237772" cy="4426"/>
      </dsp:txXfrm>
    </dsp:sp>
    <dsp:sp modelId="{9B69C341-42E0-47A8-BC75-DB63B4540EC3}">
      <dsp:nvSpPr>
        <dsp:cNvPr id="0" name=""/>
        <dsp:cNvSpPr/>
      </dsp:nvSpPr>
      <dsp:spPr>
        <a:xfrm>
          <a:off x="4739906" y="1669409"/>
          <a:ext cx="1924712" cy="1154827"/>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r-FR" sz="1200" b="0" i="0" kern="1200" noProof="0" dirty="0">
              <a:latin typeface="Avenir Book"/>
              <a:cs typeface="Avenir Book"/>
            </a:rPr>
            <a:t>Finaliser le matériel d’appui (formulaires, manuels, etc.)</a:t>
          </a:r>
        </a:p>
      </dsp:txBody>
      <dsp:txXfrm>
        <a:off x="4739906" y="1669409"/>
        <a:ext cx="1924712" cy="1154827"/>
      </dsp:txXfrm>
    </dsp:sp>
    <dsp:sp modelId="{66B26773-E42B-4730-BF2C-6AFBAF50B3EE}">
      <dsp:nvSpPr>
        <dsp:cNvPr id="0" name=""/>
        <dsp:cNvSpPr/>
      </dsp:nvSpPr>
      <dsp:spPr>
        <a:xfrm>
          <a:off x="1928025" y="3798614"/>
          <a:ext cx="412083" cy="91440"/>
        </a:xfrm>
        <a:custGeom>
          <a:avLst/>
          <a:gdLst/>
          <a:ahLst/>
          <a:cxnLst/>
          <a:rect l="0" t="0" r="0" b="0"/>
          <a:pathLst>
            <a:path>
              <a:moveTo>
                <a:pt x="0" y="45720"/>
              </a:moveTo>
              <a:lnTo>
                <a:pt x="412083" y="45720"/>
              </a:lnTo>
            </a:path>
          </a:pathLst>
        </a:custGeom>
        <a:noFill/>
        <a:ln w="9525" cap="flat" cmpd="sng" algn="ctr">
          <a:solidFill>
            <a:schemeClr val="accent2">
              <a:lumMod val="60000"/>
              <a:lumOff val="4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noProof="0" dirty="0"/>
        </a:p>
      </dsp:txBody>
      <dsp:txXfrm>
        <a:off x="2123000" y="3842121"/>
        <a:ext cx="22134" cy="4426"/>
      </dsp:txXfrm>
    </dsp:sp>
    <dsp:sp modelId="{3FAA5027-5BDC-4BC5-B556-552D66261454}">
      <dsp:nvSpPr>
        <dsp:cNvPr id="0" name=""/>
        <dsp:cNvSpPr/>
      </dsp:nvSpPr>
      <dsp:spPr>
        <a:xfrm>
          <a:off x="5113" y="3266920"/>
          <a:ext cx="1924712" cy="1154827"/>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r-FR" sz="1200" b="0" i="0" kern="1200" noProof="0" dirty="0">
              <a:latin typeface="Avenir Book"/>
              <a:cs typeface="Avenir Book"/>
            </a:rPr>
            <a:t>Former le personnel et déployer de vastes efforts de communication</a:t>
          </a:r>
        </a:p>
      </dsp:txBody>
      <dsp:txXfrm>
        <a:off x="5113" y="3266920"/>
        <a:ext cx="1924712" cy="1154827"/>
      </dsp:txXfrm>
    </dsp:sp>
    <dsp:sp modelId="{97E04B10-12BA-4E7E-8FB0-126CC039288B}">
      <dsp:nvSpPr>
        <dsp:cNvPr id="0" name=""/>
        <dsp:cNvSpPr/>
      </dsp:nvSpPr>
      <dsp:spPr>
        <a:xfrm>
          <a:off x="4295422" y="3798614"/>
          <a:ext cx="412083" cy="91440"/>
        </a:xfrm>
        <a:custGeom>
          <a:avLst/>
          <a:gdLst/>
          <a:ahLst/>
          <a:cxnLst/>
          <a:rect l="0" t="0" r="0" b="0"/>
          <a:pathLst>
            <a:path>
              <a:moveTo>
                <a:pt x="0" y="45720"/>
              </a:moveTo>
              <a:lnTo>
                <a:pt x="412083" y="45720"/>
              </a:lnTo>
            </a:path>
          </a:pathLst>
        </a:custGeom>
        <a:noFill/>
        <a:ln w="9525" cap="flat" cmpd="sng" algn="ctr">
          <a:solidFill>
            <a:schemeClr val="accent2">
              <a:lumMod val="60000"/>
              <a:lumOff val="4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noProof="0" dirty="0"/>
        </a:p>
      </dsp:txBody>
      <dsp:txXfrm>
        <a:off x="4490397" y="3842121"/>
        <a:ext cx="22134" cy="4426"/>
      </dsp:txXfrm>
    </dsp:sp>
    <dsp:sp modelId="{5EE521CB-E8C5-4A0C-821B-B4BBA2742D45}">
      <dsp:nvSpPr>
        <dsp:cNvPr id="0" name=""/>
        <dsp:cNvSpPr/>
      </dsp:nvSpPr>
      <dsp:spPr>
        <a:xfrm>
          <a:off x="2372509" y="3266920"/>
          <a:ext cx="1924712" cy="1154827"/>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r-FR" sz="1200" b="0" i="0" kern="1200" noProof="0" dirty="0">
              <a:latin typeface="Avenir Book"/>
              <a:cs typeface="Avenir Book"/>
            </a:rPr>
            <a:t>Commencer à utiliser le nouveau système (pré-test, pilote, révision, mise en œuvre) </a:t>
          </a:r>
        </a:p>
      </dsp:txBody>
      <dsp:txXfrm>
        <a:off x="2372509" y="3266920"/>
        <a:ext cx="1924712" cy="1154827"/>
      </dsp:txXfrm>
    </dsp:sp>
    <dsp:sp modelId="{5B62A2C2-D52E-4909-8761-A1038DA8AC0C}">
      <dsp:nvSpPr>
        <dsp:cNvPr id="0" name=""/>
        <dsp:cNvSpPr/>
      </dsp:nvSpPr>
      <dsp:spPr>
        <a:xfrm>
          <a:off x="4739906" y="3266920"/>
          <a:ext cx="1924712" cy="1154827"/>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r-FR" sz="1200" b="0" i="0" kern="1200" noProof="0" dirty="0">
              <a:latin typeface="Avenir Book"/>
              <a:cs typeface="Avenir Book"/>
            </a:rPr>
            <a:t>Système de suivi pour améliorer la mise en œuvre </a:t>
          </a:r>
        </a:p>
      </dsp:txBody>
      <dsp:txXfrm>
        <a:off x="4739906" y="3266920"/>
        <a:ext cx="1924712" cy="11548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22882-713B-D04D-BB1B-62F06DAEEF3F}">
      <dsp:nvSpPr>
        <dsp:cNvPr id="0" name=""/>
        <dsp:cNvSpPr/>
      </dsp:nvSpPr>
      <dsp:spPr>
        <a:xfrm>
          <a:off x="978326" y="0"/>
          <a:ext cx="3913307" cy="3913307"/>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77AE531-D419-9A4B-9535-0A28E626CE23}">
      <dsp:nvSpPr>
        <dsp:cNvPr id="0" name=""/>
        <dsp:cNvSpPr/>
      </dsp:nvSpPr>
      <dsp:spPr>
        <a:xfrm>
          <a:off x="1163504" y="216625"/>
          <a:ext cx="1565322" cy="1565322"/>
        </a:xfrm>
        <a:prstGeom prst="roundRect">
          <a:avLst/>
        </a:prstGeom>
        <a:solidFill>
          <a:srgbClr val="00B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PT" sz="2400" kern="1200" noProof="0" dirty="0"/>
            <a:t>Demande </a:t>
          </a:r>
        </a:p>
        <a:p>
          <a:pPr marL="0" lvl="0" indent="0" algn="ctr" defTabSz="1066800">
            <a:lnSpc>
              <a:spcPct val="90000"/>
            </a:lnSpc>
            <a:spcBef>
              <a:spcPct val="0"/>
            </a:spcBef>
            <a:spcAft>
              <a:spcPct val="35000"/>
            </a:spcAft>
            <a:buNone/>
          </a:pPr>
          <a:r>
            <a:rPr lang="pt-PT" sz="2400" kern="1200" noProof="0" dirty="0"/>
            <a:t>Moteur</a:t>
          </a:r>
        </a:p>
      </dsp:txBody>
      <dsp:txXfrm>
        <a:off x="1239917" y="293038"/>
        <a:ext cx="1412496" cy="1412496"/>
      </dsp:txXfrm>
    </dsp:sp>
    <dsp:sp modelId="{9B6B068E-0FCF-C14E-BCB4-813BB4FEF4F7}">
      <dsp:nvSpPr>
        <dsp:cNvPr id="0" name=""/>
        <dsp:cNvSpPr/>
      </dsp:nvSpPr>
      <dsp:spPr>
        <a:xfrm>
          <a:off x="3155111" y="231229"/>
          <a:ext cx="1565322" cy="1565322"/>
        </a:xfrm>
        <a:prstGeom prst="roundRect">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PT" sz="2400" kern="1200" noProof="0" dirty="0"/>
            <a:t>Demande </a:t>
          </a:r>
        </a:p>
        <a:p>
          <a:pPr marL="0" lvl="0" indent="0" algn="ctr" defTabSz="1066800">
            <a:lnSpc>
              <a:spcPct val="90000"/>
            </a:lnSpc>
            <a:spcBef>
              <a:spcPct val="0"/>
            </a:spcBef>
            <a:spcAft>
              <a:spcPct val="35000"/>
            </a:spcAft>
            <a:buNone/>
          </a:pPr>
          <a:r>
            <a:rPr lang="pt-PT" sz="2400" kern="1200" noProof="0" dirty="0"/>
            <a:t>Frein</a:t>
          </a:r>
        </a:p>
      </dsp:txBody>
      <dsp:txXfrm>
        <a:off x="3231524" y="307642"/>
        <a:ext cx="1412496" cy="1412496"/>
      </dsp:txXfrm>
    </dsp:sp>
    <dsp:sp modelId="{7F8F8335-A3BC-2C42-8A9B-C59BE3CF0394}">
      <dsp:nvSpPr>
        <dsp:cNvPr id="0" name=""/>
        <dsp:cNvSpPr/>
      </dsp:nvSpPr>
      <dsp:spPr>
        <a:xfrm>
          <a:off x="1232691" y="2093619"/>
          <a:ext cx="1565322" cy="1565322"/>
        </a:xfrm>
        <a:prstGeom prst="roundRect">
          <a:avLst/>
        </a:prstGeom>
        <a:solidFill>
          <a:srgbClr val="00B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PT" sz="2400" kern="1200" noProof="0" dirty="0"/>
            <a:t>Offre</a:t>
          </a:r>
          <a:br>
            <a:rPr lang="pt-PT" sz="2400" kern="1200" noProof="0" dirty="0"/>
          </a:br>
          <a:r>
            <a:rPr lang="pt-PT" sz="2400" kern="1200" noProof="0" dirty="0"/>
            <a:t> Moteur</a:t>
          </a:r>
        </a:p>
      </dsp:txBody>
      <dsp:txXfrm>
        <a:off x="1309104" y="2170032"/>
        <a:ext cx="1412496" cy="1412496"/>
      </dsp:txXfrm>
    </dsp:sp>
    <dsp:sp modelId="{DF8BC5E2-993C-594D-978E-3D8F952CED0B}">
      <dsp:nvSpPr>
        <dsp:cNvPr id="0" name=""/>
        <dsp:cNvSpPr/>
      </dsp:nvSpPr>
      <dsp:spPr>
        <a:xfrm>
          <a:off x="3071946" y="2093619"/>
          <a:ext cx="1565322" cy="1565322"/>
        </a:xfrm>
        <a:prstGeom prst="roundRect">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PT" sz="2400" kern="1200" noProof="0" dirty="0"/>
            <a:t>Offre Frein</a:t>
          </a:r>
        </a:p>
      </dsp:txBody>
      <dsp:txXfrm>
        <a:off x="3148359" y="2170032"/>
        <a:ext cx="1412496" cy="1412496"/>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9C3691E-11FF-41D5-9517-DB16FAE56F2B}" type="datetimeFigureOut">
              <a:rPr lang="en-ZA" smtClean="0"/>
              <a:t>2018/08/09</a:t>
            </a:fld>
            <a:endParaRPr lang="en-ZA"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9FE7071-0FFB-4FCA-8AA8-5517C7EF0724}" type="slidenum">
              <a:rPr lang="en-ZA" smtClean="0"/>
              <a:t>‹#›</a:t>
            </a:fld>
            <a:endParaRPr lang="en-ZA" dirty="0"/>
          </a:p>
        </p:txBody>
      </p:sp>
    </p:spTree>
    <p:extLst>
      <p:ext uri="{BB962C8B-B14F-4D97-AF65-F5344CB8AC3E}">
        <p14:creationId xmlns:p14="http://schemas.microsoft.com/office/powerpoint/2010/main" val="207270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3F6DCA6-A5BE-45AD-B4EC-B1E38A295306}" type="datetimeFigureOut">
              <a:rPr lang="en-ZA" smtClean="0"/>
              <a:t>2018/08/09</a:t>
            </a:fld>
            <a:endParaRPr lang="en-ZA"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802E42B-4540-4CA0-B5CC-7A6A1B09DC25}" type="slidenum">
              <a:rPr lang="en-ZA" smtClean="0"/>
              <a:t>‹#›</a:t>
            </a:fld>
            <a:endParaRPr lang="en-ZA" dirty="0"/>
          </a:p>
        </p:txBody>
      </p:sp>
    </p:spTree>
    <p:extLst>
      <p:ext uri="{BB962C8B-B14F-4D97-AF65-F5344CB8AC3E}">
        <p14:creationId xmlns:p14="http://schemas.microsoft.com/office/powerpoint/2010/main" val="23633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Aujourd’hui, nous allons aborder la sélection et l’identification (matinée) et de l’administration de la PS (après-midi).</a:t>
            </a:r>
          </a:p>
        </p:txBody>
      </p:sp>
      <p:sp>
        <p:nvSpPr>
          <p:cNvPr id="4" name="Slide Number Placeholder 3"/>
          <p:cNvSpPr>
            <a:spLocks noGrp="1"/>
          </p:cNvSpPr>
          <p:nvPr>
            <p:ph type="sldNum" sz="quarter" idx="10"/>
          </p:nvPr>
        </p:nvSpPr>
        <p:spPr/>
        <p:txBody>
          <a:bodyPr/>
          <a:lstStyle/>
          <a:p>
            <a:fld id="{A802E42B-4540-4CA0-B5CC-7A6A1B09DC25}" type="slidenum">
              <a:rPr lang="en-ZA" smtClean="0"/>
              <a:t>1</a:t>
            </a:fld>
            <a:endParaRPr lang="en-ZA" dirty="0"/>
          </a:p>
        </p:txBody>
      </p:sp>
    </p:spTree>
    <p:extLst>
      <p:ext uri="{BB962C8B-B14F-4D97-AF65-F5344CB8AC3E}">
        <p14:creationId xmlns:p14="http://schemas.microsoft.com/office/powerpoint/2010/main" val="2344940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Rappelez-vous de la diapositive d’hier...</a:t>
            </a:r>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pPr>
                <a:defRPr/>
              </a:pPr>
              <a:t>11</a:t>
            </a:fld>
            <a:endParaRPr lang="en-US" dirty="0"/>
          </a:p>
        </p:txBody>
      </p:sp>
    </p:spTree>
    <p:extLst>
      <p:ext uri="{BB962C8B-B14F-4D97-AF65-F5344CB8AC3E}">
        <p14:creationId xmlns:p14="http://schemas.microsoft.com/office/powerpoint/2010/main" val="1138693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noProof="0" dirty="0"/>
              <a:t>Garantir la cohérence des politiques entre les programmes (rappelez la diapositive du 1</a:t>
            </a:r>
            <a:r>
              <a:rPr lang="fr-FR" b="1" baseline="30000" noProof="0" dirty="0"/>
              <a:t>er</a:t>
            </a:r>
            <a:r>
              <a:rPr lang="fr-FR" b="1" noProof="0" dirty="0"/>
              <a:t> jour).</a:t>
            </a:r>
          </a:p>
        </p:txBody>
      </p:sp>
      <p:sp>
        <p:nvSpPr>
          <p:cNvPr id="4" name="Slide Number Placeholder 3"/>
          <p:cNvSpPr>
            <a:spLocks noGrp="1"/>
          </p:cNvSpPr>
          <p:nvPr>
            <p:ph type="sldNum" sz="quarter" idx="10"/>
          </p:nvPr>
        </p:nvSpPr>
        <p:spPr/>
        <p:txBody>
          <a:bodyPr/>
          <a:lstStyle/>
          <a:p>
            <a:fld id="{A802E42B-4540-4CA0-B5CC-7A6A1B09DC25}" type="slidenum">
              <a:rPr lang="en-ZA" smtClean="0"/>
              <a:t>12</a:t>
            </a:fld>
            <a:endParaRPr lang="en-ZA" dirty="0"/>
          </a:p>
        </p:txBody>
      </p:sp>
    </p:spTree>
    <p:extLst>
      <p:ext uri="{BB962C8B-B14F-4D97-AF65-F5344CB8AC3E}">
        <p14:creationId xmlns:p14="http://schemas.microsoft.com/office/powerpoint/2010/main" val="848098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aseline="0" noProof="0" dirty="0"/>
              <a:t>Dans un cas diamétralement opposé, un pays peut être doté d’un petit nombre de programmes… il importe alors d’adopter une approche globale de la protection sociale et d’en combler les lacunes!</a:t>
            </a:r>
          </a:p>
        </p:txBody>
      </p:sp>
      <p:sp>
        <p:nvSpPr>
          <p:cNvPr id="4" name="Slide Number Placeholder 3"/>
          <p:cNvSpPr>
            <a:spLocks noGrp="1"/>
          </p:cNvSpPr>
          <p:nvPr>
            <p:ph type="sldNum" sz="quarter" idx="10"/>
          </p:nvPr>
        </p:nvSpPr>
        <p:spPr/>
        <p:txBody>
          <a:bodyPr/>
          <a:lstStyle/>
          <a:p>
            <a:fld id="{A802E42B-4540-4CA0-B5CC-7A6A1B09DC25}" type="slidenum">
              <a:rPr lang="en-ZA" smtClean="0"/>
              <a:t>13</a:t>
            </a:fld>
            <a:endParaRPr lang="en-ZA" dirty="0"/>
          </a:p>
        </p:txBody>
      </p:sp>
    </p:spTree>
    <p:extLst>
      <p:ext uri="{BB962C8B-B14F-4D97-AF65-F5344CB8AC3E}">
        <p14:creationId xmlns:p14="http://schemas.microsoft.com/office/powerpoint/2010/main" val="4209341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Dans la pratique, l’étape 2 (choix budgétaires) va de paire avec l’étape 1 (choix politiques), dans la mesure où les choix politiques idéaux dépendent de sa viabilité budgétaire.</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Il s’agit d’atteindre un compromis budgétaire entre un programme (% de la population atteinte) et le montant des transferts (sans perdre de vue qu’en-dessous d’un certain montant, le transfert n’aura pas d’impact significatif sur les domaines visés: nutrition, capital humain, etc.).</a:t>
            </a:r>
          </a:p>
          <a:p>
            <a:endParaRPr lang="fr-FR"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pPr>
                <a:defRPr/>
              </a:pPr>
              <a:t>14</a:t>
            </a:fld>
            <a:endParaRPr lang="en-US" dirty="0"/>
          </a:p>
        </p:txBody>
      </p:sp>
    </p:spTree>
    <p:extLst>
      <p:ext uri="{BB962C8B-B14F-4D97-AF65-F5344CB8AC3E}">
        <p14:creationId xmlns:p14="http://schemas.microsoft.com/office/powerpoint/2010/main" val="2985715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Selon un argument de l’économie politique TOUTEFOIS, plus la couverture est étendue, plus la popularité du programme augmente, notamment parmi les groupes possédant le plus gros poids politique, créant ainsi une pression supplémentaire en faveur d’une hausse des transferts…</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Les scénarios et allocations budgétaires actuelles ne nous limitent en rien: le plafond budgétaire et le volume général du gâteau ne sont pas nécessairement fixes, ils peuvent être étendus (nous en discuterons dans le module sur la gestion financière)!</a:t>
            </a:r>
          </a:p>
        </p:txBody>
      </p:sp>
      <p:sp>
        <p:nvSpPr>
          <p:cNvPr id="4" name="Slide Number Placeholder 3"/>
          <p:cNvSpPr>
            <a:spLocks noGrp="1"/>
          </p:cNvSpPr>
          <p:nvPr>
            <p:ph type="sldNum" sz="quarter" idx="10"/>
          </p:nvPr>
        </p:nvSpPr>
        <p:spPr/>
        <p:txBody>
          <a:bodyPr/>
          <a:lstStyle/>
          <a:p>
            <a:fld id="{A802E42B-4540-4CA0-B5CC-7A6A1B09DC25}" type="slidenum">
              <a:rPr lang="en-ZA" smtClean="0"/>
              <a:t>15</a:t>
            </a:fld>
            <a:endParaRPr lang="en-ZA" dirty="0"/>
          </a:p>
        </p:txBody>
      </p:sp>
    </p:spTree>
    <p:extLst>
      <p:ext uri="{BB962C8B-B14F-4D97-AF65-F5344CB8AC3E}">
        <p14:creationId xmlns:p14="http://schemas.microsoft.com/office/powerpoint/2010/main" val="2106483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S’assurer que les participants lisent les pages 9 et 10 du document récapitulatif et qu’ils y réfléchissent pendant 5 minutes environ. Donnez-leur ensuite le temps de poser quelques questions ou de formuler des remarques…</a:t>
            </a:r>
          </a:p>
        </p:txBody>
      </p:sp>
      <p:sp>
        <p:nvSpPr>
          <p:cNvPr id="4" name="Slide Number Placeholder 3"/>
          <p:cNvSpPr>
            <a:spLocks noGrp="1"/>
          </p:cNvSpPr>
          <p:nvPr>
            <p:ph type="sldNum" sz="quarter" idx="10"/>
          </p:nvPr>
        </p:nvSpPr>
        <p:spPr/>
        <p:txBody>
          <a:bodyPr/>
          <a:lstStyle/>
          <a:p>
            <a:fld id="{A802E42B-4540-4CA0-B5CC-7A6A1B09DC25}" type="slidenum">
              <a:rPr lang="en-ZA" smtClean="0"/>
              <a:t>16</a:t>
            </a:fld>
            <a:endParaRPr lang="en-ZA" dirty="0"/>
          </a:p>
        </p:txBody>
      </p:sp>
    </p:spTree>
    <p:extLst>
      <p:ext uri="{BB962C8B-B14F-4D97-AF65-F5344CB8AC3E}">
        <p14:creationId xmlns:p14="http://schemas.microsoft.com/office/powerpoint/2010/main" val="2106483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Demandez aux équipes de débattre de tous les termes… et de s’interroger sur les relations qu’ils entretiennent. Dressez ensuite le bilan de l’activité en soulignant et clarifiant les doutes et éventuelles sources de confusion (voir le guide de l’activité).</a:t>
            </a:r>
          </a:p>
          <a:p>
            <a:endParaRPr lang="fr-FR" noProof="0" dirty="0"/>
          </a:p>
          <a:p>
            <a:r>
              <a:rPr lang="fr-FR" noProof="0" dirty="0"/>
              <a:t>Expliquez qu’il est fréquent de voir certains de ces termes se chevaucher et être employés différemment par différents acteurs… Il convient de ne pas se focaliser sur un terme précis mais de toujours se renseigner sur sa signification dans le contexte où il est employé. La Banque mondiale utilise par exemple l’expression « filets sociaux » pour parler d’« assistance sociale »…</a:t>
            </a:r>
          </a:p>
        </p:txBody>
      </p:sp>
      <p:sp>
        <p:nvSpPr>
          <p:cNvPr id="4" name="Slide Number Placeholder 3"/>
          <p:cNvSpPr>
            <a:spLocks noGrp="1"/>
          </p:cNvSpPr>
          <p:nvPr>
            <p:ph type="sldNum" sz="quarter" idx="10"/>
          </p:nvPr>
        </p:nvSpPr>
        <p:spPr/>
        <p:txBody>
          <a:bodyPr/>
          <a:lstStyle/>
          <a:p>
            <a:fld id="{A802E42B-4540-4CA0-B5CC-7A6A1B09DC25}" type="slidenum">
              <a:rPr lang="en-ZA" smtClean="0"/>
              <a:t>17</a:t>
            </a:fld>
            <a:endParaRPr lang="en-ZA" dirty="0"/>
          </a:p>
        </p:txBody>
      </p:sp>
    </p:spTree>
    <p:extLst>
      <p:ext uri="{BB962C8B-B14F-4D97-AF65-F5344CB8AC3E}">
        <p14:creationId xmlns:p14="http://schemas.microsoft.com/office/powerpoint/2010/main" val="3654414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Présentez l’exercice de simulation à partir de la description détaillée fournie dans le guide des activités du Jour 2.</a:t>
            </a:r>
          </a:p>
        </p:txBody>
      </p:sp>
      <p:sp>
        <p:nvSpPr>
          <p:cNvPr id="4" name="Slide Number Placeholder 3"/>
          <p:cNvSpPr>
            <a:spLocks noGrp="1"/>
          </p:cNvSpPr>
          <p:nvPr>
            <p:ph type="sldNum" sz="quarter" idx="10"/>
          </p:nvPr>
        </p:nvSpPr>
        <p:spPr/>
        <p:txBody>
          <a:bodyPr/>
          <a:lstStyle/>
          <a:p>
            <a:fld id="{A802E42B-4540-4CA0-B5CC-7A6A1B09DC25}" type="slidenum">
              <a:rPr lang="en-ZA" smtClean="0"/>
              <a:t>18</a:t>
            </a:fld>
            <a:endParaRPr lang="en-ZA" dirty="0"/>
          </a:p>
        </p:txBody>
      </p:sp>
    </p:spTree>
    <p:extLst>
      <p:ext uri="{BB962C8B-B14F-4D97-AF65-F5344CB8AC3E}">
        <p14:creationId xmlns:p14="http://schemas.microsoft.com/office/powerpoint/2010/main" val="1873242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Demandez aux participants d’écouter avec attention les interventions de leurs collègues et d’essayer de se mettre d’accord, en groupe, sur les 3 acteurs qui bénéficieront de la PS, en justifiant cette décision.</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Demandez-leur de nommer un représentant chargé de présenter leurs principales réflexions en plénière.</a:t>
            </a:r>
          </a:p>
          <a:p>
            <a:endParaRPr lang="fr-FR"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02E42B-4540-4CA0-B5CC-7A6A1B09DC25}" type="slidenum">
              <a:rPr lang="en-ZA" smtClean="0"/>
              <a:t>19</a:t>
            </a:fld>
            <a:endParaRPr lang="en-ZA" dirty="0"/>
          </a:p>
        </p:txBody>
      </p:sp>
    </p:spTree>
    <p:extLst>
      <p:ext uri="{BB962C8B-B14F-4D97-AF65-F5344CB8AC3E}">
        <p14:creationId xmlns:p14="http://schemas.microsoft.com/office/powerpoint/2010/main" val="2344046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Si possible, posez également ces questions: Comment généraliseriez-vous ce raisonnement à l’échelle d’un pays ? Quelle modalité de conception envisageriez-vous pour identifier des ménages comme ceux-là ? Comment mettre ce choix en œuvre (par ex.: inscription) ?</a:t>
            </a:r>
          </a:p>
          <a:p>
            <a:endParaRPr lang="fr-FR"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02E42B-4540-4CA0-B5CC-7A6A1B09DC25}" type="slidenum">
              <a:rPr lang="en-ZA" smtClean="0"/>
              <a:t>20</a:t>
            </a:fld>
            <a:endParaRPr lang="en-ZA" dirty="0"/>
          </a:p>
        </p:txBody>
      </p:sp>
    </p:spTree>
    <p:extLst>
      <p:ext uri="{BB962C8B-B14F-4D97-AF65-F5344CB8AC3E}">
        <p14:creationId xmlns:p14="http://schemas.microsoft.com/office/powerpoint/2010/main" val="207616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Présentez rapidement le programme de la matinée.</a:t>
            </a:r>
          </a:p>
        </p:txBody>
      </p:sp>
      <p:sp>
        <p:nvSpPr>
          <p:cNvPr id="4" name="Slide Number Placeholder 3"/>
          <p:cNvSpPr>
            <a:spLocks noGrp="1"/>
          </p:cNvSpPr>
          <p:nvPr>
            <p:ph type="sldNum" sz="quarter" idx="10"/>
          </p:nvPr>
        </p:nvSpPr>
        <p:spPr/>
        <p:txBody>
          <a:bodyPr/>
          <a:lstStyle/>
          <a:p>
            <a:fld id="{A802E42B-4540-4CA0-B5CC-7A6A1B09DC25}" type="slidenum">
              <a:rPr lang="en-ZA" smtClean="0"/>
              <a:t>2</a:t>
            </a:fld>
            <a:endParaRPr lang="en-ZA" dirty="0"/>
          </a:p>
        </p:txBody>
      </p:sp>
    </p:spTree>
    <p:extLst>
      <p:ext uri="{BB962C8B-B14F-4D97-AF65-F5344CB8AC3E}">
        <p14:creationId xmlns:p14="http://schemas.microsoft.com/office/powerpoint/2010/main" val="2505597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21</a:t>
            </a:fld>
            <a:endParaRPr lang="en-ZA" dirty="0"/>
          </a:p>
        </p:txBody>
      </p:sp>
    </p:spTree>
    <p:extLst>
      <p:ext uri="{BB962C8B-B14F-4D97-AF65-F5344CB8AC3E}">
        <p14:creationId xmlns:p14="http://schemas.microsoft.com/office/powerpoint/2010/main" val="1897950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Les deux dernières étapes sont tout aussi importantes!</a:t>
            </a:r>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pPr>
                <a:defRPr/>
              </a:pPr>
              <a:t>22</a:t>
            </a:fld>
            <a:endParaRPr lang="en-US" dirty="0"/>
          </a:p>
        </p:txBody>
      </p:sp>
    </p:spTree>
    <p:extLst>
      <p:ext uri="{BB962C8B-B14F-4D97-AF65-F5344CB8AC3E}">
        <p14:creationId xmlns:p14="http://schemas.microsoft.com/office/powerpoint/2010/main" val="2160009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Même lorsque de solides décisions ont été prises sur le plan politique et budgétaire, la difficulté réside dans la conception d’un système permettant de mettre ces décisions en application.</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La conception d’un tel système est très complexe en raison des problèmes indiqués sur la diapositive… Voir également le document récapitulatif et le document de base.</a:t>
            </a:r>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pPr>
                <a:defRPr/>
              </a:pPr>
              <a:t>23</a:t>
            </a:fld>
            <a:endParaRPr lang="en-US" dirty="0"/>
          </a:p>
        </p:txBody>
      </p:sp>
    </p:spTree>
    <p:extLst>
      <p:ext uri="{BB962C8B-B14F-4D97-AF65-F5344CB8AC3E}">
        <p14:creationId xmlns:p14="http://schemas.microsoft.com/office/powerpoint/2010/main" val="2985715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Plusieurs options de conception sont disponibles (voir leur description dans les documents récapitulatif et de base et consacrer une minute à chacune d’entre elle).</a:t>
            </a:r>
          </a:p>
          <a:p>
            <a:r>
              <a:rPr lang="fr-FR" sz="1200" kern="1200" noProof="0" dirty="0">
                <a:solidFill>
                  <a:schemeClr val="tx1"/>
                </a:solidFill>
                <a:effectLst/>
                <a:latin typeface="+mn-lt"/>
                <a:ea typeface="+mn-ea"/>
                <a:cs typeface="+mn-cs"/>
              </a:rPr>
              <a:t> </a:t>
            </a:r>
          </a:p>
          <a:p>
            <a:r>
              <a:rPr lang="fr-FR" sz="1200" kern="1200" noProof="0" dirty="0">
                <a:solidFill>
                  <a:schemeClr val="tx1"/>
                </a:solidFill>
                <a:effectLst/>
                <a:latin typeface="+mn-lt"/>
                <a:ea typeface="+mn-ea"/>
                <a:cs typeface="+mn-cs"/>
              </a:rPr>
              <a:t>1. De nombreux programmes adoptent un ciblage géographique et/ou des quotas selon les lieux.</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2. Les approches de cycle de vie procèdent à un ciblage simple, généralement fondé sur l’âge (pensions sociales, subventions à l’enfance)… mais utilisent parfois d’autres variables.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3. Les programmes ciblant la pauvreté adoptent principalement des critères de revenus (vérifiés ou non; expliquez la différence et donnez des exemples), un ciblage communautaire (expliquez rapidement en quoi il consiste, ses avantages et inconvénients) ou d’autres méthodes d’évaluation des moyens (par ex.: évaluation indicative des ressources, dont vous expliquerez le fonctionnement, les avantages et les inconvénients).</a:t>
            </a:r>
          </a:p>
          <a:p>
            <a:endParaRPr lang="fr-FR" baseline="0" noProof="0" dirty="0"/>
          </a:p>
          <a:p>
            <a:endParaRPr lang="fr-FR" baseline="0" noProof="0" dirty="0"/>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pPr>
                <a:defRPr/>
              </a:pPr>
              <a:t>24</a:t>
            </a:fld>
            <a:endParaRPr lang="en-US" dirty="0"/>
          </a:p>
        </p:txBody>
      </p:sp>
    </p:spTree>
    <p:extLst>
      <p:ext uri="{BB962C8B-B14F-4D97-AF65-F5344CB8AC3E}">
        <p14:creationId xmlns:p14="http://schemas.microsoft.com/office/powerpoint/2010/main" val="2864550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pPr>
                <a:defRPr/>
              </a:pPr>
              <a:t>25</a:t>
            </a:fld>
            <a:endParaRPr lang="en-US" dirty="0"/>
          </a:p>
        </p:txBody>
      </p:sp>
    </p:spTree>
    <p:extLst>
      <p:ext uri="{BB962C8B-B14F-4D97-AF65-F5344CB8AC3E}">
        <p14:creationId xmlns:p14="http://schemas.microsoft.com/office/powerpoint/2010/main" val="3083232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En pratique, on peut les classer dans les catégories suivantes…</a:t>
            </a:r>
          </a:p>
          <a:p>
            <a:r>
              <a:rPr lang="fr-FR" sz="1200" kern="1200" noProof="0" dirty="0">
                <a:solidFill>
                  <a:schemeClr val="tx1"/>
                </a:solidFill>
                <a:effectLst/>
                <a:latin typeface="+mn-lt"/>
                <a:ea typeface="+mn-ea"/>
                <a:cs typeface="+mn-cs"/>
              </a:rPr>
              <a:t>Expliquez rapidement chacune des options en indiquant leurs avantages et inconvénients. Soulignez le rôle complémentaire de l’assurance sociale (voir p.3-14 du document récapitulatif de S&amp;I):</a:t>
            </a:r>
          </a:p>
          <a:p>
            <a:r>
              <a:rPr lang="fr-FR" sz="1200" kern="1200" noProof="0" dirty="0">
                <a:solidFill>
                  <a:schemeClr val="tx1"/>
                </a:solidFill>
                <a:effectLst/>
                <a:latin typeface="+mn-lt"/>
                <a:ea typeface="+mn-ea"/>
                <a:cs typeface="+mn-cs"/>
              </a:rPr>
              <a:t> </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Clic 1: Les ciblages catégoriels sont très variables. Ils en général liés à l’âge (pension de vieillesse, prestations à l’enfance), souvent géographiques (priorité accordée aux régions les plus pauvres du pays), mais il existe d’autres approches plus complexes (par ex.: aptitude au travail). Celles-ci sont généralement plus faciles à mettre en œuvre…</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Clic 2: La sélection économique (ciblage de la pauvreté) peut se faire de différentes façons: les critères de revenus (déterminer les revenus et cibler sur cette base) peuvent être faciles à appliquer dans des contextes caractérisés par un niveau élevé de formalité (par ex.: facilement vérifiables grâce à la base de données des impôts), bien qu’ils soient rarement vérifiés et complétés par des processus rigoureux de contrôle local. Le ciblage communautaire consiste à confier à la communauté le soin de définir les critères de ciblage et de sélectionner les bénéficiaires. L’évaluation indicative des ressources consiste à mettre au point une formule à partir de caractéristiques observables des familles, étroitement liées à la pauvreté (par ex.: analyse des enquêtes sur le budget des ménages), sur laquelle repose le ciblage. Le critère de richesse et de pension revient à cibler « universellement », en excluant les personnes déjà très aisées ou déjà bénéficiaires d’une pension (par ex.: en Thaïlande, l’assurance sociale nationale ciblent tous ceux qui n’ont pas encore d’assurance, publique ou privée).</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Clic 3: LA PLUPART DES MÉTHODES SONT HYBRIDES!</a:t>
            </a:r>
            <a:br>
              <a:rPr lang="fr-FR" sz="1200" kern="1200" noProof="0" dirty="0">
                <a:solidFill>
                  <a:schemeClr val="tx1"/>
                </a:solidFill>
                <a:effectLst/>
                <a:latin typeface="+mn-lt"/>
                <a:ea typeface="+mn-ea"/>
                <a:cs typeface="+mn-cs"/>
              </a:rPr>
            </a:br>
            <a:r>
              <a:rPr lang="fr-FR" sz="1200" kern="1200" noProof="0" dirty="0">
                <a:solidFill>
                  <a:schemeClr val="tx1"/>
                </a:solidFill>
                <a:effectLst/>
                <a:latin typeface="+mn-lt"/>
                <a:ea typeface="+mn-ea"/>
                <a:cs typeface="+mn-cs"/>
              </a:rPr>
              <a:t>Par ex.: il s’agit souvent d’une combinaison de sélection économique + ciblage géographique… Le ciblage catégoriel est parfois utilisé et conjugué à une évaluation des ressources (par ex.: le système de subventions à l’enfance en Afrique du Sud).</a:t>
            </a:r>
          </a:p>
          <a:p>
            <a:pPr marL="171450" indent="-171450">
              <a:buFont typeface="Arial" panose="020B0604020202020204" pitchFamily="34" charset="0"/>
              <a:buChar char="•"/>
            </a:pP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 Vous pouvez également mentionner des types de programmes ayant adopté des méthodes d’auto-sélection (par ex.: travaux publics, dont les salaires sont bas et auxquels peu participent), mais nous n’allons pas nous étendre là-dessus.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 Vous pouvez également mentionner qu’un revenu universel de base n’aurait besoin de rien de tout cela, car tout le monde le recevrait… et serait imposé en conséquence.</a:t>
            </a:r>
          </a:p>
        </p:txBody>
      </p:sp>
      <p:sp>
        <p:nvSpPr>
          <p:cNvPr id="4" name="Slide Number Placeholder 3"/>
          <p:cNvSpPr>
            <a:spLocks noGrp="1"/>
          </p:cNvSpPr>
          <p:nvPr>
            <p:ph type="sldNum" sz="quarter" idx="10"/>
          </p:nvPr>
        </p:nvSpPr>
        <p:spPr/>
        <p:txBody>
          <a:bodyPr/>
          <a:lstStyle/>
          <a:p>
            <a:fld id="{A802E42B-4540-4CA0-B5CC-7A6A1B09DC25}" type="slidenum">
              <a:rPr lang="en-ZA" smtClean="0"/>
              <a:t>26</a:t>
            </a:fld>
            <a:endParaRPr lang="en-ZA" dirty="0"/>
          </a:p>
        </p:txBody>
      </p:sp>
    </p:spTree>
    <p:extLst>
      <p:ext uri="{BB962C8B-B14F-4D97-AF65-F5344CB8AC3E}">
        <p14:creationId xmlns:p14="http://schemas.microsoft.com/office/powerpoint/2010/main" val="3393725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Expliquez l’objectif de cette activité: mener une réflexion critique sur les trois principaux instruments utilisés pour sélectionner les bénéficiaires de la protection sociale: l’évaluation indirecte des ressources, le ciblage communautaire et le ciblage catégoriel (dont âge et autres méthodes catégorielles, par ex.: aptitude au travail).</a:t>
            </a:r>
          </a:p>
        </p:txBody>
      </p:sp>
      <p:sp>
        <p:nvSpPr>
          <p:cNvPr id="4" name="Slide Number Placeholder 3"/>
          <p:cNvSpPr>
            <a:spLocks noGrp="1"/>
          </p:cNvSpPr>
          <p:nvPr>
            <p:ph type="sldNum" sz="quarter" idx="10"/>
          </p:nvPr>
        </p:nvSpPr>
        <p:spPr/>
        <p:txBody>
          <a:bodyPr/>
          <a:lstStyle/>
          <a:p>
            <a:fld id="{A802E42B-4540-4CA0-B5CC-7A6A1B09DC25}" type="slidenum">
              <a:rPr lang="en-ZA" smtClean="0"/>
              <a:t>27</a:t>
            </a:fld>
            <a:endParaRPr lang="en-ZA" dirty="0"/>
          </a:p>
        </p:txBody>
      </p:sp>
    </p:spTree>
    <p:extLst>
      <p:ext uri="{BB962C8B-B14F-4D97-AF65-F5344CB8AC3E}">
        <p14:creationId xmlns:p14="http://schemas.microsoft.com/office/powerpoint/2010/main" val="3228329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Chaque groupe débat de chaque option, en souligne ses points forts et les points faibles, et se demande dans quels cas de figure les différents modèles peuvent récolter les meilleurs résultats… Expliquez aux trois « leaders » sélectionnés qu’ils doivent prendre des notes sur le tableau. Passez ensuite au bilan en plénière.</a:t>
            </a:r>
          </a:p>
        </p:txBody>
      </p:sp>
      <p:sp>
        <p:nvSpPr>
          <p:cNvPr id="4" name="Slide Number Placeholder 3"/>
          <p:cNvSpPr>
            <a:spLocks noGrp="1"/>
          </p:cNvSpPr>
          <p:nvPr>
            <p:ph type="sldNum" sz="quarter" idx="10"/>
          </p:nvPr>
        </p:nvSpPr>
        <p:spPr/>
        <p:txBody>
          <a:bodyPr/>
          <a:lstStyle/>
          <a:p>
            <a:fld id="{A802E42B-4540-4CA0-B5CC-7A6A1B09DC25}" type="slidenum">
              <a:rPr lang="en-ZA" smtClean="0"/>
              <a:t>28</a:t>
            </a:fld>
            <a:endParaRPr lang="en-ZA" dirty="0"/>
          </a:p>
        </p:txBody>
      </p:sp>
    </p:spTree>
    <p:extLst>
      <p:ext uri="{BB962C8B-B14F-4D97-AF65-F5344CB8AC3E}">
        <p14:creationId xmlns:p14="http://schemas.microsoft.com/office/powerpoint/2010/main" val="1584746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MODÈLE À COMPLÉTER par chaque groupe de travail sur son tableau.</a:t>
            </a:r>
          </a:p>
        </p:txBody>
      </p:sp>
      <p:sp>
        <p:nvSpPr>
          <p:cNvPr id="4" name="Slide Number Placeholder 3"/>
          <p:cNvSpPr>
            <a:spLocks noGrp="1"/>
          </p:cNvSpPr>
          <p:nvPr>
            <p:ph type="sldNum" sz="quarter" idx="10"/>
          </p:nvPr>
        </p:nvSpPr>
        <p:spPr/>
        <p:txBody>
          <a:bodyPr/>
          <a:lstStyle/>
          <a:p>
            <a:fld id="{A802E42B-4540-4CA0-B5CC-7A6A1B09DC25}" type="slidenum">
              <a:rPr lang="en-ZA" smtClean="0"/>
              <a:t>29</a:t>
            </a:fld>
            <a:endParaRPr lang="en-ZA" dirty="0"/>
          </a:p>
        </p:txBody>
      </p:sp>
    </p:spTree>
    <p:extLst>
      <p:ext uri="{BB962C8B-B14F-4D97-AF65-F5344CB8AC3E}">
        <p14:creationId xmlns:p14="http://schemas.microsoft.com/office/powerpoint/2010/main" val="770274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PROJETEZ CETTE DIAPOSITIVE PENDANT LE BILAN CONSACRÉ AUX DIFFÉRENTS TYPES DE SÉLECTION ET RÉFÉREZ-VOUS AU DOCUMENT DE BASE, QUI EN TRAITE PLUS EN DÉTAIL.</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Pas besoin d’entrer dans le détail. L’essentiel est de retenir que chaque méthode comporte des avantages et des inconvénients… il convient de les évaluer minutieusement en fonction du contexte national.</a:t>
            </a:r>
          </a:p>
        </p:txBody>
      </p:sp>
      <p:sp>
        <p:nvSpPr>
          <p:cNvPr id="4" name="Slide Number Placeholder 3"/>
          <p:cNvSpPr>
            <a:spLocks noGrp="1"/>
          </p:cNvSpPr>
          <p:nvPr>
            <p:ph type="sldNum" sz="quarter" idx="10"/>
          </p:nvPr>
        </p:nvSpPr>
        <p:spPr/>
        <p:txBody>
          <a:bodyPr/>
          <a:lstStyle/>
          <a:p>
            <a:fld id="{A802E42B-4540-4CA0-B5CC-7A6A1B09DC25}" type="slidenum">
              <a:rPr lang="en-ZA" smtClean="0"/>
              <a:t>30</a:t>
            </a:fld>
            <a:endParaRPr lang="en-ZA" dirty="0"/>
          </a:p>
        </p:txBody>
      </p:sp>
    </p:spTree>
    <p:extLst>
      <p:ext uri="{BB962C8B-B14F-4D97-AF65-F5344CB8AC3E}">
        <p14:creationId xmlns:p14="http://schemas.microsoft.com/office/powerpoint/2010/main" val="3620867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Disposez des chaises en demi-cercle de sorte à ce qu’une fois assis, les participants soient tournés vers l’avant de la pièce et demandez aux participants de s’asseoir avec leur programme/papier et stylo.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Hier après-midi, nous avons vu la « Théorie U » en préparation de l’exercice de cheminement réflexif en binôme. Nous continuerons à procéder ainsi pendant les séances matinales de formation au leadership et à la transformation pour </a:t>
            </a:r>
            <a:r>
              <a:rPr lang="fr-FR" sz="1200" kern="1200" dirty="0">
                <a:solidFill>
                  <a:schemeClr val="tx1"/>
                </a:solidFill>
                <a:effectLst/>
                <a:latin typeface="+mn-lt"/>
                <a:ea typeface="+mn-ea"/>
                <a:cs typeface="+mn-cs"/>
              </a:rPr>
              <a:t>permettre aux participants de </a:t>
            </a:r>
            <a:r>
              <a:rPr lang="fr-FR" sz="1200" kern="1200" noProof="0" dirty="0">
                <a:solidFill>
                  <a:schemeClr val="tx1"/>
                </a:solidFill>
                <a:effectLst/>
                <a:latin typeface="+mn-lt"/>
                <a:ea typeface="+mn-ea"/>
                <a:cs typeface="+mn-cs"/>
              </a:rPr>
              <a:t>commencer chaque journée en</a:t>
            </a:r>
            <a:r>
              <a:rPr lang="fr-FR" sz="1200" kern="1200" dirty="0">
                <a:solidFill>
                  <a:schemeClr val="tx1"/>
                </a:solidFill>
                <a:effectLst/>
                <a:latin typeface="+mn-lt"/>
                <a:ea typeface="+mn-ea"/>
                <a:cs typeface="+mn-cs"/>
              </a:rPr>
              <a:t> s’interrogeant sur le chemin qu’ils ont parcouru et sur celui qu’ils aimeraient encore parcourir dans le cadre de leur itinéraire personnel de transformation et de leadership, en tant que responsables de PS. Cet exercice est consacré à la tenue d’un journal de bord, veuillez donc sortir vos programmes ou bloc-notes.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noProof="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Je vais à présent lire des questions destinées à guider votre réflexion. Je ne passerai de l’une à l’autre que lorsque j’aurai le sentiment que la majorité du groupe est prête à passer à la question suivante. Je ne vous laisserai pas beaucoup de temps, car vous devez vous laisser porter et ne pas trop réfléchir aux questions. Je laisserai les questions affichées sur la diapositive au cas où vous souhaiteriez les consulter, mais concentrez-vous sur les questions et orientations que je vous fournirai oralement plutôt que sur la diapositive.</a:t>
            </a:r>
          </a:p>
        </p:txBody>
      </p:sp>
      <p:sp>
        <p:nvSpPr>
          <p:cNvPr id="4" name="Slide Number Placeholder 3"/>
          <p:cNvSpPr>
            <a:spLocks noGrp="1"/>
          </p:cNvSpPr>
          <p:nvPr>
            <p:ph type="sldNum" sz="quarter" idx="10"/>
          </p:nvPr>
        </p:nvSpPr>
        <p:spPr/>
        <p:txBody>
          <a:bodyPr/>
          <a:lstStyle/>
          <a:p>
            <a:fld id="{A802E42B-4540-4CA0-B5CC-7A6A1B09DC25}" type="slidenum">
              <a:rPr lang="en-ZA" smtClean="0"/>
              <a:t>3</a:t>
            </a:fld>
            <a:endParaRPr lang="en-ZA" dirty="0"/>
          </a:p>
        </p:txBody>
      </p:sp>
    </p:spTree>
    <p:extLst>
      <p:ext uri="{BB962C8B-B14F-4D97-AF65-F5344CB8AC3E}">
        <p14:creationId xmlns:p14="http://schemas.microsoft.com/office/powerpoint/2010/main" val="1873242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PROJETEZ CETTE DIAPOSITIVE PENDANT LE BILAN CONSACRÉ ÀAUX DIFFÉRENTS TYPES DE SÉLECTION ET RÉFÉREZ-VOUS AU DOCUMENT DE BASE, QUI EN TRAITE PLUS EN DÉTAIL.</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Pas besoin d’entrer dans le détail. L’essentiel est de retenir que chaque méthode comporte des avantages et des inconvénients… il convient de les évaluer minutieusement en fonction du contexte national.</a:t>
            </a:r>
          </a:p>
        </p:txBody>
      </p:sp>
      <p:sp>
        <p:nvSpPr>
          <p:cNvPr id="4" name="Slide Number Placeholder 3"/>
          <p:cNvSpPr>
            <a:spLocks noGrp="1"/>
          </p:cNvSpPr>
          <p:nvPr>
            <p:ph type="sldNum" sz="quarter" idx="10"/>
          </p:nvPr>
        </p:nvSpPr>
        <p:spPr/>
        <p:txBody>
          <a:bodyPr/>
          <a:lstStyle/>
          <a:p>
            <a:fld id="{A802E42B-4540-4CA0-B5CC-7A6A1B09DC25}" type="slidenum">
              <a:rPr lang="en-ZA" smtClean="0"/>
              <a:t>31</a:t>
            </a:fld>
            <a:endParaRPr lang="en-ZA" dirty="0"/>
          </a:p>
        </p:txBody>
      </p:sp>
    </p:spTree>
    <p:extLst>
      <p:ext uri="{BB962C8B-B14F-4D97-AF65-F5344CB8AC3E}">
        <p14:creationId xmlns:p14="http://schemas.microsoft.com/office/powerpoint/2010/main" val="2277765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PROJETEZ CETTE DIAPOSITIVE PENDANT LE BILAN CONSACRÉ ÀAUX DIFFÉRENTS TYPES DE SÉLECTION ET RÉFÉREZ-VOUS AU DOCUMENT DE BASE, QUI EN TRAITE PLUS EN DÉTAIL.</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Pas besoin d’entrer dans le détail. L’essentiel est de retenir que chaque méthode comporte des avantages et des inconvénients… il convient de les évaluer minutieusement en fonction du contexte national.</a:t>
            </a:r>
          </a:p>
        </p:txBody>
      </p:sp>
      <p:sp>
        <p:nvSpPr>
          <p:cNvPr id="4" name="Slide Number Placeholder 3"/>
          <p:cNvSpPr>
            <a:spLocks noGrp="1"/>
          </p:cNvSpPr>
          <p:nvPr>
            <p:ph type="sldNum" sz="quarter" idx="10"/>
          </p:nvPr>
        </p:nvSpPr>
        <p:spPr/>
        <p:txBody>
          <a:bodyPr/>
          <a:lstStyle/>
          <a:p>
            <a:fld id="{A802E42B-4540-4CA0-B5CC-7A6A1B09DC25}" type="slidenum">
              <a:rPr lang="en-ZA" smtClean="0"/>
              <a:t>32</a:t>
            </a:fld>
            <a:endParaRPr lang="en-ZA" dirty="0"/>
          </a:p>
        </p:txBody>
      </p:sp>
    </p:spTree>
    <p:extLst>
      <p:ext uri="{BB962C8B-B14F-4D97-AF65-F5344CB8AC3E}">
        <p14:creationId xmlns:p14="http://schemas.microsoft.com/office/powerpoint/2010/main" val="2688010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Que faut-il pour mettre un œuvre un projet, au vu de ce qui vient d’être dit? Les exigences varient évidemment en fonction de la conception, comme en témoignent vos contributions lors de l’exercice précédent… Les principales étapes restent toutefois les mêmes:</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Les ménages doivent d’abord être enregistrés.</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L’admissibilité des ménages est ensuite déterminée (dans certains cas, ces deux étapes sont simultanées, par ex. pour le ciblage communautaire, alors que l’évaluation indicative des ressources procède d’abord à la collecte et à la saisie des données socio-économiques avant d’appliquer la formule mise au point…</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Les ménages sélectionnés sont ensuite inscrits (par ex.: collecte de données supplémentaires, ouverture de comptes bancaires, partage des identifiants du programme, etc.).</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Comme il a été dit au début de la journée… même les système très bien conçus se trouvent confrontés à des difficultés au moment de la mise en œuvre. Les défis de mise en œuvre dépendent en outre largement des choix de base du projet…</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Pour cette étape, tournons notre attention vers le processus de collecte des données pour le registre… le processus employé pour l’inscription… la structure du système de plaintes et de recours (s’il en existe)… et les communications de base… autant de domaines susceptibles d’exacerber les facteurs d’exclusion.</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Il s’agit d’un travail intensif exigeant des capacités locales, souvent manquantes dans la région! De nombreux pays dépendent de structures volontaires… </a:t>
            </a:r>
          </a:p>
        </p:txBody>
      </p:sp>
      <p:sp>
        <p:nvSpPr>
          <p:cNvPr id="4" name="Slide Number Placeholder 3"/>
          <p:cNvSpPr>
            <a:spLocks noGrp="1"/>
          </p:cNvSpPr>
          <p:nvPr>
            <p:ph type="sldNum" sz="quarter" idx="10"/>
          </p:nvPr>
        </p:nvSpPr>
        <p:spPr/>
        <p:txBody>
          <a:bodyPr/>
          <a:lstStyle/>
          <a:p>
            <a:fld id="{A802E42B-4540-4CA0-B5CC-7A6A1B09DC25}" type="slidenum">
              <a:rPr lang="en-ZA" smtClean="0"/>
              <a:t>33</a:t>
            </a:fld>
            <a:endParaRPr lang="en-ZA" dirty="0"/>
          </a:p>
        </p:txBody>
      </p:sp>
    </p:spTree>
    <p:extLst>
      <p:ext uri="{BB962C8B-B14F-4D97-AF65-F5344CB8AC3E}">
        <p14:creationId xmlns:p14="http://schemas.microsoft.com/office/powerpoint/2010/main" val="1841966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fr-FR" sz="1200" kern="1200" noProof="0" dirty="0">
                <a:solidFill>
                  <a:schemeClr val="tx1"/>
                </a:solidFill>
                <a:effectLst/>
                <a:latin typeface="+mn-lt"/>
                <a:ea typeface="+mn-ea"/>
                <a:cs typeface="+mn-cs"/>
              </a:rPr>
              <a:t>Collecte de données... Les défis de mise en œuvre varient considérablement en fonction de la méthode adoptée (méthode </a:t>
            </a:r>
            <a:r>
              <a:rPr lang="fr-FR" sz="1200" i="1" kern="1200" noProof="0" dirty="0">
                <a:solidFill>
                  <a:schemeClr val="tx1"/>
                </a:solidFill>
                <a:effectLst/>
                <a:latin typeface="+mn-lt"/>
                <a:ea typeface="+mn-ea"/>
                <a:cs typeface="+mn-cs"/>
              </a:rPr>
              <a:t>pull,</a:t>
            </a:r>
            <a:r>
              <a:rPr lang="fr-FR" sz="1200" kern="1200" noProof="0" dirty="0">
                <a:solidFill>
                  <a:schemeClr val="tx1"/>
                </a:solidFill>
                <a:effectLst/>
                <a:latin typeface="+mn-lt"/>
                <a:ea typeface="+mn-ea"/>
                <a:cs typeface="+mn-cs"/>
              </a:rPr>
              <a:t> méthode </a:t>
            </a:r>
            <a:r>
              <a:rPr lang="fr-FR" sz="1200" i="1" kern="1200" noProof="0" dirty="0">
                <a:solidFill>
                  <a:schemeClr val="tx1"/>
                </a:solidFill>
                <a:effectLst/>
                <a:latin typeface="+mn-lt"/>
                <a:ea typeface="+mn-ea"/>
                <a:cs typeface="+mn-cs"/>
              </a:rPr>
              <a:t>push</a:t>
            </a:r>
            <a:r>
              <a:rPr lang="fr-FR" sz="1200" kern="1200" noProof="0" dirty="0">
                <a:solidFill>
                  <a:schemeClr val="tx1"/>
                </a:solidFill>
                <a:effectLst/>
                <a:latin typeface="+mn-lt"/>
                <a:ea typeface="+mn-ea"/>
                <a:cs typeface="+mn-cs"/>
              </a:rPr>
              <a:t> ou intégration des données). Pour éviter l’exclusion, l’essentiel est de réduire la charge pesant sur les potentiels bénéficiaires: charge directe (frais de transport, documents à fournir, etc.), indirecte (attente, stigmatisation, etc.) et les coûts d’opportunité (par ex.: perte de temps)… (demandez aux délégués de lire rapidement le tableau des pages 21-22).</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628650" lvl="1" indent="-171450">
              <a:buFont typeface="Arial" panose="020B0604020202020204" pitchFamily="34" charset="0"/>
              <a:buChar char="•"/>
            </a:pPr>
            <a:r>
              <a:rPr lang="fr-FR" sz="1200" kern="1200" noProof="0" dirty="0">
                <a:solidFill>
                  <a:schemeClr val="tx1"/>
                </a:solidFill>
                <a:effectLst/>
                <a:latin typeface="+mn-lt"/>
                <a:ea typeface="+mn-ea"/>
                <a:cs typeface="+mn-cs"/>
              </a:rPr>
              <a:t>Adoptée par de nombreux pays, la solution parfois appelée « à guichet unique » consiste à ouvrir des unités au niveau décentralisé, permettant de traiter en un seul et même lieu les candidatures au programme… réduisant ainsi considérablement la charge pesant sur les candidats.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2. Le niveau d’exigences peut également constituer un important facteur d’exclusion… qu’il s’agisse de fournir une pièce d’identité officielle (très rare dans ces contextes, notamment parmi les populations marginalisées, c’est pourquoi certains pays établissent des liens entre les objectifs de la protection sociale et deux de l’identification officielle), un certificat de handicap ou des données biométriques pour l’inscription (travailleurs manuels aux empreintes digitales estompées, etc.).</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3. De mauvaises communications peuvent exacerber la stigmatisation et l’exclusion (</a:t>
            </a:r>
            <a:r>
              <a:rPr lang="fr-FR" sz="1200" i="1" kern="1200" noProof="0" dirty="0">
                <a:solidFill>
                  <a:schemeClr val="tx1"/>
                </a:solidFill>
                <a:effectLst/>
                <a:latin typeface="+mn-lt"/>
                <a:ea typeface="+mn-ea"/>
                <a:cs typeface="+mn-cs"/>
              </a:rPr>
              <a:t>nous en reparlerons plus tard, quand nous évoquerons l’administration</a:t>
            </a:r>
            <a:r>
              <a:rPr lang="fr-FR" sz="1200" i="0" kern="1200" noProof="0" dirty="0">
                <a:solidFill>
                  <a:schemeClr val="tx1"/>
                </a:solidFill>
                <a:effectLst/>
                <a:latin typeface="+mn-lt"/>
                <a:ea typeface="+mn-ea"/>
                <a:cs typeface="+mn-cs"/>
              </a:rPr>
              <a:t>).</a:t>
            </a:r>
            <a:br>
              <a:rPr lang="fr-FR" sz="1200" i="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4. En l’absence d’un solide système de plaintes/recours, les citoyens n’ont pas les moyens de revendiquer leurs droits et de corriger de mauvaises pratiques en matière d’enregistrement et d’inscription (</a:t>
            </a:r>
            <a:r>
              <a:rPr lang="fr-FR" sz="1200" i="1" kern="1200" noProof="0" dirty="0">
                <a:solidFill>
                  <a:schemeClr val="tx1"/>
                </a:solidFill>
                <a:effectLst/>
                <a:latin typeface="+mn-lt"/>
                <a:ea typeface="+mn-ea"/>
                <a:cs typeface="+mn-cs"/>
              </a:rPr>
              <a:t>nous en reparlerons également plus tard</a:t>
            </a:r>
            <a:r>
              <a:rPr lang="fr-FR" sz="1200" i="0" kern="1200" noProof="0" dirty="0">
                <a:solidFill>
                  <a:schemeClr val="tx1"/>
                </a:solidFill>
                <a:effectLst/>
                <a:latin typeface="+mn-lt"/>
                <a:ea typeface="+mn-ea"/>
                <a:cs typeface="+mn-cs"/>
              </a:rPr>
              <a:t>).</a:t>
            </a:r>
            <a:endParaRPr lang="fr-FR"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02E42B-4540-4CA0-B5CC-7A6A1B09DC25}" type="slidenum">
              <a:rPr lang="en-ZA" smtClean="0"/>
              <a:t>34</a:t>
            </a:fld>
            <a:endParaRPr lang="en-ZA" dirty="0"/>
          </a:p>
        </p:txBody>
      </p:sp>
    </p:spTree>
    <p:extLst>
      <p:ext uri="{BB962C8B-B14F-4D97-AF65-F5344CB8AC3E}">
        <p14:creationId xmlns:p14="http://schemas.microsoft.com/office/powerpoint/2010/main" val="4102732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en-US" noProof="0" dirty="0">
                <a:latin typeface="Arial" panose="020B0604020202020204" pitchFamily="34" charset="0"/>
              </a:rPr>
              <a:t>Pour conclure... Il existe d’innombrables causes d’exclusion. Celle-ci peut résulter d’une faible couverture, mais aussi de choix de conception et de mise en œuvre du ciblage.</a:t>
            </a: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68A933B-820E-412B-A3B4-E9B745B2AC03}" type="slidenum">
              <a:rPr lang="en-US" altLang="en-US" sz="1100"/>
              <a:pPr>
                <a:spcBef>
                  <a:spcPct val="0"/>
                </a:spcBef>
              </a:pPr>
              <a:t>35</a:t>
            </a:fld>
            <a:endParaRPr lang="en-US" altLang="en-US" sz="1100" dirty="0"/>
          </a:p>
        </p:txBody>
      </p:sp>
    </p:spTree>
    <p:extLst>
      <p:ext uri="{BB962C8B-B14F-4D97-AF65-F5344CB8AC3E}">
        <p14:creationId xmlns:p14="http://schemas.microsoft.com/office/powerpoint/2010/main" val="910308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sz="1200" kern="1200" noProof="0" dirty="0">
                <a:solidFill>
                  <a:schemeClr val="tx1"/>
                </a:solidFill>
                <a:effectLst/>
                <a:latin typeface="+mn-lt"/>
                <a:ea typeface="+mn-ea"/>
                <a:cs typeface="+mn-cs"/>
              </a:rPr>
              <a:t>Les explications en quatre clics…</a:t>
            </a:r>
          </a:p>
          <a:p>
            <a:r>
              <a:rPr lang="fr-FR" sz="1200" kern="1200" noProof="0" dirty="0">
                <a:solidFill>
                  <a:schemeClr val="tx1"/>
                </a:solidFill>
                <a:effectLst/>
                <a:latin typeface="+mn-lt"/>
                <a:ea typeface="+mn-ea"/>
                <a:cs typeface="+mn-cs"/>
              </a:rPr>
              <a:t> </a:t>
            </a:r>
          </a:p>
          <a:p>
            <a:r>
              <a:rPr lang="fr-FR" sz="1200" kern="1200" noProof="0" dirty="0">
                <a:solidFill>
                  <a:schemeClr val="tx1"/>
                </a:solidFill>
                <a:effectLst/>
                <a:latin typeface="+mn-lt"/>
                <a:ea typeface="+mn-ea"/>
                <a:cs typeface="+mn-cs"/>
              </a:rPr>
              <a:t>Quatre images pour…:</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228600" indent="-228600">
              <a:buAutoNum type="arabicPeriod"/>
            </a:pPr>
            <a:r>
              <a:rPr lang="fr-FR" sz="1200" kern="1200" noProof="0" dirty="0">
                <a:solidFill>
                  <a:schemeClr val="tx1"/>
                </a:solidFill>
                <a:effectLst/>
                <a:latin typeface="+mn-lt"/>
                <a:ea typeface="+mn-ea"/>
                <a:cs typeface="+mn-cs"/>
              </a:rPr>
              <a:t>Garantir que le système </a:t>
            </a:r>
            <a:r>
              <a:rPr lang="fr-FR" sz="1200" kern="1200" noProof="0" dirty="0" err="1">
                <a:solidFill>
                  <a:schemeClr val="tx1"/>
                </a:solidFill>
                <a:effectLst/>
                <a:latin typeface="+mn-lt"/>
                <a:ea typeface="+mn-ea"/>
                <a:cs typeface="+mn-cs"/>
              </a:rPr>
              <a:t>desélection</a:t>
            </a:r>
            <a:r>
              <a:rPr lang="fr-FR" sz="1200" kern="1200" noProof="0" dirty="0">
                <a:solidFill>
                  <a:schemeClr val="tx1"/>
                </a:solidFill>
                <a:effectLst/>
                <a:latin typeface="+mn-lt"/>
                <a:ea typeface="+mn-ea"/>
                <a:cs typeface="+mn-cs"/>
              </a:rPr>
              <a:t> est adapté au profil de la pauvreté et de la vulnérabilité du pays;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2. Garantir qu’il est culturellement acceptable et viable;</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3. Garantir qu’il est aligné aux ressources et infrastructures existantes (par ex.: technologie, cartes d’identification, etc.);</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4. Garantir l’existence de capacités de mise en œuvre;</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 Et en toile de fond… (autres éléments de la diapositive).</a:t>
            </a:r>
          </a:p>
          <a:p>
            <a:r>
              <a:rPr lang="fr-FR" sz="1200" kern="1200" noProof="0" dirty="0">
                <a:solidFill>
                  <a:schemeClr val="tx1"/>
                </a:solidFill>
                <a:effectLst/>
                <a:latin typeface="+mn-lt"/>
                <a:ea typeface="+mn-ea"/>
                <a:cs typeface="+mn-cs"/>
              </a:rPr>
              <a:t> </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F1BF645-410D-4646-AFB9-9E94257F6D6D}" type="slidenum">
              <a:rPr lang="en-US" altLang="en-US" sz="1100"/>
              <a:pPr>
                <a:spcBef>
                  <a:spcPct val="0"/>
                </a:spcBef>
              </a:pPr>
              <a:t>36</a:t>
            </a:fld>
            <a:endParaRPr lang="en-US" altLang="en-US" sz="1100" dirty="0"/>
          </a:p>
        </p:txBody>
      </p:sp>
    </p:spTree>
    <p:extLst>
      <p:ext uri="{BB962C8B-B14F-4D97-AF65-F5344CB8AC3E}">
        <p14:creationId xmlns:p14="http://schemas.microsoft.com/office/powerpoint/2010/main" val="1670915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Demandez aux participants de sortir leur matériel de scénario et de se regrouper en groupes de scénario.</a:t>
            </a:r>
          </a:p>
        </p:txBody>
      </p:sp>
      <p:sp>
        <p:nvSpPr>
          <p:cNvPr id="4" name="Slide Number Placeholder 3"/>
          <p:cNvSpPr>
            <a:spLocks noGrp="1"/>
          </p:cNvSpPr>
          <p:nvPr>
            <p:ph type="sldNum" sz="quarter" idx="10"/>
          </p:nvPr>
        </p:nvSpPr>
        <p:spPr/>
        <p:txBody>
          <a:bodyPr/>
          <a:lstStyle/>
          <a:p>
            <a:fld id="{A802E42B-4540-4CA0-B5CC-7A6A1B09DC25}" type="slidenum">
              <a:rPr lang="en-ZA" smtClean="0"/>
              <a:t>37</a:t>
            </a:fld>
            <a:endParaRPr lang="en-ZA" dirty="0"/>
          </a:p>
        </p:txBody>
      </p:sp>
    </p:spTree>
    <p:extLst>
      <p:ext uri="{BB962C8B-B14F-4D97-AF65-F5344CB8AC3E}">
        <p14:creationId xmlns:p14="http://schemas.microsoft.com/office/powerpoint/2010/main" val="2440549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Expliquez l’exercice aux groupes de scénario. Donnez-leur 15 minutes pour conclure et désigner un porte-parole. Dressez le bilan (15 min.) en demandant aux porte-parole des groupes de partager leurs contributions clés.</a:t>
            </a:r>
          </a:p>
          <a:p>
            <a:endParaRPr lang="fr-FR"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38</a:t>
            </a:fld>
            <a:endParaRPr lang="en-ZA" dirty="0"/>
          </a:p>
        </p:txBody>
      </p:sp>
    </p:spTree>
    <p:extLst>
      <p:ext uri="{BB962C8B-B14F-4D97-AF65-F5344CB8AC3E}">
        <p14:creationId xmlns:p14="http://schemas.microsoft.com/office/powerpoint/2010/main" val="4105795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Invitez les participants à partager les enseignements clés tirés de leur apprentissage en matière de S&amp;I. Sur une feuille de tableau, écrivez le titre « S&amp;I » pour ensuite prendre note de toutes les contributions.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Posez les questions suivantes pour inciter les participants à contribuer :</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Que savez-vous qu’auparavant vous ignoriez ?</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Comment votre façon de penser a-t-elle évolué ?</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Que faites-vous différemment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9138ACA-736A-4C43-86F9-1D47B24AC60C}" type="slidenum">
              <a:rPr lang="en-ZA" smtClean="0"/>
              <a:t>39</a:t>
            </a:fld>
            <a:endParaRPr lang="en-ZA" dirty="0"/>
          </a:p>
        </p:txBody>
      </p:sp>
    </p:spTree>
    <p:extLst>
      <p:ext uri="{BB962C8B-B14F-4D97-AF65-F5344CB8AC3E}">
        <p14:creationId xmlns:p14="http://schemas.microsoft.com/office/powerpoint/2010/main" val="2216541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Présentez le programme de la séance de l’après-midi.</a:t>
            </a:r>
          </a:p>
        </p:txBody>
      </p:sp>
      <p:sp>
        <p:nvSpPr>
          <p:cNvPr id="4" name="Slide Number Placeholder 3"/>
          <p:cNvSpPr>
            <a:spLocks noGrp="1"/>
          </p:cNvSpPr>
          <p:nvPr>
            <p:ph type="sldNum" sz="quarter" idx="10"/>
          </p:nvPr>
        </p:nvSpPr>
        <p:spPr/>
        <p:txBody>
          <a:bodyPr/>
          <a:lstStyle/>
          <a:p>
            <a:fld id="{A802E42B-4540-4CA0-B5CC-7A6A1B09DC25}" type="slidenum">
              <a:rPr lang="en-ZA" smtClean="0"/>
              <a:t>40</a:t>
            </a:fld>
            <a:endParaRPr lang="en-ZA" dirty="0"/>
          </a:p>
        </p:txBody>
      </p:sp>
    </p:spTree>
    <p:extLst>
      <p:ext uri="{BB962C8B-B14F-4D97-AF65-F5344CB8AC3E}">
        <p14:creationId xmlns:p14="http://schemas.microsoft.com/office/powerpoint/2010/main" val="40400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Invitez les participants à sortir leur journal/papier et à reprendre les notes de la veille pour reprendre leur journal de bord où ils l’avaient laissé.</a:t>
            </a:r>
          </a:p>
          <a:p>
            <a:r>
              <a:rPr lang="fr-FR" sz="1200" kern="1200" noProof="0" dirty="0">
                <a:solidFill>
                  <a:schemeClr val="tx1"/>
                </a:solidFill>
                <a:effectLst/>
                <a:latin typeface="+mn-lt"/>
                <a:ea typeface="+mn-ea"/>
                <a:cs typeface="+mn-cs"/>
              </a:rPr>
              <a:t> </a:t>
            </a:r>
          </a:p>
          <a:p>
            <a:r>
              <a:rPr lang="fr-FR" sz="1200" kern="1200" noProof="0" dirty="0">
                <a:solidFill>
                  <a:schemeClr val="tx1"/>
                </a:solidFill>
                <a:effectLst/>
                <a:latin typeface="+mn-lt"/>
                <a:ea typeface="+mn-ea"/>
                <a:cs typeface="+mn-cs"/>
              </a:rPr>
              <a:t>Donnez-leur ensuite les instructions concernant les questions qui seront posées aujourd’hui (diapositives suivantes). Le temps imparti par question est indiqué entre parenthèses.</a:t>
            </a:r>
          </a:p>
          <a:p>
            <a:endParaRPr lang="fr-FR"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Terminez cette activité en demandant à c</a:t>
            </a:r>
            <a:r>
              <a:rPr lang="fr-FR" sz="1200" kern="1200" dirty="0">
                <a:solidFill>
                  <a:schemeClr val="tx1"/>
                </a:solidFill>
                <a:effectLst/>
                <a:latin typeface="+mn-lt"/>
                <a:ea typeface="+mn-ea"/>
                <a:cs typeface="+mn-cs"/>
              </a:rPr>
              <a:t>haque participant de se tourner vers son voisin pour discuter de l’expérience de tenue du journal de bord (5 minutes).</a:t>
            </a:r>
          </a:p>
          <a:p>
            <a:endParaRPr lang="fr-FR" noProof="0" dirty="0"/>
          </a:p>
          <a:p>
            <a:endParaRPr lang="fr-FR" baseline="0" noProof="0" dirty="0"/>
          </a:p>
        </p:txBody>
      </p:sp>
      <p:sp>
        <p:nvSpPr>
          <p:cNvPr id="4" name="Slide Number Placeholder 3"/>
          <p:cNvSpPr>
            <a:spLocks noGrp="1"/>
          </p:cNvSpPr>
          <p:nvPr>
            <p:ph type="sldNum" sz="quarter" idx="10"/>
          </p:nvPr>
        </p:nvSpPr>
        <p:spPr/>
        <p:txBody>
          <a:bodyPr/>
          <a:lstStyle/>
          <a:p>
            <a:fld id="{BC905379-01BD-43AE-87B5-C471EFECD2DD}" type="slidenum">
              <a:rPr lang="en-ZA" smtClean="0"/>
              <a:t>4</a:t>
            </a:fld>
            <a:endParaRPr lang="en-ZA" dirty="0"/>
          </a:p>
        </p:txBody>
      </p:sp>
    </p:spTree>
    <p:extLst>
      <p:ext uri="{BB962C8B-B14F-4D97-AF65-F5344CB8AC3E}">
        <p14:creationId xmlns:p14="http://schemas.microsoft.com/office/powerpoint/2010/main" val="36595962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Que voulons-nous dire par « administration »?</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Présentez le cadre de « systèmes d’exécution » que nous utiliserons plus tard… expliquez que: </a:t>
            </a:r>
            <a:r>
              <a:rPr lang="fr-FR" sz="1200" b="1" kern="1200" noProof="0" dirty="0">
                <a:solidFill>
                  <a:schemeClr val="tx1"/>
                </a:solidFill>
                <a:effectLst/>
                <a:latin typeface="+mn-lt"/>
                <a:ea typeface="+mn-ea"/>
                <a:cs typeface="+mn-cs"/>
              </a:rPr>
              <a:t>la section principale est celle du milieu, qui va de l’identification à la sortie… </a:t>
            </a:r>
            <a:r>
              <a:rPr lang="fr-FR" sz="1200" b="0" kern="1200" noProof="0" dirty="0">
                <a:solidFill>
                  <a:schemeClr val="tx1"/>
                </a:solidFill>
                <a:effectLst/>
                <a:latin typeface="+mn-lt"/>
                <a:ea typeface="+mn-ea"/>
                <a:cs typeface="+mn-cs"/>
              </a:rPr>
              <a:t>Avec cette seule section, la mise en œuvre du pourrait se faire en une simple pression de bouton… Les fonctions ci-dessous restent malgré tout fondamentales pour améliorer la mise en œuvre et créer une dynamique d’ensemble (les flèches illustrent les liens, par ex.: la communication n’est pas un exercice ponctuel). Au sommet, la flèche verte représente le S&amp;E et d’autres fonctions de gestion permises par les SIS, etc. Nous y reviendrons au fil des prochains jours.</a:t>
            </a:r>
            <a:br>
              <a:rPr lang="fr-FR" sz="1200" b="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CLIC: en bleu, ce dont nous avons parlé pendant le module de S&amp;I…</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CLIC: en rouge, ce dont nous allons parler à présent. Nous avons déjà parlé du bleu et de la catégorie « autre » (sauf S&amp;E, SIG, etc., qui relèvent d’un autre module). Nous allons évoquer les autres catégories une par une (CLIQUEZ sur les cercles rouges).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Ces fonctions administratives sont en quelque sorte communes à tous les programmes de protection sociale et produisent de moindres effets. Par ex.: un transfert monétaire reposera sur un système de paiement, tandis qu’un transfert alimentaire reposera sur une logistique de distribution d’aliments.</a:t>
            </a:r>
          </a:p>
        </p:txBody>
      </p:sp>
      <p:sp>
        <p:nvSpPr>
          <p:cNvPr id="4" name="Slide Number Placeholder 3"/>
          <p:cNvSpPr>
            <a:spLocks noGrp="1"/>
          </p:cNvSpPr>
          <p:nvPr>
            <p:ph type="sldNum" sz="quarter" idx="10"/>
          </p:nvPr>
        </p:nvSpPr>
        <p:spPr/>
        <p:txBody>
          <a:bodyPr/>
          <a:lstStyle/>
          <a:p>
            <a:fld id="{A802E42B-4540-4CA0-B5CC-7A6A1B09DC25}" type="slidenum">
              <a:rPr lang="en-ZA" smtClean="0"/>
              <a:t>41</a:t>
            </a:fld>
            <a:endParaRPr lang="en-ZA" dirty="0"/>
          </a:p>
        </p:txBody>
      </p:sp>
    </p:spTree>
    <p:extLst>
      <p:ext uri="{BB962C8B-B14F-4D97-AF65-F5344CB8AC3E}">
        <p14:creationId xmlns:p14="http://schemas.microsoft.com/office/powerpoint/2010/main" val="34909691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En arrière-fond… Envisagez la protection sociale comme un </a:t>
            </a:r>
            <a:r>
              <a:rPr lang="fr-FR" sz="1200" b="1" kern="1200" noProof="0" dirty="0">
                <a:solidFill>
                  <a:schemeClr val="tx1"/>
                </a:solidFill>
                <a:effectLst/>
                <a:latin typeface="+mn-lt"/>
                <a:ea typeface="+mn-ea"/>
                <a:cs typeface="+mn-cs"/>
              </a:rPr>
              <a:t>système en évolution</a:t>
            </a:r>
            <a:r>
              <a:rPr lang="fr-FR" sz="1200" b="0" kern="1200" noProof="0" dirty="0">
                <a:solidFill>
                  <a:schemeClr val="tx1"/>
                </a:solidFill>
                <a:effectLst/>
                <a:latin typeface="+mn-lt"/>
                <a:ea typeface="+mn-ea"/>
                <a:cs typeface="+mn-cs"/>
              </a:rPr>
              <a:t> capable d’augmenter progressivement son échelle et ses fonctionnalités. À mesure que les capacités augmentent, la pression en faveur d’une responsabilisation augmente également; de même, avec la viabilité croissante du financement, des investissements peuvent être réalisés pour augmenter les capacités et le développement d’une vaste palette de systèmes d’amélioration des performances.</a:t>
            </a:r>
          </a:p>
          <a:p>
            <a:endParaRPr lang="fr-FR" sz="1200" b="0" kern="1200" noProof="0" dirty="0">
              <a:solidFill>
                <a:schemeClr val="tx1"/>
              </a:solidFill>
              <a:effectLst/>
              <a:latin typeface="+mn-lt"/>
              <a:ea typeface="+mn-ea"/>
              <a:cs typeface="+mn-cs"/>
            </a:endParaRPr>
          </a:p>
          <a:p>
            <a:r>
              <a:rPr lang="fr-FR" sz="1200" b="0" kern="1200" noProof="0" dirty="0">
                <a:solidFill>
                  <a:schemeClr val="tx1"/>
                </a:solidFill>
                <a:effectLst/>
                <a:latin typeface="+mn-lt"/>
                <a:ea typeface="+mn-ea"/>
                <a:cs typeface="+mn-cs"/>
              </a:rPr>
              <a:t>Il faut pour ce faire transformer la conception fragmentée de l’administration de la protection sociale, dans laquelle différentes fonctions peuvent être remplies par des organisations ou des niveaux de gouvernement différents et distincts, comme pour la reconnaissance d’</a:t>
            </a:r>
            <a:r>
              <a:rPr lang="fr-FR" sz="1200" b="1" kern="1200" noProof="0" dirty="0">
                <a:solidFill>
                  <a:schemeClr val="tx1"/>
                </a:solidFill>
                <a:effectLst/>
                <a:latin typeface="+mn-lt"/>
                <a:ea typeface="+mn-ea"/>
                <a:cs typeface="+mn-cs"/>
              </a:rPr>
              <a:t>interdépendances entre fonctions </a:t>
            </a:r>
            <a:r>
              <a:rPr lang="fr-FR" sz="1200" b="0" kern="1200" noProof="0" dirty="0">
                <a:solidFill>
                  <a:schemeClr val="tx1"/>
                </a:solidFill>
                <a:effectLst/>
                <a:latin typeface="+mn-lt"/>
                <a:ea typeface="+mn-ea"/>
                <a:cs typeface="+mn-cs"/>
              </a:rPr>
              <a:t>et départements, institutionnalisant et adoptant les performances générales du programme comme une obligation/responsabilité conjointe.</a:t>
            </a:r>
          </a:p>
          <a:p>
            <a:endParaRPr lang="fr-FR" sz="1200" b="0" kern="1200" noProof="0" dirty="0">
              <a:solidFill>
                <a:schemeClr val="tx1"/>
              </a:solidFill>
              <a:effectLst/>
              <a:latin typeface="+mn-lt"/>
              <a:ea typeface="+mn-ea"/>
              <a:cs typeface="+mn-cs"/>
            </a:endParaRPr>
          </a:p>
          <a:p>
            <a:r>
              <a:rPr lang="fr-FR" sz="1200" b="0" kern="1200" noProof="0" dirty="0">
                <a:solidFill>
                  <a:schemeClr val="tx1"/>
                </a:solidFill>
                <a:effectLst/>
                <a:latin typeface="+mn-lt"/>
                <a:ea typeface="+mn-ea"/>
                <a:cs typeface="+mn-cs"/>
              </a:rPr>
              <a:t>Il convient également de reconnaître que les systèmes de protection sociale requièrent une </a:t>
            </a:r>
            <a:r>
              <a:rPr lang="fr-FR" sz="1200" b="1" kern="1200" noProof="0" dirty="0">
                <a:solidFill>
                  <a:schemeClr val="tx1"/>
                </a:solidFill>
                <a:effectLst/>
                <a:latin typeface="+mn-lt"/>
                <a:ea typeface="+mn-ea"/>
                <a:cs typeface="+mn-cs"/>
              </a:rPr>
              <a:t>vision et une planification à long terme </a:t>
            </a:r>
            <a:r>
              <a:rPr lang="fr-FR" sz="1200" b="0" kern="1200" noProof="0" dirty="0">
                <a:solidFill>
                  <a:schemeClr val="tx1"/>
                </a:solidFill>
                <a:effectLst/>
                <a:latin typeface="+mn-lt"/>
                <a:ea typeface="+mn-ea"/>
                <a:cs typeface="+mn-cs"/>
              </a:rPr>
              <a:t>ainsi qu’une adaptation continue. Enfin, les programmes mûrs investissent souvent dans des systèmes susceptibles de les aider à </a:t>
            </a:r>
            <a:r>
              <a:rPr lang="fr-FR" sz="1200" b="1" kern="1200" noProof="0" dirty="0">
                <a:solidFill>
                  <a:schemeClr val="tx1"/>
                </a:solidFill>
                <a:effectLst/>
                <a:latin typeface="+mn-lt"/>
                <a:ea typeface="+mn-ea"/>
                <a:cs typeface="+mn-cs"/>
              </a:rPr>
              <a:t>augmenter leur intégration </a:t>
            </a:r>
            <a:r>
              <a:rPr lang="fr-FR" sz="1200" b="0" kern="1200" noProof="0" dirty="0">
                <a:solidFill>
                  <a:schemeClr val="tx1"/>
                </a:solidFill>
                <a:effectLst/>
                <a:latin typeface="+mn-lt"/>
                <a:ea typeface="+mn-ea"/>
                <a:cs typeface="+mn-cs"/>
              </a:rPr>
              <a:t>avec d’autres initiatives des secteurs de la protection sociale et de la politique sociale…</a:t>
            </a:r>
            <a:endParaRPr lang="fr-FR" sz="1200" kern="1200" noProof="0" dirty="0">
              <a:solidFill>
                <a:schemeClr val="tx1"/>
              </a:solidFill>
              <a:effectLst/>
              <a:latin typeface="+mn-lt"/>
              <a:ea typeface="+mn-ea"/>
              <a:cs typeface="+mn-cs"/>
            </a:endParaRP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Le puzzle tient même s’il manque des pièces, mais il fonctionne mieux s’il est complet.</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Concevons-les comme des systèmes qui évoluent et s’adaptent, où le principal est de </a:t>
            </a:r>
            <a:r>
              <a:rPr lang="fr-FR" sz="1200" b="1" kern="1200" noProof="0" dirty="0">
                <a:solidFill>
                  <a:schemeClr val="tx1"/>
                </a:solidFill>
                <a:effectLst/>
                <a:latin typeface="+mn-lt"/>
                <a:ea typeface="+mn-ea"/>
                <a:cs typeface="+mn-cs"/>
              </a:rPr>
              <a:t>garantir des cycles d’apprentissage suffisants…</a:t>
            </a:r>
            <a:endParaRPr lang="fr-FR"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02E42B-4540-4CA0-B5CC-7A6A1B09DC25}" type="slidenum">
              <a:rPr lang="en-ZA" smtClean="0"/>
              <a:t>42</a:t>
            </a:fld>
            <a:endParaRPr lang="en-ZA" dirty="0"/>
          </a:p>
        </p:txBody>
      </p:sp>
    </p:spTree>
    <p:extLst>
      <p:ext uri="{BB962C8B-B14F-4D97-AF65-F5344CB8AC3E}">
        <p14:creationId xmlns:p14="http://schemas.microsoft.com/office/powerpoint/2010/main" val="32234037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a:t>
            </a:r>
            <a:r>
              <a:rPr lang="fr-FR" sz="1200" i="1" kern="1200" noProof="0" dirty="0">
                <a:solidFill>
                  <a:schemeClr val="tx1"/>
                </a:solidFill>
                <a:effectLst/>
                <a:latin typeface="+mn-lt"/>
                <a:ea typeface="+mn-ea"/>
                <a:cs typeface="+mn-cs"/>
              </a:rPr>
              <a:t>Note pour le facilitateur: il n’est pas nécessaire de lire toutes les étapes… indiquez simplement qu’en cas de changement de système, les étapes à suivre sont nombreuses… Le principal:)</a:t>
            </a:r>
          </a:p>
          <a:p>
            <a:r>
              <a:rPr lang="fr-FR" sz="1200" kern="1200" noProof="0" dirty="0">
                <a:solidFill>
                  <a:schemeClr val="tx1"/>
                </a:solidFill>
                <a:effectLst/>
                <a:latin typeface="+mn-lt"/>
                <a:ea typeface="+mn-ea"/>
                <a:cs typeface="+mn-cs"/>
              </a:rPr>
              <a:t> </a:t>
            </a:r>
          </a:p>
          <a:p>
            <a:r>
              <a:rPr lang="fr-FR" sz="1200" kern="1200" noProof="0" dirty="0">
                <a:solidFill>
                  <a:schemeClr val="tx1"/>
                </a:solidFill>
                <a:effectLst/>
                <a:latin typeface="+mn-lt"/>
                <a:ea typeface="+mn-ea"/>
                <a:cs typeface="+mn-cs"/>
              </a:rPr>
              <a:t>•… Qu’est-ce qui est nécessaire dans ce processus continu d’amélioration? Ne pas copier les autres pays, mais s’inspirer de leurs réalisations et les adapter aux facteurs contextuels (par ex.: législation, technologie, infrastructure), historiques (état actuel de la protection sociale), institutionnels (par ex.: ministères et entités impliqués) et de capacités (personnel… en particulier dans les zones rurales) de chaque pays.</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 Au fond: Le changement de gestion pour l’introduction d’un nouveau système ne se fait pas dans un vide politique… Il faut considérer trois facteurs clés lorsqu’on se lance dans un processus de réforme: l’aptitude </a:t>
            </a:r>
            <a:br>
              <a:rPr lang="fr-FR" sz="1200" kern="1200" noProof="0" dirty="0">
                <a:solidFill>
                  <a:schemeClr val="tx1"/>
                </a:solidFill>
                <a:effectLst/>
                <a:latin typeface="+mn-lt"/>
                <a:ea typeface="+mn-ea"/>
                <a:cs typeface="+mn-cs"/>
              </a:rPr>
            </a:br>
            <a:r>
              <a:rPr lang="fr-FR" sz="1200" kern="1200" noProof="0" dirty="0">
                <a:solidFill>
                  <a:schemeClr val="tx1"/>
                </a:solidFill>
                <a:effectLst/>
                <a:latin typeface="+mn-lt"/>
                <a:ea typeface="+mn-ea"/>
                <a:cs typeface="+mn-cs"/>
              </a:rPr>
              <a:t>(en sommes nous capables?), l’acceptation (est-ce acceptable pour les collaborateurs?) et l’autorité (possédons-nous l’autorité?, par ex.: assise juridique)… Nous approfondirons l’utilisation de ce cadre pendant le Jour 4.</a:t>
            </a:r>
          </a:p>
        </p:txBody>
      </p:sp>
      <p:sp>
        <p:nvSpPr>
          <p:cNvPr id="4" name="Slide Number Placeholder 3"/>
          <p:cNvSpPr>
            <a:spLocks noGrp="1"/>
          </p:cNvSpPr>
          <p:nvPr>
            <p:ph type="sldNum" sz="quarter" idx="10"/>
          </p:nvPr>
        </p:nvSpPr>
        <p:spPr/>
        <p:txBody>
          <a:bodyPr/>
          <a:lstStyle/>
          <a:p>
            <a:fld id="{A802E42B-4540-4CA0-B5CC-7A6A1B09DC25}" type="slidenum">
              <a:rPr lang="en-ZA" smtClean="0"/>
              <a:t>43</a:t>
            </a:fld>
            <a:endParaRPr lang="en-ZA" dirty="0"/>
          </a:p>
        </p:txBody>
      </p:sp>
    </p:spTree>
    <p:extLst>
      <p:ext uri="{BB962C8B-B14F-4D97-AF65-F5344CB8AC3E}">
        <p14:creationId xmlns:p14="http://schemas.microsoft.com/office/powerpoint/2010/main" val="16583329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Commençons par les paiements/l’exécution… Notez qu’en premier lieu, l’accent est mis sur la dimension monétaire… alors que le document de base parle des défis posés par la prestation des transferts en nature.</a:t>
            </a:r>
          </a:p>
        </p:txBody>
      </p:sp>
      <p:sp>
        <p:nvSpPr>
          <p:cNvPr id="4" name="Slide Number Placeholder 3"/>
          <p:cNvSpPr>
            <a:spLocks noGrp="1"/>
          </p:cNvSpPr>
          <p:nvPr>
            <p:ph type="sldNum" sz="quarter" idx="10"/>
          </p:nvPr>
        </p:nvSpPr>
        <p:spPr/>
        <p:txBody>
          <a:bodyPr/>
          <a:lstStyle/>
          <a:p>
            <a:fld id="{A802E42B-4540-4CA0-B5CC-7A6A1B09DC25}" type="slidenum">
              <a:rPr lang="en-ZA" smtClean="0"/>
              <a:t>44</a:t>
            </a:fld>
            <a:endParaRPr lang="en-ZA" dirty="0"/>
          </a:p>
        </p:txBody>
      </p:sp>
    </p:spTree>
    <p:extLst>
      <p:ext uri="{BB962C8B-B14F-4D97-AF65-F5344CB8AC3E}">
        <p14:creationId xmlns:p14="http://schemas.microsoft.com/office/powerpoint/2010/main" val="35302625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Commençons par détailler les systèmes d’exécution.</a:t>
            </a:r>
          </a:p>
          <a:p>
            <a:r>
              <a:rPr lang="fr-FR" sz="1200" kern="1200" noProof="0" dirty="0">
                <a:solidFill>
                  <a:schemeClr val="tx1"/>
                </a:solidFill>
                <a:effectLst/>
                <a:latin typeface="+mn-lt"/>
                <a:ea typeface="+mn-ea"/>
                <a:cs typeface="+mn-cs"/>
              </a:rPr>
              <a:t> </a:t>
            </a:r>
          </a:p>
          <a:p>
            <a:r>
              <a:rPr lang="fr-FR" sz="1200" kern="1200" noProof="0" dirty="0">
                <a:solidFill>
                  <a:schemeClr val="tx1"/>
                </a:solidFill>
                <a:effectLst/>
                <a:latin typeface="+mn-lt"/>
                <a:ea typeface="+mn-ea"/>
                <a:cs typeface="+mn-cs"/>
              </a:rPr>
              <a:t>Pourquoi sont-ils importants? (</a:t>
            </a:r>
            <a:r>
              <a:rPr lang="fr-FR" sz="1200" i="1" kern="1200" noProof="0" dirty="0">
                <a:solidFill>
                  <a:schemeClr val="tx1"/>
                </a:solidFill>
                <a:effectLst/>
                <a:latin typeface="+mn-lt"/>
                <a:ea typeface="+mn-ea"/>
                <a:cs typeface="+mn-cs"/>
              </a:rPr>
              <a:t>Expliquez la diapositive et consultez le document de base pour de plus amples détails)</a:t>
            </a:r>
            <a:r>
              <a:rPr lang="fr-FR" sz="1200" kern="1200" noProof="0" dirty="0">
                <a:solidFill>
                  <a:schemeClr val="tx1"/>
                </a:solidFill>
                <a:effectLst/>
                <a:latin typeface="+mn-lt"/>
                <a:ea typeface="+mn-ea"/>
                <a:cs typeface="+mn-cs"/>
              </a:rPr>
              <a:t>.</a:t>
            </a:r>
          </a:p>
          <a:p>
            <a:r>
              <a:rPr lang="fr-FR" sz="1200" kern="1200" noProof="0" dirty="0">
                <a:solidFill>
                  <a:schemeClr val="tx1"/>
                </a:solidFill>
                <a:effectLst/>
                <a:latin typeface="+mn-lt"/>
                <a:ea typeface="+mn-ea"/>
                <a:cs typeface="+mn-cs"/>
              </a:rPr>
              <a:t> </a:t>
            </a:r>
          </a:p>
          <a:p>
            <a:r>
              <a:rPr lang="fr-FR" sz="1200" kern="1200" noProof="0" dirty="0">
                <a:solidFill>
                  <a:schemeClr val="tx1"/>
                </a:solidFill>
                <a:effectLst/>
                <a:latin typeface="+mn-lt"/>
                <a:ea typeface="+mn-ea"/>
                <a:cs typeface="+mn-cs"/>
              </a:rPr>
              <a:t>Expliquez que nous allons d’abord nous pencher sur le versement des prestations monétaires, car les transferts monétaires constituent de plus en plus la solution de politique privilégiée.</a:t>
            </a:r>
          </a:p>
          <a:p>
            <a:endParaRPr lang="fr-FR"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45</a:t>
            </a:fld>
            <a:endParaRPr lang="en-ZA" dirty="0"/>
          </a:p>
        </p:txBody>
      </p:sp>
    </p:spTree>
    <p:extLst>
      <p:ext uri="{BB962C8B-B14F-4D97-AF65-F5344CB8AC3E}">
        <p14:creationId xmlns:p14="http://schemas.microsoft.com/office/powerpoint/2010/main" val="41057952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…Il importe de commencer par clarifier la terminologie employée. On distingue:</a:t>
            </a:r>
          </a:p>
          <a:p>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Les instruments de paiement, qui peuvent être manuels (argent ou bons) ou électroniques (différents types de cartes, bons électroniques et argent mobile, comme le M-PESA au Kenya).</a:t>
            </a:r>
          </a:p>
          <a:p>
            <a:pPr marL="171450" indent="-171450">
              <a:buFont typeface="Arial" panose="020B0604020202020204" pitchFamily="34" charset="0"/>
              <a:buChar char="•"/>
            </a:pP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Dispositifs de paiement par lesquels passe la « transaction »… pour les transferts monétaires et les bons non électroniques, il peut s’agir d’une enveloppe ou de rien du tout! Pour les transferts électroniques, il peut s’agir d’un terminal, d’un distributeur (généralement une banque) ou même d’un mobile…</a:t>
            </a:r>
          </a:p>
          <a:p>
            <a:pPr marL="171450" indent="-171450">
              <a:buFont typeface="Arial" panose="020B0604020202020204" pitchFamily="34" charset="0"/>
              <a:buChar char="•"/>
            </a:pP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Ces dispositifs de paiements sont utilisés dans différents types de « points de paiement »: pour la remise d’argent, il peut s’agir d’une unité mobile comme un véhicule blindé qui se rend dans une communauté. Au Lesotho, des hélicoptères sont utilisés dans certaines zones montagneuses du pays! Des bureaux/bâtiments publics, comme des bureaux d’aide sociale ou parfois des écoles, ont également été utilisés dans de nombreux pays, ou encore les bureaux de poste (qui dispose souvent d’un vaste réseau national) dans d’autres pays, etc. Dans de nombreux cas, les petits commerces locaux peuvent participer aux paiements… bien que les banques et agents d’argent mobile jouent un rôle croissant.</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En suivant les lignes colorées tracées sur la diapositive, vous pourrez noter que différents instruments de paiement peuvent être utilisés avec différents dispositifs et que leur exécution peut passer par différents points de paiement. La </a:t>
            </a:r>
            <a:r>
              <a:rPr lang="fr-FR" sz="1200" b="1" kern="1200" noProof="0" dirty="0">
                <a:solidFill>
                  <a:schemeClr val="tx1"/>
                </a:solidFill>
                <a:effectLst/>
                <a:latin typeface="+mn-lt"/>
                <a:ea typeface="+mn-ea"/>
                <a:cs typeface="+mn-cs"/>
              </a:rPr>
              <a:t>combinaison de ces trois éléments correspond à la modalité de paiement.</a:t>
            </a: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 </a:t>
            </a:r>
          </a:p>
          <a:p>
            <a:r>
              <a:rPr lang="fr-FR" sz="1200" i="1" kern="1200" noProof="0" dirty="0">
                <a:solidFill>
                  <a:schemeClr val="tx1"/>
                </a:solidFill>
                <a:effectLst/>
                <a:latin typeface="+mn-lt"/>
                <a:ea typeface="+mn-ea"/>
                <a:cs typeface="+mn-cs"/>
              </a:rPr>
              <a:t>Diapositive suivante…</a:t>
            </a:r>
            <a:endParaRPr lang="fr-FR"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02E42B-4540-4CA0-B5CC-7A6A1B09DC25}" type="slidenum">
              <a:rPr lang="en-ZA" smtClean="0"/>
              <a:t>46</a:t>
            </a:fld>
            <a:endParaRPr lang="en-ZA" dirty="0"/>
          </a:p>
        </p:txBody>
      </p:sp>
    </p:spTree>
    <p:extLst>
      <p:ext uri="{BB962C8B-B14F-4D97-AF65-F5344CB8AC3E}">
        <p14:creationId xmlns:p14="http://schemas.microsoft.com/office/powerpoint/2010/main" val="2168289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Mettre au point un système de paiement n’est pas aisé car chaque possibilité d’instrument, de dispositif et de point de paiement présente des avantages et des inconvénients à évaluer au cas par cas, à la lumière du contexte du pays en question. Dans certains cas, l’option idéale peut être un système offrant différentes modalités potentielles de paiement pour couvrir tous les besoins!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628650" lvl="1" indent="-171450">
              <a:buFont typeface="Arial" panose="020B0604020202020204" pitchFamily="34" charset="0"/>
              <a:buChar char="•"/>
            </a:pPr>
            <a:r>
              <a:rPr lang="fr-FR" sz="1200" kern="1200" noProof="0" dirty="0">
                <a:solidFill>
                  <a:schemeClr val="tx1"/>
                </a:solidFill>
                <a:effectLst/>
                <a:latin typeface="+mn-lt"/>
                <a:ea typeface="+mn-ea"/>
                <a:cs typeface="+mn-cs"/>
              </a:rPr>
              <a:t>Par exemple... Les paiements bancaires peuvent être plus sûrs… mais ils requièrent une externalisation, doivent être appuyés par un système solide de rapprochement des paiements (via le SIG) et ne pourront fonctionner que si les banques sont suffisamment réparties dans tout le pays (réduisant le temps de transport pour les bénéficiaires). </a:t>
            </a:r>
            <a:r>
              <a:rPr lang="fr-FR" sz="1200" i="1" kern="1200" noProof="0" dirty="0">
                <a:solidFill>
                  <a:schemeClr val="tx1"/>
                </a:solidFill>
                <a:effectLst/>
                <a:latin typeface="+mn-lt"/>
                <a:ea typeface="+mn-ea"/>
                <a:cs typeface="+mn-cs"/>
              </a:rPr>
              <a:t>Lire le tableau: Différents « canaux de paiement », avantages et inconvénients.</a:t>
            </a:r>
            <a:endParaRPr lang="fr-FR" sz="1200" kern="1200" noProof="0" dirty="0">
              <a:solidFill>
                <a:schemeClr val="tx1"/>
              </a:solidFill>
              <a:effectLst/>
              <a:latin typeface="+mn-lt"/>
              <a:ea typeface="+mn-ea"/>
              <a:cs typeface="+mn-cs"/>
            </a:endParaRPr>
          </a:p>
          <a:p>
            <a:pPr marL="628650" lvl="1" indent="-171450">
              <a:buFont typeface="Arial" panose="020B0604020202020204" pitchFamily="34" charset="0"/>
              <a:buChar char="•"/>
            </a:pP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À présent, comment faire un choix? Mentionner quelques recommandations de sélection d’un système de paiement.</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Rester « agnostique » vis-à-vis de la technologie en évaluant les avantages et inconvénients de différentes modalités de paiement.</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Choisir en se fondant sur une évaluation minutieuse des coûts, mais aussi de la qualité. Voir la Section 3.2.</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Faire bon usage de tout système d’exécution préexistant, par ex.: choix basé sur une évaluation de l’infrastructure financière du pays pour vérifier la couverture géographique et l’efficacité des systèmes existants.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Fonder son choix sur une compréhension détaillée des infrastructures locales (par ex.: disponibilité de l’énergie électrique, fréquence des coupures de courant, disponibilité et fiabilité des lignes fixes et mobiles, coût d’utilisation) et du cadre juridique.</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Envisager les attentes en terme de taille, de temps, de durée et d’objectif du programme (par ex.: des coûts de démarrage élevés valent davantage la peine pour des programmes de grande envergure, à long terme ou récurrents; pouvoir de négociation supérieur pour un programme de plus grande envergure/à long terme; si les objectifs comprennent l’inclusion financière, besoin de « comptes traditionnels »).</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Sélectionner des modalités flexibles ou suffisantes pour répondre aux besoins de changement.</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Recrutement et négociations prudentes (dont systèmes alternatifs de paiement, en cas de défaillance ou de discontinuité du fournisseur)</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Évaluation anticipée du risque et plan d’urgence.</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Institutionnaliser la supervision et se préparer à ajuster le cas échéant.</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Proposer un choix entre différentes modalités de paiement aux bénéficiaires, car aucun mécanisme unique ne peut servir à tous les domaines ou répondre à tous les besoins..</a:t>
            </a:r>
            <a:endParaRPr lang="fr-FR"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47</a:t>
            </a:fld>
            <a:endParaRPr lang="en-ZA" dirty="0"/>
          </a:p>
        </p:txBody>
      </p:sp>
    </p:spTree>
    <p:extLst>
      <p:ext uri="{BB962C8B-B14F-4D97-AF65-F5344CB8AC3E}">
        <p14:creationId xmlns:p14="http://schemas.microsoft.com/office/powerpoint/2010/main" val="26801813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i="1" kern="1200" noProof="0" dirty="0">
                <a:solidFill>
                  <a:schemeClr val="tx1"/>
                </a:solidFill>
                <a:effectLst/>
                <a:latin typeface="+mn-lt"/>
                <a:ea typeface="+mn-ea"/>
                <a:cs typeface="+mn-cs"/>
              </a:rPr>
              <a:t>Voir tableau: paiements: principes de qualité de base à garantir… Mentionner que tout ceci se trouve dans l’outil de paiement ISPA, très utile.</a:t>
            </a:r>
          </a:p>
          <a:p>
            <a:endParaRPr lang="fr-FR" sz="1200" kern="1200" noProof="0" dirty="0">
              <a:solidFill>
                <a:schemeClr val="tx1"/>
              </a:solidFill>
              <a:effectLst/>
              <a:latin typeface="+mn-lt"/>
              <a:ea typeface="+mn-ea"/>
              <a:cs typeface="+mn-cs"/>
            </a:endParaRPr>
          </a:p>
          <a:p>
            <a:endParaRPr lang="fr-FR" noProof="0" dirty="0"/>
          </a:p>
          <a:p>
            <a:endParaRPr lang="fr-FR"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48</a:t>
            </a:fld>
            <a:endParaRPr lang="en-ZA" dirty="0"/>
          </a:p>
        </p:txBody>
      </p:sp>
    </p:spTree>
    <p:extLst>
      <p:ext uri="{BB962C8B-B14F-4D97-AF65-F5344CB8AC3E}">
        <p14:creationId xmlns:p14="http://schemas.microsoft.com/office/powerpoint/2010/main" val="41057952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Il convient également de réfléchir à la possibilité de gérer le système de paiement de façon interne ou externalisée… </a:t>
            </a:r>
            <a:r>
              <a:rPr lang="fr-FR" sz="1200" i="1" kern="1200" noProof="0" dirty="0">
                <a:solidFill>
                  <a:schemeClr val="tx1"/>
                </a:solidFill>
                <a:effectLst/>
                <a:latin typeface="+mn-lt"/>
                <a:ea typeface="+mn-ea"/>
                <a:cs typeface="+mn-cs"/>
              </a:rPr>
              <a:t>Voir encadré: principales caractéristiques du contrat pour les fournisseurs de services de paiement.</a:t>
            </a:r>
            <a:endParaRPr lang="fr-FR" sz="1200" kern="1200" noProof="0" dirty="0">
              <a:solidFill>
                <a:schemeClr val="tx1"/>
              </a:solidFill>
              <a:effectLst/>
              <a:latin typeface="+mn-lt"/>
              <a:ea typeface="+mn-ea"/>
              <a:cs typeface="+mn-cs"/>
            </a:endParaRP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Quel que soit le scénario, il est essentiel de garantir une gestion prudente du flux général des fonds: on peut disposer d’un fantastique système de paiement, les paiements seront retardés si les fonds ne sont pas débloqués à temps, réduisant ainsi la régularité et la prévisibilité des prestations de transferts.</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Par ex.: au Mozambique, l’année fiscale se termine précisément pendant la saison creuse… Les paiements prennent donc toujours du retard au moment où les bénéficiaires en ont le plus besoin…</a:t>
            </a:r>
          </a:p>
          <a:p>
            <a:r>
              <a:rPr lang="fr-FR" sz="1200" kern="1200" noProof="0" dirty="0">
                <a:solidFill>
                  <a:schemeClr val="tx1"/>
                </a:solidFill>
                <a:effectLst/>
                <a:latin typeface="+mn-lt"/>
                <a:ea typeface="+mn-ea"/>
                <a:cs typeface="+mn-cs"/>
              </a:rPr>
              <a:t> </a:t>
            </a:r>
          </a:p>
          <a:p>
            <a:endParaRPr lang="fr-FR"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49</a:t>
            </a:fld>
            <a:endParaRPr lang="en-ZA" dirty="0"/>
          </a:p>
        </p:txBody>
      </p:sp>
    </p:spTree>
    <p:extLst>
      <p:ext uri="{BB962C8B-B14F-4D97-AF65-F5344CB8AC3E}">
        <p14:creationId xmlns:p14="http://schemas.microsoft.com/office/powerpoint/2010/main" val="41057952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baseline="0" noProof="0" dirty="0"/>
              <a:t>Passons à la « progression ».</a:t>
            </a:r>
          </a:p>
        </p:txBody>
      </p:sp>
      <p:sp>
        <p:nvSpPr>
          <p:cNvPr id="4" name="Slide Number Placeholder 3"/>
          <p:cNvSpPr>
            <a:spLocks noGrp="1"/>
          </p:cNvSpPr>
          <p:nvPr>
            <p:ph type="sldNum" sz="quarter" idx="10"/>
          </p:nvPr>
        </p:nvSpPr>
        <p:spPr/>
        <p:txBody>
          <a:bodyPr/>
          <a:lstStyle/>
          <a:p>
            <a:fld id="{A802E42B-4540-4CA0-B5CC-7A6A1B09DC25}" type="slidenum">
              <a:rPr lang="en-ZA" smtClean="0"/>
              <a:t>50</a:t>
            </a:fld>
            <a:endParaRPr lang="en-ZA" dirty="0"/>
          </a:p>
        </p:txBody>
      </p:sp>
    </p:spTree>
    <p:extLst>
      <p:ext uri="{BB962C8B-B14F-4D97-AF65-F5344CB8AC3E}">
        <p14:creationId xmlns:p14="http://schemas.microsoft.com/office/powerpoint/2010/main" val="4137712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5</a:t>
            </a:fld>
            <a:endParaRPr lang="en-ZA" dirty="0"/>
          </a:p>
        </p:txBody>
      </p:sp>
    </p:spTree>
    <p:extLst>
      <p:ext uri="{BB962C8B-B14F-4D97-AF65-F5344CB8AC3E}">
        <p14:creationId xmlns:p14="http://schemas.microsoft.com/office/powerpoint/2010/main" val="36595962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Débattez de l’importance et des risques, comme indiqué sur la diapositive… Commencez par préciser que la sortie et la progression sont deux réalités très différentes…</a:t>
            </a:r>
          </a:p>
        </p:txBody>
      </p:sp>
      <p:sp>
        <p:nvSpPr>
          <p:cNvPr id="4" name="Slide Number Placeholder 3"/>
          <p:cNvSpPr>
            <a:spLocks noGrp="1"/>
          </p:cNvSpPr>
          <p:nvPr>
            <p:ph type="sldNum" sz="quarter" idx="10"/>
          </p:nvPr>
        </p:nvSpPr>
        <p:spPr/>
        <p:txBody>
          <a:bodyPr/>
          <a:lstStyle/>
          <a:p>
            <a:fld id="{A802E42B-4540-4CA0-B5CC-7A6A1B09DC25}" type="slidenum">
              <a:rPr lang="en-ZA" smtClean="0"/>
              <a:t>51</a:t>
            </a:fld>
            <a:endParaRPr lang="en-ZA" dirty="0"/>
          </a:p>
        </p:txBody>
      </p:sp>
    </p:spTree>
    <p:extLst>
      <p:ext uri="{BB962C8B-B14F-4D97-AF65-F5344CB8AC3E}">
        <p14:creationId xmlns:p14="http://schemas.microsoft.com/office/powerpoint/2010/main" val="41057952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b="1" kern="1200" noProof="0" dirty="0">
                <a:solidFill>
                  <a:schemeClr val="tx1"/>
                </a:solidFill>
                <a:effectLst/>
                <a:latin typeface="+mn-lt"/>
                <a:ea typeface="+mn-ea"/>
                <a:cs typeface="+mn-cs"/>
              </a:rPr>
              <a:t>La sortie du programme</a:t>
            </a:r>
            <a:r>
              <a:rPr lang="fr-FR" sz="1200" kern="1200" noProof="0" dirty="0">
                <a:solidFill>
                  <a:schemeClr val="tx1"/>
                </a:solidFill>
                <a:effectLst/>
                <a:latin typeface="+mn-lt"/>
                <a:ea typeface="+mn-ea"/>
                <a:cs typeface="+mn-cs"/>
              </a:rPr>
              <a:t> renvoie à la radiation des personnes décédées ou qui ne sont plus admissible (en fonction de critères prédéterminés par le programme). La sortie ne dépend pas du comportement ou de la situation économique du participant (par ex.: limite d’âge, de temps, etc.).</a:t>
            </a:r>
            <a:br>
              <a:rPr lang="fr-FR" sz="1200" kern="1200" noProof="0" dirty="0">
                <a:solidFill>
                  <a:schemeClr val="tx1"/>
                </a:solidFill>
                <a:effectLst/>
                <a:latin typeface="+mn-lt"/>
                <a:ea typeface="+mn-ea"/>
                <a:cs typeface="+mn-cs"/>
              </a:rPr>
            </a:br>
            <a:br>
              <a:rPr lang="fr-FR" sz="1200" kern="1200" noProof="0" dirty="0">
                <a:solidFill>
                  <a:schemeClr val="tx1"/>
                </a:solidFill>
                <a:effectLst/>
                <a:latin typeface="+mn-lt"/>
                <a:ea typeface="+mn-ea"/>
                <a:cs typeface="+mn-cs"/>
              </a:rPr>
            </a:br>
            <a:r>
              <a:rPr lang="fr-FR" sz="1200" kern="1200" noProof="0" dirty="0">
                <a:solidFill>
                  <a:schemeClr val="tx1"/>
                </a:solidFill>
                <a:effectLst/>
                <a:latin typeface="+mn-lt"/>
                <a:ea typeface="+mn-ea"/>
                <a:cs typeface="+mn-cs"/>
              </a:rPr>
              <a:t>MENTIONNEZ que la sortie peut être considérablement facilitée par de simples améliorations de la base de gestion… S’il existe un système de registre civil en place permettant de consigner les décès de façon fiable (mettant en lien deux bases de données).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b="1" kern="1200" noProof="0" dirty="0">
                <a:solidFill>
                  <a:schemeClr val="tx1"/>
                </a:solidFill>
                <a:effectLst/>
                <a:latin typeface="+mn-lt"/>
                <a:ea typeface="+mn-ea"/>
                <a:cs typeface="+mn-cs"/>
              </a:rPr>
              <a:t>La progression</a:t>
            </a:r>
            <a:r>
              <a:rPr lang="fr-FR" sz="1200" b="0" kern="1200" noProof="0" dirty="0">
                <a:solidFill>
                  <a:schemeClr val="tx1"/>
                </a:solidFill>
                <a:effectLst/>
                <a:latin typeface="+mn-lt"/>
                <a:ea typeface="+mn-ea"/>
                <a:cs typeface="+mn-cs"/>
              </a:rPr>
              <a:t> </a:t>
            </a:r>
            <a:r>
              <a:rPr lang="fr-FR" sz="1200" kern="1200" noProof="0" dirty="0">
                <a:solidFill>
                  <a:schemeClr val="tx1"/>
                </a:solidFill>
                <a:effectLst/>
                <a:latin typeface="+mn-lt"/>
                <a:ea typeface="+mn-ea"/>
                <a:cs typeface="+mn-cs"/>
              </a:rPr>
              <a:t>renvoie à la possibilité de sortir du programme de protection sociale en franchissant un « seuil » d’admissibilité (par ex.: fondé sur les actifs). On la décrit souvent comme une « progression hors de la pauvreté » ou une émancipation de l’assistance externe.</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La </a:t>
            </a:r>
            <a:r>
              <a:rPr lang="fr-FR" sz="1200" b="1" kern="1200" noProof="0" dirty="0">
                <a:solidFill>
                  <a:schemeClr val="tx1"/>
                </a:solidFill>
                <a:effectLst/>
                <a:latin typeface="+mn-lt"/>
                <a:ea typeface="+mn-ea"/>
                <a:cs typeface="+mn-cs"/>
              </a:rPr>
              <a:t>« Progression de développement » </a:t>
            </a:r>
            <a:r>
              <a:rPr lang="fr-FR" sz="1200" b="0" kern="1200" noProof="0" dirty="0">
                <a:solidFill>
                  <a:schemeClr val="tx1"/>
                </a:solidFill>
                <a:effectLst/>
                <a:latin typeface="+mn-lt"/>
                <a:ea typeface="+mn-ea"/>
                <a:cs typeface="+mn-cs"/>
              </a:rPr>
              <a:t>peut être activement promue par des activités complémentaires visant à accroître les revenus, les compétences et le capital humain des familles afin de promouvoir un plus grand bien-être et et une plus grande autonomie à long terme.</a:t>
            </a:r>
            <a:endParaRPr lang="fr-FR" sz="1200" kern="1200" noProof="0" dirty="0">
              <a:solidFill>
                <a:schemeClr val="tx1"/>
              </a:solidFill>
              <a:effectLst/>
              <a:latin typeface="+mn-lt"/>
              <a:ea typeface="+mn-ea"/>
              <a:cs typeface="+mn-cs"/>
            </a:endParaRPr>
          </a:p>
          <a:p>
            <a:endParaRPr lang="fr-FR"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52</a:t>
            </a:fld>
            <a:endParaRPr lang="en-ZA" dirty="0"/>
          </a:p>
        </p:txBody>
      </p:sp>
    </p:spTree>
    <p:extLst>
      <p:ext uri="{BB962C8B-B14F-4D97-AF65-F5344CB8AC3E}">
        <p14:creationId xmlns:p14="http://schemas.microsoft.com/office/powerpoint/2010/main" val="4105795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Pendant la mise en place de notre système, nous devons toutefois veiller à:</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Mettre en place une </a:t>
            </a:r>
            <a:r>
              <a:rPr lang="fr-FR" sz="1200" b="1" kern="1200" noProof="0" dirty="0">
                <a:solidFill>
                  <a:schemeClr val="tx1"/>
                </a:solidFill>
                <a:effectLst/>
                <a:latin typeface="+mn-lt"/>
                <a:ea typeface="+mn-ea"/>
                <a:cs typeface="+mn-cs"/>
              </a:rPr>
              <a:t>« porte tournante » </a:t>
            </a:r>
            <a:r>
              <a:rPr lang="fr-FR" sz="1200" b="0" kern="1200" noProof="0" dirty="0">
                <a:solidFill>
                  <a:schemeClr val="tx1"/>
                </a:solidFill>
                <a:effectLst/>
                <a:latin typeface="+mn-lt"/>
                <a:ea typeface="+mn-ea"/>
                <a:cs typeface="+mn-cs"/>
              </a:rPr>
              <a:t>(et non une porte « à sens unique ») pour entrer et sortir du programme;</a:t>
            </a:r>
            <a:br>
              <a:rPr lang="fr-FR" sz="1200" b="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Faciliter </a:t>
            </a:r>
            <a:r>
              <a:rPr lang="fr-FR" sz="1200" b="1" kern="1200" noProof="0" dirty="0">
                <a:solidFill>
                  <a:schemeClr val="tx1"/>
                </a:solidFill>
                <a:effectLst/>
                <a:latin typeface="+mn-lt"/>
                <a:ea typeface="+mn-ea"/>
                <a:cs typeface="+mn-cs"/>
              </a:rPr>
              <a:t>l’aiguillage vers d’autres appuis</a:t>
            </a:r>
            <a:r>
              <a:rPr lang="fr-FR" sz="1200" b="0" kern="1200" noProof="0" dirty="0">
                <a:solidFill>
                  <a:schemeClr val="tx1"/>
                </a:solidFill>
                <a:effectLst/>
                <a:latin typeface="+mn-lt"/>
                <a:ea typeface="+mn-ea"/>
                <a:cs typeface="+mn-cs"/>
              </a:rPr>
              <a:t>, en fonction des besoins, dont l’assurance sociale et les services sociaux;</a:t>
            </a:r>
            <a:br>
              <a:rPr lang="fr-FR" sz="1200" b="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Garantir la réception continue d’appuis destinés aux </a:t>
            </a:r>
            <a:r>
              <a:rPr lang="fr-FR" sz="1200" b="1" kern="1200" noProof="0" dirty="0">
                <a:solidFill>
                  <a:schemeClr val="tx1"/>
                </a:solidFill>
                <a:effectLst/>
                <a:latin typeface="+mn-lt"/>
                <a:ea typeface="+mn-ea"/>
                <a:cs typeface="+mn-cs"/>
              </a:rPr>
              <a:t>catégories de bénéficiaires et aux familles pour lesquelles la « progression » ou la sortie de programme ne sont pas envisageables </a:t>
            </a:r>
            <a:r>
              <a:rPr lang="fr-FR" sz="1200" b="0" kern="1200" noProof="0" dirty="0">
                <a:solidFill>
                  <a:schemeClr val="tx1"/>
                </a:solidFill>
                <a:effectLst/>
                <a:latin typeface="+mn-lt"/>
                <a:ea typeface="+mn-ea"/>
                <a:cs typeface="+mn-cs"/>
              </a:rPr>
              <a:t>(par ex.: inaptitude au travail);</a:t>
            </a:r>
            <a:br>
              <a:rPr lang="fr-FR" sz="1200" b="0" kern="1200" noProof="0" dirty="0">
                <a:solidFill>
                  <a:schemeClr val="tx1"/>
                </a:solidFill>
                <a:effectLst/>
                <a:latin typeface="+mn-lt"/>
                <a:ea typeface="+mn-ea"/>
                <a:cs typeface="+mn-cs"/>
              </a:rPr>
            </a:br>
            <a:endParaRPr lang="fr-FR"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b="0" kern="1200" noProof="0" dirty="0">
                <a:solidFill>
                  <a:schemeClr val="tx1"/>
                </a:solidFill>
                <a:effectLst/>
                <a:latin typeface="+mn-lt"/>
                <a:ea typeface="+mn-ea"/>
                <a:cs typeface="+mn-cs"/>
              </a:rPr>
              <a:t>Même lorsque les programmes ne poursuivent pas explicitement d’objectifs de progression, garantir qu’ils </a:t>
            </a:r>
            <a:r>
              <a:rPr lang="fr-FR" sz="1200" b="1" kern="1200" noProof="0" dirty="0">
                <a:solidFill>
                  <a:schemeClr val="tx1"/>
                </a:solidFill>
                <a:effectLst/>
                <a:latin typeface="+mn-lt"/>
                <a:ea typeface="+mn-ea"/>
                <a:cs typeface="+mn-cs"/>
              </a:rPr>
              <a:t>facilitent le progrès vers les résultats de progression</a:t>
            </a:r>
            <a:r>
              <a:rPr lang="fr-FR" sz="1200" b="0" kern="1200" noProof="0" dirty="0">
                <a:solidFill>
                  <a:schemeClr val="tx1"/>
                </a:solidFill>
                <a:effectLst/>
                <a:latin typeface="+mn-lt"/>
                <a:ea typeface="+mn-ea"/>
                <a:cs typeface="+mn-cs"/>
              </a:rPr>
              <a:t>, en se souciant par exemple explicitement d’améliorer les choix de moyens de subsistance et les investissements productifs de génération de revenus.</a:t>
            </a:r>
            <a:endParaRPr lang="fr-FR"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02E42B-4540-4CA0-B5CC-7A6A1B09DC25}" type="slidenum">
              <a:rPr lang="en-ZA" smtClean="0"/>
              <a:t>53</a:t>
            </a:fld>
            <a:endParaRPr lang="en-ZA" dirty="0"/>
          </a:p>
        </p:txBody>
      </p:sp>
    </p:spTree>
    <p:extLst>
      <p:ext uri="{BB962C8B-B14F-4D97-AF65-F5344CB8AC3E}">
        <p14:creationId xmlns:p14="http://schemas.microsoft.com/office/powerpoint/2010/main" val="41057952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baseline="0" noProof="0" dirty="0"/>
              <a:t>Passons aux « plaintes et recours ».</a:t>
            </a:r>
          </a:p>
        </p:txBody>
      </p:sp>
      <p:sp>
        <p:nvSpPr>
          <p:cNvPr id="4" name="Slide Number Placeholder 3"/>
          <p:cNvSpPr>
            <a:spLocks noGrp="1"/>
          </p:cNvSpPr>
          <p:nvPr>
            <p:ph type="sldNum" sz="quarter" idx="10"/>
          </p:nvPr>
        </p:nvSpPr>
        <p:spPr/>
        <p:txBody>
          <a:bodyPr/>
          <a:lstStyle/>
          <a:p>
            <a:fld id="{A802E42B-4540-4CA0-B5CC-7A6A1B09DC25}" type="slidenum">
              <a:rPr lang="en-ZA" smtClean="0"/>
              <a:t>54</a:t>
            </a:fld>
            <a:endParaRPr lang="en-ZA" dirty="0"/>
          </a:p>
        </p:txBody>
      </p:sp>
    </p:spTree>
    <p:extLst>
      <p:ext uri="{BB962C8B-B14F-4D97-AF65-F5344CB8AC3E}">
        <p14:creationId xmlns:p14="http://schemas.microsoft.com/office/powerpoint/2010/main" val="16808747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Un mécanisme de plaintes et de recours est un système permettant aux citoyens de déposer des plaintes ou de fournir un retour d’information aux responsables de la mise en œuvre d’un service et permettant à ces derniers de répondre à ces plaintes ou retours d’information. Un mécanisme de plaintes et de recours opérationnel permet ce faisant d’assurer un processus prévisible, transparent et fiable à toutes les parties, produisant des résultats perçus comme justes, efficaces et durables.</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Discutez de son importance en vous appuyant sur le texte de la diapositive. Expliquez qu’on a souvent tendance à ne pas reconnaître le rôle fondamental joué par un solide « système de plaintes » dans la hausse de la crédibilité de la protection sociale publique… Meilleur retour sur investissement!</a:t>
            </a:r>
          </a:p>
          <a:p>
            <a:pPr marL="0" lvl="0" indent="0">
              <a:buFont typeface="Arial" panose="020B0604020202020204" pitchFamily="34" charset="0"/>
              <a:buNone/>
            </a:pPr>
            <a:endParaRPr lang="fr-FR" sz="1200" b="0" kern="1200" noProof="0" dirty="0">
              <a:solidFill>
                <a:schemeClr val="tx1"/>
              </a:solidFill>
              <a:effectLst/>
              <a:latin typeface="+mn-lt"/>
              <a:ea typeface="+mn-ea"/>
              <a:cs typeface="+mn-cs"/>
            </a:endParaRPr>
          </a:p>
          <a:p>
            <a:endParaRPr lang="fr-FR"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55</a:t>
            </a:fld>
            <a:endParaRPr lang="en-ZA" dirty="0"/>
          </a:p>
        </p:txBody>
      </p:sp>
    </p:spTree>
    <p:extLst>
      <p:ext uri="{BB962C8B-B14F-4D97-AF65-F5344CB8AC3E}">
        <p14:creationId xmlns:p14="http://schemas.microsoft.com/office/powerpoint/2010/main" val="41057952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Expliquez la terminologie</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b="1" kern="1200" noProof="0" dirty="0">
                <a:solidFill>
                  <a:schemeClr val="tx1"/>
                </a:solidFill>
                <a:effectLst/>
                <a:latin typeface="+mn-lt"/>
                <a:ea typeface="+mn-ea"/>
                <a:cs typeface="+mn-cs"/>
              </a:rPr>
              <a:t>Plaintes</a:t>
            </a:r>
            <a:r>
              <a:rPr lang="fr-FR" sz="1200" kern="1200" noProof="0" dirty="0">
                <a:solidFill>
                  <a:schemeClr val="tx1"/>
                </a:solidFill>
                <a:effectLst/>
                <a:latin typeface="+mn-lt"/>
                <a:ea typeface="+mn-ea"/>
                <a:cs typeface="+mn-cs"/>
              </a:rPr>
              <a:t>: expression d’insatisfaction vis-à-vis d’un service fourni, pouvant également solliciter un changement du résultat ou de l’action. Les plaintes peuvent être:</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628650" lvl="1" indent="-171450">
              <a:buFont typeface="Courier New" panose="02070309020205020404" pitchFamily="49" charset="0"/>
              <a:buChar char="o"/>
            </a:pPr>
            <a:r>
              <a:rPr lang="fr-FR" sz="1200" kern="1200" noProof="0" dirty="0">
                <a:solidFill>
                  <a:schemeClr val="tx1"/>
                </a:solidFill>
                <a:effectLst/>
                <a:latin typeface="+mn-lt"/>
                <a:ea typeface="+mn-ea"/>
                <a:cs typeface="+mn-cs"/>
              </a:rPr>
              <a:t>« Informelles »: faciles à résoudre au point de contact, par ex.: en fournissant des informations supplémentaires;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628650" lvl="1" indent="-171450">
              <a:buFont typeface="Courier New" panose="02070309020205020404" pitchFamily="49" charset="0"/>
              <a:buChar char="o"/>
            </a:pPr>
            <a:r>
              <a:rPr lang="fr-FR" sz="1200" kern="1200" noProof="0" dirty="0">
                <a:solidFill>
                  <a:schemeClr val="tx1"/>
                </a:solidFill>
                <a:effectLst/>
                <a:latin typeface="+mn-lt"/>
                <a:ea typeface="+mn-ea"/>
                <a:cs typeface="+mn-cs"/>
              </a:rPr>
              <a:t> « Formelles: »: exigeant des mesures prises à des niveaux supérieurs.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b="1" kern="1200" noProof="0" dirty="0">
                <a:solidFill>
                  <a:schemeClr val="tx1"/>
                </a:solidFill>
                <a:effectLst/>
                <a:latin typeface="+mn-lt"/>
                <a:ea typeface="+mn-ea"/>
                <a:cs typeface="+mn-cs"/>
              </a:rPr>
              <a:t>Recours</a:t>
            </a:r>
            <a:r>
              <a:rPr lang="fr-FR" sz="1200" kern="1200" noProof="0" dirty="0">
                <a:solidFill>
                  <a:schemeClr val="tx1"/>
                </a:solidFill>
                <a:effectLst/>
                <a:latin typeface="+mn-lt"/>
                <a:ea typeface="+mn-ea"/>
                <a:cs typeface="+mn-cs"/>
              </a:rPr>
              <a:t>: expression d’insatisfaction vis-à-vis d’une décision de fournir ou non un service/une prestation. Il s’agit d’un processus quasi juridique impliquant une décision relative aux droits du requérant en vertu de la loi. Par définition, la résolution des recours se fait à des niveaux supérieurs.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b="1" i="0" kern="1200" noProof="0" dirty="0">
                <a:solidFill>
                  <a:schemeClr val="tx1"/>
                </a:solidFill>
                <a:effectLst/>
                <a:latin typeface="+mn-lt"/>
                <a:ea typeface="+mn-ea"/>
                <a:cs typeface="+mn-cs"/>
              </a:rPr>
              <a:t>Retour d’information</a:t>
            </a:r>
            <a:r>
              <a:rPr lang="fr-FR" sz="1200" kern="1200" noProof="0" dirty="0">
                <a:solidFill>
                  <a:schemeClr val="tx1"/>
                </a:solidFill>
                <a:effectLst/>
                <a:latin typeface="+mn-lt"/>
                <a:ea typeface="+mn-ea"/>
                <a:cs typeface="+mn-cs"/>
              </a:rPr>
              <a:t>: tout commentaire, positif ou négatif, que toute partie prenante souhaite partager pour améliorer les services. Ces retours doivent être systématiquement recueillis, analysés et traités.</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Les plaintes et recours peuvent passer par de nombreux canaux différents… dont certains peuvent être mis en place de façon interne et d’autres exigent des mécanismes de responsabilisation externe (médiateur, système juridique, etc.).</a:t>
            </a:r>
          </a:p>
          <a:p>
            <a:r>
              <a:rPr lang="fr-FR" sz="1200" kern="1200" noProof="0" dirty="0">
                <a:solidFill>
                  <a:schemeClr val="tx1"/>
                </a:solidFill>
                <a:effectLst/>
                <a:latin typeface="+mn-lt"/>
                <a:ea typeface="+mn-ea"/>
                <a:cs typeface="+mn-cs"/>
              </a:rPr>
              <a:t> </a:t>
            </a:r>
          </a:p>
          <a:p>
            <a:r>
              <a:rPr lang="fr-FR" sz="1200" kern="1200" noProof="0" dirty="0">
                <a:solidFill>
                  <a:schemeClr val="tx1"/>
                </a:solidFill>
                <a:effectLst/>
                <a:latin typeface="+mn-lt"/>
                <a:ea typeface="+mn-ea"/>
                <a:cs typeface="+mn-cs"/>
              </a:rPr>
              <a:t>NOTE: pour assurer l’efficacité de ces systèmes, la Recommandation 202 précise qu’ils doivent être « impartiaux, transparents, efficaces, simples, rapides, accessibles » et « gratuits pour les plaignants ». Autres principes: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i="1" u="sng" kern="1200" noProof="0" dirty="0">
                <a:solidFill>
                  <a:schemeClr val="tx1"/>
                </a:solidFill>
                <a:effectLst/>
                <a:latin typeface="+mn-lt"/>
                <a:ea typeface="+mn-ea"/>
                <a:cs typeface="+mn-cs"/>
              </a:rPr>
              <a:t>Impartialité et cohérence</a:t>
            </a:r>
            <a:r>
              <a:rPr lang="fr-FR" sz="1200" i="1" kern="1200" noProof="0" dirty="0">
                <a:solidFill>
                  <a:schemeClr val="tx1"/>
                </a:solidFill>
                <a:effectLst/>
                <a:latin typeface="+mn-lt"/>
                <a:ea typeface="+mn-ea"/>
                <a:cs typeface="+mn-cs"/>
              </a:rPr>
              <a:t>:</a:t>
            </a:r>
            <a:r>
              <a:rPr lang="fr-FR" sz="1200" kern="1200" noProof="0" dirty="0">
                <a:solidFill>
                  <a:schemeClr val="tx1"/>
                </a:solidFill>
                <a:effectLst/>
                <a:latin typeface="+mn-lt"/>
                <a:ea typeface="+mn-ea"/>
                <a:cs typeface="+mn-cs"/>
              </a:rPr>
              <a:t> chaque cas doit être examiné en fonction de ses caractéristiques propres et toutes les preuves doivent être clairement consignées et analysées. Les décisions doivent être cohérentes.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i="1" u="sng" kern="1200" noProof="0" dirty="0">
                <a:solidFill>
                  <a:schemeClr val="tx1"/>
                </a:solidFill>
                <a:effectLst/>
                <a:latin typeface="+mn-lt"/>
                <a:ea typeface="+mn-ea"/>
                <a:cs typeface="+mn-cs"/>
              </a:rPr>
              <a:t>Transparence et clarté</a:t>
            </a:r>
            <a:r>
              <a:rPr lang="fr-FR" sz="1200" kern="1200" noProof="0" dirty="0">
                <a:solidFill>
                  <a:schemeClr val="tx1"/>
                </a:solidFill>
                <a:effectLst/>
                <a:latin typeface="+mn-lt"/>
                <a:ea typeface="+mn-ea"/>
                <a:cs typeface="+mn-cs"/>
              </a:rPr>
              <a:t>: Les plaignants/requérants doivent recevoir une explication claire concernant les critères de réception des plaintes/recours ainsi qu’une orientation sur la façon dont il convient d’y répondre, notamment sur la rapidité de la réponse et le comportement des fonctionnaires. Les résultats doivent être transparents.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i="1" u="sng" kern="1200" noProof="0" dirty="0">
                <a:solidFill>
                  <a:schemeClr val="tx1"/>
                </a:solidFill>
                <a:effectLst/>
                <a:latin typeface="+mn-lt"/>
                <a:ea typeface="+mn-ea"/>
                <a:cs typeface="+mn-cs"/>
              </a:rPr>
              <a:t>Efficacité et rapidité</a:t>
            </a:r>
            <a:r>
              <a:rPr lang="fr-FR" sz="1200" kern="1200" noProof="0" dirty="0">
                <a:solidFill>
                  <a:schemeClr val="tx1"/>
                </a:solidFill>
                <a:effectLst/>
                <a:latin typeface="+mn-lt"/>
                <a:ea typeface="+mn-ea"/>
                <a:cs typeface="+mn-cs"/>
              </a:rPr>
              <a:t>: Les plaintes doivent être résolues aussi vite que possible. Les points de contact locaux doivent traiter des réclamations simples, tandis qu’un système interne de production de rapports doit faciliter la transmission des plaintes non résolues à un niveau supérieur. </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Pour faciliter leur utilisation, les mécanismes de plaintes et de recours doivent être simples et rapides.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i="1" u="sng" kern="1200" noProof="0" dirty="0">
                <a:solidFill>
                  <a:schemeClr val="tx1"/>
                </a:solidFill>
                <a:effectLst/>
                <a:latin typeface="+mn-lt"/>
                <a:ea typeface="+mn-ea"/>
                <a:cs typeface="+mn-cs"/>
              </a:rPr>
              <a:t>Accès et simplicité</a:t>
            </a:r>
            <a:r>
              <a:rPr lang="fr-FR" sz="1200" kern="1200" noProof="0" dirty="0">
                <a:solidFill>
                  <a:schemeClr val="tx1"/>
                </a:solidFill>
                <a:effectLst/>
                <a:latin typeface="+mn-lt"/>
                <a:ea typeface="+mn-ea"/>
                <a:cs typeface="+mn-cs"/>
              </a:rPr>
              <a:t>: Le service doit être connu, gratuit, ouvert, simple et accessible pour quiconque en a besoin. Du matériel de sensibilisation doit être disponible, les fonctionnaires doivent être contactés par lettre, courriel ou téléphone et il ne doit pas exister d’obstacles liés à l’analphabétisme ou à la langue.</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i="1" u="sng" kern="1200" noProof="0" dirty="0">
                <a:solidFill>
                  <a:schemeClr val="tx1"/>
                </a:solidFill>
                <a:effectLst/>
                <a:latin typeface="+mn-lt"/>
                <a:ea typeface="+mn-ea"/>
                <a:cs typeface="+mn-cs"/>
              </a:rPr>
              <a:t>Capacité de réponse</a:t>
            </a:r>
            <a:r>
              <a:rPr lang="fr-FR" sz="1200" i="1" kern="1200" noProof="0" dirty="0">
                <a:solidFill>
                  <a:schemeClr val="tx1"/>
                </a:solidFill>
                <a:effectLst/>
                <a:latin typeface="+mn-lt"/>
                <a:ea typeface="+mn-ea"/>
                <a:cs typeface="+mn-cs"/>
              </a:rPr>
              <a:t>: </a:t>
            </a:r>
            <a:r>
              <a:rPr lang="fr-FR" sz="1200" kern="1200" noProof="0" dirty="0">
                <a:solidFill>
                  <a:schemeClr val="tx1"/>
                </a:solidFill>
                <a:effectLst/>
                <a:latin typeface="+mn-lt"/>
                <a:ea typeface="+mn-ea"/>
                <a:cs typeface="+mn-cs"/>
              </a:rPr>
              <a:t>Le mécanisme doit répondre aux besoins de tous les plaignants. Des mesures spéciales peuvent s’avérer nécessaires pour gérer les relations avec des requérants présentant des besoins spéciaux et répondre à des demandes ou comportements déraisonnables de la part des plaignants et requérants. Il faut pour ce faire disposer de fonctionnaires dûment formés et de ressources suffisantes.</a:t>
            </a:r>
            <a:br>
              <a:rPr lang="fr-FR" sz="1200" kern="1200" noProof="0" dirty="0">
                <a:solidFill>
                  <a:schemeClr val="tx1"/>
                </a:solidFill>
                <a:effectLst/>
                <a:latin typeface="+mn-lt"/>
                <a:ea typeface="+mn-ea"/>
                <a:cs typeface="+mn-cs"/>
              </a:rPr>
            </a:br>
            <a:r>
              <a:rPr lang="fr-FR" sz="1200" kern="1200" noProof="0" dirty="0">
                <a:solidFill>
                  <a:schemeClr val="tx1"/>
                </a:solidFill>
                <a:effectLst/>
                <a:latin typeface="+mn-lt"/>
                <a:ea typeface="+mn-ea"/>
                <a:cs typeface="+mn-cs"/>
              </a:rPr>
              <a:t> </a:t>
            </a:r>
          </a:p>
          <a:p>
            <a:pPr marL="171450" indent="-171450">
              <a:buFont typeface="Arial" panose="020B0604020202020204" pitchFamily="34" charset="0"/>
              <a:buChar char="•"/>
            </a:pPr>
            <a:r>
              <a:rPr lang="fr-FR" sz="1200" i="1" u="sng" kern="1200" noProof="0" dirty="0">
                <a:solidFill>
                  <a:schemeClr val="tx1"/>
                </a:solidFill>
                <a:effectLst/>
                <a:latin typeface="+mn-lt"/>
                <a:ea typeface="+mn-ea"/>
                <a:cs typeface="+mn-cs"/>
              </a:rPr>
              <a:t>Proportionnalité</a:t>
            </a:r>
            <a:r>
              <a:rPr lang="fr-FR" sz="1200" kern="1200" noProof="0" dirty="0">
                <a:solidFill>
                  <a:schemeClr val="tx1"/>
                </a:solidFill>
                <a:effectLst/>
                <a:latin typeface="+mn-lt"/>
                <a:ea typeface="+mn-ea"/>
                <a:cs typeface="+mn-cs"/>
              </a:rPr>
              <a:t>:  Elle implique d’évaluer les plaintes et d’y répondre en tenant compte de la nature de la question et de l’effet produit sur le plaignant/requérant. L’approfondissement de l’enquête et le temps consacré peuvent être proportionnels à la gravité de la question, tout en garantissant le maintien du niveau de qualité des preuves et de l’investigation.</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i="1" u="sng" kern="1200" noProof="0" dirty="0">
                <a:solidFill>
                  <a:schemeClr val="tx1"/>
                </a:solidFill>
                <a:effectLst/>
                <a:latin typeface="+mn-lt"/>
                <a:ea typeface="+mn-ea"/>
                <a:cs typeface="+mn-cs"/>
              </a:rPr>
              <a:t>Confidentialité:</a:t>
            </a:r>
            <a:r>
              <a:rPr lang="fr-FR" sz="1200" i="1" kern="1200" noProof="0" dirty="0">
                <a:solidFill>
                  <a:schemeClr val="tx1"/>
                </a:solidFill>
                <a:effectLst/>
                <a:latin typeface="+mn-lt"/>
                <a:ea typeface="+mn-ea"/>
                <a:cs typeface="+mn-cs"/>
              </a:rPr>
              <a:t> </a:t>
            </a:r>
            <a:r>
              <a:rPr lang="fr-FR" sz="1200" kern="1200" noProof="0" dirty="0">
                <a:solidFill>
                  <a:schemeClr val="tx1"/>
                </a:solidFill>
                <a:effectLst/>
                <a:latin typeface="+mn-lt"/>
                <a:ea typeface="+mn-ea"/>
                <a:cs typeface="+mn-cs"/>
              </a:rPr>
              <a:t>Les plaignants sont en droit d’attendre que leur vie privée soit respectée et que leur plainte soit traitée en privé. </a:t>
            </a:r>
            <a:endParaRPr lang="fr-FR"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56</a:t>
            </a:fld>
            <a:endParaRPr lang="en-ZA" dirty="0"/>
          </a:p>
        </p:txBody>
      </p:sp>
    </p:spTree>
    <p:extLst>
      <p:ext uri="{BB962C8B-B14F-4D97-AF65-F5344CB8AC3E}">
        <p14:creationId xmlns:p14="http://schemas.microsoft.com/office/powerpoint/2010/main" val="12999126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Pousser les délégués à réfléchir aux obstacles entravant du côté de l’offre et de la demande le bon fonctionnement du système de plaintes et de recours, lorsqu’il existe (c’est rarement le cas !). On a souvent tendance à oublier les obstacles situés du côté de la demande, comme l’embarras des bénéficiaires qui n’osent pas se plaindre. Les délégués doivent comprendre qu’il est possible de concevoir ces systèmes de sorte à surmonter ces difficultés courantes.</a:t>
            </a:r>
            <a:r>
              <a:rPr lang="fr-FR" dirty="0">
                <a:effectLst/>
              </a:rPr>
              <a:t> </a:t>
            </a:r>
            <a:endParaRPr lang="pt-P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02E42B-4540-4CA0-B5CC-7A6A1B09DC25}" type="slidenum">
              <a:rPr lang="en-ZA" smtClean="0"/>
              <a:t>57</a:t>
            </a:fld>
            <a:endParaRPr lang="en-ZA" dirty="0"/>
          </a:p>
        </p:txBody>
      </p:sp>
    </p:spTree>
    <p:extLst>
      <p:ext uri="{BB962C8B-B14F-4D97-AF65-F5344CB8AC3E}">
        <p14:creationId xmlns:p14="http://schemas.microsoft.com/office/powerpoint/2010/main" val="33292537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Commencez par présenter l’analyse du « </a:t>
            </a:r>
            <a:r>
              <a:rPr lang="fr-FR" sz="1200" b="1" kern="1200" noProof="0" dirty="0">
                <a:solidFill>
                  <a:schemeClr val="tx1"/>
                </a:solidFill>
                <a:effectLst/>
                <a:latin typeface="+mn-lt"/>
                <a:ea typeface="+mn-ea"/>
                <a:cs typeface="+mn-cs"/>
              </a:rPr>
              <a:t>champ de forces</a:t>
            </a:r>
            <a:r>
              <a:rPr lang="fr-FR" sz="1200" kern="1200" noProof="0" dirty="0">
                <a:solidFill>
                  <a:schemeClr val="tx1"/>
                </a:solidFill>
                <a:effectLst/>
                <a:latin typeface="+mn-lt"/>
                <a:ea typeface="+mn-ea"/>
                <a:cs typeface="+mn-cs"/>
              </a:rPr>
              <a:t> » menée par </a:t>
            </a:r>
            <a:r>
              <a:rPr lang="fr-FR" sz="1200" b="1" kern="1200" noProof="0" dirty="0">
                <a:solidFill>
                  <a:schemeClr val="tx1"/>
                </a:solidFill>
                <a:effectLst/>
                <a:latin typeface="+mn-lt"/>
                <a:ea typeface="+mn-ea"/>
                <a:cs typeface="+mn-cs"/>
              </a:rPr>
              <a:t>Kurt Lewis</a:t>
            </a:r>
            <a:r>
              <a:rPr lang="fr-FR" sz="1200" kern="1200" noProof="0" dirty="0">
                <a:solidFill>
                  <a:schemeClr val="tx1"/>
                </a:solidFill>
                <a:effectLst/>
                <a:latin typeface="+mn-lt"/>
                <a:ea typeface="+mn-ea"/>
                <a:cs typeface="+mn-cs"/>
              </a:rPr>
              <a:t>, une </a:t>
            </a:r>
            <a:r>
              <a:rPr lang="fr-FR" sz="1200" b="1" kern="1200" noProof="0" dirty="0">
                <a:solidFill>
                  <a:schemeClr val="tx1"/>
                </a:solidFill>
                <a:effectLst/>
                <a:latin typeface="+mn-lt"/>
                <a:ea typeface="+mn-ea"/>
                <a:cs typeface="+mn-cs"/>
              </a:rPr>
              <a:t>théorie du changement </a:t>
            </a:r>
            <a:r>
              <a:rPr lang="fr-FR" sz="1200" kern="1200" noProof="0" dirty="0">
                <a:solidFill>
                  <a:schemeClr val="tx1"/>
                </a:solidFill>
                <a:effectLst/>
                <a:latin typeface="+mn-lt"/>
                <a:ea typeface="+mn-ea"/>
                <a:cs typeface="+mn-cs"/>
              </a:rPr>
              <a:t>conçue pour comparer les </a:t>
            </a:r>
            <a:r>
              <a:rPr lang="fr-FR" sz="1200" b="1" kern="1200" noProof="0" dirty="0">
                <a:solidFill>
                  <a:schemeClr val="tx1"/>
                </a:solidFill>
                <a:effectLst/>
                <a:latin typeface="+mn-lt"/>
                <a:ea typeface="+mn-ea"/>
                <a:cs typeface="+mn-cs"/>
              </a:rPr>
              <a:t>forces</a:t>
            </a:r>
            <a:r>
              <a:rPr lang="fr-FR" sz="1200" kern="1200" noProof="0" dirty="0">
                <a:solidFill>
                  <a:schemeClr val="tx1"/>
                </a:solidFill>
                <a:effectLst/>
                <a:latin typeface="+mn-lt"/>
                <a:ea typeface="+mn-ea"/>
                <a:cs typeface="+mn-cs"/>
              </a:rPr>
              <a:t> motrices et les freins susceptibles d’influencer le </a:t>
            </a:r>
            <a:r>
              <a:rPr lang="fr-FR" sz="1200" b="1" kern="1200" noProof="0" dirty="0">
                <a:solidFill>
                  <a:schemeClr val="tx1"/>
                </a:solidFill>
                <a:effectLst/>
                <a:latin typeface="+mn-lt"/>
                <a:ea typeface="+mn-ea"/>
                <a:cs typeface="+mn-cs"/>
              </a:rPr>
              <a:t>changement</a:t>
            </a:r>
            <a:r>
              <a:rPr lang="fr-FR" sz="1200" kern="1200" noProof="0" dirty="0">
                <a:solidFill>
                  <a:schemeClr val="tx1"/>
                </a:solidFill>
                <a:effectLst/>
                <a:latin typeface="+mn-lt"/>
                <a:ea typeface="+mn-ea"/>
                <a:cs typeface="+mn-cs"/>
              </a:rPr>
              <a:t> au sein des organisations. Le « champ de forces » se résume à deux forces opposées agissant en faveur et en défaveur du changement. </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Distinguez le côté de l’offre (administration, qui résiste aux réclamations) du côté de la demande (personnes ne soumettant pas de plaintes).</a:t>
            </a:r>
          </a:p>
          <a:p>
            <a:r>
              <a:rPr lang="fr-FR" sz="1200" kern="1200" noProof="0" dirty="0">
                <a:solidFill>
                  <a:schemeClr val="tx1"/>
                </a:solidFill>
                <a:effectLst/>
                <a:latin typeface="+mn-lt"/>
                <a:ea typeface="+mn-ea"/>
                <a:cs typeface="+mn-cs"/>
              </a:rPr>
              <a:t>Expliquez également qu’il existe de multiples solutions!</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Quels sont les moteurs et les freins à l’amélioration des systèmes de plaintes et de recours, du côté de l’offre comme de la demande?</a:t>
            </a:r>
            <a:br>
              <a:rPr lang="fr-FR" sz="1200" kern="1200" noProof="0" dirty="0">
                <a:solidFill>
                  <a:schemeClr val="tx1"/>
                </a:solidFill>
                <a:effectLst/>
                <a:latin typeface="+mn-lt"/>
                <a:ea typeface="+mn-ea"/>
                <a:cs typeface="+mn-cs"/>
              </a:rPr>
            </a:br>
            <a:r>
              <a:rPr lang="fr-FR" sz="1200" kern="1200" noProof="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BC905379-01BD-43AE-87B5-C471EFECD2DD}" type="slidenum">
              <a:rPr lang="en-ZA" smtClean="0"/>
              <a:t>58</a:t>
            </a:fld>
            <a:endParaRPr lang="en-ZA" dirty="0"/>
          </a:p>
        </p:txBody>
      </p:sp>
    </p:spTree>
    <p:extLst>
      <p:ext uri="{BB962C8B-B14F-4D97-AF65-F5344CB8AC3E}">
        <p14:creationId xmlns:p14="http://schemas.microsoft.com/office/powerpoint/2010/main" val="39074102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Constituez trois groupes et prenez 15 minutes pour réfléchir et prendre note de vos observations sur le tableau.</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Demandez aux participants de constituer trois groupes et expliquez-leur l’exercice décrit sur la diapositive. </a:t>
            </a:r>
          </a:p>
          <a:p>
            <a:endParaRPr lang="fr-FR"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59</a:t>
            </a:fld>
            <a:endParaRPr lang="en-ZA" dirty="0"/>
          </a:p>
        </p:txBody>
      </p:sp>
    </p:spTree>
    <p:extLst>
      <p:ext uri="{BB962C8B-B14F-4D97-AF65-F5344CB8AC3E}">
        <p14:creationId xmlns:p14="http://schemas.microsoft.com/office/powerpoint/2010/main" val="17840854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0" kern="1200" noProof="0" dirty="0">
                <a:solidFill>
                  <a:schemeClr val="tx1"/>
                </a:solidFill>
                <a:effectLst/>
                <a:latin typeface="+mn-lt"/>
                <a:ea typeface="+mn-ea"/>
                <a:cs typeface="+mn-cs"/>
              </a:rPr>
              <a:t>DIAPOSITIVE D’APPUI AU BILAN des moteurs et des freins du côté de l’offre</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Soulignez l’importance de comprendre la nature du </a:t>
            </a:r>
            <a:r>
              <a:rPr lang="fr-FR" sz="1200" i="1" kern="1200" noProof="0" dirty="0">
                <a:solidFill>
                  <a:schemeClr val="tx1"/>
                </a:solidFill>
                <a:effectLst/>
                <a:latin typeface="+mn-lt"/>
                <a:ea typeface="+mn-ea"/>
                <a:cs typeface="+mn-cs"/>
              </a:rPr>
              <a:t>push &amp; pull </a:t>
            </a:r>
            <a:r>
              <a:rPr lang="fr-FR" sz="1200" i="0" kern="1200" noProof="0" dirty="0">
                <a:solidFill>
                  <a:schemeClr val="tx1"/>
                </a:solidFill>
                <a:effectLst/>
                <a:latin typeface="+mn-lt"/>
                <a:ea typeface="+mn-ea"/>
                <a:cs typeface="+mn-cs"/>
              </a:rPr>
              <a:t>et </a:t>
            </a:r>
            <a:r>
              <a:rPr lang="fr-FR" sz="1200" kern="1200" noProof="0" dirty="0">
                <a:solidFill>
                  <a:schemeClr val="tx1"/>
                </a:solidFill>
                <a:effectLst/>
                <a:latin typeface="+mn-lt"/>
                <a:ea typeface="+mn-ea"/>
                <a:cs typeface="+mn-cs"/>
              </a:rPr>
              <a:t>des facteurs affectant le côté de l’offre et de la demande d’un système de plaintes et de recours.</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Tous ces moteurs et ces freins doivent être pris en compte dans la conception du système.</a:t>
            </a:r>
          </a:p>
        </p:txBody>
      </p:sp>
      <p:sp>
        <p:nvSpPr>
          <p:cNvPr id="4" name="Slide Number Placeholder 3"/>
          <p:cNvSpPr>
            <a:spLocks noGrp="1"/>
          </p:cNvSpPr>
          <p:nvPr>
            <p:ph type="sldNum" sz="quarter" idx="10"/>
          </p:nvPr>
        </p:nvSpPr>
        <p:spPr/>
        <p:txBody>
          <a:bodyPr/>
          <a:lstStyle/>
          <a:p>
            <a:fld id="{A802E42B-4540-4CA0-B5CC-7A6A1B09DC25}" type="slidenum">
              <a:rPr lang="en-ZA" smtClean="0"/>
              <a:t>60</a:t>
            </a:fld>
            <a:endParaRPr lang="en-ZA" dirty="0"/>
          </a:p>
        </p:txBody>
      </p:sp>
    </p:spTree>
    <p:extLst>
      <p:ext uri="{BB962C8B-B14F-4D97-AF65-F5344CB8AC3E}">
        <p14:creationId xmlns:p14="http://schemas.microsoft.com/office/powerpoint/2010/main" val="2785910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6</a:t>
            </a:fld>
            <a:endParaRPr lang="en-ZA" dirty="0"/>
          </a:p>
        </p:txBody>
      </p:sp>
    </p:spTree>
    <p:extLst>
      <p:ext uri="{BB962C8B-B14F-4D97-AF65-F5344CB8AC3E}">
        <p14:creationId xmlns:p14="http://schemas.microsoft.com/office/powerpoint/2010/main" val="36595962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L’accès au mécanisme de plaintes et de recours et son efficacité peuvent être améliorés: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628650" lvl="1" indent="-171450">
              <a:buFont typeface="Arial" panose="020B0604020202020204" pitchFamily="34" charset="0"/>
              <a:buChar char="•"/>
            </a:pPr>
            <a:r>
              <a:rPr lang="fr-FR" sz="1200" b="1" kern="1200" noProof="0" dirty="0">
                <a:solidFill>
                  <a:schemeClr val="tx1"/>
                </a:solidFill>
                <a:effectLst/>
                <a:latin typeface="+mn-lt"/>
                <a:ea typeface="+mn-ea"/>
                <a:cs typeface="+mn-cs"/>
              </a:rPr>
              <a:t>En résolvant les plaintes et recours à un niveau de prestation de service caractérisé par de faibles coûts d’information et de transaction;</a:t>
            </a:r>
            <a:br>
              <a:rPr lang="fr-FR" sz="1200" b="1" kern="1200" noProof="0" dirty="0">
                <a:solidFill>
                  <a:schemeClr val="tx1"/>
                </a:solidFill>
                <a:effectLst/>
                <a:latin typeface="+mn-lt"/>
                <a:ea typeface="+mn-ea"/>
                <a:cs typeface="+mn-cs"/>
              </a:rPr>
            </a:br>
            <a:endParaRPr lang="fr-FR" sz="1200" b="1" kern="1200" noProof="0" dirty="0">
              <a:solidFill>
                <a:schemeClr val="tx1"/>
              </a:solidFill>
              <a:effectLst/>
              <a:latin typeface="+mn-lt"/>
              <a:ea typeface="+mn-ea"/>
              <a:cs typeface="+mn-cs"/>
            </a:endParaRPr>
          </a:p>
          <a:p>
            <a:pPr marL="628650" lvl="1" indent="-171450">
              <a:buFont typeface="Arial" panose="020B0604020202020204" pitchFamily="34" charset="0"/>
              <a:buChar char="•"/>
            </a:pPr>
            <a:r>
              <a:rPr lang="fr-FR" sz="1200" kern="1200" noProof="0" dirty="0">
                <a:solidFill>
                  <a:schemeClr val="tx1"/>
                </a:solidFill>
                <a:effectLst/>
                <a:latin typeface="+mn-lt"/>
                <a:ea typeface="+mn-ea"/>
                <a:cs typeface="+mn-cs"/>
              </a:rPr>
              <a:t>En garantissant l’existence de </a:t>
            </a:r>
            <a:r>
              <a:rPr lang="fr-FR" sz="1200" b="1" kern="1200" noProof="0" dirty="0">
                <a:solidFill>
                  <a:schemeClr val="tx1"/>
                </a:solidFill>
                <a:effectLst/>
                <a:latin typeface="+mn-lt"/>
                <a:ea typeface="+mn-ea"/>
                <a:cs typeface="+mn-cs"/>
              </a:rPr>
              <a:t>multiples canaux </a:t>
            </a:r>
            <a:r>
              <a:rPr lang="fr-FR" sz="1200" b="0" kern="1200" noProof="0" dirty="0">
                <a:solidFill>
                  <a:schemeClr val="tx1"/>
                </a:solidFill>
                <a:effectLst/>
                <a:latin typeface="+mn-lt"/>
                <a:ea typeface="+mn-ea"/>
                <a:cs typeface="+mn-cs"/>
              </a:rPr>
              <a:t>pour la réception de plaintes et de recours afin d’en assurer le confort, la préférence culturelle et la facilité d’utilisation;</a:t>
            </a:r>
            <a:br>
              <a:rPr lang="fr-FR" sz="1200" b="0" kern="1200" noProof="0" dirty="0">
                <a:solidFill>
                  <a:schemeClr val="tx1"/>
                </a:solidFill>
                <a:effectLst/>
                <a:latin typeface="+mn-lt"/>
                <a:ea typeface="+mn-ea"/>
                <a:cs typeface="+mn-cs"/>
              </a:rPr>
            </a:br>
            <a:endParaRPr lang="fr-FR" sz="1200" b="0" kern="1200" noProof="0" dirty="0">
              <a:solidFill>
                <a:schemeClr val="tx1"/>
              </a:solidFill>
              <a:effectLst/>
              <a:latin typeface="+mn-lt"/>
              <a:ea typeface="+mn-ea"/>
              <a:cs typeface="+mn-cs"/>
            </a:endParaRPr>
          </a:p>
          <a:p>
            <a:pPr marL="628650" lvl="1" indent="-171450">
              <a:buFont typeface="Arial" panose="020B0604020202020204" pitchFamily="34" charset="0"/>
              <a:buChar char="•"/>
            </a:pPr>
            <a:r>
              <a:rPr lang="fr-FR" sz="1200" b="0" kern="1200" noProof="0" dirty="0">
                <a:solidFill>
                  <a:schemeClr val="tx1"/>
                </a:solidFill>
                <a:effectLst/>
                <a:latin typeface="+mn-lt"/>
                <a:ea typeface="+mn-ea"/>
                <a:cs typeface="+mn-cs"/>
              </a:rPr>
              <a:t>En garantissant que ces </a:t>
            </a:r>
            <a:r>
              <a:rPr lang="fr-FR" sz="1200" b="1" kern="1200" noProof="0" dirty="0">
                <a:solidFill>
                  <a:schemeClr val="tx1"/>
                </a:solidFill>
                <a:effectLst/>
                <a:latin typeface="+mn-lt"/>
                <a:ea typeface="+mn-ea"/>
                <a:cs typeface="+mn-cs"/>
              </a:rPr>
              <a:t>canaux tiennent compte des obstacles propres aux côtés de l’offre et de la demande </a:t>
            </a:r>
            <a:r>
              <a:rPr lang="fr-FR" sz="1200" b="0" kern="1200" noProof="0" dirty="0">
                <a:solidFill>
                  <a:schemeClr val="tx1"/>
                </a:solidFill>
                <a:effectLst/>
                <a:latin typeface="+mn-lt"/>
                <a:ea typeface="+mn-ea"/>
                <a:cs typeface="+mn-cs"/>
              </a:rPr>
              <a:t>rencontrés par les plaignants/requérants (voir ci-dessus);</a:t>
            </a:r>
            <a:br>
              <a:rPr lang="fr-FR" sz="1200" b="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628650" lvl="1" indent="-171450">
              <a:buFont typeface="Arial" panose="020B0604020202020204" pitchFamily="34" charset="0"/>
              <a:buChar char="•"/>
            </a:pPr>
            <a:r>
              <a:rPr lang="fr-FR" sz="1200" b="1" kern="1200" noProof="0" dirty="0">
                <a:solidFill>
                  <a:schemeClr val="tx1"/>
                </a:solidFill>
                <a:effectLst/>
                <a:latin typeface="+mn-lt"/>
                <a:ea typeface="+mn-ea"/>
                <a:cs typeface="+mn-cs"/>
              </a:rPr>
              <a:t>En permettant l’existence de canaux indépendants de réparations et le renforcement d’autres systèmes de reddition de comptes;</a:t>
            </a:r>
            <a:br>
              <a:rPr lang="fr-FR" sz="1200" b="1" kern="1200" noProof="0" dirty="0">
                <a:solidFill>
                  <a:schemeClr val="tx1"/>
                </a:solidFill>
                <a:effectLst/>
                <a:latin typeface="+mn-lt"/>
                <a:ea typeface="+mn-ea"/>
                <a:cs typeface="+mn-cs"/>
              </a:rPr>
            </a:br>
            <a:endParaRPr lang="fr-FR" sz="1200" b="1" kern="1200" noProof="0" dirty="0">
              <a:solidFill>
                <a:schemeClr val="tx1"/>
              </a:solidFill>
              <a:effectLst/>
              <a:latin typeface="+mn-lt"/>
              <a:ea typeface="+mn-ea"/>
              <a:cs typeface="+mn-cs"/>
            </a:endParaRPr>
          </a:p>
          <a:p>
            <a:pPr marL="628650" lvl="1" indent="-171450">
              <a:buFont typeface="Arial" panose="020B0604020202020204" pitchFamily="34" charset="0"/>
              <a:buChar char="•"/>
            </a:pPr>
            <a:r>
              <a:rPr lang="fr-FR" sz="1200" b="0" kern="1200" noProof="0" dirty="0">
                <a:solidFill>
                  <a:schemeClr val="tx1"/>
                </a:solidFill>
                <a:effectLst/>
                <a:latin typeface="+mn-lt"/>
                <a:ea typeface="+mn-ea"/>
                <a:cs typeface="+mn-cs"/>
              </a:rPr>
              <a:t>En garantissant que le système est </a:t>
            </a:r>
            <a:r>
              <a:rPr lang="fr-FR" sz="1200" b="1" kern="1200" noProof="0" dirty="0">
                <a:solidFill>
                  <a:schemeClr val="tx1"/>
                </a:solidFill>
                <a:effectLst/>
                <a:latin typeface="+mn-lt"/>
                <a:ea typeface="+mn-ea"/>
                <a:cs typeface="+mn-cs"/>
              </a:rPr>
              <a:t>largement médiatisé par des stratégies de communication</a:t>
            </a:r>
            <a:r>
              <a:rPr lang="fr-FR" sz="1200" b="0" kern="1200" noProof="0" dirty="0">
                <a:solidFill>
                  <a:schemeClr val="tx1"/>
                </a:solidFill>
                <a:effectLst/>
                <a:latin typeface="+mn-lt"/>
                <a:ea typeface="+mn-ea"/>
                <a:cs typeface="+mn-cs"/>
              </a:rPr>
              <a:t>, en ciblant notamment la population la plus pauvre et les familles les plus marginalisées.</a:t>
            </a:r>
          </a:p>
          <a:p>
            <a:endParaRPr lang="fr-FR"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61</a:t>
            </a:fld>
            <a:endParaRPr lang="en-ZA" dirty="0"/>
          </a:p>
        </p:txBody>
      </p:sp>
    </p:spTree>
    <p:extLst>
      <p:ext uri="{BB962C8B-B14F-4D97-AF65-F5344CB8AC3E}">
        <p14:creationId xmlns:p14="http://schemas.microsoft.com/office/powerpoint/2010/main" val="41057952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baseline="0" noProof="0" dirty="0"/>
              <a:t>Passons a la « portée et communication ».</a:t>
            </a:r>
          </a:p>
        </p:txBody>
      </p:sp>
      <p:sp>
        <p:nvSpPr>
          <p:cNvPr id="4" name="Slide Number Placeholder 3"/>
          <p:cNvSpPr>
            <a:spLocks noGrp="1"/>
          </p:cNvSpPr>
          <p:nvPr>
            <p:ph type="sldNum" sz="quarter" idx="10"/>
          </p:nvPr>
        </p:nvSpPr>
        <p:spPr/>
        <p:txBody>
          <a:bodyPr/>
          <a:lstStyle/>
          <a:p>
            <a:fld id="{A802E42B-4540-4CA0-B5CC-7A6A1B09DC25}" type="slidenum">
              <a:rPr lang="en-ZA" smtClean="0"/>
              <a:t>62</a:t>
            </a:fld>
            <a:endParaRPr lang="en-ZA" dirty="0"/>
          </a:p>
        </p:txBody>
      </p:sp>
    </p:spTree>
    <p:extLst>
      <p:ext uri="{BB962C8B-B14F-4D97-AF65-F5344CB8AC3E}">
        <p14:creationId xmlns:p14="http://schemas.microsoft.com/office/powerpoint/2010/main" val="26594708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1" kern="1200" noProof="0" dirty="0">
                <a:solidFill>
                  <a:schemeClr val="tx1"/>
                </a:solidFill>
                <a:effectLst/>
                <a:latin typeface="+mn-lt"/>
                <a:ea typeface="+mn-ea"/>
                <a:cs typeface="+mn-cs"/>
              </a:rPr>
              <a:t>Lisez la diapositive… </a:t>
            </a:r>
            <a:r>
              <a:rPr lang="fr-FR" sz="1200" i="0" kern="1200" noProof="0" dirty="0">
                <a:solidFill>
                  <a:schemeClr val="tx1"/>
                </a:solidFill>
                <a:effectLst/>
                <a:latin typeface="+mn-lt"/>
                <a:ea typeface="+mn-ea"/>
                <a:cs typeface="+mn-cs"/>
              </a:rPr>
              <a:t>La Recommandation 202 explique que « les Membres doivent formuler et mettre en œuvre des stratégies nationales d’extension de la sécurité sociale basées sur des consultations nationales, et ce par le biais d’un dialogue social effectif et d’une participation sociale. »</a:t>
            </a:r>
          </a:p>
          <a:p>
            <a:endParaRPr lang="fr-FR" sz="1200" i="0" kern="1200" noProof="0" dirty="0">
              <a:solidFill>
                <a:schemeClr val="tx1"/>
              </a:solidFill>
              <a:effectLst/>
              <a:latin typeface="+mn-lt"/>
              <a:ea typeface="+mn-ea"/>
              <a:cs typeface="+mn-cs"/>
            </a:endParaRPr>
          </a:p>
          <a:p>
            <a:r>
              <a:rPr lang="fr-FR" sz="1200" i="0" kern="1200" noProof="0" dirty="0">
                <a:solidFill>
                  <a:schemeClr val="tx1"/>
                </a:solidFill>
                <a:effectLst/>
                <a:latin typeface="+mn-lt"/>
                <a:ea typeface="+mn-ea"/>
                <a:cs typeface="+mn-cs"/>
              </a:rPr>
              <a:t>Ce principe est également inscrit dans les Normes d’accessibilité, d'adaptabilité et d'acceptabilité établies par le Comité des droits économiques, sociaux et culturels (CESCR) du Conseil économique et social (ECOSOC) des Nations Unies : « Les bénéficiaires de programmes de protection sociale doivent pouvoir participer à l’administration du programme, mais aussi pouvoir rechercher, recevoir et transmettre des informations relatives à leurs droits de façon claire et transparente ».</a:t>
            </a:r>
          </a:p>
          <a:p>
            <a:endParaRPr lang="fr-FR" sz="1200" i="0" kern="1200" noProof="0" dirty="0">
              <a:solidFill>
                <a:schemeClr val="tx1"/>
              </a:solidFill>
              <a:effectLst/>
              <a:latin typeface="+mn-lt"/>
              <a:ea typeface="+mn-ea"/>
              <a:cs typeface="+mn-cs"/>
            </a:endParaRPr>
          </a:p>
          <a:p>
            <a:r>
              <a:rPr lang="fr-FR" sz="1200" i="0" kern="1200" noProof="0" dirty="0">
                <a:solidFill>
                  <a:schemeClr val="tx1"/>
                </a:solidFill>
                <a:effectLst/>
                <a:latin typeface="+mn-lt"/>
                <a:ea typeface="+mn-ea"/>
                <a:cs typeface="+mn-cs"/>
              </a:rPr>
              <a:t>En plus de fournir des informations, la communication facilite le dialogue public, la participation et la sensibilisation de la société et constitue un mécanisme d’amélioration de la mise en œuvre et des performances du programme (par ex.: accroître l’adoption).</a:t>
            </a:r>
            <a:endParaRPr lang="fr-FR" sz="1200" i="1"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02E42B-4540-4CA0-B5CC-7A6A1B09DC25}" type="slidenum">
              <a:rPr lang="en-ZA" smtClean="0"/>
              <a:t>63</a:t>
            </a:fld>
            <a:endParaRPr lang="en-ZA" dirty="0"/>
          </a:p>
        </p:txBody>
      </p:sp>
    </p:spTree>
    <p:extLst>
      <p:ext uri="{BB962C8B-B14F-4D97-AF65-F5344CB8AC3E}">
        <p14:creationId xmlns:p14="http://schemas.microsoft.com/office/powerpoint/2010/main" val="41057952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La communication doit envisager trois types de public très différents…</a:t>
            </a:r>
          </a:p>
          <a:p>
            <a:pPr marL="171450" indent="-171450">
              <a:buFont typeface="Arial" panose="020B0604020202020204" pitchFamily="34" charset="0"/>
              <a:buChar char="•"/>
            </a:pPr>
            <a:r>
              <a:rPr lang="fr-FR" sz="1200" b="0" kern="1200" noProof="0" dirty="0">
                <a:solidFill>
                  <a:schemeClr val="tx1"/>
                </a:solidFill>
                <a:effectLst/>
                <a:latin typeface="+mn-lt"/>
                <a:ea typeface="+mn-ea"/>
                <a:cs typeface="+mn-cs"/>
              </a:rPr>
              <a:t>Les publics externes comprennent généralement les bénéficiaires du programme (actuels et potentiels), les décideurs de tous les niveaux politiques, le milieu universitaire, la presse et la société civile.</a:t>
            </a:r>
            <a:br>
              <a:rPr lang="fr-FR" sz="1200" b="0" kern="1200" noProof="0" dirty="0">
                <a:solidFill>
                  <a:schemeClr val="tx1"/>
                </a:solidFill>
                <a:effectLst/>
                <a:latin typeface="+mn-lt"/>
                <a:ea typeface="+mn-ea"/>
                <a:cs typeface="+mn-cs"/>
              </a:rPr>
            </a:br>
            <a:r>
              <a:rPr lang="fr-FR" sz="1200" b="0" kern="1200" noProof="0" dirty="0">
                <a:solidFill>
                  <a:schemeClr val="tx1"/>
                </a:solidFill>
                <a:effectLst/>
                <a:latin typeface="+mn-lt"/>
                <a:ea typeface="+mn-ea"/>
                <a:cs typeface="+mn-cs"/>
              </a:rPr>
              <a:t>	</a:t>
            </a:r>
          </a:p>
          <a:p>
            <a:pPr marL="628650" lvl="1" indent="-171450">
              <a:buFont typeface="Arial" panose="020B0604020202020204" pitchFamily="34" charset="0"/>
              <a:buChar char="•"/>
            </a:pPr>
            <a:r>
              <a:rPr lang="fr-FR" sz="1200" kern="1200" noProof="0" dirty="0">
                <a:solidFill>
                  <a:schemeClr val="tx1"/>
                </a:solidFill>
                <a:effectLst/>
                <a:latin typeface="+mn-lt"/>
                <a:ea typeface="+mn-ea"/>
                <a:cs typeface="+mn-cs"/>
              </a:rPr>
              <a:t>Il existe de nombreuses façons novatrices de communiquer! De nombreux exemples peuvent être suivis, notamment tirés du Brésil! Par ex.: utilisation d’affiches, des réseaux sociaux, d’une application bien conçue, de vidéos…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b="0" kern="1200" noProof="0" dirty="0">
                <a:solidFill>
                  <a:schemeClr val="tx1"/>
                </a:solidFill>
                <a:effectLst/>
                <a:latin typeface="+mn-lt"/>
                <a:ea typeface="+mn-ea"/>
                <a:cs typeface="+mn-cs"/>
              </a:rPr>
              <a:t>Les publics internes se composent en premier lieu de fonctionnaires ayant le droit d’être bien informés sur tout type de changement du projet ou de la mise en œuvre du programme! Mais ils constituent rarement une priorité: bulletins, circulaires internes, etc.</a:t>
            </a:r>
          </a:p>
        </p:txBody>
      </p:sp>
      <p:sp>
        <p:nvSpPr>
          <p:cNvPr id="4" name="Slide Number Placeholder 3"/>
          <p:cNvSpPr>
            <a:spLocks noGrp="1"/>
          </p:cNvSpPr>
          <p:nvPr>
            <p:ph type="sldNum" sz="quarter" idx="10"/>
          </p:nvPr>
        </p:nvSpPr>
        <p:spPr/>
        <p:txBody>
          <a:bodyPr/>
          <a:lstStyle/>
          <a:p>
            <a:fld id="{A802E42B-4540-4CA0-B5CC-7A6A1B09DC25}" type="slidenum">
              <a:rPr lang="en-ZA" smtClean="0"/>
              <a:t>64</a:t>
            </a:fld>
            <a:endParaRPr lang="en-ZA" dirty="0"/>
          </a:p>
        </p:txBody>
      </p:sp>
    </p:spTree>
    <p:extLst>
      <p:ext uri="{BB962C8B-B14F-4D97-AF65-F5344CB8AC3E}">
        <p14:creationId xmlns:p14="http://schemas.microsoft.com/office/powerpoint/2010/main" val="24948411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Principes (détails):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b="1" kern="1200" noProof="0" dirty="0">
                <a:solidFill>
                  <a:schemeClr val="tx1"/>
                </a:solidFill>
                <a:effectLst/>
                <a:latin typeface="+mn-lt"/>
                <a:ea typeface="+mn-ea"/>
                <a:cs typeface="+mn-cs"/>
              </a:rPr>
              <a:t>Budget </a:t>
            </a:r>
            <a:r>
              <a:rPr lang="fr-FR" sz="1200" b="0" kern="1200" noProof="0" dirty="0">
                <a:solidFill>
                  <a:schemeClr val="tx1"/>
                </a:solidFill>
                <a:effectLst/>
                <a:latin typeface="+mn-lt"/>
                <a:ea typeface="+mn-ea"/>
                <a:cs typeface="+mn-cs"/>
              </a:rPr>
              <a:t>alloué dès le départ à la communication (voir l’expérience du Brésil expliquée dans l’encadré du document de base).</a:t>
            </a:r>
            <a:br>
              <a:rPr lang="fr-FR" sz="1200" b="0" kern="1200" noProof="0" dirty="0">
                <a:solidFill>
                  <a:schemeClr val="tx1"/>
                </a:solidFill>
                <a:effectLst/>
                <a:latin typeface="+mn-lt"/>
                <a:ea typeface="+mn-ea"/>
                <a:cs typeface="+mn-cs"/>
              </a:rPr>
            </a:br>
            <a:endParaRPr lang="fr-FR"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b="0" kern="1200" noProof="0" dirty="0">
                <a:solidFill>
                  <a:schemeClr val="tx1"/>
                </a:solidFill>
                <a:effectLst/>
                <a:latin typeface="+mn-lt"/>
                <a:ea typeface="+mn-ea"/>
                <a:cs typeface="+mn-cs"/>
              </a:rPr>
              <a:t>Élaborer une </a:t>
            </a:r>
            <a:r>
              <a:rPr lang="fr-FR" sz="1200" b="1" kern="1200" noProof="0" dirty="0">
                <a:solidFill>
                  <a:schemeClr val="tx1"/>
                </a:solidFill>
                <a:effectLst/>
                <a:latin typeface="+mn-lt"/>
                <a:ea typeface="+mn-ea"/>
                <a:cs typeface="+mn-cs"/>
              </a:rPr>
              <a:t>stratégie ciblée de communication fondée sur le public </a:t>
            </a:r>
            <a:r>
              <a:rPr lang="fr-FR" sz="1200" b="0" kern="1200" noProof="0" dirty="0">
                <a:solidFill>
                  <a:schemeClr val="tx1"/>
                </a:solidFill>
                <a:effectLst/>
                <a:latin typeface="+mn-lt"/>
                <a:ea typeface="+mn-ea"/>
                <a:cs typeface="+mn-cs"/>
              </a:rPr>
              <a:t>et axée sur les différents besoins d’information des bénéficiaires et non-bénéficiaires du programme, alphabètes ou non, agents communautaires ou citoyens ordinaires, vivant en milieu urbain ou rural, hommes ou femmes, etc. Des efforts spéciaux doivent être déployés pour atteindre les groupes minoritaires (minorités ethniques ou religieuses) et les régions reculées.</a:t>
            </a:r>
            <a:br>
              <a:rPr lang="fr-FR" sz="1200" b="0" kern="1200" noProof="0" dirty="0">
                <a:solidFill>
                  <a:schemeClr val="tx1"/>
                </a:solidFill>
                <a:effectLst/>
                <a:latin typeface="+mn-lt"/>
                <a:ea typeface="+mn-ea"/>
                <a:cs typeface="+mn-cs"/>
              </a:rPr>
            </a:br>
            <a:endParaRPr lang="fr-FR"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b="0" kern="1200" noProof="0" dirty="0">
                <a:solidFill>
                  <a:schemeClr val="tx1"/>
                </a:solidFill>
                <a:effectLst/>
                <a:latin typeface="+mn-lt"/>
                <a:ea typeface="+mn-ea"/>
                <a:cs typeface="+mn-cs"/>
              </a:rPr>
              <a:t>Fournir tout le matériel </a:t>
            </a:r>
            <a:r>
              <a:rPr lang="fr-FR" sz="1200" b="1" kern="1200" noProof="0" dirty="0">
                <a:solidFill>
                  <a:schemeClr val="tx1"/>
                </a:solidFill>
                <a:effectLst/>
                <a:latin typeface="+mn-lt"/>
                <a:ea typeface="+mn-ea"/>
                <a:cs typeface="+mn-cs"/>
              </a:rPr>
              <a:t>dans un format et une langue compréhensibles</a:t>
            </a:r>
            <a:r>
              <a:rPr lang="fr-FR" sz="1200" b="0" kern="1200" noProof="0" dirty="0">
                <a:solidFill>
                  <a:schemeClr val="tx1"/>
                </a:solidFill>
                <a:effectLst/>
                <a:latin typeface="+mn-lt"/>
                <a:ea typeface="+mn-ea"/>
                <a:cs typeface="+mn-cs"/>
              </a:rPr>
              <a:t>. Envisager des approches spéciales pour les contextes présentant de faibles taux d’alphabétisation et </a:t>
            </a:r>
            <a:r>
              <a:rPr lang="fr-FR" sz="1200" b="1" kern="1200" noProof="0" dirty="0">
                <a:solidFill>
                  <a:schemeClr val="tx1"/>
                </a:solidFill>
                <a:effectLst/>
                <a:latin typeface="+mn-lt"/>
                <a:ea typeface="+mn-ea"/>
                <a:cs typeface="+mn-cs"/>
              </a:rPr>
              <a:t>évitez d’utiliser des images et des mots susceptibles de promouvoir la stigmatisation</a:t>
            </a:r>
            <a:r>
              <a:rPr lang="fr-FR" sz="1200" b="0" kern="1200" noProof="0" dirty="0">
                <a:solidFill>
                  <a:schemeClr val="tx1"/>
                </a:solidFill>
                <a:effectLst/>
                <a:latin typeface="+mn-lt"/>
                <a:ea typeface="+mn-ea"/>
                <a:cs typeface="+mn-cs"/>
              </a:rPr>
              <a:t>. Pour la communication présentielle, des services de traduction et des spécialistes de la langue des signes peuvent s’avérer nécessaires dans certains contextes.</a:t>
            </a:r>
            <a:br>
              <a:rPr lang="fr-FR" sz="1200" b="0" kern="1200" noProof="0" dirty="0">
                <a:solidFill>
                  <a:schemeClr val="tx1"/>
                </a:solidFill>
                <a:effectLst/>
                <a:latin typeface="+mn-lt"/>
                <a:ea typeface="+mn-ea"/>
                <a:cs typeface="+mn-cs"/>
              </a:rPr>
            </a:br>
            <a:endParaRPr lang="fr-FR"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b="0" kern="1200" noProof="0" dirty="0">
                <a:solidFill>
                  <a:schemeClr val="tx1"/>
                </a:solidFill>
                <a:effectLst/>
                <a:latin typeface="+mn-lt"/>
                <a:ea typeface="+mn-ea"/>
                <a:cs typeface="+mn-cs"/>
              </a:rPr>
              <a:t>Adopter </a:t>
            </a:r>
            <a:r>
              <a:rPr lang="fr-FR" sz="1200" b="1" kern="1200" noProof="0" dirty="0">
                <a:solidFill>
                  <a:schemeClr val="tx1"/>
                </a:solidFill>
                <a:effectLst/>
                <a:latin typeface="+mn-lt"/>
                <a:ea typeface="+mn-ea"/>
                <a:cs typeface="+mn-cs"/>
              </a:rPr>
              <a:t>une palette d’approches différentes de la diffusion d’information </a:t>
            </a:r>
            <a:r>
              <a:rPr lang="fr-FR" sz="1200" b="0" kern="1200" noProof="0" dirty="0">
                <a:solidFill>
                  <a:schemeClr val="tx1"/>
                </a:solidFill>
                <a:effectLst/>
                <a:latin typeface="+mn-lt"/>
                <a:ea typeface="+mn-ea"/>
                <a:cs typeface="+mn-cs"/>
              </a:rPr>
              <a:t>(voir les options énumérées ci-dessus) en notant que chaque segment de la population requiert des canaux différents. Par ex.: les familles pauvres vivant dans des régions reculées peuvent ne pas disposer de télévision ou de radio. Les familles marginalisées ne font souvent confiance qu’aux sources « locales », d’où l’importance de garantir l’information au niveau local: former des responsables locaux, disposer des fascicules dans des endroits stratégiques comme les lieux de culte, les écoles, les hôpitaux, les bureaux de poste, les marchés, les salles d’attente, etc.; organiser des réunions informelles et présentielles dans les communautés locales, etc.</a:t>
            </a:r>
            <a:br>
              <a:rPr lang="fr-FR" sz="1200" b="0" kern="1200" noProof="0" dirty="0">
                <a:solidFill>
                  <a:schemeClr val="tx1"/>
                </a:solidFill>
                <a:effectLst/>
                <a:latin typeface="+mn-lt"/>
                <a:ea typeface="+mn-ea"/>
                <a:cs typeface="+mn-cs"/>
              </a:rPr>
            </a:br>
            <a:endParaRPr lang="fr-FR"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Garantir que la </a:t>
            </a:r>
            <a:r>
              <a:rPr lang="fr-FR" sz="1200" b="1" kern="1200" noProof="0" dirty="0">
                <a:solidFill>
                  <a:schemeClr val="tx1"/>
                </a:solidFill>
                <a:effectLst/>
                <a:latin typeface="+mn-lt"/>
                <a:ea typeface="+mn-ea"/>
                <a:cs typeface="+mn-cs"/>
              </a:rPr>
              <a:t>communication soit un effort continu et interactif </a:t>
            </a:r>
            <a:r>
              <a:rPr lang="fr-FR" sz="1200" b="0" kern="1200" noProof="0" dirty="0">
                <a:solidFill>
                  <a:schemeClr val="tx1"/>
                </a:solidFill>
                <a:effectLst/>
                <a:latin typeface="+mn-lt"/>
                <a:ea typeface="+mn-ea"/>
                <a:cs typeface="+mn-cs"/>
              </a:rPr>
              <a:t>et ne se résume pas à des lancements ponctuels ou à des mises à jour/adaptations des messages au fil du temps.</a:t>
            </a:r>
            <a:br>
              <a:rPr lang="fr-FR" sz="1200" b="0" kern="1200" noProof="0" dirty="0">
                <a:solidFill>
                  <a:schemeClr val="tx1"/>
                </a:solidFill>
                <a:effectLst/>
                <a:latin typeface="+mn-lt"/>
                <a:ea typeface="+mn-ea"/>
                <a:cs typeface="+mn-cs"/>
              </a:rPr>
            </a:br>
            <a:endParaRPr lang="fr-FR" sz="1200" b="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b="0" kern="1200" noProof="0" dirty="0">
                <a:solidFill>
                  <a:schemeClr val="tx1"/>
                </a:solidFill>
                <a:effectLst/>
                <a:latin typeface="+mn-lt"/>
                <a:ea typeface="+mn-ea"/>
                <a:cs typeface="+mn-cs"/>
              </a:rPr>
              <a:t>Forger autant que possible un « </a:t>
            </a:r>
            <a:r>
              <a:rPr lang="fr-FR" sz="1200" b="1" kern="1200" noProof="0" dirty="0">
                <a:solidFill>
                  <a:schemeClr val="tx1"/>
                </a:solidFill>
                <a:effectLst/>
                <a:latin typeface="+mn-lt"/>
                <a:ea typeface="+mn-ea"/>
                <a:cs typeface="+mn-cs"/>
              </a:rPr>
              <a:t>nom</a:t>
            </a:r>
            <a:r>
              <a:rPr lang="fr-FR" sz="1200" b="0" kern="1200" noProof="0" dirty="0">
                <a:solidFill>
                  <a:schemeClr val="tx1"/>
                </a:solidFill>
                <a:effectLst/>
                <a:latin typeface="+mn-lt"/>
                <a:ea typeface="+mn-ea"/>
                <a:cs typeface="+mn-cs"/>
              </a:rPr>
              <a:t> » et une identité unique pour le programme. Les slogans et logos reconnaissables permettent d’attirer l’attention des publics-cibles.</a:t>
            </a:r>
            <a:endParaRPr lang="fr-FR"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02E42B-4540-4CA0-B5CC-7A6A1B09DC25}" type="slidenum">
              <a:rPr lang="en-ZA" smtClean="0"/>
              <a:t>65</a:t>
            </a:fld>
            <a:endParaRPr lang="en-ZA" dirty="0"/>
          </a:p>
        </p:txBody>
      </p:sp>
    </p:spTree>
    <p:extLst>
      <p:ext uri="{BB962C8B-B14F-4D97-AF65-F5344CB8AC3E}">
        <p14:creationId xmlns:p14="http://schemas.microsoft.com/office/powerpoint/2010/main" val="13010599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baseline="0" noProof="0" dirty="0"/>
              <a:t>Passons à la « conditionnalité ».</a:t>
            </a:r>
          </a:p>
        </p:txBody>
      </p:sp>
      <p:sp>
        <p:nvSpPr>
          <p:cNvPr id="4" name="Slide Number Placeholder 3"/>
          <p:cNvSpPr>
            <a:spLocks noGrp="1"/>
          </p:cNvSpPr>
          <p:nvPr>
            <p:ph type="sldNum" sz="quarter" idx="10"/>
          </p:nvPr>
        </p:nvSpPr>
        <p:spPr/>
        <p:txBody>
          <a:bodyPr/>
          <a:lstStyle/>
          <a:p>
            <a:fld id="{A802E42B-4540-4CA0-B5CC-7A6A1B09DC25}" type="slidenum">
              <a:rPr lang="en-ZA" smtClean="0"/>
              <a:t>66</a:t>
            </a:fld>
            <a:endParaRPr lang="en-ZA" dirty="0"/>
          </a:p>
        </p:txBody>
      </p:sp>
    </p:spTree>
    <p:extLst>
      <p:ext uri="{BB962C8B-B14F-4D97-AF65-F5344CB8AC3E}">
        <p14:creationId xmlns:p14="http://schemas.microsoft.com/office/powerpoint/2010/main" val="42377485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noProof="0" dirty="0">
                <a:solidFill>
                  <a:schemeClr val="tx1"/>
                </a:solidFill>
                <a:effectLst/>
                <a:latin typeface="+mn-lt"/>
                <a:ea typeface="+mn-ea"/>
                <a:cs typeface="+mn-cs"/>
              </a:rPr>
              <a:t>Les transferts monétaires conditionnels </a:t>
            </a:r>
            <a:r>
              <a:rPr lang="fr-FR" sz="1200" b="0" kern="1200" noProof="0" dirty="0">
                <a:solidFill>
                  <a:schemeClr val="tx1"/>
                </a:solidFill>
                <a:effectLst/>
                <a:latin typeface="+mn-lt"/>
                <a:ea typeface="+mn-ea"/>
                <a:cs typeface="+mn-cs"/>
              </a:rPr>
              <a:t>(TMC) sont conçus pour inciter à adopter un comportement « désirable » en établissant une série de conditions « imposées ». Si ces conditions ne sont pas remplies, les transferts ne sont pas fournis.</a:t>
            </a:r>
            <a:endParaRPr lang="fr-FR" sz="1200" b="1" kern="1200" noProof="0" dirty="0">
              <a:solidFill>
                <a:schemeClr val="tx1"/>
              </a:solidFill>
              <a:effectLst/>
              <a:latin typeface="+mn-lt"/>
              <a:ea typeface="+mn-ea"/>
              <a:cs typeface="+mn-cs"/>
            </a:endParaRP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L’imposition ou non de conditions aux programmes de transferts monétaires reste un débat ouvert. En Amérique latine, des TMC ont été mis en œuvre avec succès depuis la fin des années 1990, alors que le débat est encore ouvert en Afrique, où les </a:t>
            </a:r>
            <a:r>
              <a:rPr lang="fr-FR" sz="1200" b="1" kern="1200" noProof="0" dirty="0">
                <a:solidFill>
                  <a:schemeClr val="tx1"/>
                </a:solidFill>
                <a:effectLst/>
                <a:latin typeface="+mn-lt"/>
                <a:ea typeface="+mn-ea"/>
                <a:cs typeface="+mn-cs"/>
              </a:rPr>
              <a:t>prestations non conditionnelles </a:t>
            </a:r>
            <a:r>
              <a:rPr lang="fr-FR" sz="1200" b="0" kern="1200" noProof="0" dirty="0">
                <a:solidFill>
                  <a:schemeClr val="tx1"/>
                </a:solidFill>
                <a:effectLst/>
                <a:latin typeface="+mn-lt"/>
                <a:ea typeface="+mn-ea"/>
                <a:cs typeface="+mn-cs"/>
              </a:rPr>
              <a:t>(généralement définies comme des programme de transferts monétaires non conditionnels, ou TMNC) occupent depuis longtemps l’espace de la protection sociale…</a:t>
            </a:r>
          </a:p>
          <a:p>
            <a:endParaRPr lang="fr-FR" sz="1200" b="0" kern="1200" noProof="0" dirty="0">
              <a:solidFill>
                <a:schemeClr val="tx1"/>
              </a:solidFill>
              <a:effectLst/>
              <a:latin typeface="+mn-lt"/>
              <a:ea typeface="+mn-ea"/>
              <a:cs typeface="+mn-cs"/>
            </a:endParaRPr>
          </a:p>
          <a:p>
            <a:r>
              <a:rPr lang="fr-FR" sz="1200" b="0" kern="1200" noProof="0" dirty="0">
                <a:solidFill>
                  <a:schemeClr val="tx1"/>
                </a:solidFill>
                <a:effectLst/>
                <a:latin typeface="+mn-lt"/>
                <a:ea typeface="+mn-ea"/>
                <a:cs typeface="+mn-cs"/>
              </a:rPr>
              <a:t>Pourquoi pas? Si les TMC présentent de nombreux avantages (au-delà des avantages les plus évidents, ils peuvent également favoriser l’adhésion de la classe moyenne par rapport aux transferts monétaires non conditionnels, dans la mesure où ils garantissent une « co-responsabilité » des pauvres), il peuvent représenter un coût élevé pour :</a:t>
            </a:r>
            <a:br>
              <a:rPr lang="fr-FR" sz="1200" b="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Les bénéficiaires (en terme de conformité: directe, indirecte et coûts d’opportunité);</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Les gouvernements (en terme de mise en œuvre: la supervision et l’application de la conditionnalité ont un coût élevé et constituent une charge administrative).</a:t>
            </a:r>
          </a:p>
        </p:txBody>
      </p:sp>
      <p:sp>
        <p:nvSpPr>
          <p:cNvPr id="4" name="Slide Number Placeholder 3"/>
          <p:cNvSpPr>
            <a:spLocks noGrp="1"/>
          </p:cNvSpPr>
          <p:nvPr>
            <p:ph type="sldNum" sz="quarter" idx="10"/>
          </p:nvPr>
        </p:nvSpPr>
        <p:spPr/>
        <p:txBody>
          <a:bodyPr/>
          <a:lstStyle/>
          <a:p>
            <a:fld id="{A802E42B-4540-4CA0-B5CC-7A6A1B09DC25}" type="slidenum">
              <a:rPr lang="en-ZA" smtClean="0"/>
              <a:t>67</a:t>
            </a:fld>
            <a:endParaRPr lang="en-ZA" dirty="0"/>
          </a:p>
        </p:txBody>
      </p:sp>
    </p:spTree>
    <p:extLst>
      <p:ext uri="{BB962C8B-B14F-4D97-AF65-F5344CB8AC3E}">
        <p14:creationId xmlns:p14="http://schemas.microsoft.com/office/powerpoint/2010/main" val="20354239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Des recherches récentes démontrent de plus en plus que la conditionnalité peut être mise en place autrement que par la conditionnalité « explicite » des TMC!</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b="1" kern="1200" noProof="0" dirty="0">
                <a:solidFill>
                  <a:schemeClr val="tx1"/>
                </a:solidFill>
                <a:effectLst/>
                <a:latin typeface="+mn-lt"/>
                <a:ea typeface="+mn-ea"/>
                <a:cs typeface="+mn-cs"/>
              </a:rPr>
              <a:t>Conditionner l’accès</a:t>
            </a:r>
            <a:r>
              <a:rPr lang="fr-FR" sz="1200" kern="1200" noProof="0" dirty="0">
                <a:solidFill>
                  <a:schemeClr val="tx1"/>
                </a:solidFill>
                <a:effectLst/>
                <a:latin typeface="+mn-lt"/>
                <a:ea typeface="+mn-ea"/>
                <a:cs typeface="+mn-cs"/>
              </a:rPr>
              <a:t>: les bénéficiaires des programmes de transferts monétaires sont explicitement sélectionnés à partir d’un ensemble défini de caractéristiques socioéconomiques visant à filtrer les familles non pauvres. Ces critères explicites d’admissibilité permettent de sélectionner des bénéficiaires présentant des besoins particuliers et donc des tendances similaires d’utilisation des transferts.</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b="1" kern="1200" noProof="0" dirty="0">
                <a:solidFill>
                  <a:schemeClr val="tx1"/>
                </a:solidFill>
                <a:effectLst/>
                <a:latin typeface="+mn-lt"/>
                <a:ea typeface="+mn-ea"/>
                <a:cs typeface="+mn-cs"/>
              </a:rPr>
              <a:t>Conditionner de façon implicite</a:t>
            </a:r>
            <a:r>
              <a:rPr lang="fr-FR" sz="1200" kern="1200" noProof="0" dirty="0">
                <a:solidFill>
                  <a:schemeClr val="tx1"/>
                </a:solidFill>
                <a:effectLst/>
                <a:latin typeface="+mn-lt"/>
                <a:ea typeface="+mn-ea"/>
                <a:cs typeface="+mn-cs"/>
              </a:rPr>
              <a:t>: les caractéristiques intrinsèques de conception du programme (par ex.: la nature du transfert, ses mécanismes d’exécution, etc.) peuvent également tenir lieu de mécanisme de conditionnalité. La décision d’effectuer des transferts par carte électronique, par exemple, peut augmenter la probabilité pour que les familles épargnent, tandis que la distribution des transferts passant par les écoles a produit des impacts scolaires. On peut également citer l’exemple des programmes « estampillés »: les Programme d’allocations pour l’enfance indiquent que les prestations sont destinées aux enfants, bien qu’elles ne soient pas à proprement parler conditionnées. Ce programme a considérablement influencé les décisions des ménages en matière de dépenses au Lesotho!</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b="1" kern="1200" noProof="0" dirty="0">
                <a:solidFill>
                  <a:schemeClr val="tx1"/>
                </a:solidFill>
                <a:effectLst/>
                <a:latin typeface="+mn-lt"/>
                <a:ea typeface="+mn-ea"/>
                <a:cs typeface="+mn-cs"/>
              </a:rPr>
              <a:t>Conditionner de façon indirecte</a:t>
            </a:r>
            <a:r>
              <a:rPr lang="fr-FR" sz="1200" b="0" kern="1200" noProof="0" dirty="0">
                <a:solidFill>
                  <a:schemeClr val="tx1"/>
                </a:solidFill>
                <a:effectLst/>
                <a:latin typeface="+mn-lt"/>
                <a:ea typeface="+mn-ea"/>
                <a:cs typeface="+mn-cs"/>
              </a:rPr>
              <a:t>:</a:t>
            </a:r>
            <a:r>
              <a:rPr lang="fr-FR" sz="1200" b="1" kern="1200" noProof="0" dirty="0">
                <a:solidFill>
                  <a:schemeClr val="tx1"/>
                </a:solidFill>
                <a:effectLst/>
                <a:latin typeface="+mn-lt"/>
                <a:ea typeface="+mn-ea"/>
                <a:cs typeface="+mn-cs"/>
              </a:rPr>
              <a:t> </a:t>
            </a:r>
            <a:r>
              <a:rPr lang="fr-FR" sz="1200" b="0" kern="1200" noProof="0" dirty="0">
                <a:solidFill>
                  <a:schemeClr val="tx1"/>
                </a:solidFill>
                <a:effectLst/>
                <a:latin typeface="+mn-lt"/>
                <a:ea typeface="+mn-ea"/>
                <a:cs typeface="+mn-cs"/>
              </a:rPr>
              <a:t>les transferts monétaires peuvent également être conditionnés par des politiques complémentaires mises en œuvre de façon conjointe aux transferts. C’est notamment le cas lorsque les bénéficiaires participent à des séances de formation/d’éducation où ils reçoivent des informations sur la « meilleur » usage à faire des transferts…</a:t>
            </a:r>
            <a:endParaRPr lang="fr-FR" sz="1200" b="1"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02E42B-4540-4CA0-B5CC-7A6A1B09DC25}" type="slidenum">
              <a:rPr lang="en-ZA" smtClean="0"/>
              <a:t>68</a:t>
            </a:fld>
            <a:endParaRPr lang="en-ZA" dirty="0"/>
          </a:p>
        </p:txBody>
      </p:sp>
    </p:spTree>
    <p:extLst>
      <p:ext uri="{BB962C8B-B14F-4D97-AF65-F5344CB8AC3E}">
        <p14:creationId xmlns:p14="http://schemas.microsoft.com/office/powerpoint/2010/main" val="12850154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Qu’est-ce que cela implique pour un pays cherchant à déterminer si la conditionnalité peut être utile dans son contexte?</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b="1" kern="1200" noProof="0" dirty="0">
                <a:solidFill>
                  <a:schemeClr val="tx1"/>
                </a:solidFill>
                <a:effectLst/>
                <a:latin typeface="+mn-lt"/>
                <a:ea typeface="+mn-ea"/>
                <a:cs typeface="+mn-cs"/>
              </a:rPr>
              <a:t>Déterminer la forme de conditionnalité qui produira les meilleurs résultats… en fonction de la situation, </a:t>
            </a:r>
            <a:r>
              <a:rPr lang="fr-FR" sz="1200" b="0" kern="1200" noProof="0" dirty="0">
                <a:solidFill>
                  <a:schemeClr val="tx1"/>
                </a:solidFill>
                <a:effectLst/>
                <a:latin typeface="+mn-lt"/>
                <a:ea typeface="+mn-ea"/>
                <a:cs typeface="+mn-cs"/>
              </a:rPr>
              <a:t>en tenant compte: de la prestation de services existants, de la capacité d’expansion, des niveaux de pauvreté, des infrastructures de mise en œuvre, des coûts de suivi, de la charge que représente la conformité des bénéficiaires et la viabilité politique. En Afrique subsaharienne, la conditionnalité peut être moins appropriée! Une précondition clé consiste par exemple à s’assurer que la conditionnalité s’accompagne d’une prestation de services adéquats et de qualité… pour ne pas conditionner le programme à la fréquentation d’une école distante ou ne dispensant pas un enseignement de qualité…</a:t>
            </a:r>
            <a:br>
              <a:rPr lang="fr-FR" sz="1200" b="0" kern="1200" noProof="0" dirty="0">
                <a:solidFill>
                  <a:schemeClr val="tx1"/>
                </a:solidFill>
                <a:effectLst/>
                <a:latin typeface="+mn-lt"/>
                <a:ea typeface="+mn-ea"/>
                <a:cs typeface="+mn-cs"/>
              </a:rPr>
            </a:br>
            <a:endParaRPr lang="fr-FR" sz="1200" b="1"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Comprendre que </a:t>
            </a:r>
            <a:r>
              <a:rPr lang="fr-FR" sz="1200" b="1" kern="1200" noProof="0" dirty="0">
                <a:solidFill>
                  <a:schemeClr val="tx1"/>
                </a:solidFill>
                <a:effectLst/>
                <a:latin typeface="+mn-lt"/>
                <a:ea typeface="+mn-ea"/>
                <a:cs typeface="+mn-cs"/>
              </a:rPr>
              <a:t>si la conditionnalité explicite n’est pas supervisée et remplie, elle sera inefficace</a:t>
            </a:r>
            <a:r>
              <a:rPr lang="fr-FR" sz="1200" b="0" kern="1200" noProof="0" dirty="0">
                <a:solidFill>
                  <a:schemeClr val="tx1"/>
                </a:solidFill>
                <a:effectLst/>
                <a:latin typeface="+mn-lt"/>
                <a:ea typeface="+mn-ea"/>
                <a:cs typeface="+mn-cs"/>
              </a:rPr>
              <a:t>: elle peut en réalité créer des incitations à effets pervers, mais la supervision/l’application exigent beaucoup de travail.</a:t>
            </a: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Qu’impliquent la supervision et l’application de la conditionnalité explicite? Quelle est la meilleure pratique en la matière? (ver Samson et al, 2010)?</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Conclure </a:t>
            </a:r>
            <a:r>
              <a:rPr lang="fr-FR" sz="1200" b="1" kern="1200" noProof="0" dirty="0">
                <a:solidFill>
                  <a:schemeClr val="tx1"/>
                </a:solidFill>
                <a:effectLst/>
                <a:latin typeface="+mn-lt"/>
                <a:ea typeface="+mn-ea"/>
                <a:cs typeface="+mn-cs"/>
              </a:rPr>
              <a:t>des accords institutionnels </a:t>
            </a:r>
            <a:r>
              <a:rPr lang="fr-FR" sz="1200" kern="1200" noProof="0" dirty="0">
                <a:solidFill>
                  <a:schemeClr val="tx1"/>
                </a:solidFill>
                <a:effectLst/>
                <a:latin typeface="+mn-lt"/>
                <a:ea typeface="+mn-ea"/>
                <a:cs typeface="+mn-cs"/>
              </a:rPr>
              <a:t>(PdA, etc.) et assurer une </a:t>
            </a:r>
            <a:r>
              <a:rPr lang="fr-FR" sz="1200" b="1" kern="1200" noProof="0" dirty="0">
                <a:solidFill>
                  <a:schemeClr val="tx1"/>
                </a:solidFill>
                <a:effectLst/>
                <a:latin typeface="+mn-lt"/>
                <a:ea typeface="+mn-ea"/>
                <a:cs typeface="+mn-cs"/>
              </a:rPr>
              <a:t>coordination continue </a:t>
            </a:r>
            <a:r>
              <a:rPr lang="fr-FR" sz="1200" b="0" kern="1200" noProof="0" dirty="0">
                <a:solidFill>
                  <a:schemeClr val="tx1"/>
                </a:solidFill>
                <a:effectLst/>
                <a:latin typeface="+mn-lt"/>
                <a:ea typeface="+mn-ea"/>
                <a:cs typeface="+mn-cs"/>
              </a:rPr>
              <a:t>avec des collaborateurs clés participant au processus de suivi (il s’agit souvent d’école et de centres de santé/hôpitaux, etc. relevant des ministères respectifs).</a:t>
            </a:r>
            <a:br>
              <a:rPr lang="fr-FR" sz="1200" b="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b="1" kern="1200" noProof="0" dirty="0">
                <a:solidFill>
                  <a:schemeClr val="tx1"/>
                </a:solidFill>
                <a:effectLst/>
                <a:latin typeface="+mn-lt"/>
                <a:ea typeface="+mn-ea"/>
                <a:cs typeface="+mn-cs"/>
              </a:rPr>
              <a:t>Former le personnel local </a:t>
            </a:r>
            <a:r>
              <a:rPr lang="fr-FR" sz="1200" kern="1200" noProof="0" dirty="0">
                <a:solidFill>
                  <a:schemeClr val="tx1"/>
                </a:solidFill>
                <a:effectLst/>
                <a:latin typeface="+mn-lt"/>
                <a:ea typeface="+mn-ea"/>
                <a:cs typeface="+mn-cs"/>
              </a:rPr>
              <a:t>pour assurer activement le suivi et l’application de la conditionnalité (voir Section 6 sur la gestion de cas), envoyer des notifications aux bénéficiaires ne remplissant pas les conditions fixées et leur proposer des services d’intermédiation et d’appui. Des conditions imposées de façon rigide excluront très probablement les plus pauvres et vulnérables. La suspension automatique des prestations sans avis préalable adéquat et l’intervention directe peuvent par exemple être sources de chocs susceptibles de mener à leur tour à un non-respect des conditions. En l’absence de supervision efficace et adéquate, les effets de la conditionnalité peuvent inciter les parents et les tuteurs à envoyer des enfants malades à l’école ou à prendre des décisions qui, en l’absence de transferts monétaires, auraient des conséquences négatives pour l’enfant, la famille et la communauté.</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b="1" kern="1200" noProof="0" dirty="0">
                <a:solidFill>
                  <a:schemeClr val="tx1"/>
                </a:solidFill>
                <a:effectLst/>
                <a:latin typeface="+mn-lt"/>
                <a:ea typeface="+mn-ea"/>
                <a:cs typeface="+mn-cs"/>
              </a:rPr>
              <a:t>Garantir des mécanismes efficaces </a:t>
            </a:r>
            <a:r>
              <a:rPr lang="fr-FR" sz="1200" kern="1200" noProof="0" dirty="0">
                <a:solidFill>
                  <a:schemeClr val="tx1"/>
                </a:solidFill>
                <a:effectLst/>
                <a:latin typeface="+mn-lt"/>
                <a:ea typeface="+mn-ea"/>
                <a:cs typeface="+mn-cs"/>
              </a:rPr>
              <a:t>de vérification de la conformité. Les conditions les plus faciles à superviser reposent sur des choix directs, comme la scolarisation. La conditionnalité la plus efficace du point de vue politique exige toutefois une supervision constante des décisions prises au fil du temps, comme la fréquentation scolaire. Il peut être délicat d’attendre des écoles qu’elles fournissent ces données dans des contextes présentant de faibles capacités, un problème qui a déjà été résolu par la distribution de fonds supplémentaires aux écoles. Lorsqu’il existe des infrastructures d’appui et les données sont déjà récoltées, une supervision immédiate peut être rendue possible par l’intégration des SIG de programmes (ou SIG nationaux) et des SIG d’éducation/de santé existants (voir Module xxx).</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b="1" kern="1200" noProof="0" dirty="0">
                <a:solidFill>
                  <a:schemeClr val="tx1"/>
                </a:solidFill>
                <a:effectLst/>
                <a:latin typeface="+mn-lt"/>
                <a:ea typeface="+mn-ea"/>
                <a:cs typeface="+mn-cs"/>
              </a:rPr>
              <a:t>Élaborer une stratégie claire pour l’application de sanctions</a:t>
            </a:r>
            <a:r>
              <a:rPr lang="fr-FR" sz="1200" kern="1200" noProof="0" dirty="0">
                <a:solidFill>
                  <a:schemeClr val="tx1"/>
                </a:solidFill>
                <a:effectLst/>
                <a:latin typeface="+mn-lt"/>
                <a:ea typeface="+mn-ea"/>
                <a:cs typeface="+mn-cs"/>
              </a:rPr>
              <a:t>, qui doit faire l’objet d’une vaste communication et bien comprise par les bénéficiaires. </a:t>
            </a:r>
            <a:endParaRPr lang="fr-FR"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69</a:t>
            </a:fld>
            <a:endParaRPr lang="en-ZA" dirty="0"/>
          </a:p>
        </p:txBody>
      </p:sp>
    </p:spTree>
    <p:extLst>
      <p:ext uri="{BB962C8B-B14F-4D97-AF65-F5344CB8AC3E}">
        <p14:creationId xmlns:p14="http://schemas.microsoft.com/office/powerpoint/2010/main" val="7115532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Pousser les délégués à réfléchir aux obstacles entravant du côté de l’offre et de la demande le bon fonctionnement du système de plaintes et de recours, lorsqu’il existe (c’est rarement le cas !). On a souvent tendance à oublier les obstacles situés du côté de la demande, comme l’embarras des bénéficiaires qui n’osent pas se plaindre. Les délégués doivent comprendre qu’il est possible de concevoir ces systèmes de sorte à surmonter ces difficultés courantes.</a:t>
            </a:r>
            <a:r>
              <a:rPr lang="fr-FR" dirty="0">
                <a:effectLst/>
              </a:rPr>
              <a:t> </a:t>
            </a:r>
            <a:endParaRPr lang="en-US"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a:t>
            </a:r>
            <a:endParaRPr lang="pt-PT" sz="1200" i="1" kern="1200" dirty="0">
              <a:solidFill>
                <a:schemeClr val="tx1"/>
              </a:solidFill>
              <a:effectLst/>
              <a:latin typeface="+mn-lt"/>
              <a:ea typeface="+mn-ea"/>
              <a:cs typeface="+mn-cs"/>
            </a:endParaRPr>
          </a:p>
          <a:p>
            <a:r>
              <a:rPr lang="fr-FR" sz="1200" i="1" kern="1200" dirty="0">
                <a:solidFill>
                  <a:schemeClr val="tx1"/>
                </a:solidFill>
                <a:effectLst/>
                <a:latin typeface="+mn-lt"/>
                <a:ea typeface="+mn-ea"/>
                <a:cs typeface="+mn-cs"/>
              </a:rPr>
              <a:t>NOTE IMPORTANTE: cette activité peut être remplacée par une autre activité identique consacrée à la progression (</a:t>
            </a:r>
            <a:r>
              <a:rPr lang="fr-FR" sz="1200" i="0" kern="1200" dirty="0">
                <a:solidFill>
                  <a:schemeClr val="tx1"/>
                </a:solidFill>
                <a:effectLst/>
                <a:latin typeface="+mn-lt"/>
                <a:ea typeface="+mn-ea"/>
                <a:cs typeface="+mn-cs"/>
              </a:rPr>
              <a:t>graduation</a:t>
            </a:r>
            <a:r>
              <a:rPr lang="fr-FR" sz="1200" i="1" kern="1200" dirty="0">
                <a:solidFill>
                  <a:schemeClr val="tx1"/>
                </a:solidFill>
                <a:effectLst/>
                <a:latin typeface="+mn-lt"/>
                <a:ea typeface="+mn-ea"/>
                <a:cs typeface="+mn-cs"/>
              </a:rPr>
              <a:t>) si elle est jugée plus pertinente. LIRE la section sur la progression et débattre de ce qui est possible dans le pays, et de comment procéder.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02E42B-4540-4CA0-B5CC-7A6A1B09DC25}" type="slidenum">
              <a:rPr lang="en-ZA" smtClean="0"/>
              <a:t>70</a:t>
            </a:fld>
            <a:endParaRPr lang="en-ZA" dirty="0"/>
          </a:p>
        </p:txBody>
      </p:sp>
    </p:spTree>
    <p:extLst>
      <p:ext uri="{BB962C8B-B14F-4D97-AF65-F5344CB8AC3E}">
        <p14:creationId xmlns:p14="http://schemas.microsoft.com/office/powerpoint/2010/main" val="2124579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Évoquez le caractère problématique du terme « cible » (connotation militaire).</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On parle souvent de « ciblage » comme s’il s’agissait d’une activité compacte, alors qu’elle peut se subdiviser en quatre étapes principales.</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Décrivez ces quatre étapes en suivant le tableau ci-dessus. </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Évoquez le lien étroit qui unit les choix politiques et budgétaires.</a:t>
            </a:r>
          </a:p>
          <a:p>
            <a:r>
              <a:rPr lang="fr-FR" sz="1200" kern="1200" noProof="0" dirty="0">
                <a:solidFill>
                  <a:schemeClr val="tx1"/>
                </a:solidFill>
                <a:effectLst/>
                <a:latin typeface="+mn-lt"/>
                <a:ea typeface="+mn-ea"/>
                <a:cs typeface="+mn-cs"/>
              </a:rPr>
              <a:t> </a:t>
            </a:r>
          </a:p>
          <a:p>
            <a:r>
              <a:rPr lang="fr-FR" sz="1200" kern="1200" noProof="0" dirty="0">
                <a:solidFill>
                  <a:schemeClr val="tx1"/>
                </a:solidFill>
                <a:effectLst/>
                <a:latin typeface="+mn-lt"/>
                <a:ea typeface="+mn-ea"/>
                <a:cs typeface="+mn-cs"/>
              </a:rPr>
              <a:t>Passons ces étapes en revue. </a:t>
            </a:r>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pPr>
                <a:defRPr/>
              </a:pPr>
              <a:t>8</a:t>
            </a:fld>
            <a:endParaRPr lang="en-US" dirty="0"/>
          </a:p>
        </p:txBody>
      </p:sp>
    </p:spTree>
    <p:extLst>
      <p:ext uri="{BB962C8B-B14F-4D97-AF65-F5344CB8AC3E}">
        <p14:creationId xmlns:p14="http://schemas.microsoft.com/office/powerpoint/2010/main" val="19282208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Voir le Guide des activités et le Guide de l’animateur.</a:t>
            </a:r>
          </a:p>
        </p:txBody>
      </p:sp>
      <p:sp>
        <p:nvSpPr>
          <p:cNvPr id="4" name="Slide Number Placeholder 3"/>
          <p:cNvSpPr>
            <a:spLocks noGrp="1"/>
          </p:cNvSpPr>
          <p:nvPr>
            <p:ph type="sldNum" sz="quarter" idx="10"/>
          </p:nvPr>
        </p:nvSpPr>
        <p:spPr/>
        <p:txBody>
          <a:bodyPr/>
          <a:lstStyle/>
          <a:p>
            <a:fld id="{A802E42B-4540-4CA0-B5CC-7A6A1B09DC25}" type="slidenum">
              <a:rPr lang="en-ZA" smtClean="0"/>
              <a:t>71</a:t>
            </a:fld>
            <a:endParaRPr lang="en-ZA" dirty="0"/>
          </a:p>
        </p:txBody>
      </p:sp>
    </p:spTree>
    <p:extLst>
      <p:ext uri="{BB962C8B-B14F-4D97-AF65-F5344CB8AC3E}">
        <p14:creationId xmlns:p14="http://schemas.microsoft.com/office/powerpoint/2010/main" val="34071441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baseline="0" noProof="0" dirty="0"/>
              <a:t>Pour conclure… rappelons que tout ceci concerne le niveau du programme.</a:t>
            </a:r>
          </a:p>
        </p:txBody>
      </p:sp>
      <p:sp>
        <p:nvSpPr>
          <p:cNvPr id="4" name="Slide Number Placeholder 3"/>
          <p:cNvSpPr>
            <a:spLocks noGrp="1"/>
          </p:cNvSpPr>
          <p:nvPr>
            <p:ph type="sldNum" sz="quarter" idx="10"/>
          </p:nvPr>
        </p:nvSpPr>
        <p:spPr/>
        <p:txBody>
          <a:bodyPr/>
          <a:lstStyle/>
          <a:p>
            <a:fld id="{A802E42B-4540-4CA0-B5CC-7A6A1B09DC25}" type="slidenum">
              <a:rPr lang="en-ZA" smtClean="0"/>
              <a:t>72</a:t>
            </a:fld>
            <a:endParaRPr lang="en-ZA" dirty="0"/>
          </a:p>
        </p:txBody>
      </p:sp>
    </p:spTree>
    <p:extLst>
      <p:ext uri="{BB962C8B-B14F-4D97-AF65-F5344CB8AC3E}">
        <p14:creationId xmlns:p14="http://schemas.microsoft.com/office/powerpoint/2010/main" val="16921631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FR" sz="1200" kern="1200" noProof="0" dirty="0">
                <a:solidFill>
                  <a:schemeClr val="tx1"/>
                </a:solidFill>
                <a:effectLst/>
                <a:latin typeface="+mn-lt"/>
                <a:ea typeface="+mn-ea"/>
                <a:cs typeface="+mn-cs"/>
              </a:rPr>
              <a:t>Des synergies (et des RÉDUCTIONS DE COÛTS) peuvent malgré tout être générés dans l’administration de certaines fonctions communes à différents programmes! Un pays peut par exemple décider de créer une procédure commune de plaintes et de recours pour tous ses programmes (ligne téléphonique nationale, fonctionnaires formés et unités mobiles au niveau local travaillant pour les programmes).</a:t>
            </a:r>
          </a:p>
        </p:txBody>
      </p:sp>
      <p:sp>
        <p:nvSpPr>
          <p:cNvPr id="4" name="Slide Number Placeholder 3"/>
          <p:cNvSpPr>
            <a:spLocks noGrp="1"/>
          </p:cNvSpPr>
          <p:nvPr>
            <p:ph type="sldNum" sz="quarter" idx="10"/>
          </p:nvPr>
        </p:nvSpPr>
        <p:spPr/>
        <p:txBody>
          <a:bodyPr/>
          <a:lstStyle/>
          <a:p>
            <a:fld id="{A802E42B-4540-4CA0-B5CC-7A6A1B09DC25}" type="slidenum">
              <a:rPr lang="en-ZA" smtClean="0"/>
              <a:t>73</a:t>
            </a:fld>
            <a:endParaRPr lang="en-ZA" dirty="0"/>
          </a:p>
        </p:txBody>
      </p:sp>
    </p:spTree>
    <p:extLst>
      <p:ext uri="{BB962C8B-B14F-4D97-AF65-F5344CB8AC3E}">
        <p14:creationId xmlns:p14="http://schemas.microsoft.com/office/powerpoint/2010/main" val="25578707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Demandez aux participants de se regrouper en groupes de scénario et expliquez l’exercice de la diapositive suivante.</a:t>
            </a:r>
          </a:p>
          <a:p>
            <a:endParaRPr lang="pt-PT"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74</a:t>
            </a:fld>
            <a:endParaRPr lang="en-ZA" dirty="0"/>
          </a:p>
        </p:txBody>
      </p:sp>
    </p:spTree>
    <p:extLst>
      <p:ext uri="{BB962C8B-B14F-4D97-AF65-F5344CB8AC3E}">
        <p14:creationId xmlns:p14="http://schemas.microsoft.com/office/powerpoint/2010/main" val="6613879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75</a:t>
            </a:fld>
            <a:endParaRPr lang="en-ZA" dirty="0"/>
          </a:p>
        </p:txBody>
      </p:sp>
    </p:spTree>
    <p:extLst>
      <p:ext uri="{BB962C8B-B14F-4D97-AF65-F5344CB8AC3E}">
        <p14:creationId xmlns:p14="http://schemas.microsoft.com/office/powerpoint/2010/main" val="38725482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Invitez les participants à partager les enseignements clés tirés de leur apprentissage en matière de S&amp;I. Sur une feuille de tableau, écrivez le titre « S&amp;I » pour ensuite prendre note de toutes les contributions.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Posez les questions suivantes pour inciter les participants à contribuer :</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Que savez-vous qu’auparavant vous ignoriez ?</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Comment votre façon de penser a-t-elle évolué ?</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Que faites-vous différemment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9138ACA-736A-4C43-86F9-1D47B24AC60C}" type="slidenum">
              <a:rPr lang="en-ZA" smtClean="0"/>
              <a:t>76</a:t>
            </a:fld>
            <a:endParaRPr lang="en-ZA" dirty="0"/>
          </a:p>
        </p:txBody>
      </p:sp>
    </p:spTree>
    <p:extLst>
      <p:ext uri="{BB962C8B-B14F-4D97-AF65-F5344CB8AC3E}">
        <p14:creationId xmlns:p14="http://schemas.microsoft.com/office/powerpoint/2010/main" val="13478954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Donnez aux participants des lectures pour préparer le Jour 3. </a:t>
            </a:r>
          </a:p>
        </p:txBody>
      </p:sp>
      <p:sp>
        <p:nvSpPr>
          <p:cNvPr id="4" name="Slide Number Placeholder 3"/>
          <p:cNvSpPr>
            <a:spLocks noGrp="1"/>
          </p:cNvSpPr>
          <p:nvPr>
            <p:ph type="sldNum" sz="quarter" idx="10"/>
          </p:nvPr>
        </p:nvSpPr>
        <p:spPr/>
        <p:txBody>
          <a:bodyPr/>
          <a:lstStyle/>
          <a:p>
            <a:fld id="{C9138ACA-736A-4C43-86F9-1D47B24AC60C}" type="slidenum">
              <a:rPr lang="en-ZA" smtClean="0"/>
              <a:t>77</a:t>
            </a:fld>
            <a:endParaRPr lang="en-ZA" dirty="0"/>
          </a:p>
        </p:txBody>
      </p:sp>
    </p:spTree>
    <p:extLst>
      <p:ext uri="{BB962C8B-B14F-4D97-AF65-F5344CB8AC3E}">
        <p14:creationId xmlns:p14="http://schemas.microsoft.com/office/powerpoint/2010/main" val="3023216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Étape 1: choix politiques </a:t>
            </a:r>
          </a:p>
          <a:p>
            <a:endParaRPr lang="fr-FR" sz="1200" kern="1200" noProof="0" dirty="0">
              <a:solidFill>
                <a:schemeClr val="tx1"/>
              </a:solidFill>
              <a:effectLst/>
              <a:latin typeface="+mn-lt"/>
              <a:ea typeface="+mn-ea"/>
              <a:cs typeface="+mn-cs"/>
            </a:endParaRPr>
          </a:p>
          <a:p>
            <a:pPr rtl="0"/>
            <a:r>
              <a:rPr lang="fr-FR" sz="1200" kern="1200" noProof="0" dirty="0">
                <a:solidFill>
                  <a:schemeClr val="tx1"/>
                </a:solidFill>
                <a:effectLst/>
                <a:latin typeface="+mn-lt"/>
                <a:ea typeface="+mn-ea"/>
                <a:cs typeface="+mn-cs"/>
              </a:rPr>
              <a:t>Les gouvernement doivent toujours déterminer des catégories de population prioritaires, pour tous les types de services sociaux (pas uniquement pour les transferts sociaux). Concernant les transferts sociaux, ils ont tendance à privilégier deux approches principales: axer les transferts sur la population considérée « pauvre » ou suivre une orientation politique plus complexe en concevant leur propre système de transferts sociaux pour répondre aux défis et risques rencontrés par les individus tout au long de leur vie. La première approche peut être décrite comme une approche de « réduction de la pauvreté » et la seconde comme une approche « du cycle de la vie ».</a:t>
            </a:r>
          </a:p>
          <a:p>
            <a:pPr rtl="0"/>
            <a:endParaRPr lang="fr-FR" sz="1200" kern="1200" noProof="0" dirty="0">
              <a:solidFill>
                <a:schemeClr val="tx1"/>
              </a:solidFill>
              <a:effectLst/>
              <a:latin typeface="+mn-lt"/>
              <a:ea typeface="+mn-ea"/>
              <a:cs typeface="+mn-cs"/>
            </a:endParaRPr>
          </a:p>
          <a:p>
            <a:pPr rtl="0"/>
            <a:r>
              <a:rPr lang="fr-FR" sz="1200" kern="1200" noProof="0" dirty="0">
                <a:solidFill>
                  <a:schemeClr val="tx1"/>
                </a:solidFill>
                <a:effectLst/>
                <a:latin typeface="+mn-lt"/>
                <a:ea typeface="+mn-ea"/>
                <a:cs typeface="+mn-cs"/>
              </a:rPr>
              <a:t>Discutez des différences entre ces deux approches en vous appuyant sur le document de base et sur la diapositive. Expliquez aux participants que l’approche du « cycle de vie » est souvent qualifiée d’« universelle », bien qu’elle ne le soit pas tout à fait: la redistribution n’y bénéficie pas à l’intégralité de la population, mais à des catégories spécifiques (par ex.: toutes les personnes âgées de plus de 65 ans, dans le cas d’une pension sociale universelle).</a:t>
            </a:r>
          </a:p>
          <a:p>
            <a:r>
              <a:rPr lang="fr-FR" sz="1200" kern="1200" noProof="0" dirty="0">
                <a:solidFill>
                  <a:schemeClr val="tx1"/>
                </a:solidFill>
                <a:effectLst/>
                <a:latin typeface="+mn-lt"/>
                <a:ea typeface="+mn-ea"/>
                <a:cs typeface="+mn-cs"/>
              </a:rPr>
              <a:t> </a:t>
            </a:r>
          </a:p>
          <a:p>
            <a:r>
              <a:rPr lang="fr-FR" sz="1200" b="1" kern="1200" noProof="0" dirty="0">
                <a:solidFill>
                  <a:schemeClr val="tx1"/>
                </a:solidFill>
                <a:effectLst/>
                <a:latin typeface="+mn-lt"/>
                <a:ea typeface="+mn-ea"/>
                <a:cs typeface="+mn-cs"/>
              </a:rPr>
              <a:t>Ex. d’approche de réduction de la pauvreté:</a:t>
            </a:r>
            <a:r>
              <a:rPr lang="fr-FR" sz="1200" kern="1200" noProof="0" dirty="0">
                <a:solidFill>
                  <a:schemeClr val="tx1"/>
                </a:solidFill>
                <a:effectLst/>
                <a:latin typeface="+mn-lt"/>
                <a:ea typeface="+mn-ea"/>
                <a:cs typeface="+mn-cs"/>
              </a:rPr>
              <a:t> beaucoup dans la région, mais aussi ailleurs. Par ex.: le programme </a:t>
            </a:r>
            <a:r>
              <a:rPr lang="fr-FR" sz="1200" i="1" kern="1200" noProof="0" dirty="0">
                <a:solidFill>
                  <a:schemeClr val="tx1"/>
                </a:solidFill>
                <a:effectLst/>
                <a:latin typeface="+mn-lt"/>
                <a:ea typeface="+mn-ea"/>
                <a:cs typeface="+mn-cs"/>
              </a:rPr>
              <a:t>Pantawid Pamilyang Pilipino </a:t>
            </a:r>
            <a:r>
              <a:rPr lang="fr-FR" sz="1200" kern="1200" noProof="0" dirty="0">
                <a:solidFill>
                  <a:schemeClr val="tx1"/>
                </a:solidFill>
                <a:effectLst/>
                <a:latin typeface="+mn-lt"/>
                <a:ea typeface="+mn-ea"/>
                <a:cs typeface="+mn-cs"/>
              </a:rPr>
              <a:t>(PPPP) aux Philippines, le programme Benazir d’appui au revenu (</a:t>
            </a:r>
            <a:r>
              <a:rPr lang="en-US" sz="1200" i="1" dirty="0">
                <a:solidFill>
                  <a:srgbClr val="000000"/>
                </a:solidFill>
                <a:latin typeface="Avenir Book"/>
                <a:cs typeface="Avenir Book"/>
              </a:rPr>
              <a:t>Benazir Income Support Programme</a:t>
            </a:r>
            <a:r>
              <a:rPr lang="en-US" sz="1200" dirty="0">
                <a:solidFill>
                  <a:srgbClr val="000000"/>
                </a:solidFill>
                <a:latin typeface="Avenir Book"/>
                <a:cs typeface="Avenir Book"/>
              </a:rPr>
              <a:t>, </a:t>
            </a:r>
            <a:r>
              <a:rPr lang="fr-FR" sz="1200" kern="1200" noProof="0" dirty="0">
                <a:solidFill>
                  <a:schemeClr val="tx1"/>
                </a:solidFill>
                <a:effectLst/>
                <a:latin typeface="+mn-lt"/>
                <a:ea typeface="+mn-ea"/>
                <a:cs typeface="+mn-cs"/>
              </a:rPr>
              <a:t>BISP) au Pakistan, le programme </a:t>
            </a:r>
            <a:r>
              <a:rPr lang="fr-FR" sz="1200" i="1" kern="1200" noProof="0" dirty="0">
                <a:solidFill>
                  <a:schemeClr val="tx1"/>
                </a:solidFill>
                <a:effectLst/>
                <a:latin typeface="+mn-lt"/>
                <a:ea typeface="+mn-ea"/>
                <a:cs typeface="+mn-cs"/>
              </a:rPr>
              <a:t>Oportunidades</a:t>
            </a:r>
            <a:r>
              <a:rPr lang="fr-FR" sz="1200" kern="1200" noProof="0" dirty="0">
                <a:solidFill>
                  <a:schemeClr val="tx1"/>
                </a:solidFill>
                <a:effectLst/>
                <a:latin typeface="+mn-lt"/>
                <a:ea typeface="+mn-ea"/>
                <a:cs typeface="+mn-cs"/>
              </a:rPr>
              <a:t> au Mexique et le programme </a:t>
            </a:r>
            <a:r>
              <a:rPr lang="fr-FR" sz="1200" i="1" kern="1200" noProof="0" dirty="0">
                <a:solidFill>
                  <a:schemeClr val="tx1"/>
                </a:solidFill>
                <a:effectLst/>
                <a:latin typeface="+mn-lt"/>
                <a:ea typeface="+mn-ea"/>
                <a:cs typeface="+mn-cs"/>
              </a:rPr>
              <a:t>Keluarga Harapan </a:t>
            </a:r>
            <a:r>
              <a:rPr lang="fr-FR" sz="1200" kern="1200" noProof="0" dirty="0">
                <a:solidFill>
                  <a:schemeClr val="tx1"/>
                </a:solidFill>
                <a:effectLst/>
                <a:latin typeface="+mn-lt"/>
                <a:ea typeface="+mn-ea"/>
                <a:cs typeface="+mn-cs"/>
              </a:rPr>
              <a:t>(PKH) en Indonésie.</a:t>
            </a:r>
            <a:br>
              <a:rPr lang="fr-FR" sz="1200" kern="1200" noProof="0" dirty="0">
                <a:solidFill>
                  <a:schemeClr val="tx1"/>
                </a:solidFill>
                <a:effectLst/>
                <a:latin typeface="+mn-lt"/>
                <a:ea typeface="+mn-ea"/>
                <a:cs typeface="+mn-cs"/>
              </a:rPr>
            </a:br>
            <a:endParaRPr lang="fr-FR" sz="1200" kern="1200" noProof="0" dirty="0">
              <a:solidFill>
                <a:schemeClr val="tx1"/>
              </a:solidFill>
              <a:effectLst/>
              <a:latin typeface="+mn-lt"/>
              <a:ea typeface="+mn-ea"/>
              <a:cs typeface="+mn-cs"/>
            </a:endParaRPr>
          </a:p>
          <a:p>
            <a:r>
              <a:rPr lang="fr-FR" sz="1200" b="1" kern="1200" noProof="0" dirty="0">
                <a:solidFill>
                  <a:schemeClr val="tx1"/>
                </a:solidFill>
                <a:effectLst/>
                <a:latin typeface="+mn-lt"/>
                <a:ea typeface="+mn-ea"/>
                <a:cs typeface="+mn-cs"/>
              </a:rPr>
              <a:t>Cicle de vie: </a:t>
            </a:r>
            <a:r>
              <a:rPr lang="fr-FR" sz="1200" b="0" kern="1200" noProof="0" dirty="0">
                <a:solidFill>
                  <a:schemeClr val="tx1"/>
                </a:solidFill>
                <a:effectLst/>
                <a:latin typeface="+mn-lt"/>
                <a:ea typeface="+mn-ea"/>
                <a:cs typeface="+mn-cs"/>
              </a:rPr>
              <a:t>par ex.: Afrique du Sud. </a:t>
            </a:r>
            <a:r>
              <a:rPr lang="fr-FR" sz="1200" kern="1200" noProof="0" dirty="0">
                <a:solidFill>
                  <a:schemeClr val="tx1"/>
                </a:solidFill>
                <a:effectLst/>
                <a:latin typeface="+mn-lt"/>
                <a:ea typeface="+mn-ea"/>
                <a:cs typeface="+mn-cs"/>
              </a:rPr>
              <a:t> </a:t>
            </a:r>
            <a:endParaRPr lang="fr-FR" baseline="0" noProof="0" dirty="0"/>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pPr>
                <a:defRPr/>
              </a:pPr>
              <a:t>9</a:t>
            </a:fld>
            <a:endParaRPr lang="en-US" dirty="0"/>
          </a:p>
        </p:txBody>
      </p:sp>
    </p:spTree>
    <p:extLst>
      <p:ext uri="{BB962C8B-B14F-4D97-AF65-F5344CB8AC3E}">
        <p14:creationId xmlns:p14="http://schemas.microsoft.com/office/powerpoint/2010/main" val="448192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Rappelez-vous de la diapositive d’hier...</a:t>
            </a:r>
          </a:p>
        </p:txBody>
      </p:sp>
      <p:sp>
        <p:nvSpPr>
          <p:cNvPr id="4" name="Slide Number Placeholder 3"/>
          <p:cNvSpPr>
            <a:spLocks noGrp="1"/>
          </p:cNvSpPr>
          <p:nvPr>
            <p:ph type="sldNum" sz="quarter" idx="10"/>
          </p:nvPr>
        </p:nvSpPr>
        <p:spPr/>
        <p:txBody>
          <a:bodyPr/>
          <a:lstStyle/>
          <a:p>
            <a:pPr>
              <a:defRPr/>
            </a:pPr>
            <a:fld id="{97E2B055-CBA5-F44D-9425-8500330B656F}"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1310991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st and Picture/Chart">
    <p:spTree>
      <p:nvGrpSpPr>
        <p:cNvPr id="1" name=""/>
        <p:cNvGrpSpPr/>
        <p:nvPr/>
      </p:nvGrpSpPr>
      <p:grpSpPr>
        <a:xfrm>
          <a:off x="0" y="0"/>
          <a:ext cx="0" cy="0"/>
          <a:chOff x="0" y="0"/>
          <a:chExt cx="0" cy="0"/>
        </a:xfrm>
      </p:grpSpPr>
      <p:sp>
        <p:nvSpPr>
          <p:cNvPr id="2" name="Title 1"/>
          <p:cNvSpPr>
            <a:spLocks noGrp="1"/>
          </p:cNvSpPr>
          <p:nvPr>
            <p:ph type="title"/>
          </p:nvPr>
        </p:nvSpPr>
        <p:spPr>
          <a:xfrm>
            <a:off x="307738" y="404813"/>
            <a:ext cx="8368718" cy="758952"/>
          </a:xfrm>
        </p:spPr>
        <p:txBody>
          <a:bodyPr/>
          <a:lstStyle/>
          <a:p>
            <a:r>
              <a:rPr lang="en-US"/>
              <a:t>Click to edit Master title style</a:t>
            </a:r>
            <a:endParaRPr lang="en-GB" dirty="0"/>
          </a:p>
        </p:txBody>
      </p:sp>
      <p:sp>
        <p:nvSpPr>
          <p:cNvPr id="6" name="Text Placeholder 4"/>
          <p:cNvSpPr>
            <a:spLocks noGrp="1"/>
          </p:cNvSpPr>
          <p:nvPr>
            <p:ph type="body" sz="quarter" idx="12"/>
          </p:nvPr>
        </p:nvSpPr>
        <p:spPr>
          <a:xfrm>
            <a:off x="324173" y="1484785"/>
            <a:ext cx="4103811" cy="47525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11"/>
          <p:cNvSpPr>
            <a:spLocks noGrp="1"/>
          </p:cNvSpPr>
          <p:nvPr>
            <p:ph sz="half" idx="2"/>
          </p:nvPr>
        </p:nvSpPr>
        <p:spPr>
          <a:xfrm>
            <a:off x="4572000" y="1484784"/>
            <a:ext cx="4104000" cy="4752528"/>
          </a:xfrm>
        </p:spPr>
        <p:txBody>
          <a:bodyPr>
            <a:normAutofit/>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sz="1800">
                <a:solidFill>
                  <a:srgbClr val="00005E"/>
                </a:solidFill>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a:solidFill>
                  <a:schemeClr val="bg1"/>
                </a:solidFill>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a:solidFill>
                  <a:schemeClr val="bg1"/>
                </a:solidFill>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a:solidFill>
                  <a:schemeClr val="bg1"/>
                </a:solidFill>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a:solidFill>
                  <a:schemeClr val="bg1"/>
                </a:solidFill>
              </a:defRPr>
            </a:lvl5pPr>
          </a:lstStyle>
          <a:p>
            <a:pPr marL="274320" marR="0" lvl="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Click to edit Master text styles</a:t>
            </a:r>
          </a:p>
          <a:p>
            <a:pPr marL="274320" marR="0" lvl="1"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Second level</a:t>
            </a:r>
          </a:p>
          <a:p>
            <a:pPr marL="274320" marR="0" lvl="2"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Third level</a:t>
            </a:r>
          </a:p>
          <a:p>
            <a:pPr marL="274320" marR="0" lvl="3"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Fourth level</a:t>
            </a:r>
          </a:p>
          <a:p>
            <a:pPr marL="274320" marR="0" lvl="4"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Fifth level</a:t>
            </a:r>
            <a:endParaRPr kumimoji="0" lang="en-GB" sz="1800" b="0" i="0" u="none" strike="noStrike" kern="1200" cap="none" spc="0" normalizeH="0" baseline="0" noProof="0" dirty="0">
              <a:ln>
                <a:noFill/>
              </a:ln>
              <a:solidFill>
                <a:srgbClr val="00005E"/>
              </a:solidFill>
              <a:effectLst/>
              <a:uLnTx/>
              <a:uFillTx/>
              <a:latin typeface="Arial" pitchFamily="34" charset="0"/>
              <a:ea typeface="+mn-ea"/>
              <a:cs typeface="Arial" pitchFamily="34" charset="0"/>
            </a:endParaRPr>
          </a:p>
        </p:txBody>
      </p:sp>
      <p:sp>
        <p:nvSpPr>
          <p:cNvPr id="5" name="Line 6"/>
          <p:cNvSpPr>
            <a:spLocks noChangeShapeType="1"/>
          </p:cNvSpPr>
          <p:nvPr userDrawn="1"/>
        </p:nvSpPr>
        <p:spPr bwMode="auto">
          <a:xfrm>
            <a:off x="323851" y="6309320"/>
            <a:ext cx="8496622" cy="0"/>
          </a:xfrm>
          <a:prstGeom prst="line">
            <a:avLst/>
          </a:prstGeom>
          <a:noFill/>
          <a:ln w="12700">
            <a:solidFill>
              <a:srgbClr val="00005E"/>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dirty="0"/>
          </a:p>
        </p:txBody>
      </p:sp>
      <p:sp>
        <p:nvSpPr>
          <p:cNvPr id="11" name="Date Placeholder 3"/>
          <p:cNvSpPr>
            <a:spLocks noGrp="1"/>
          </p:cNvSpPr>
          <p:nvPr>
            <p:ph type="dt" sz="half" idx="13"/>
          </p:nvPr>
        </p:nvSpPr>
        <p:spPr>
          <a:xfrm>
            <a:off x="457200" y="6356351"/>
            <a:ext cx="2133600" cy="241002"/>
          </a:xfrm>
          <a:prstGeom prst="rect">
            <a:avLst/>
          </a:prstGeom>
        </p:spPr>
        <p:txBody>
          <a:bodyPr/>
          <a:lstStyle>
            <a:lvl1pPr>
              <a:defRPr sz="1000">
                <a:solidFill>
                  <a:srgbClr val="0B1F51"/>
                </a:solidFill>
                <a:latin typeface="Arial" pitchFamily="34" charset="0"/>
                <a:cs typeface="Arial" pitchFamily="34" charset="0"/>
              </a:defRPr>
            </a:lvl1pPr>
          </a:lstStyle>
          <a:p>
            <a:r>
              <a:rPr lang="en-US" dirty="0"/>
              <a:t>DD Month YYYY</a:t>
            </a:r>
            <a:endParaRPr lang="en-GB" dirty="0"/>
          </a:p>
        </p:txBody>
      </p:sp>
      <p:sp>
        <p:nvSpPr>
          <p:cNvPr id="12" name="Footer Placeholder 4"/>
          <p:cNvSpPr>
            <a:spLocks noGrp="1"/>
          </p:cNvSpPr>
          <p:nvPr>
            <p:ph type="ftr" sz="quarter" idx="3"/>
          </p:nvPr>
        </p:nvSpPr>
        <p:spPr>
          <a:xfrm>
            <a:off x="3124200" y="6356351"/>
            <a:ext cx="2895600" cy="241002"/>
          </a:xfrm>
          <a:prstGeom prst="rect">
            <a:avLst/>
          </a:prstGeom>
        </p:spPr>
        <p:txBody>
          <a:bodyPr/>
          <a:lstStyle>
            <a:lvl1pPr algn="l">
              <a:defRPr sz="1000">
                <a:solidFill>
                  <a:srgbClr val="0B1F51"/>
                </a:solidFill>
                <a:latin typeface="Arial" pitchFamily="34" charset="0"/>
                <a:cs typeface="Arial" pitchFamily="34" charset="0"/>
              </a:defRPr>
            </a:lvl1pPr>
          </a:lstStyle>
          <a:p>
            <a:pPr algn="ctr"/>
            <a:r>
              <a:rPr lang="en-GB" dirty="0">
                <a:latin typeface="Arial" charset="0"/>
                <a:cs typeface="Arial" charset="0"/>
                <a:sym typeface="Arial" charset="0"/>
              </a:rPr>
              <a:t>© 2015 Oxford Policy Management Ltd</a:t>
            </a:r>
          </a:p>
        </p:txBody>
      </p:sp>
      <p:sp>
        <p:nvSpPr>
          <p:cNvPr id="13" name="Slide Number Placeholder 5"/>
          <p:cNvSpPr>
            <a:spLocks noGrp="1"/>
          </p:cNvSpPr>
          <p:nvPr>
            <p:ph type="sldNum" sz="quarter" idx="4"/>
          </p:nvPr>
        </p:nvSpPr>
        <p:spPr>
          <a:xfrm>
            <a:off x="6553200" y="6356351"/>
            <a:ext cx="2133600" cy="241002"/>
          </a:xfrm>
          <a:prstGeom prst="rect">
            <a:avLst/>
          </a:prstGeom>
        </p:spPr>
        <p:txBody>
          <a:bodyPr/>
          <a:lstStyle>
            <a:lvl1pPr algn="r">
              <a:defRPr sz="1000">
                <a:solidFill>
                  <a:srgbClr val="0B1F51"/>
                </a:solidFill>
                <a:latin typeface="Arial" pitchFamily="34" charset="0"/>
                <a:cs typeface="Arial" pitchFamily="34" charset="0"/>
              </a:defRPr>
            </a:lvl1pPr>
          </a:lstStyle>
          <a:p>
            <a:fld id="{C7D21672-89B5-484A-831D-06775DE06882}" type="slidenum">
              <a:rPr lang="en-GB" smtClean="0"/>
              <a:pPr/>
              <a:t>‹#›</a:t>
            </a:fld>
            <a:endParaRPr lang="en-GB" dirty="0"/>
          </a:p>
        </p:txBody>
      </p:sp>
    </p:spTree>
    <p:extLst>
      <p:ext uri="{BB962C8B-B14F-4D97-AF65-F5344CB8AC3E}">
        <p14:creationId xmlns:p14="http://schemas.microsoft.com/office/powerpoint/2010/main" val="22960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8/9/2018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jpe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jpe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jpeg"/><Relationship Id="rId2" Type="http://schemas.openxmlformats.org/officeDocument/2006/relationships/notesSlide" Target="../notesSlides/notesSlide45.xml"/><Relationship Id="rId16"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jpe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hyperlink" Target="https://ispatools.org/payment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hyperlink" Target="https://ispatools.org/payments/" TargetMode="Externa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jpeg"/><Relationship Id="rId7" Type="http://schemas.openxmlformats.org/officeDocument/2006/relationships/diagramColors" Target="../diagrams/colors3.xm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2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37649" y="450521"/>
            <a:ext cx="9106351" cy="769441"/>
          </a:xfrm>
          <a:prstGeom prst="rect">
            <a:avLst/>
          </a:prstGeom>
          <a:solidFill>
            <a:schemeClr val="accent5">
              <a:lumMod val="50000"/>
            </a:schemeClr>
          </a:solidFill>
        </p:spPr>
        <p:txBody>
          <a:bodyPr wrap="square" rtlCol="0">
            <a:spAutoFit/>
          </a:bodyPr>
          <a:lstStyle/>
          <a:p>
            <a:pPr algn="ctr"/>
            <a:r>
              <a:rPr lang="fr-FR" sz="2200" b="1" dirty="0">
                <a:solidFill>
                  <a:schemeClr val="bg1"/>
                </a:solidFill>
                <a:latin typeface="Avenir LT Std 35 Light" pitchFamily="34" charset="0"/>
              </a:rPr>
              <a:t>PROGRAMME DE FORMATION AU LEADERSHIP ET À LA TRANSFORMATION:</a:t>
            </a:r>
          </a:p>
          <a:p>
            <a:pPr algn="ctr"/>
            <a:r>
              <a:rPr lang="fr-FR" sz="2200" b="1" dirty="0">
                <a:solidFill>
                  <a:schemeClr val="bg1"/>
                </a:solidFill>
                <a:latin typeface="Avenir LT Std 35 Light" pitchFamily="34" charset="0"/>
              </a:rPr>
              <a:t>MISE EN PLACE ET GESTION DE SOCLES DE PROTECTION SOCIALE EN AFRIQUE</a:t>
            </a:r>
          </a:p>
        </p:txBody>
      </p:sp>
      <p:sp>
        <p:nvSpPr>
          <p:cNvPr id="6" name="TextBox 5"/>
          <p:cNvSpPr txBox="1"/>
          <p:nvPr/>
        </p:nvSpPr>
        <p:spPr>
          <a:xfrm>
            <a:off x="0" y="5486400"/>
            <a:ext cx="9144000" cy="1569660"/>
          </a:xfrm>
          <a:prstGeom prst="rect">
            <a:avLst/>
          </a:prstGeom>
          <a:solidFill>
            <a:schemeClr val="accent5">
              <a:lumMod val="50000"/>
            </a:schemeClr>
          </a:solidFill>
        </p:spPr>
        <p:txBody>
          <a:bodyPr wrap="square" rtlCol="0">
            <a:spAutoFit/>
          </a:bodyPr>
          <a:lstStyle/>
          <a:p>
            <a:pPr algn="ctr"/>
            <a:r>
              <a:rPr lang="fr-FR" sz="3200" b="1" dirty="0">
                <a:solidFill>
                  <a:schemeClr val="bg1"/>
                </a:solidFill>
                <a:latin typeface="Avenir LT Std 35 Light" pitchFamily="34" charset="0"/>
              </a:rPr>
              <a:t>JOUR 2</a:t>
            </a:r>
          </a:p>
          <a:p>
            <a:pPr algn="ctr"/>
            <a:r>
              <a:rPr lang="fr-FR" sz="3200" b="1" dirty="0">
                <a:solidFill>
                  <a:schemeClr val="bg1"/>
                </a:solidFill>
                <a:latin typeface="Avenir LT Std 35 Light" pitchFamily="34" charset="0"/>
              </a:rPr>
              <a:t>SÉLECTION ET IDENTIFICATION/ADMINISTRATION</a:t>
            </a:r>
          </a:p>
        </p:txBody>
      </p:sp>
      <p:sp>
        <p:nvSpPr>
          <p:cNvPr id="2" name="Rectangle 1"/>
          <p:cNvSpPr/>
          <p:nvPr/>
        </p:nvSpPr>
        <p:spPr>
          <a:xfrm>
            <a:off x="2801471" y="1653988"/>
            <a:ext cx="3429000" cy="3733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048897" y="1817594"/>
            <a:ext cx="2971800" cy="3473824"/>
          </a:xfrm>
          <a:prstGeom prst="rect">
            <a:avLst/>
          </a:prstGeom>
          <a:noFill/>
          <a:ln>
            <a:solidFill>
              <a:schemeClr val="bg1"/>
            </a:solidFill>
          </a:ln>
        </p:spPr>
      </p:pic>
    </p:spTree>
    <p:extLst>
      <p:ext uri="{BB962C8B-B14F-4D97-AF65-F5344CB8AC3E}">
        <p14:creationId xmlns:p14="http://schemas.microsoft.com/office/powerpoint/2010/main" val="3027860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a:stretch>
            <a:fillRect/>
          </a:stretch>
        </p:blipFill>
        <p:spPr>
          <a:xfrm rot="17663867">
            <a:off x="3250278" y="2402497"/>
            <a:ext cx="2827354" cy="3180772"/>
          </a:xfrm>
          <a:prstGeom prst="rect">
            <a:avLst/>
          </a:prstGeom>
        </p:spPr>
      </p:pic>
      <p:sp>
        <p:nvSpPr>
          <p:cNvPr id="7" name="Title 6"/>
          <p:cNvSpPr>
            <a:spLocks noGrp="1"/>
          </p:cNvSpPr>
          <p:nvPr>
            <p:ph type="title"/>
          </p:nvPr>
        </p:nvSpPr>
        <p:spPr>
          <a:xfrm>
            <a:off x="228600" y="225974"/>
            <a:ext cx="8915400" cy="896556"/>
          </a:xfrm>
        </p:spPr>
        <p:txBody>
          <a:bodyPr>
            <a:noAutofit/>
          </a:bodyPr>
          <a:lstStyle/>
          <a:p>
            <a:pPr algn="l"/>
            <a:r>
              <a:rPr lang="fr-FR" sz="2800" dirty="0">
                <a:solidFill>
                  <a:srgbClr val="006633"/>
                </a:solidFill>
                <a:latin typeface="Avenir Book"/>
                <a:cs typeface="Avenir Book"/>
              </a:rPr>
              <a:t>Risques associés aux différentes étapes de la vie…</a:t>
            </a:r>
          </a:p>
        </p:txBody>
      </p:sp>
      <p:sp>
        <p:nvSpPr>
          <p:cNvPr id="2" name="Oval 1"/>
          <p:cNvSpPr/>
          <p:nvPr/>
        </p:nvSpPr>
        <p:spPr>
          <a:xfrm>
            <a:off x="3823335" y="1476484"/>
            <a:ext cx="1905000" cy="1143002"/>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5" name="Oval 4"/>
          <p:cNvSpPr/>
          <p:nvPr/>
        </p:nvSpPr>
        <p:spPr>
          <a:xfrm>
            <a:off x="6272499" y="3023887"/>
            <a:ext cx="19050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6" name="Oval 5"/>
          <p:cNvSpPr/>
          <p:nvPr/>
        </p:nvSpPr>
        <p:spPr>
          <a:xfrm>
            <a:off x="5791200" y="5088332"/>
            <a:ext cx="19050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8" name="Oval 7"/>
          <p:cNvSpPr/>
          <p:nvPr/>
        </p:nvSpPr>
        <p:spPr>
          <a:xfrm>
            <a:off x="2209800" y="5088332"/>
            <a:ext cx="19050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10" name="Oval 9"/>
          <p:cNvSpPr/>
          <p:nvPr/>
        </p:nvSpPr>
        <p:spPr>
          <a:xfrm>
            <a:off x="1524000" y="2878532"/>
            <a:ext cx="17526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4" name="Rectangle 3"/>
          <p:cNvSpPr/>
          <p:nvPr/>
        </p:nvSpPr>
        <p:spPr>
          <a:xfrm>
            <a:off x="1350722" y="1317067"/>
            <a:ext cx="2438400" cy="1366875"/>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11" name="Rectangle 10"/>
          <p:cNvSpPr/>
          <p:nvPr/>
        </p:nvSpPr>
        <p:spPr>
          <a:xfrm>
            <a:off x="457200" y="2878532"/>
            <a:ext cx="1524000" cy="1447800"/>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12" name="Rectangle 11"/>
          <p:cNvSpPr/>
          <p:nvPr/>
        </p:nvSpPr>
        <p:spPr>
          <a:xfrm>
            <a:off x="228600" y="4660289"/>
            <a:ext cx="2057400" cy="1875844"/>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13" name="Rectangle 12"/>
          <p:cNvSpPr/>
          <p:nvPr/>
        </p:nvSpPr>
        <p:spPr>
          <a:xfrm>
            <a:off x="6496831" y="1317068"/>
            <a:ext cx="2265769" cy="1127833"/>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14" name="Rectangle 13"/>
          <p:cNvSpPr/>
          <p:nvPr/>
        </p:nvSpPr>
        <p:spPr>
          <a:xfrm>
            <a:off x="7315200" y="5012132"/>
            <a:ext cx="1447800" cy="1524000"/>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15" name="Rectangle 14"/>
          <p:cNvSpPr/>
          <p:nvPr/>
        </p:nvSpPr>
        <p:spPr>
          <a:xfrm>
            <a:off x="1383706" y="1408650"/>
            <a:ext cx="2405381" cy="1169551"/>
          </a:xfrm>
          <a:prstGeom prst="rect">
            <a:avLst/>
          </a:prstGeom>
        </p:spPr>
        <p:txBody>
          <a:bodyPr wrap="square">
            <a:spAutoFit/>
          </a:bodyPr>
          <a:lstStyle/>
          <a:p>
            <a:pPr defTabSz="914400"/>
            <a:r>
              <a:rPr lang="fr-FR" sz="1000" dirty="0">
                <a:solidFill>
                  <a:prstClr val="white"/>
                </a:solidFill>
                <a:latin typeface="Avenir LT Std 35 Light" pitchFamily="34" charset="0"/>
              </a:rPr>
              <a:t>• Retard de croissance</a:t>
            </a:r>
          </a:p>
          <a:p>
            <a:pPr defTabSz="914400"/>
            <a:r>
              <a:rPr lang="fr-FR" sz="1000" dirty="0">
                <a:solidFill>
                  <a:prstClr val="white"/>
                </a:solidFill>
                <a:latin typeface="Avenir LT Std 35 Light" pitchFamily="34" charset="0"/>
              </a:rPr>
              <a:t>• Développement cognitif réduit</a:t>
            </a:r>
          </a:p>
          <a:p>
            <a:pPr defTabSz="914400"/>
            <a:r>
              <a:rPr lang="fr-FR" sz="1000" dirty="0">
                <a:solidFill>
                  <a:prstClr val="white"/>
                </a:solidFill>
                <a:latin typeface="Avenir LT Std 35 Light" pitchFamily="34" charset="0"/>
              </a:rPr>
              <a:t>• Déficience immunitaire</a:t>
            </a:r>
          </a:p>
          <a:p>
            <a:pPr defTabSz="914400"/>
            <a:r>
              <a:rPr lang="fr-FR" sz="1000" dirty="0">
                <a:solidFill>
                  <a:prstClr val="white"/>
                </a:solidFill>
                <a:latin typeface="Avenir LT Std 35 Light" pitchFamily="34" charset="0"/>
              </a:rPr>
              <a:t>• Manque d’accès aux soins pré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et post-natals</a:t>
            </a:r>
          </a:p>
          <a:p>
            <a:pPr defTabSz="914400"/>
            <a:r>
              <a:rPr lang="fr-FR" sz="1000" dirty="0">
                <a:solidFill>
                  <a:prstClr val="white"/>
                </a:solidFill>
                <a:latin typeface="Avenir LT Std 35 Light" pitchFamily="34" charset="0"/>
              </a:rPr>
              <a:t>• Perte de la protection parentale pour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cause de décès ou de migration</a:t>
            </a:r>
          </a:p>
        </p:txBody>
      </p:sp>
      <p:sp>
        <p:nvSpPr>
          <p:cNvPr id="16" name="Right Arrow 15"/>
          <p:cNvSpPr/>
          <p:nvPr/>
        </p:nvSpPr>
        <p:spPr>
          <a:xfrm>
            <a:off x="3657600" y="1659332"/>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17" name="Rectangle 16"/>
          <p:cNvSpPr/>
          <p:nvPr/>
        </p:nvSpPr>
        <p:spPr>
          <a:xfrm>
            <a:off x="3989070" y="1853478"/>
            <a:ext cx="1600200" cy="523220"/>
          </a:xfrm>
          <a:prstGeom prst="rect">
            <a:avLst/>
          </a:prstGeom>
        </p:spPr>
        <p:txBody>
          <a:bodyPr wrap="square">
            <a:spAutoFit/>
          </a:bodyPr>
          <a:lstStyle/>
          <a:p>
            <a:pPr algn="ctr" defTabSz="914400"/>
            <a:r>
              <a:rPr lang="fr-FR" sz="1400" b="1" dirty="0">
                <a:solidFill>
                  <a:prstClr val="black">
                    <a:lumMod val="95000"/>
                    <a:lumOff val="5000"/>
                  </a:prstClr>
                </a:solidFill>
                <a:latin typeface="Avenir Medium"/>
                <a:cs typeface="Avenir Medium"/>
              </a:rPr>
              <a:t>PETITE ENFANCE</a:t>
            </a:r>
          </a:p>
        </p:txBody>
      </p:sp>
      <p:sp>
        <p:nvSpPr>
          <p:cNvPr id="18" name="Rectangle 17"/>
          <p:cNvSpPr/>
          <p:nvPr/>
        </p:nvSpPr>
        <p:spPr>
          <a:xfrm>
            <a:off x="6730513" y="1367097"/>
            <a:ext cx="2057400" cy="1015663"/>
          </a:xfrm>
          <a:prstGeom prst="rect">
            <a:avLst/>
          </a:prstGeom>
        </p:spPr>
        <p:txBody>
          <a:bodyPr wrap="square">
            <a:spAutoFit/>
          </a:bodyPr>
          <a:lstStyle/>
          <a:p>
            <a:pPr defTabSz="914400"/>
            <a:r>
              <a:rPr lang="fr-FR" sz="1000" dirty="0">
                <a:solidFill>
                  <a:prstClr val="white"/>
                </a:solidFill>
                <a:latin typeface="Avenir LT Std 35 Light" pitchFamily="34" charset="0"/>
              </a:rPr>
              <a:t>• Travail des enfants</a:t>
            </a:r>
          </a:p>
          <a:p>
            <a:pPr defTabSz="914400"/>
            <a:r>
              <a:rPr lang="fr-FR" sz="1000" dirty="0">
                <a:solidFill>
                  <a:prstClr val="white"/>
                </a:solidFill>
                <a:latin typeface="Avenir LT Std 35 Light" pitchFamily="34" charset="0"/>
              </a:rPr>
              <a:t>• Manque d’accès à l’école</a:t>
            </a:r>
          </a:p>
          <a:p>
            <a:pPr defTabSz="914400"/>
            <a:r>
              <a:rPr lang="fr-FR" sz="1000" dirty="0">
                <a:solidFill>
                  <a:prstClr val="white"/>
                </a:solidFill>
                <a:latin typeface="Avenir LT Std 35 Light" pitchFamily="34" charset="0"/>
              </a:rPr>
              <a:t>• Malnutrition</a:t>
            </a:r>
          </a:p>
          <a:p>
            <a:pPr defTabSz="914400"/>
            <a:r>
              <a:rPr lang="fr-FR" sz="1000" dirty="0">
                <a:solidFill>
                  <a:prstClr val="white"/>
                </a:solidFill>
                <a:latin typeface="Avenir LT Std 35 Light" pitchFamily="34" charset="0"/>
              </a:rPr>
              <a:t>• Perte de la protection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parentale pour cause de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décès ou de migration</a:t>
            </a:r>
          </a:p>
        </p:txBody>
      </p:sp>
      <p:sp>
        <p:nvSpPr>
          <p:cNvPr id="19" name="Right Arrow 18"/>
          <p:cNvSpPr/>
          <p:nvPr/>
        </p:nvSpPr>
        <p:spPr>
          <a:xfrm rot="5400000">
            <a:off x="7162800" y="2421332"/>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21" name="Rectangle 20"/>
          <p:cNvSpPr/>
          <p:nvPr/>
        </p:nvSpPr>
        <p:spPr>
          <a:xfrm>
            <a:off x="6424899" y="3531159"/>
            <a:ext cx="1600200" cy="523220"/>
          </a:xfrm>
          <a:prstGeom prst="rect">
            <a:avLst/>
          </a:prstGeom>
        </p:spPr>
        <p:txBody>
          <a:bodyPr wrap="square">
            <a:spAutoFit/>
          </a:bodyPr>
          <a:lstStyle/>
          <a:p>
            <a:pPr algn="ctr" defTabSz="914400"/>
            <a:r>
              <a:rPr lang="fr-FR" sz="1400" b="1" dirty="0">
                <a:solidFill>
                  <a:prstClr val="black">
                    <a:lumMod val="95000"/>
                    <a:lumOff val="5000"/>
                  </a:prstClr>
                </a:solidFill>
                <a:latin typeface="Avenir Medium"/>
                <a:cs typeface="Avenir Medium"/>
              </a:rPr>
              <a:t>ÂGE D’ÊTRE SCOLARISÉ</a:t>
            </a:r>
          </a:p>
        </p:txBody>
      </p:sp>
      <p:sp>
        <p:nvSpPr>
          <p:cNvPr id="23" name="Rectangle 22"/>
          <p:cNvSpPr/>
          <p:nvPr/>
        </p:nvSpPr>
        <p:spPr>
          <a:xfrm>
            <a:off x="7391400" y="5113811"/>
            <a:ext cx="1447800" cy="1323439"/>
          </a:xfrm>
          <a:prstGeom prst="rect">
            <a:avLst/>
          </a:prstGeom>
        </p:spPr>
        <p:txBody>
          <a:bodyPr wrap="square">
            <a:spAutoFit/>
          </a:bodyPr>
          <a:lstStyle/>
          <a:p>
            <a:pPr defTabSz="914400"/>
            <a:r>
              <a:rPr lang="fr-FR" sz="1000" dirty="0">
                <a:solidFill>
                  <a:prstClr val="white"/>
                </a:solidFill>
                <a:latin typeface="Avenir LT Std 35 Light" pitchFamily="34" charset="0"/>
              </a:rPr>
              <a:t>• Compétences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insuffisantes</a:t>
            </a:r>
          </a:p>
          <a:p>
            <a:pPr defTabSz="914400"/>
            <a:r>
              <a:rPr lang="fr-FR" sz="1000" dirty="0">
                <a:solidFill>
                  <a:prstClr val="white"/>
                </a:solidFill>
                <a:latin typeface="Avenir LT Std 35 Light" pitchFamily="34" charset="0"/>
              </a:rPr>
              <a:t>• Chômage</a:t>
            </a:r>
          </a:p>
          <a:p>
            <a:pPr defTabSz="914400"/>
            <a:r>
              <a:rPr lang="fr-FR" sz="1000" dirty="0">
                <a:solidFill>
                  <a:prstClr val="white"/>
                </a:solidFill>
                <a:latin typeface="Avenir LT Std 35 Light" pitchFamily="34" charset="0"/>
              </a:rPr>
              <a:t>• Impossibilité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d’accéder à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une formation</a:t>
            </a:r>
          </a:p>
          <a:p>
            <a:pPr defTabSz="914400"/>
            <a:r>
              <a:rPr lang="fr-FR" sz="1000" dirty="0">
                <a:solidFill>
                  <a:prstClr val="white"/>
                </a:solidFill>
                <a:latin typeface="Avenir LT Std 35 Light" pitchFamily="34" charset="0"/>
              </a:rPr>
              <a:t>•  Aliénation</a:t>
            </a:r>
          </a:p>
          <a:p>
            <a:pPr defTabSz="914400"/>
            <a:r>
              <a:rPr lang="fr-FR" sz="1000" dirty="0">
                <a:solidFill>
                  <a:prstClr val="white"/>
                </a:solidFill>
                <a:latin typeface="Avenir LT Std 35 Light" pitchFamily="34" charset="0"/>
              </a:rPr>
              <a:t>• Maternité précoce</a:t>
            </a:r>
          </a:p>
        </p:txBody>
      </p:sp>
      <p:sp>
        <p:nvSpPr>
          <p:cNvPr id="25" name="Left Arrow 24"/>
          <p:cNvSpPr/>
          <p:nvPr/>
        </p:nvSpPr>
        <p:spPr>
          <a:xfrm>
            <a:off x="7010400" y="5545532"/>
            <a:ext cx="381000" cy="381000"/>
          </a:xfrm>
          <a:prstGeom prst="lef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26" name="Rectangle 25"/>
          <p:cNvSpPr/>
          <p:nvPr/>
        </p:nvSpPr>
        <p:spPr>
          <a:xfrm>
            <a:off x="5522404" y="5593573"/>
            <a:ext cx="1752600" cy="307777"/>
          </a:xfrm>
          <a:prstGeom prst="rect">
            <a:avLst/>
          </a:prstGeom>
        </p:spPr>
        <p:txBody>
          <a:bodyPr wrap="square">
            <a:spAutoFit/>
          </a:bodyPr>
          <a:lstStyle/>
          <a:p>
            <a:pPr algn="ctr" defTabSz="914400"/>
            <a:r>
              <a:rPr lang="fr-FR" sz="1400" b="1" dirty="0">
                <a:solidFill>
                  <a:prstClr val="black">
                    <a:lumMod val="95000"/>
                    <a:lumOff val="5000"/>
                  </a:prstClr>
                </a:solidFill>
                <a:latin typeface="Avenir Medium"/>
                <a:cs typeface="Avenir Medium"/>
              </a:rPr>
              <a:t>JEUNESSE</a:t>
            </a:r>
          </a:p>
        </p:txBody>
      </p:sp>
      <p:sp>
        <p:nvSpPr>
          <p:cNvPr id="27" name="Rectangle 26"/>
          <p:cNvSpPr/>
          <p:nvPr/>
        </p:nvSpPr>
        <p:spPr>
          <a:xfrm>
            <a:off x="2209800" y="5598872"/>
            <a:ext cx="1905000" cy="523220"/>
          </a:xfrm>
          <a:prstGeom prst="rect">
            <a:avLst/>
          </a:prstGeom>
        </p:spPr>
        <p:txBody>
          <a:bodyPr wrap="square">
            <a:spAutoFit/>
          </a:bodyPr>
          <a:lstStyle/>
          <a:p>
            <a:pPr algn="ctr" defTabSz="914400"/>
            <a:r>
              <a:rPr lang="fr-FR" sz="1400" b="1" dirty="0">
                <a:solidFill>
                  <a:prstClr val="black">
                    <a:lumMod val="95000"/>
                    <a:lumOff val="5000"/>
                  </a:prstClr>
                </a:solidFill>
                <a:latin typeface="Avenir Medium"/>
                <a:cs typeface="Avenir Medium"/>
              </a:rPr>
              <a:t>ÂGE DE TRAVAILLER</a:t>
            </a:r>
          </a:p>
        </p:txBody>
      </p:sp>
      <p:sp>
        <p:nvSpPr>
          <p:cNvPr id="28" name="Rectangle 27"/>
          <p:cNvSpPr/>
          <p:nvPr/>
        </p:nvSpPr>
        <p:spPr>
          <a:xfrm>
            <a:off x="1524000" y="3373832"/>
            <a:ext cx="1905000" cy="307777"/>
          </a:xfrm>
          <a:prstGeom prst="rect">
            <a:avLst/>
          </a:prstGeom>
        </p:spPr>
        <p:txBody>
          <a:bodyPr wrap="square">
            <a:spAutoFit/>
          </a:bodyPr>
          <a:lstStyle/>
          <a:p>
            <a:pPr algn="ctr" defTabSz="914400"/>
            <a:r>
              <a:rPr lang="fr-FR" sz="1400" b="1" dirty="0">
                <a:solidFill>
                  <a:prstClr val="black">
                    <a:lumMod val="95000"/>
                    <a:lumOff val="5000"/>
                  </a:prstClr>
                </a:solidFill>
                <a:latin typeface="Avenir Medium"/>
                <a:cs typeface="Avenir Medium"/>
              </a:rPr>
              <a:t>VIEILLESSE</a:t>
            </a:r>
          </a:p>
        </p:txBody>
      </p:sp>
      <p:sp>
        <p:nvSpPr>
          <p:cNvPr id="29" name="Rectangle 28"/>
          <p:cNvSpPr/>
          <p:nvPr/>
        </p:nvSpPr>
        <p:spPr>
          <a:xfrm>
            <a:off x="178452" y="4679536"/>
            <a:ext cx="2182052" cy="1631216"/>
          </a:xfrm>
          <a:prstGeom prst="rect">
            <a:avLst/>
          </a:prstGeom>
        </p:spPr>
        <p:txBody>
          <a:bodyPr wrap="square">
            <a:spAutoFit/>
          </a:bodyPr>
          <a:lstStyle/>
          <a:p>
            <a:pPr defTabSz="914400"/>
            <a:r>
              <a:rPr lang="fr-FR" sz="1000" dirty="0">
                <a:solidFill>
                  <a:prstClr val="white"/>
                </a:solidFill>
                <a:latin typeface="Avenir LT Std 35 Light" pitchFamily="34" charset="0"/>
              </a:rPr>
              <a:t>• Chômage et sous-emploi</a:t>
            </a:r>
          </a:p>
          <a:p>
            <a:pPr defTabSz="914400"/>
            <a:r>
              <a:rPr lang="fr-FR" sz="1000" dirty="0">
                <a:solidFill>
                  <a:prstClr val="white"/>
                </a:solidFill>
                <a:latin typeface="Avenir LT Std 35 Light" pitchFamily="34" charset="0"/>
              </a:rPr>
              <a:t>• Salaires insuffisants</a:t>
            </a:r>
          </a:p>
          <a:p>
            <a:pPr defTabSz="914400"/>
            <a:r>
              <a:rPr lang="fr-FR" sz="1000" dirty="0">
                <a:solidFill>
                  <a:prstClr val="white"/>
                </a:solidFill>
                <a:latin typeface="Avenir LT Std 35 Light" pitchFamily="34" charset="0"/>
              </a:rPr>
              <a:t>• Dettes</a:t>
            </a:r>
          </a:p>
          <a:p>
            <a:pPr defTabSz="914400"/>
            <a:r>
              <a:rPr lang="fr-FR" sz="1000" dirty="0">
                <a:solidFill>
                  <a:prstClr val="white"/>
                </a:solidFill>
                <a:latin typeface="Avenir LT Std 35 Light" pitchFamily="34" charset="0"/>
              </a:rPr>
              <a:t>• Accidents de travail</a:t>
            </a:r>
          </a:p>
          <a:p>
            <a:pPr defTabSz="914400"/>
            <a:r>
              <a:rPr lang="fr-FR" sz="1000" dirty="0">
                <a:solidFill>
                  <a:prstClr val="white"/>
                </a:solidFill>
                <a:latin typeface="Avenir LT Std 35 Light" pitchFamily="34" charset="0"/>
              </a:rPr>
              <a:t>• Obligation de s’occuper de ses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enfants et de ses parents</a:t>
            </a:r>
          </a:p>
          <a:p>
            <a:pPr defTabSz="914400"/>
            <a:r>
              <a:rPr lang="fr-FR" sz="1000" dirty="0">
                <a:solidFill>
                  <a:prstClr val="white"/>
                </a:solidFill>
                <a:latin typeface="Avenir LT Std 35 Light" pitchFamily="34" charset="0"/>
              </a:rPr>
              <a:t>• Manque de garderies</a:t>
            </a:r>
          </a:p>
          <a:p>
            <a:pPr defTabSz="914400"/>
            <a:r>
              <a:rPr lang="fr-FR" sz="1000" dirty="0">
                <a:solidFill>
                  <a:prstClr val="white"/>
                </a:solidFill>
                <a:latin typeface="Avenir LT Std 35 Light" pitchFamily="34" charset="0"/>
              </a:rPr>
              <a:t>• Discrimination fondée sur le genre</a:t>
            </a:r>
          </a:p>
          <a:p>
            <a:pPr defTabSz="914400"/>
            <a:r>
              <a:rPr lang="fr-FR" sz="1000" dirty="0">
                <a:solidFill>
                  <a:prstClr val="white"/>
                </a:solidFill>
                <a:latin typeface="Avenir LT Std 35 Light" pitchFamily="34" charset="0"/>
              </a:rPr>
              <a:t>• Violences domestiques</a:t>
            </a:r>
          </a:p>
          <a:p>
            <a:pPr defTabSz="914400"/>
            <a:r>
              <a:rPr lang="fr-FR" sz="1000" dirty="0">
                <a:solidFill>
                  <a:prstClr val="white"/>
                </a:solidFill>
                <a:latin typeface="Avenir LT Std 35 Light" pitchFamily="34" charset="0"/>
              </a:rPr>
              <a:t>• Paiement de dots</a:t>
            </a:r>
          </a:p>
        </p:txBody>
      </p:sp>
      <p:sp>
        <p:nvSpPr>
          <p:cNvPr id="30" name="Right Arrow 29"/>
          <p:cNvSpPr/>
          <p:nvPr/>
        </p:nvSpPr>
        <p:spPr>
          <a:xfrm>
            <a:off x="1828800" y="3640532"/>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31" name="Right Arrow 30"/>
          <p:cNvSpPr/>
          <p:nvPr/>
        </p:nvSpPr>
        <p:spPr>
          <a:xfrm>
            <a:off x="2312045" y="6028188"/>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34" name="Rectangle 33"/>
          <p:cNvSpPr/>
          <p:nvPr/>
        </p:nvSpPr>
        <p:spPr>
          <a:xfrm>
            <a:off x="508933" y="2878479"/>
            <a:ext cx="1295400" cy="1477328"/>
          </a:xfrm>
          <a:prstGeom prst="rect">
            <a:avLst/>
          </a:prstGeom>
        </p:spPr>
        <p:txBody>
          <a:bodyPr wrap="square">
            <a:spAutoFit/>
          </a:bodyPr>
          <a:lstStyle/>
          <a:p>
            <a:pPr defTabSz="914400"/>
            <a:r>
              <a:rPr lang="fr-FR" sz="1000" dirty="0">
                <a:solidFill>
                  <a:prstClr val="white"/>
                </a:solidFill>
                <a:latin typeface="Avenir LT Std 35 Light" pitchFamily="34" charset="0"/>
              </a:rPr>
              <a:t>• Fragilité accrue</a:t>
            </a:r>
          </a:p>
          <a:p>
            <a:pPr defTabSz="914400"/>
            <a:r>
              <a:rPr lang="fr-FR" sz="1000" dirty="0">
                <a:solidFill>
                  <a:prstClr val="white"/>
                </a:solidFill>
                <a:latin typeface="Avenir LT Std 35 Light" pitchFamily="34" charset="0"/>
              </a:rPr>
              <a:t>• Inaptitude</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au travail</a:t>
            </a:r>
          </a:p>
          <a:p>
            <a:pPr defTabSz="914400"/>
            <a:r>
              <a:rPr lang="fr-FR" sz="1000" dirty="0">
                <a:solidFill>
                  <a:prstClr val="white"/>
                </a:solidFill>
                <a:latin typeface="Avenir LT Std 35 Light" pitchFamily="34" charset="0"/>
              </a:rPr>
              <a:t>• Absence de soins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dispensés par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la famille</a:t>
            </a:r>
          </a:p>
          <a:p>
            <a:pPr defTabSz="914400"/>
            <a:r>
              <a:rPr lang="fr-FR" sz="1000" dirty="0">
                <a:solidFill>
                  <a:prstClr val="white"/>
                </a:solidFill>
                <a:latin typeface="Avenir LT Std 35 Light" pitchFamily="34" charset="0"/>
              </a:rPr>
              <a:t>• Discrimination au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sein de la </a:t>
            </a:r>
            <a:br>
              <a:rPr lang="fr-FR" sz="1000" dirty="0">
                <a:solidFill>
                  <a:prstClr val="white"/>
                </a:solidFill>
                <a:latin typeface="Avenir LT Std 35 Light" pitchFamily="34" charset="0"/>
              </a:rPr>
            </a:br>
            <a:r>
              <a:rPr lang="fr-FR" sz="1000" dirty="0">
                <a:solidFill>
                  <a:prstClr val="white"/>
                </a:solidFill>
                <a:latin typeface="Avenir LT Std 35 Light" pitchFamily="34" charset="0"/>
              </a:rPr>
              <a:t>   main-d’œuvre </a:t>
            </a:r>
          </a:p>
        </p:txBody>
      </p:sp>
      <p:sp>
        <p:nvSpPr>
          <p:cNvPr id="35" name="Oval 34"/>
          <p:cNvSpPr/>
          <p:nvPr/>
        </p:nvSpPr>
        <p:spPr>
          <a:xfrm>
            <a:off x="4038600" y="3488132"/>
            <a:ext cx="1524000" cy="1371600"/>
          </a:xfrm>
          <a:prstGeom prst="ellipse">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36" name="Rectangle 35"/>
          <p:cNvSpPr/>
          <p:nvPr/>
        </p:nvSpPr>
        <p:spPr>
          <a:xfrm>
            <a:off x="4038600" y="3866502"/>
            <a:ext cx="1600200" cy="738664"/>
          </a:xfrm>
          <a:prstGeom prst="rect">
            <a:avLst/>
          </a:prstGeom>
        </p:spPr>
        <p:txBody>
          <a:bodyPr wrap="square">
            <a:spAutoFit/>
          </a:bodyPr>
          <a:lstStyle/>
          <a:p>
            <a:pPr algn="ctr" defTabSz="914400"/>
            <a:r>
              <a:rPr lang="fr-FR" sz="1400" b="1" dirty="0">
                <a:solidFill>
                  <a:prstClr val="white"/>
                </a:solidFill>
                <a:latin typeface="Avenir Medium"/>
                <a:cs typeface="Avenir Medium"/>
              </a:rPr>
              <a:t>CHOCS COVARIABLES ET DE SANTÉ</a:t>
            </a:r>
          </a:p>
        </p:txBody>
      </p:sp>
      <p:sp>
        <p:nvSpPr>
          <p:cNvPr id="37" name="Up Arrow 36"/>
          <p:cNvSpPr/>
          <p:nvPr/>
        </p:nvSpPr>
        <p:spPr>
          <a:xfrm>
            <a:off x="4572000" y="2559087"/>
            <a:ext cx="457200" cy="1081445"/>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38" name="Up Arrow 37"/>
          <p:cNvSpPr/>
          <p:nvPr/>
        </p:nvSpPr>
        <p:spPr>
          <a:xfrm rot="4256047">
            <a:off x="5657339" y="3364175"/>
            <a:ext cx="457200" cy="1009932"/>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39" name="Up Arrow 38"/>
          <p:cNvSpPr/>
          <p:nvPr/>
        </p:nvSpPr>
        <p:spPr>
          <a:xfrm rot="8185091">
            <a:off x="5485503" y="4413441"/>
            <a:ext cx="457200" cy="1064441"/>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40" name="Up Arrow 39"/>
          <p:cNvSpPr/>
          <p:nvPr/>
        </p:nvSpPr>
        <p:spPr>
          <a:xfrm rot="13073009">
            <a:off x="3783838" y="4430746"/>
            <a:ext cx="457200" cy="1064441"/>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41" name="Up Arrow 40"/>
          <p:cNvSpPr/>
          <p:nvPr/>
        </p:nvSpPr>
        <p:spPr>
          <a:xfrm rot="16988842">
            <a:off x="3389668" y="3375776"/>
            <a:ext cx="457200" cy="1064441"/>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42" name="Pentagon 41"/>
          <p:cNvSpPr/>
          <p:nvPr/>
        </p:nvSpPr>
        <p:spPr>
          <a:xfrm rot="6630099">
            <a:off x="6815079" y="4453614"/>
            <a:ext cx="695441" cy="497171"/>
          </a:xfrm>
          <a:prstGeom prst="homePlate">
            <a:avLst>
              <a:gd name="adj" fmla="val 48099"/>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43" name="Pentagon 42"/>
          <p:cNvSpPr/>
          <p:nvPr/>
        </p:nvSpPr>
        <p:spPr>
          <a:xfrm rot="10800000">
            <a:off x="4495801" y="6096000"/>
            <a:ext cx="702346" cy="497171"/>
          </a:xfrm>
          <a:prstGeom prst="homePlate">
            <a:avLst>
              <a:gd name="adj" fmla="val 48099"/>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44" name="Pentagon 43"/>
          <p:cNvSpPr/>
          <p:nvPr/>
        </p:nvSpPr>
        <p:spPr>
          <a:xfrm rot="14298192">
            <a:off x="2254648" y="4430951"/>
            <a:ext cx="702346" cy="497171"/>
          </a:xfrm>
          <a:prstGeom prst="homePlate">
            <a:avLst>
              <a:gd name="adj" fmla="val 48099"/>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45" name="Pentagon 44"/>
          <p:cNvSpPr/>
          <p:nvPr/>
        </p:nvSpPr>
        <p:spPr>
          <a:xfrm rot="2264087">
            <a:off x="5946089" y="2355661"/>
            <a:ext cx="702346" cy="497171"/>
          </a:xfrm>
          <a:prstGeom prst="homePlate">
            <a:avLst>
              <a:gd name="adj" fmla="val 48099"/>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fr-FR" dirty="0">
              <a:solidFill>
                <a:prstClr val="white"/>
              </a:solidFill>
            </a:endParaRPr>
          </a:p>
        </p:txBody>
      </p:sp>
      <p:sp>
        <p:nvSpPr>
          <p:cNvPr id="46" name="Rectangle 45"/>
          <p:cNvSpPr/>
          <p:nvPr/>
        </p:nvSpPr>
        <p:spPr>
          <a:xfrm>
            <a:off x="3998404" y="5449669"/>
            <a:ext cx="1802196" cy="646331"/>
          </a:xfrm>
          <a:prstGeom prst="rect">
            <a:avLst/>
          </a:prstGeom>
        </p:spPr>
        <p:txBody>
          <a:bodyPr wrap="square">
            <a:spAutoFit/>
          </a:bodyPr>
          <a:lstStyle/>
          <a:p>
            <a:pPr algn="ctr" defTabSz="914400"/>
            <a:r>
              <a:rPr lang="fr-FR" sz="1200" b="1" dirty="0">
                <a:solidFill>
                  <a:prstClr val="black">
                    <a:lumMod val="95000"/>
                    <a:lumOff val="5000"/>
                  </a:prstClr>
                </a:solidFill>
                <a:latin typeface="Avenir Medium"/>
                <a:cs typeface="Avenir Medium"/>
              </a:rPr>
              <a:t>HANDICAP ET MALADIES CHRONIQUES</a:t>
            </a:r>
          </a:p>
        </p:txBody>
      </p:sp>
    </p:spTree>
    <p:extLst>
      <p:ext uri="{BB962C8B-B14F-4D97-AF65-F5344CB8AC3E}">
        <p14:creationId xmlns:p14="http://schemas.microsoft.com/office/powerpoint/2010/main" val="3846885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a:stretch>
            <a:fillRect/>
          </a:stretch>
        </p:blipFill>
        <p:spPr>
          <a:xfrm rot="17663867">
            <a:off x="3250278" y="2038565"/>
            <a:ext cx="2827354" cy="3180772"/>
          </a:xfrm>
          <a:prstGeom prst="rect">
            <a:avLst/>
          </a:prstGeom>
        </p:spPr>
      </p:pic>
      <p:sp>
        <p:nvSpPr>
          <p:cNvPr id="2" name="Oval 1"/>
          <p:cNvSpPr/>
          <p:nvPr/>
        </p:nvSpPr>
        <p:spPr>
          <a:xfrm>
            <a:off x="3962400" y="914400"/>
            <a:ext cx="19050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 name="Oval 4"/>
          <p:cNvSpPr/>
          <p:nvPr/>
        </p:nvSpPr>
        <p:spPr>
          <a:xfrm>
            <a:off x="6400800" y="2514600"/>
            <a:ext cx="19050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Oval 5"/>
          <p:cNvSpPr/>
          <p:nvPr/>
        </p:nvSpPr>
        <p:spPr>
          <a:xfrm>
            <a:off x="5791200" y="4724400"/>
            <a:ext cx="19050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 name="Oval 7"/>
          <p:cNvSpPr/>
          <p:nvPr/>
        </p:nvSpPr>
        <p:spPr>
          <a:xfrm>
            <a:off x="2209800" y="4724400"/>
            <a:ext cx="19050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Oval 9"/>
          <p:cNvSpPr/>
          <p:nvPr/>
        </p:nvSpPr>
        <p:spPr>
          <a:xfrm>
            <a:off x="1524000" y="2514600"/>
            <a:ext cx="1752600" cy="1295400"/>
          </a:xfrm>
          <a:prstGeom prst="ellipse">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 name="Rectangle 3"/>
          <p:cNvSpPr/>
          <p:nvPr/>
        </p:nvSpPr>
        <p:spPr>
          <a:xfrm>
            <a:off x="1295400" y="685800"/>
            <a:ext cx="2438400" cy="1447800"/>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Rectangle 10"/>
          <p:cNvSpPr/>
          <p:nvPr/>
        </p:nvSpPr>
        <p:spPr>
          <a:xfrm>
            <a:off x="152400" y="2583425"/>
            <a:ext cx="1828800" cy="1447800"/>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2" name="Rectangle 11"/>
          <p:cNvSpPr/>
          <p:nvPr/>
        </p:nvSpPr>
        <p:spPr>
          <a:xfrm>
            <a:off x="457200" y="4876800"/>
            <a:ext cx="1828800" cy="1590978"/>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 name="Rectangle 12"/>
          <p:cNvSpPr/>
          <p:nvPr/>
        </p:nvSpPr>
        <p:spPr>
          <a:xfrm>
            <a:off x="6248400" y="685800"/>
            <a:ext cx="2265769" cy="1447800"/>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 name="Rectangle 13"/>
          <p:cNvSpPr/>
          <p:nvPr/>
        </p:nvSpPr>
        <p:spPr>
          <a:xfrm>
            <a:off x="7315200" y="4648200"/>
            <a:ext cx="1676398" cy="1524000"/>
          </a:xfrm>
          <a:prstGeom prst="rect">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Rectangle 14"/>
          <p:cNvSpPr/>
          <p:nvPr/>
        </p:nvSpPr>
        <p:spPr>
          <a:xfrm>
            <a:off x="1356783" y="632765"/>
            <a:ext cx="2453217" cy="1015663"/>
          </a:xfrm>
          <a:prstGeom prst="rect">
            <a:avLst/>
          </a:prstGeom>
        </p:spPr>
        <p:txBody>
          <a:bodyPr wrap="square">
            <a:spAutoFit/>
          </a:bodyPr>
          <a:lstStyle/>
          <a:p>
            <a:r>
              <a:rPr lang="fr-FR" sz="1200" b="1" dirty="0">
                <a:solidFill>
                  <a:schemeClr val="bg1"/>
                </a:solidFill>
                <a:latin typeface="Avenir LT Std 35 Light" pitchFamily="34" charset="0"/>
              </a:rPr>
              <a:t>Prestations pour l’enfance</a:t>
            </a:r>
          </a:p>
          <a:p>
            <a:r>
              <a:rPr lang="fr-FR" sz="1200" dirty="0">
                <a:solidFill>
                  <a:schemeClr val="bg1"/>
                </a:solidFill>
                <a:latin typeface="Avenir LT Std 35 Light" pitchFamily="34" charset="0"/>
              </a:rPr>
              <a:t>• Subvention d’appui à l’enfance</a:t>
            </a:r>
          </a:p>
          <a:p>
            <a:r>
              <a:rPr lang="fr-FR" sz="1200" dirty="0">
                <a:solidFill>
                  <a:schemeClr val="bg1"/>
                </a:solidFill>
                <a:latin typeface="Avenir LT Std 35 Light" pitchFamily="34" charset="0"/>
              </a:rPr>
              <a:t>• Subvention aux enfants adoptés</a:t>
            </a:r>
          </a:p>
          <a:p>
            <a:r>
              <a:rPr lang="fr-FR" sz="1200" dirty="0">
                <a:solidFill>
                  <a:schemeClr val="bg1"/>
                </a:solidFill>
                <a:latin typeface="Avenir LT Std 35 Light" pitchFamily="34" charset="0"/>
              </a:rPr>
              <a:t>• Subvention de dépendance </a:t>
            </a:r>
            <a:br>
              <a:rPr lang="fr-FR" sz="1200" dirty="0">
                <a:solidFill>
                  <a:schemeClr val="bg1"/>
                </a:solidFill>
                <a:latin typeface="Avenir LT Std 35 Light" pitchFamily="34" charset="0"/>
              </a:rPr>
            </a:br>
            <a:r>
              <a:rPr lang="fr-FR" sz="1200" dirty="0">
                <a:solidFill>
                  <a:schemeClr val="bg1"/>
                </a:solidFill>
                <a:latin typeface="Avenir LT Std 35 Light" pitchFamily="34" charset="0"/>
              </a:rPr>
              <a:t>   aux soins (handicap)</a:t>
            </a:r>
          </a:p>
        </p:txBody>
      </p:sp>
      <p:sp>
        <p:nvSpPr>
          <p:cNvPr id="16" name="Right Arrow 15"/>
          <p:cNvSpPr/>
          <p:nvPr/>
        </p:nvSpPr>
        <p:spPr>
          <a:xfrm>
            <a:off x="3657600" y="1295400"/>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7" name="Rectangle 16"/>
          <p:cNvSpPr/>
          <p:nvPr/>
        </p:nvSpPr>
        <p:spPr>
          <a:xfrm>
            <a:off x="4114800" y="1295400"/>
            <a:ext cx="1600200" cy="523220"/>
          </a:xfrm>
          <a:prstGeom prst="rect">
            <a:avLst/>
          </a:prstGeom>
        </p:spPr>
        <p:txBody>
          <a:bodyPr wrap="square">
            <a:spAutoFit/>
          </a:bodyPr>
          <a:lstStyle/>
          <a:p>
            <a:pPr algn="ctr"/>
            <a:r>
              <a:rPr lang="fr-FR" sz="1400" b="1" dirty="0">
                <a:solidFill>
                  <a:prstClr val="black">
                    <a:lumMod val="95000"/>
                    <a:lumOff val="5000"/>
                  </a:prstClr>
                </a:solidFill>
                <a:latin typeface="Avenir Medium"/>
                <a:cs typeface="Avenir Medium"/>
              </a:rPr>
              <a:t>PETITE ENFANCE</a:t>
            </a:r>
          </a:p>
        </p:txBody>
      </p:sp>
      <p:sp>
        <p:nvSpPr>
          <p:cNvPr id="19" name="Right Arrow 18"/>
          <p:cNvSpPr/>
          <p:nvPr/>
        </p:nvSpPr>
        <p:spPr>
          <a:xfrm rot="5400000">
            <a:off x="7162800" y="2057400"/>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1" name="Rectangle 20"/>
          <p:cNvSpPr/>
          <p:nvPr/>
        </p:nvSpPr>
        <p:spPr>
          <a:xfrm>
            <a:off x="6553200" y="2895600"/>
            <a:ext cx="1600200" cy="523220"/>
          </a:xfrm>
          <a:prstGeom prst="rect">
            <a:avLst/>
          </a:prstGeom>
        </p:spPr>
        <p:txBody>
          <a:bodyPr wrap="square">
            <a:spAutoFit/>
          </a:bodyPr>
          <a:lstStyle/>
          <a:p>
            <a:pPr algn="ctr"/>
            <a:r>
              <a:rPr lang="fr-FR" sz="1400" b="1" dirty="0">
                <a:solidFill>
                  <a:prstClr val="black">
                    <a:lumMod val="95000"/>
                    <a:lumOff val="5000"/>
                  </a:prstClr>
                </a:solidFill>
                <a:latin typeface="Avenir Medium"/>
                <a:cs typeface="Avenir Medium"/>
              </a:rPr>
              <a:t>ÂGE D’ÊTRE SCOLARISÉ</a:t>
            </a:r>
            <a:endParaRPr lang="fr-FR" sz="1400" b="1" dirty="0">
              <a:solidFill>
                <a:schemeClr val="tx1">
                  <a:lumMod val="95000"/>
                  <a:lumOff val="5000"/>
                </a:schemeClr>
              </a:solidFill>
              <a:latin typeface="Avenir Medium"/>
              <a:cs typeface="Avenir Medium"/>
            </a:endParaRPr>
          </a:p>
        </p:txBody>
      </p:sp>
      <p:sp>
        <p:nvSpPr>
          <p:cNvPr id="23" name="Rectangle 22"/>
          <p:cNvSpPr/>
          <p:nvPr/>
        </p:nvSpPr>
        <p:spPr>
          <a:xfrm>
            <a:off x="7391398" y="4685437"/>
            <a:ext cx="1676401" cy="1338828"/>
          </a:xfrm>
          <a:prstGeom prst="rect">
            <a:avLst/>
          </a:prstGeom>
        </p:spPr>
        <p:txBody>
          <a:bodyPr wrap="square">
            <a:spAutoFit/>
          </a:bodyPr>
          <a:lstStyle/>
          <a:p>
            <a:r>
              <a:rPr lang="fr-FR" sz="1100" b="1" dirty="0">
                <a:solidFill>
                  <a:schemeClr val="bg1"/>
                </a:solidFill>
                <a:latin typeface="Avenir LT Std 35 Light" pitchFamily="34" charset="0"/>
              </a:rPr>
              <a:t>Handicap</a:t>
            </a:r>
            <a:endParaRPr lang="fr-FR" sz="1150" b="1" dirty="0">
              <a:solidFill>
                <a:schemeClr val="bg1"/>
              </a:solidFill>
              <a:latin typeface="Avenir LT Std 35 Light" pitchFamily="34" charset="0"/>
            </a:endParaRPr>
          </a:p>
          <a:p>
            <a:r>
              <a:rPr lang="fr-FR" sz="1150" dirty="0">
                <a:solidFill>
                  <a:schemeClr val="bg1"/>
                </a:solidFill>
                <a:latin typeface="Avenir LT Std 35 Light" pitchFamily="34" charset="0"/>
              </a:rPr>
              <a:t>• Subvention </a:t>
            </a:r>
            <a:br>
              <a:rPr lang="fr-FR" sz="1150" dirty="0">
                <a:solidFill>
                  <a:schemeClr val="bg1"/>
                </a:solidFill>
                <a:latin typeface="Avenir LT Std 35 Light" pitchFamily="34" charset="0"/>
              </a:rPr>
            </a:br>
            <a:r>
              <a:rPr lang="fr-FR" sz="1150" dirty="0">
                <a:solidFill>
                  <a:schemeClr val="bg1"/>
                </a:solidFill>
                <a:latin typeface="Avenir LT Std 35 Light" pitchFamily="34" charset="0"/>
              </a:rPr>
              <a:t>   de handicap</a:t>
            </a:r>
          </a:p>
          <a:p>
            <a:endParaRPr lang="fr-FR" sz="1150" b="1" dirty="0">
              <a:solidFill>
                <a:schemeClr val="bg1"/>
              </a:solidFill>
              <a:latin typeface="Avenir LT Std 35 Light" pitchFamily="34" charset="0"/>
            </a:endParaRPr>
          </a:p>
          <a:p>
            <a:r>
              <a:rPr lang="fr-FR" sz="1150" b="1" dirty="0">
                <a:solidFill>
                  <a:schemeClr val="bg1"/>
                </a:solidFill>
                <a:latin typeface="Avenir LT Std 35 Light" pitchFamily="34" charset="0"/>
              </a:rPr>
              <a:t>Chômage</a:t>
            </a:r>
          </a:p>
          <a:p>
            <a:r>
              <a:rPr lang="fr-FR" sz="1150" dirty="0">
                <a:solidFill>
                  <a:schemeClr val="bg1"/>
                </a:solidFill>
                <a:latin typeface="Avenir LT Std 35 Light" pitchFamily="34" charset="0"/>
              </a:rPr>
              <a:t>• </a:t>
            </a:r>
            <a:r>
              <a:rPr lang="fr-FR" sz="1100" dirty="0">
                <a:solidFill>
                  <a:schemeClr val="bg1"/>
                </a:solidFill>
                <a:latin typeface="Avenir LT Std 35 Light" pitchFamily="34" charset="0"/>
              </a:rPr>
              <a:t>Petits programmes</a:t>
            </a:r>
            <a:br>
              <a:rPr lang="fr-FR" sz="1100" dirty="0">
                <a:solidFill>
                  <a:schemeClr val="bg1"/>
                </a:solidFill>
                <a:latin typeface="Avenir LT Std 35 Light" pitchFamily="34" charset="0"/>
              </a:rPr>
            </a:br>
            <a:r>
              <a:rPr lang="fr-FR" sz="1100" dirty="0">
                <a:solidFill>
                  <a:schemeClr val="bg1"/>
                </a:solidFill>
                <a:latin typeface="Avenir LT Std 35 Light" pitchFamily="34" charset="0"/>
              </a:rPr>
              <a:t>   de mise au travail</a:t>
            </a:r>
            <a:endParaRPr lang="fr-FR" sz="1150" dirty="0">
              <a:solidFill>
                <a:schemeClr val="bg1"/>
              </a:solidFill>
              <a:latin typeface="Avenir LT Std 35 Light" pitchFamily="34" charset="0"/>
            </a:endParaRPr>
          </a:p>
        </p:txBody>
      </p:sp>
      <p:sp>
        <p:nvSpPr>
          <p:cNvPr id="25" name="Left Arrow 24"/>
          <p:cNvSpPr/>
          <p:nvPr/>
        </p:nvSpPr>
        <p:spPr>
          <a:xfrm>
            <a:off x="7010400" y="5181600"/>
            <a:ext cx="381000" cy="381000"/>
          </a:xfrm>
          <a:prstGeom prst="lef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6" name="Rectangle 25"/>
          <p:cNvSpPr/>
          <p:nvPr/>
        </p:nvSpPr>
        <p:spPr>
          <a:xfrm>
            <a:off x="5791200" y="5181600"/>
            <a:ext cx="1295399" cy="307777"/>
          </a:xfrm>
          <a:prstGeom prst="rect">
            <a:avLst/>
          </a:prstGeom>
        </p:spPr>
        <p:txBody>
          <a:bodyPr wrap="square">
            <a:spAutoFit/>
          </a:bodyPr>
          <a:lstStyle/>
          <a:p>
            <a:pPr algn="ctr"/>
            <a:r>
              <a:rPr lang="fr-FR" sz="1400" b="1" dirty="0">
                <a:solidFill>
                  <a:prstClr val="black">
                    <a:lumMod val="95000"/>
                    <a:lumOff val="5000"/>
                  </a:prstClr>
                </a:solidFill>
                <a:latin typeface="Avenir Medium"/>
                <a:cs typeface="Avenir Medium"/>
              </a:rPr>
              <a:t>JEUNESSE</a:t>
            </a:r>
          </a:p>
        </p:txBody>
      </p:sp>
      <p:sp>
        <p:nvSpPr>
          <p:cNvPr id="27" name="Rectangle 26"/>
          <p:cNvSpPr/>
          <p:nvPr/>
        </p:nvSpPr>
        <p:spPr>
          <a:xfrm>
            <a:off x="2209800" y="5257800"/>
            <a:ext cx="1905000" cy="523220"/>
          </a:xfrm>
          <a:prstGeom prst="rect">
            <a:avLst/>
          </a:prstGeom>
        </p:spPr>
        <p:txBody>
          <a:bodyPr wrap="square">
            <a:spAutoFit/>
          </a:bodyPr>
          <a:lstStyle/>
          <a:p>
            <a:pPr algn="ctr"/>
            <a:r>
              <a:rPr lang="fr-FR" sz="1400" b="1" dirty="0">
                <a:solidFill>
                  <a:prstClr val="black">
                    <a:lumMod val="95000"/>
                    <a:lumOff val="5000"/>
                  </a:prstClr>
                </a:solidFill>
                <a:latin typeface="Avenir Medium"/>
                <a:cs typeface="Avenir Medium"/>
              </a:rPr>
              <a:t>ÂGE DE TRAVAILLER</a:t>
            </a:r>
          </a:p>
        </p:txBody>
      </p:sp>
      <p:sp>
        <p:nvSpPr>
          <p:cNvPr id="28" name="Rectangle 27"/>
          <p:cNvSpPr/>
          <p:nvPr/>
        </p:nvSpPr>
        <p:spPr>
          <a:xfrm>
            <a:off x="1524000" y="2895600"/>
            <a:ext cx="1905000" cy="307777"/>
          </a:xfrm>
          <a:prstGeom prst="rect">
            <a:avLst/>
          </a:prstGeom>
        </p:spPr>
        <p:txBody>
          <a:bodyPr wrap="square">
            <a:spAutoFit/>
          </a:bodyPr>
          <a:lstStyle/>
          <a:p>
            <a:pPr algn="ctr"/>
            <a:r>
              <a:rPr lang="fr-FR" sz="1400" b="1" dirty="0">
                <a:solidFill>
                  <a:prstClr val="black">
                    <a:lumMod val="95000"/>
                    <a:lumOff val="5000"/>
                  </a:prstClr>
                </a:solidFill>
                <a:latin typeface="Avenir Medium"/>
                <a:cs typeface="Avenir Medium"/>
              </a:rPr>
              <a:t>VIEILLESSE</a:t>
            </a:r>
          </a:p>
        </p:txBody>
      </p:sp>
      <p:sp>
        <p:nvSpPr>
          <p:cNvPr id="29" name="Rectangle 28"/>
          <p:cNvSpPr/>
          <p:nvPr/>
        </p:nvSpPr>
        <p:spPr>
          <a:xfrm>
            <a:off x="438390" y="4911988"/>
            <a:ext cx="1847610" cy="1384995"/>
          </a:xfrm>
          <a:prstGeom prst="rect">
            <a:avLst/>
          </a:prstGeom>
        </p:spPr>
        <p:txBody>
          <a:bodyPr wrap="square">
            <a:spAutoFit/>
          </a:bodyPr>
          <a:lstStyle/>
          <a:p>
            <a:r>
              <a:rPr lang="fr-FR" sz="1200" b="1" dirty="0">
                <a:solidFill>
                  <a:schemeClr val="bg1"/>
                </a:solidFill>
                <a:latin typeface="Avenir LT Std 35 Light" pitchFamily="34" charset="0"/>
              </a:rPr>
              <a:t>Handicap</a:t>
            </a:r>
          </a:p>
          <a:p>
            <a:r>
              <a:rPr lang="fr-FR" sz="1200" dirty="0">
                <a:solidFill>
                  <a:schemeClr val="bg1"/>
                </a:solidFill>
                <a:latin typeface="Avenir LT Std 35 Light" pitchFamily="34" charset="0"/>
              </a:rPr>
              <a:t>• Subvention de handicap</a:t>
            </a:r>
          </a:p>
          <a:p>
            <a:r>
              <a:rPr lang="fr-FR" sz="1200" dirty="0">
                <a:solidFill>
                  <a:schemeClr val="bg1"/>
                </a:solidFill>
                <a:latin typeface="Avenir LT Std 35 Light" pitchFamily="34" charset="0"/>
              </a:rPr>
              <a:t>• Subvention d’appui</a:t>
            </a:r>
          </a:p>
          <a:p>
            <a:endParaRPr lang="fr-FR" sz="1200" dirty="0">
              <a:solidFill>
                <a:schemeClr val="bg1"/>
              </a:solidFill>
              <a:latin typeface="Avenir LT Std 35 Light" pitchFamily="34" charset="0"/>
            </a:endParaRPr>
          </a:p>
          <a:p>
            <a:r>
              <a:rPr lang="fr-FR" sz="1200" b="1" dirty="0">
                <a:solidFill>
                  <a:schemeClr val="bg1"/>
                </a:solidFill>
                <a:latin typeface="Avenir LT Std 35 Light" pitchFamily="34" charset="0"/>
              </a:rPr>
              <a:t>Chômage</a:t>
            </a:r>
          </a:p>
          <a:p>
            <a:r>
              <a:rPr lang="fr-FR" sz="1200" dirty="0">
                <a:solidFill>
                  <a:schemeClr val="bg1"/>
                </a:solidFill>
                <a:latin typeface="Avenir LT Std 35 Light" pitchFamily="34" charset="0"/>
              </a:rPr>
              <a:t>• Petits programmes </a:t>
            </a:r>
            <a:br>
              <a:rPr lang="fr-FR" sz="1200" dirty="0">
                <a:solidFill>
                  <a:schemeClr val="bg1"/>
                </a:solidFill>
                <a:latin typeface="Avenir LT Std 35 Light" pitchFamily="34" charset="0"/>
              </a:rPr>
            </a:br>
            <a:r>
              <a:rPr lang="fr-FR" sz="1200" dirty="0">
                <a:solidFill>
                  <a:schemeClr val="bg1"/>
                </a:solidFill>
                <a:latin typeface="Avenir LT Std 35 Light" pitchFamily="34" charset="0"/>
              </a:rPr>
              <a:t>   de mise au travail</a:t>
            </a:r>
          </a:p>
        </p:txBody>
      </p:sp>
      <p:sp>
        <p:nvSpPr>
          <p:cNvPr id="30" name="Right Arrow 29"/>
          <p:cNvSpPr/>
          <p:nvPr/>
        </p:nvSpPr>
        <p:spPr>
          <a:xfrm>
            <a:off x="1828800" y="3276600"/>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1" name="Right Arrow 30"/>
          <p:cNvSpPr/>
          <p:nvPr/>
        </p:nvSpPr>
        <p:spPr>
          <a:xfrm>
            <a:off x="2209800" y="5486400"/>
            <a:ext cx="457200" cy="457200"/>
          </a:xfrm>
          <a:prstGeom prst="rightArrow">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4" name="Rectangle 33"/>
          <p:cNvSpPr/>
          <p:nvPr/>
        </p:nvSpPr>
        <p:spPr>
          <a:xfrm>
            <a:off x="236240" y="2628744"/>
            <a:ext cx="1704169" cy="1200329"/>
          </a:xfrm>
          <a:prstGeom prst="rect">
            <a:avLst/>
          </a:prstGeom>
        </p:spPr>
        <p:txBody>
          <a:bodyPr wrap="square">
            <a:spAutoFit/>
          </a:bodyPr>
          <a:lstStyle/>
          <a:p>
            <a:r>
              <a:rPr lang="fr-FR" sz="1200" b="1" dirty="0">
                <a:solidFill>
                  <a:schemeClr val="bg1"/>
                </a:solidFill>
                <a:latin typeface="Avenir LT Std 35 Light" pitchFamily="34" charset="0"/>
              </a:rPr>
              <a:t>Pensions</a:t>
            </a:r>
          </a:p>
          <a:p>
            <a:r>
              <a:rPr lang="fr-FR" sz="1200" b="1" dirty="0">
                <a:solidFill>
                  <a:schemeClr val="bg1"/>
                </a:solidFill>
                <a:latin typeface="Avenir LT Std 35 Light" pitchFamily="34" charset="0"/>
              </a:rPr>
              <a:t>• </a:t>
            </a:r>
            <a:r>
              <a:rPr lang="fr-FR" sz="1200" dirty="0">
                <a:solidFill>
                  <a:schemeClr val="bg1"/>
                </a:solidFill>
                <a:latin typeface="Avenir LT Std 35 Light" pitchFamily="34" charset="0"/>
              </a:rPr>
              <a:t>Subvention aux </a:t>
            </a:r>
            <a:br>
              <a:rPr lang="fr-FR" sz="1200" dirty="0">
                <a:solidFill>
                  <a:schemeClr val="bg1"/>
                </a:solidFill>
                <a:latin typeface="Avenir LT Std 35 Light" pitchFamily="34" charset="0"/>
              </a:rPr>
            </a:br>
            <a:r>
              <a:rPr lang="fr-FR" sz="1200" dirty="0">
                <a:solidFill>
                  <a:schemeClr val="bg1"/>
                </a:solidFill>
                <a:latin typeface="Avenir LT Std 35 Light" pitchFamily="34" charset="0"/>
              </a:rPr>
              <a:t>   personnes âgées</a:t>
            </a:r>
          </a:p>
          <a:p>
            <a:r>
              <a:rPr lang="fr-FR" sz="1200" dirty="0">
                <a:solidFill>
                  <a:schemeClr val="bg1"/>
                </a:solidFill>
                <a:latin typeface="Avenir LT Std 35 Light" pitchFamily="34" charset="0"/>
              </a:rPr>
              <a:t>• Subvention aux </a:t>
            </a:r>
            <a:br>
              <a:rPr lang="fr-FR" sz="1200" dirty="0">
                <a:solidFill>
                  <a:schemeClr val="bg1"/>
                </a:solidFill>
                <a:latin typeface="Avenir LT Std 35 Light" pitchFamily="34" charset="0"/>
              </a:rPr>
            </a:br>
            <a:r>
              <a:rPr lang="fr-FR" sz="1200" dirty="0">
                <a:solidFill>
                  <a:schemeClr val="bg1"/>
                </a:solidFill>
                <a:latin typeface="Avenir LT Std 35 Light" pitchFamily="34" charset="0"/>
              </a:rPr>
              <a:t>   vétérans de guerre</a:t>
            </a:r>
          </a:p>
          <a:p>
            <a:r>
              <a:rPr lang="fr-FR" sz="1200" dirty="0">
                <a:solidFill>
                  <a:schemeClr val="bg1"/>
                </a:solidFill>
                <a:latin typeface="Avenir LT Std 35 Light" pitchFamily="34" charset="0"/>
              </a:rPr>
              <a:t>• Subvention d’appui</a:t>
            </a:r>
          </a:p>
        </p:txBody>
      </p:sp>
      <p:sp>
        <p:nvSpPr>
          <p:cNvPr id="35" name="Oval 34"/>
          <p:cNvSpPr/>
          <p:nvPr/>
        </p:nvSpPr>
        <p:spPr>
          <a:xfrm>
            <a:off x="4038600" y="3124200"/>
            <a:ext cx="1524000" cy="1371600"/>
          </a:xfrm>
          <a:prstGeom prst="ellipse">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6" name="Rectangle 35"/>
          <p:cNvSpPr/>
          <p:nvPr/>
        </p:nvSpPr>
        <p:spPr>
          <a:xfrm>
            <a:off x="4038600" y="3502570"/>
            <a:ext cx="1600200" cy="738664"/>
          </a:xfrm>
          <a:prstGeom prst="rect">
            <a:avLst/>
          </a:prstGeom>
        </p:spPr>
        <p:txBody>
          <a:bodyPr wrap="square">
            <a:spAutoFit/>
          </a:bodyPr>
          <a:lstStyle/>
          <a:p>
            <a:pPr algn="ctr"/>
            <a:r>
              <a:rPr lang="fr-FR" sz="1400" b="1" dirty="0">
                <a:solidFill>
                  <a:prstClr val="white"/>
                </a:solidFill>
                <a:latin typeface="Avenir Medium"/>
                <a:cs typeface="Avenir Medium"/>
              </a:rPr>
              <a:t>CO-VARIÁVEL</a:t>
            </a:r>
          </a:p>
          <a:p>
            <a:pPr algn="ctr"/>
            <a:r>
              <a:rPr lang="fr-FR" sz="1400" b="1" dirty="0">
                <a:solidFill>
                  <a:prstClr val="white"/>
                </a:solidFill>
                <a:latin typeface="Avenir Medium"/>
                <a:cs typeface="Avenir Medium"/>
              </a:rPr>
              <a:t>E CHOQUES </a:t>
            </a:r>
            <a:br>
              <a:rPr lang="fr-FR" sz="1400" b="1" dirty="0">
                <a:solidFill>
                  <a:prstClr val="white"/>
                </a:solidFill>
                <a:latin typeface="Avenir Medium"/>
                <a:cs typeface="Avenir Medium"/>
              </a:rPr>
            </a:br>
            <a:r>
              <a:rPr lang="fr-FR" sz="1400" b="1" dirty="0">
                <a:solidFill>
                  <a:prstClr val="white"/>
                </a:solidFill>
                <a:latin typeface="Avenir Medium"/>
                <a:cs typeface="Avenir Medium"/>
              </a:rPr>
              <a:t>DE SAÚDE</a:t>
            </a:r>
            <a:endParaRPr lang="fr-FR" sz="1400" b="1" dirty="0">
              <a:solidFill>
                <a:schemeClr val="bg1"/>
              </a:solidFill>
              <a:latin typeface="Avenir Medium"/>
              <a:cs typeface="Avenir Medium"/>
            </a:endParaRPr>
          </a:p>
        </p:txBody>
      </p:sp>
      <p:sp>
        <p:nvSpPr>
          <p:cNvPr id="37" name="Up Arrow 36"/>
          <p:cNvSpPr/>
          <p:nvPr/>
        </p:nvSpPr>
        <p:spPr>
          <a:xfrm>
            <a:off x="4572000" y="2362200"/>
            <a:ext cx="457200" cy="914400"/>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8" name="Up Arrow 37"/>
          <p:cNvSpPr/>
          <p:nvPr/>
        </p:nvSpPr>
        <p:spPr>
          <a:xfrm rot="4256047">
            <a:off x="5657339" y="3000243"/>
            <a:ext cx="457200" cy="1009932"/>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9" name="Up Arrow 38"/>
          <p:cNvSpPr/>
          <p:nvPr/>
        </p:nvSpPr>
        <p:spPr>
          <a:xfrm rot="8185091">
            <a:off x="5485503" y="4049509"/>
            <a:ext cx="457200" cy="1064441"/>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0" name="Up Arrow 39"/>
          <p:cNvSpPr/>
          <p:nvPr/>
        </p:nvSpPr>
        <p:spPr>
          <a:xfrm rot="13073009">
            <a:off x="3783838" y="4066814"/>
            <a:ext cx="457200" cy="1064441"/>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1" name="Up Arrow 40"/>
          <p:cNvSpPr/>
          <p:nvPr/>
        </p:nvSpPr>
        <p:spPr>
          <a:xfrm rot="16988842">
            <a:off x="3389668" y="3011844"/>
            <a:ext cx="457200" cy="1064441"/>
          </a:xfrm>
          <a:prstGeom prst="upArrow">
            <a:avLst/>
          </a:prstGeom>
          <a:solidFill>
            <a:srgbClr val="102A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2" name="Pentagon 41"/>
          <p:cNvSpPr/>
          <p:nvPr/>
        </p:nvSpPr>
        <p:spPr>
          <a:xfrm rot="6630099">
            <a:off x="6815079" y="4089682"/>
            <a:ext cx="695441" cy="497171"/>
          </a:xfrm>
          <a:prstGeom prst="homePlate">
            <a:avLst>
              <a:gd name="adj" fmla="val 48099"/>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3" name="Pentagon 42"/>
          <p:cNvSpPr/>
          <p:nvPr/>
        </p:nvSpPr>
        <p:spPr>
          <a:xfrm rot="10800000">
            <a:off x="4555454" y="5827428"/>
            <a:ext cx="702346" cy="497171"/>
          </a:xfrm>
          <a:prstGeom prst="homePlate">
            <a:avLst>
              <a:gd name="adj" fmla="val 48099"/>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4" name="Pentagon 43"/>
          <p:cNvSpPr/>
          <p:nvPr/>
        </p:nvSpPr>
        <p:spPr>
          <a:xfrm rot="14298192">
            <a:off x="2254648" y="4067019"/>
            <a:ext cx="702346" cy="497171"/>
          </a:xfrm>
          <a:prstGeom prst="homePlate">
            <a:avLst>
              <a:gd name="adj" fmla="val 48099"/>
            </a:avLst>
          </a:prstGeom>
          <a:solidFill>
            <a:srgbClr val="EFD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5" name="Pentagon 44"/>
          <p:cNvSpPr/>
          <p:nvPr/>
        </p:nvSpPr>
        <p:spPr>
          <a:xfrm rot="2264087">
            <a:off x="5946089" y="1991729"/>
            <a:ext cx="702346" cy="497171"/>
          </a:xfrm>
          <a:prstGeom prst="homePlate">
            <a:avLst>
              <a:gd name="adj" fmla="val 48099"/>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6" name="Rectangle 45"/>
          <p:cNvSpPr/>
          <p:nvPr/>
        </p:nvSpPr>
        <p:spPr>
          <a:xfrm>
            <a:off x="4038599" y="5100935"/>
            <a:ext cx="1828799" cy="646331"/>
          </a:xfrm>
          <a:prstGeom prst="rect">
            <a:avLst/>
          </a:prstGeom>
        </p:spPr>
        <p:txBody>
          <a:bodyPr wrap="square">
            <a:spAutoFit/>
          </a:bodyPr>
          <a:lstStyle/>
          <a:p>
            <a:pPr algn="ctr"/>
            <a:r>
              <a:rPr lang="fr-FR" sz="1200" b="1" dirty="0">
                <a:solidFill>
                  <a:schemeClr val="tx1">
                    <a:lumMod val="95000"/>
                    <a:lumOff val="5000"/>
                  </a:schemeClr>
                </a:solidFill>
                <a:latin typeface="Avenir Medium"/>
                <a:cs typeface="Avenir Medium"/>
              </a:rPr>
              <a:t>HANDICAP ET MALADIES CHRONIQUES</a:t>
            </a:r>
          </a:p>
        </p:txBody>
      </p:sp>
      <p:sp>
        <p:nvSpPr>
          <p:cNvPr id="47" name="TextBox 46"/>
          <p:cNvSpPr txBox="1"/>
          <p:nvPr/>
        </p:nvSpPr>
        <p:spPr>
          <a:xfrm>
            <a:off x="2438400" y="25000"/>
            <a:ext cx="4802918" cy="523220"/>
          </a:xfrm>
          <a:prstGeom prst="rect">
            <a:avLst/>
          </a:prstGeom>
          <a:noFill/>
        </p:spPr>
        <p:txBody>
          <a:bodyPr wrap="none" rtlCol="0">
            <a:spAutoFit/>
          </a:bodyPr>
          <a:lstStyle/>
          <a:p>
            <a:r>
              <a:rPr lang="fr-FR" sz="2800" b="1" dirty="0">
                <a:latin typeface="Avenir Book"/>
                <a:cs typeface="Avenir Book"/>
              </a:rPr>
              <a:t>Exemple de l’Afrique du Sud</a:t>
            </a:r>
          </a:p>
        </p:txBody>
      </p:sp>
      <p:sp>
        <p:nvSpPr>
          <p:cNvPr id="49" name="Rectangle 48"/>
          <p:cNvSpPr/>
          <p:nvPr/>
        </p:nvSpPr>
        <p:spPr>
          <a:xfrm>
            <a:off x="6374845" y="624870"/>
            <a:ext cx="2139324" cy="1384995"/>
          </a:xfrm>
          <a:prstGeom prst="rect">
            <a:avLst/>
          </a:prstGeom>
        </p:spPr>
        <p:txBody>
          <a:bodyPr wrap="square">
            <a:spAutoFit/>
          </a:bodyPr>
          <a:lstStyle/>
          <a:p>
            <a:r>
              <a:rPr lang="fr-FR" sz="1200" b="1" dirty="0">
                <a:solidFill>
                  <a:schemeClr val="bg1"/>
                </a:solidFill>
                <a:latin typeface="Avenir LT Std 35 Light" pitchFamily="34" charset="0"/>
              </a:rPr>
              <a:t>Prestations pour l’enfance</a:t>
            </a:r>
          </a:p>
          <a:p>
            <a:r>
              <a:rPr lang="fr-FR" sz="1200" dirty="0">
                <a:solidFill>
                  <a:schemeClr val="bg1"/>
                </a:solidFill>
                <a:latin typeface="Avenir LT Std 35 Light" pitchFamily="34" charset="0"/>
              </a:rPr>
              <a:t>• Subvention d’appui </a:t>
            </a:r>
            <a:br>
              <a:rPr lang="fr-FR" sz="1200" dirty="0">
                <a:solidFill>
                  <a:schemeClr val="bg1"/>
                </a:solidFill>
                <a:latin typeface="Avenir LT Std 35 Light" pitchFamily="34" charset="0"/>
              </a:rPr>
            </a:br>
            <a:r>
              <a:rPr lang="fr-FR" sz="1200" dirty="0">
                <a:solidFill>
                  <a:schemeClr val="bg1"/>
                </a:solidFill>
                <a:latin typeface="Avenir LT Std 35 Light" pitchFamily="34" charset="0"/>
              </a:rPr>
              <a:t>   à l’enfance</a:t>
            </a:r>
          </a:p>
          <a:p>
            <a:r>
              <a:rPr lang="fr-FR" sz="1200" dirty="0">
                <a:solidFill>
                  <a:schemeClr val="bg1"/>
                </a:solidFill>
                <a:latin typeface="Avenir LT Std 35 Light" pitchFamily="34" charset="0"/>
              </a:rPr>
              <a:t>• Subvention aux </a:t>
            </a:r>
            <a:br>
              <a:rPr lang="fr-FR" sz="1200" dirty="0">
                <a:solidFill>
                  <a:schemeClr val="bg1"/>
                </a:solidFill>
                <a:latin typeface="Avenir LT Std 35 Light" pitchFamily="34" charset="0"/>
              </a:rPr>
            </a:br>
            <a:r>
              <a:rPr lang="fr-FR" sz="1200" dirty="0">
                <a:solidFill>
                  <a:schemeClr val="bg1"/>
                </a:solidFill>
                <a:latin typeface="Avenir LT Std 35 Light" pitchFamily="34" charset="0"/>
              </a:rPr>
              <a:t>   enfants adoptés</a:t>
            </a:r>
          </a:p>
          <a:p>
            <a:r>
              <a:rPr lang="fr-FR" sz="1200" dirty="0">
                <a:solidFill>
                  <a:schemeClr val="bg1"/>
                </a:solidFill>
                <a:latin typeface="Avenir LT Std 35 Light" pitchFamily="34" charset="0"/>
              </a:rPr>
              <a:t>• Subvention de dépendance </a:t>
            </a:r>
            <a:br>
              <a:rPr lang="fr-FR" sz="1200" dirty="0">
                <a:solidFill>
                  <a:schemeClr val="bg1"/>
                </a:solidFill>
                <a:latin typeface="Avenir LT Std 35 Light" pitchFamily="34" charset="0"/>
              </a:rPr>
            </a:br>
            <a:r>
              <a:rPr lang="fr-FR" sz="1200" dirty="0">
                <a:solidFill>
                  <a:schemeClr val="bg1"/>
                </a:solidFill>
                <a:latin typeface="Avenir LT Std 35 Light" pitchFamily="34" charset="0"/>
              </a:rPr>
              <a:t>   aux soins (handicap)</a:t>
            </a:r>
          </a:p>
        </p:txBody>
      </p:sp>
    </p:spTree>
    <p:extLst>
      <p:ext uri="{BB962C8B-B14F-4D97-AF65-F5344CB8AC3E}">
        <p14:creationId xmlns:p14="http://schemas.microsoft.com/office/powerpoint/2010/main" val="2898213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3066" y="1960707"/>
            <a:ext cx="1225441" cy="1246642"/>
          </a:xfrm>
          <a:prstGeom prst="rect">
            <a:avLst/>
          </a:prstGeom>
        </p:spPr>
      </p:pic>
      <p:pic>
        <p:nvPicPr>
          <p:cNvPr id="95" name="Picture 9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45620" y="1985513"/>
            <a:ext cx="1039367" cy="1219479"/>
          </a:xfrm>
          <a:prstGeom prst="rect">
            <a:avLst/>
          </a:prstGeom>
        </p:spPr>
      </p:pic>
      <p:pic>
        <p:nvPicPr>
          <p:cNvPr id="93" name="Picture 9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6015" y="1940621"/>
            <a:ext cx="977268" cy="1264371"/>
          </a:xfrm>
          <a:prstGeom prst="rect">
            <a:avLst/>
          </a:prstGeom>
        </p:spPr>
      </p:pic>
      <p:pic>
        <p:nvPicPr>
          <p:cNvPr id="89" name="Picture 8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13667" y="1975221"/>
            <a:ext cx="1095476" cy="1239642"/>
          </a:xfrm>
          <a:prstGeom prst="rect">
            <a:avLst/>
          </a:prstGeom>
        </p:spPr>
      </p:pic>
      <p:pic>
        <p:nvPicPr>
          <p:cNvPr id="82" name="Picture 8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47258" y="1992735"/>
            <a:ext cx="967543" cy="1236642"/>
          </a:xfrm>
          <a:prstGeom prst="rect">
            <a:avLst/>
          </a:prstGeom>
        </p:spPr>
      </p:pic>
      <p:sp>
        <p:nvSpPr>
          <p:cNvPr id="98" name="Rectangle 97"/>
          <p:cNvSpPr/>
          <p:nvPr/>
        </p:nvSpPr>
        <p:spPr>
          <a:xfrm>
            <a:off x="624048" y="1436830"/>
            <a:ext cx="7760939" cy="5616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800" dirty="0">
              <a:solidFill>
                <a:srgbClr val="FFC000"/>
              </a:solidFill>
            </a:endParaRPr>
          </a:p>
        </p:txBody>
      </p:sp>
      <p:sp>
        <p:nvSpPr>
          <p:cNvPr id="102" name="Rectangle 101"/>
          <p:cNvSpPr/>
          <p:nvPr/>
        </p:nvSpPr>
        <p:spPr>
          <a:xfrm>
            <a:off x="4000500" y="1675236"/>
            <a:ext cx="1199220" cy="299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t>Jeunesse</a:t>
            </a:r>
            <a:endParaRPr lang="fr-FR" sz="1500" b="1" dirty="0"/>
          </a:p>
        </p:txBody>
      </p:sp>
      <p:sp>
        <p:nvSpPr>
          <p:cNvPr id="44" name="Rounded Rectangle 43"/>
          <p:cNvSpPr/>
          <p:nvPr/>
        </p:nvSpPr>
        <p:spPr>
          <a:xfrm>
            <a:off x="843395" y="3257469"/>
            <a:ext cx="4127500" cy="20613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Transferts monétaires (conditionnels ou non)</a:t>
            </a:r>
          </a:p>
        </p:txBody>
      </p:sp>
      <p:sp>
        <p:nvSpPr>
          <p:cNvPr id="46" name="Rounded Rectangle 45"/>
          <p:cNvSpPr/>
          <p:nvPr/>
        </p:nvSpPr>
        <p:spPr>
          <a:xfrm>
            <a:off x="5062998" y="3553479"/>
            <a:ext cx="1080067" cy="40260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900" dirty="0"/>
              <a:t>prestations liées </a:t>
            </a:r>
            <a:br>
              <a:rPr lang="fr-FR" sz="900" dirty="0"/>
            </a:br>
            <a:r>
              <a:rPr lang="fr-FR" sz="900" dirty="0"/>
              <a:t>à l'exercice </a:t>
            </a:r>
            <a:br>
              <a:rPr lang="fr-FR" sz="900" dirty="0"/>
            </a:br>
            <a:r>
              <a:rPr lang="fr-FR" sz="900" dirty="0"/>
              <a:t>d'un emploi</a:t>
            </a:r>
          </a:p>
        </p:txBody>
      </p:sp>
      <p:sp>
        <p:nvSpPr>
          <p:cNvPr id="47" name="Rounded Rectangle 46"/>
          <p:cNvSpPr/>
          <p:nvPr/>
        </p:nvSpPr>
        <p:spPr>
          <a:xfrm>
            <a:off x="7354257" y="3247863"/>
            <a:ext cx="1030729" cy="354184"/>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Pensions sociales</a:t>
            </a:r>
          </a:p>
        </p:txBody>
      </p:sp>
      <p:sp>
        <p:nvSpPr>
          <p:cNvPr id="48" name="Rounded Rectangle 47"/>
          <p:cNvSpPr/>
          <p:nvPr/>
        </p:nvSpPr>
        <p:spPr>
          <a:xfrm>
            <a:off x="5075703" y="3984710"/>
            <a:ext cx="1067362" cy="32748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Allocation chômage</a:t>
            </a:r>
          </a:p>
        </p:txBody>
      </p:sp>
      <p:sp>
        <p:nvSpPr>
          <p:cNvPr id="49" name="Rounded Rectangle 48"/>
          <p:cNvSpPr/>
          <p:nvPr/>
        </p:nvSpPr>
        <p:spPr>
          <a:xfrm>
            <a:off x="2106067" y="3542378"/>
            <a:ext cx="1163806" cy="29468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900" dirty="0"/>
              <a:t>Primes de naissance, allocations familiales</a:t>
            </a:r>
          </a:p>
        </p:txBody>
      </p:sp>
      <p:sp>
        <p:nvSpPr>
          <p:cNvPr id="51" name="Rounded Rectangle 50"/>
          <p:cNvSpPr/>
          <p:nvPr/>
        </p:nvSpPr>
        <p:spPr>
          <a:xfrm>
            <a:off x="4129034" y="3541477"/>
            <a:ext cx="841861" cy="25392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050" dirty="0"/>
              <a:t>Bourses</a:t>
            </a:r>
          </a:p>
        </p:txBody>
      </p:sp>
      <p:sp>
        <p:nvSpPr>
          <p:cNvPr id="60" name="Rounded Rectangle 59"/>
          <p:cNvSpPr/>
          <p:nvPr/>
        </p:nvSpPr>
        <p:spPr>
          <a:xfrm>
            <a:off x="5062997" y="4362897"/>
            <a:ext cx="1080067" cy="361503"/>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Assurance chômage</a:t>
            </a:r>
          </a:p>
        </p:txBody>
      </p:sp>
      <p:sp>
        <p:nvSpPr>
          <p:cNvPr id="61" name="Rounded Rectangle 60"/>
          <p:cNvSpPr/>
          <p:nvPr/>
        </p:nvSpPr>
        <p:spPr>
          <a:xfrm>
            <a:off x="6270469" y="3245221"/>
            <a:ext cx="940818" cy="373466"/>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Assistance handicap</a:t>
            </a:r>
          </a:p>
        </p:txBody>
      </p:sp>
      <p:sp>
        <p:nvSpPr>
          <p:cNvPr id="62" name="Rounded Rectangle 61"/>
          <p:cNvSpPr/>
          <p:nvPr/>
        </p:nvSpPr>
        <p:spPr>
          <a:xfrm>
            <a:off x="6267754" y="4178711"/>
            <a:ext cx="940818" cy="37346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Assurance handicap</a:t>
            </a:r>
          </a:p>
        </p:txBody>
      </p:sp>
      <p:sp>
        <p:nvSpPr>
          <p:cNvPr id="63" name="Rounded Rectangle 62"/>
          <p:cNvSpPr/>
          <p:nvPr/>
        </p:nvSpPr>
        <p:spPr>
          <a:xfrm>
            <a:off x="838200" y="3539349"/>
            <a:ext cx="1102529" cy="485187"/>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Coupons/Bons alimentaires </a:t>
            </a:r>
          </a:p>
        </p:txBody>
      </p:sp>
      <p:sp>
        <p:nvSpPr>
          <p:cNvPr id="64" name="Rounded Rectangle 63"/>
          <p:cNvSpPr/>
          <p:nvPr/>
        </p:nvSpPr>
        <p:spPr>
          <a:xfrm>
            <a:off x="2110387" y="4343166"/>
            <a:ext cx="1180528" cy="426056"/>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Compléments nutritionnels</a:t>
            </a:r>
          </a:p>
        </p:txBody>
      </p:sp>
      <p:sp>
        <p:nvSpPr>
          <p:cNvPr id="65" name="Rounded Rectangle 64"/>
          <p:cNvSpPr/>
          <p:nvPr/>
        </p:nvSpPr>
        <p:spPr>
          <a:xfrm>
            <a:off x="2100740" y="3907237"/>
            <a:ext cx="1180528" cy="37411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Prestations de maternité</a:t>
            </a:r>
          </a:p>
        </p:txBody>
      </p:sp>
      <p:sp>
        <p:nvSpPr>
          <p:cNvPr id="66" name="Rounded Rectangle 65"/>
          <p:cNvSpPr/>
          <p:nvPr/>
        </p:nvSpPr>
        <p:spPr>
          <a:xfrm>
            <a:off x="7354257" y="4107103"/>
            <a:ext cx="1028310" cy="44450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000" dirty="0">
                <a:solidFill>
                  <a:schemeClr val="bg1"/>
                </a:solidFill>
              </a:rPr>
              <a:t>Pension de survivant et </a:t>
            </a:r>
            <a:br>
              <a:rPr lang="fr-FR" sz="1000" dirty="0">
                <a:solidFill>
                  <a:schemeClr val="bg1"/>
                </a:solidFill>
              </a:rPr>
            </a:br>
            <a:r>
              <a:rPr lang="fr-FR" sz="1000" dirty="0">
                <a:solidFill>
                  <a:schemeClr val="bg1"/>
                </a:solidFill>
              </a:rPr>
              <a:t>de décès</a:t>
            </a:r>
          </a:p>
        </p:txBody>
      </p:sp>
      <p:sp>
        <p:nvSpPr>
          <p:cNvPr id="67" name="Rounded Rectangle 66"/>
          <p:cNvSpPr/>
          <p:nvPr/>
        </p:nvSpPr>
        <p:spPr>
          <a:xfrm>
            <a:off x="5062998" y="4780488"/>
            <a:ext cx="1377036" cy="328755"/>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050" dirty="0">
                <a:solidFill>
                  <a:schemeClr val="bg1"/>
                </a:solidFill>
              </a:rPr>
              <a:t>Maladie et accidents du travail</a:t>
            </a:r>
          </a:p>
        </p:txBody>
      </p:sp>
      <p:sp>
        <p:nvSpPr>
          <p:cNvPr id="68" name="Rounded Rectangle 67"/>
          <p:cNvSpPr/>
          <p:nvPr/>
        </p:nvSpPr>
        <p:spPr>
          <a:xfrm>
            <a:off x="3322986" y="3539349"/>
            <a:ext cx="752935" cy="74199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800" dirty="0">
                <a:solidFill>
                  <a:schemeClr val="bg1"/>
                </a:solidFill>
              </a:rPr>
              <a:t>Alimentation scolaire, fournitures, transport</a:t>
            </a:r>
          </a:p>
        </p:txBody>
      </p:sp>
      <p:sp>
        <p:nvSpPr>
          <p:cNvPr id="69" name="Rounded Rectangle 68"/>
          <p:cNvSpPr/>
          <p:nvPr/>
        </p:nvSpPr>
        <p:spPr>
          <a:xfrm>
            <a:off x="6513714" y="4624761"/>
            <a:ext cx="1868853" cy="25203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Coupons/Bons alimentaires </a:t>
            </a:r>
          </a:p>
        </p:txBody>
      </p:sp>
      <p:sp>
        <p:nvSpPr>
          <p:cNvPr id="70" name="Rounded Rectangle 69"/>
          <p:cNvSpPr/>
          <p:nvPr/>
        </p:nvSpPr>
        <p:spPr>
          <a:xfrm>
            <a:off x="7354257" y="3626222"/>
            <a:ext cx="1028310" cy="44450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050" dirty="0">
                <a:solidFill>
                  <a:schemeClr val="bg1"/>
                </a:solidFill>
              </a:rPr>
              <a:t>Pensions contributives</a:t>
            </a:r>
          </a:p>
        </p:txBody>
      </p:sp>
      <p:sp>
        <p:nvSpPr>
          <p:cNvPr id="71" name="Rounded Rectangle 70"/>
          <p:cNvSpPr/>
          <p:nvPr/>
        </p:nvSpPr>
        <p:spPr>
          <a:xfrm>
            <a:off x="838200" y="4593982"/>
            <a:ext cx="1102528" cy="48518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Subventions aux services publics</a:t>
            </a:r>
          </a:p>
        </p:txBody>
      </p:sp>
      <p:sp>
        <p:nvSpPr>
          <p:cNvPr id="72" name="Rounded Rectangle 71"/>
          <p:cNvSpPr/>
          <p:nvPr/>
        </p:nvSpPr>
        <p:spPr>
          <a:xfrm>
            <a:off x="6513714" y="4946531"/>
            <a:ext cx="1868853" cy="158869"/>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900" dirty="0">
                <a:solidFill>
                  <a:schemeClr val="bg1"/>
                </a:solidFill>
              </a:rPr>
              <a:t>Subventions aux services publics</a:t>
            </a:r>
          </a:p>
        </p:txBody>
      </p:sp>
      <p:sp>
        <p:nvSpPr>
          <p:cNvPr id="73" name="Rounded Rectangle 72"/>
          <p:cNvSpPr/>
          <p:nvPr/>
        </p:nvSpPr>
        <p:spPr>
          <a:xfrm>
            <a:off x="6269579" y="3689722"/>
            <a:ext cx="940818" cy="44450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900" dirty="0"/>
              <a:t>Subvention </a:t>
            </a:r>
            <a:br>
              <a:rPr lang="fr-FR" sz="900" dirty="0"/>
            </a:br>
            <a:r>
              <a:rPr lang="fr-FR" sz="900" dirty="0"/>
              <a:t>aux prestataires </a:t>
            </a:r>
            <a:br>
              <a:rPr lang="fr-FR" sz="900" dirty="0"/>
            </a:br>
            <a:r>
              <a:rPr lang="fr-FR" sz="900" dirty="0"/>
              <a:t>de soins</a:t>
            </a:r>
          </a:p>
        </p:txBody>
      </p:sp>
      <p:sp>
        <p:nvSpPr>
          <p:cNvPr id="75" name="Rounded Rectangle 74"/>
          <p:cNvSpPr/>
          <p:nvPr/>
        </p:nvSpPr>
        <p:spPr>
          <a:xfrm>
            <a:off x="5065226" y="3229377"/>
            <a:ext cx="1086509" cy="26984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050" dirty="0"/>
              <a:t>Travaux publics</a:t>
            </a:r>
          </a:p>
        </p:txBody>
      </p:sp>
      <p:sp>
        <p:nvSpPr>
          <p:cNvPr id="77" name="Rounded Rectangle 76"/>
          <p:cNvSpPr/>
          <p:nvPr/>
        </p:nvSpPr>
        <p:spPr>
          <a:xfrm>
            <a:off x="838199" y="4102877"/>
            <a:ext cx="1102529" cy="42306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Aides au logement</a:t>
            </a:r>
          </a:p>
        </p:txBody>
      </p:sp>
      <p:sp>
        <p:nvSpPr>
          <p:cNvPr id="99" name="Rectangle 98"/>
          <p:cNvSpPr/>
          <p:nvPr/>
        </p:nvSpPr>
        <p:spPr>
          <a:xfrm>
            <a:off x="766548" y="1721222"/>
            <a:ext cx="1467780" cy="264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333" dirty="0"/>
              <a:t>     </a:t>
            </a:r>
            <a:r>
              <a:rPr lang="fr-FR" sz="1333" b="1" dirty="0"/>
              <a:t>Familles</a:t>
            </a:r>
            <a:endParaRPr lang="fr-FR" sz="1500" b="1" dirty="0"/>
          </a:p>
        </p:txBody>
      </p:sp>
      <p:sp>
        <p:nvSpPr>
          <p:cNvPr id="100" name="Rectangle 99"/>
          <p:cNvSpPr/>
          <p:nvPr/>
        </p:nvSpPr>
        <p:spPr>
          <a:xfrm>
            <a:off x="1841500" y="1530722"/>
            <a:ext cx="1587500" cy="3890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t>Grossesse</a:t>
            </a:r>
          </a:p>
          <a:p>
            <a:pPr algn="ctr"/>
            <a:r>
              <a:rPr lang="fr-FR" sz="900" b="1" dirty="0"/>
              <a:t>&amp; développement de la petite enfance (DPE)</a:t>
            </a:r>
          </a:p>
        </p:txBody>
      </p:sp>
      <p:sp>
        <p:nvSpPr>
          <p:cNvPr id="101" name="Rectangle 100"/>
          <p:cNvSpPr/>
          <p:nvPr/>
        </p:nvSpPr>
        <p:spPr>
          <a:xfrm>
            <a:off x="3006454" y="1467575"/>
            <a:ext cx="1106471" cy="302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t>Enfance</a:t>
            </a:r>
          </a:p>
        </p:txBody>
      </p:sp>
      <p:sp>
        <p:nvSpPr>
          <p:cNvPr id="103" name="Rectangle 102"/>
          <p:cNvSpPr/>
          <p:nvPr/>
        </p:nvSpPr>
        <p:spPr>
          <a:xfrm>
            <a:off x="5080000" y="1567047"/>
            <a:ext cx="1199220" cy="4081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t>Population active</a:t>
            </a:r>
          </a:p>
        </p:txBody>
      </p:sp>
      <p:sp>
        <p:nvSpPr>
          <p:cNvPr id="104" name="Rectangle 103"/>
          <p:cNvSpPr/>
          <p:nvPr/>
        </p:nvSpPr>
        <p:spPr>
          <a:xfrm>
            <a:off x="7289608" y="1667204"/>
            <a:ext cx="1028892" cy="2790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100" dirty="0"/>
              <a:t>Personnes âgées</a:t>
            </a:r>
            <a:endParaRPr lang="fr-FR" sz="1100" b="1" dirty="0"/>
          </a:p>
        </p:txBody>
      </p:sp>
      <p:sp>
        <p:nvSpPr>
          <p:cNvPr id="105" name="Rectangle 104"/>
          <p:cNvSpPr/>
          <p:nvPr/>
        </p:nvSpPr>
        <p:spPr>
          <a:xfrm>
            <a:off x="6144025" y="1640635"/>
            <a:ext cx="1199220" cy="299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500" dirty="0"/>
              <a:t>Handicapés</a:t>
            </a:r>
            <a:endParaRPr lang="fr-FR" sz="1500" b="1" dirty="0"/>
          </a:p>
        </p:txBody>
      </p:sp>
      <p:sp>
        <p:nvSpPr>
          <p:cNvPr id="107" name="Rounded Rectangle 106"/>
          <p:cNvSpPr/>
          <p:nvPr/>
        </p:nvSpPr>
        <p:spPr>
          <a:xfrm>
            <a:off x="842026" y="5688772"/>
            <a:ext cx="1098702" cy="3766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Services aux familles</a:t>
            </a:r>
          </a:p>
        </p:txBody>
      </p:sp>
      <p:sp>
        <p:nvSpPr>
          <p:cNvPr id="109" name="Rounded Rectangle 108"/>
          <p:cNvSpPr/>
          <p:nvPr/>
        </p:nvSpPr>
        <p:spPr>
          <a:xfrm>
            <a:off x="4682441" y="5678674"/>
            <a:ext cx="2526131" cy="34420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00" dirty="0">
                <a:solidFill>
                  <a:schemeClr val="bg1"/>
                </a:solidFill>
              </a:rPr>
              <a:t>Services d’activation / politiques actives du marché du travail</a:t>
            </a:r>
          </a:p>
        </p:txBody>
      </p:sp>
      <p:sp>
        <p:nvSpPr>
          <p:cNvPr id="110" name="Rounded Rectangle 109"/>
          <p:cNvSpPr/>
          <p:nvPr/>
        </p:nvSpPr>
        <p:spPr>
          <a:xfrm>
            <a:off x="2110387" y="4847576"/>
            <a:ext cx="2860507" cy="31121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Services d’appui aux parents</a:t>
            </a:r>
          </a:p>
        </p:txBody>
      </p:sp>
      <p:sp>
        <p:nvSpPr>
          <p:cNvPr id="111" name="Rounded Rectangle 110"/>
          <p:cNvSpPr/>
          <p:nvPr/>
        </p:nvSpPr>
        <p:spPr>
          <a:xfrm>
            <a:off x="2100740" y="5236186"/>
            <a:ext cx="1014059" cy="35925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DPE &amp; Nutrition</a:t>
            </a:r>
          </a:p>
        </p:txBody>
      </p:sp>
      <p:sp>
        <p:nvSpPr>
          <p:cNvPr id="112" name="Rounded Rectangle 111"/>
          <p:cNvSpPr/>
          <p:nvPr/>
        </p:nvSpPr>
        <p:spPr>
          <a:xfrm>
            <a:off x="2100740" y="5686468"/>
            <a:ext cx="1899761" cy="37411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Services de garde d’enfants</a:t>
            </a:r>
          </a:p>
        </p:txBody>
      </p:sp>
      <p:sp>
        <p:nvSpPr>
          <p:cNvPr id="113" name="Rounded Rectangle 112"/>
          <p:cNvSpPr/>
          <p:nvPr/>
        </p:nvSpPr>
        <p:spPr>
          <a:xfrm>
            <a:off x="3704967" y="4340321"/>
            <a:ext cx="1265927" cy="42306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Services aux jeunes à risques</a:t>
            </a:r>
          </a:p>
        </p:txBody>
      </p:sp>
      <p:sp>
        <p:nvSpPr>
          <p:cNvPr id="114" name="Rounded Rectangle 113"/>
          <p:cNvSpPr/>
          <p:nvPr/>
        </p:nvSpPr>
        <p:spPr>
          <a:xfrm>
            <a:off x="2105629" y="6493217"/>
            <a:ext cx="2977055" cy="33471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Services de protection de l’enfance</a:t>
            </a:r>
          </a:p>
        </p:txBody>
      </p:sp>
      <p:sp>
        <p:nvSpPr>
          <p:cNvPr id="115" name="Rounded Rectangle 114"/>
          <p:cNvSpPr/>
          <p:nvPr/>
        </p:nvSpPr>
        <p:spPr>
          <a:xfrm>
            <a:off x="6503546" y="6483722"/>
            <a:ext cx="1879020" cy="33667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Services de soins sociaux </a:t>
            </a:r>
            <a:br>
              <a:rPr lang="fr-FR" sz="1167" dirty="0"/>
            </a:br>
            <a:r>
              <a:rPr lang="fr-FR" sz="1167" dirty="0"/>
              <a:t>et à long terme</a:t>
            </a:r>
          </a:p>
        </p:txBody>
      </p:sp>
      <p:sp>
        <p:nvSpPr>
          <p:cNvPr id="116" name="Rounded Rectangle 115"/>
          <p:cNvSpPr/>
          <p:nvPr/>
        </p:nvSpPr>
        <p:spPr>
          <a:xfrm>
            <a:off x="5574155" y="6076577"/>
            <a:ext cx="1634418" cy="35443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Services d’inclusion financière et productive</a:t>
            </a:r>
          </a:p>
        </p:txBody>
      </p:sp>
      <p:sp>
        <p:nvSpPr>
          <p:cNvPr id="117" name="Rounded Rectangle 116"/>
          <p:cNvSpPr/>
          <p:nvPr/>
        </p:nvSpPr>
        <p:spPr>
          <a:xfrm>
            <a:off x="7343244" y="5452902"/>
            <a:ext cx="1038755" cy="58932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Services de vieillesse active</a:t>
            </a:r>
          </a:p>
        </p:txBody>
      </p:sp>
      <p:sp>
        <p:nvSpPr>
          <p:cNvPr id="118" name="Rounded Rectangle 117"/>
          <p:cNvSpPr/>
          <p:nvPr/>
        </p:nvSpPr>
        <p:spPr>
          <a:xfrm>
            <a:off x="4164227" y="5418704"/>
            <a:ext cx="3044345" cy="21042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Formation &amp; compétences</a:t>
            </a:r>
          </a:p>
        </p:txBody>
      </p:sp>
      <p:sp>
        <p:nvSpPr>
          <p:cNvPr id="119" name="Rounded Rectangle 118"/>
          <p:cNvSpPr/>
          <p:nvPr/>
        </p:nvSpPr>
        <p:spPr>
          <a:xfrm>
            <a:off x="838199" y="6483723"/>
            <a:ext cx="1098701" cy="35013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800" dirty="0">
                <a:solidFill>
                  <a:schemeClr val="bg1"/>
                </a:solidFill>
              </a:rPr>
              <a:t>Services d’assistance en cas de catastrophe</a:t>
            </a:r>
          </a:p>
        </p:txBody>
      </p:sp>
      <p:sp>
        <p:nvSpPr>
          <p:cNvPr id="121" name="Rounded Rectangle 120"/>
          <p:cNvSpPr/>
          <p:nvPr/>
        </p:nvSpPr>
        <p:spPr>
          <a:xfrm>
            <a:off x="5062997" y="5181599"/>
            <a:ext cx="3319569" cy="20357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Subvention au transport</a:t>
            </a:r>
          </a:p>
        </p:txBody>
      </p:sp>
      <p:sp>
        <p:nvSpPr>
          <p:cNvPr id="122" name="Rounded Rectangle 121"/>
          <p:cNvSpPr/>
          <p:nvPr/>
        </p:nvSpPr>
        <p:spPr>
          <a:xfrm>
            <a:off x="838200" y="5147210"/>
            <a:ext cx="1102528" cy="44792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00" dirty="0">
                <a:solidFill>
                  <a:schemeClr val="bg1"/>
                </a:solidFill>
              </a:rPr>
              <a:t>Subventions au transport</a:t>
            </a:r>
          </a:p>
        </p:txBody>
      </p:sp>
      <p:sp>
        <p:nvSpPr>
          <p:cNvPr id="55" name="Rounded Rectangle 54"/>
          <p:cNvSpPr/>
          <p:nvPr/>
        </p:nvSpPr>
        <p:spPr>
          <a:xfrm>
            <a:off x="5155090" y="6483722"/>
            <a:ext cx="1284943" cy="34420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Services juridiques</a:t>
            </a:r>
          </a:p>
        </p:txBody>
      </p:sp>
      <p:sp>
        <p:nvSpPr>
          <p:cNvPr id="56" name="Rounded Rectangle 55"/>
          <p:cNvSpPr/>
          <p:nvPr/>
        </p:nvSpPr>
        <p:spPr>
          <a:xfrm>
            <a:off x="838200" y="6143127"/>
            <a:ext cx="4686300" cy="28450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Services d’Intermédiation, de conseil et d’aide psycho-sociale</a:t>
            </a:r>
          </a:p>
        </p:txBody>
      </p:sp>
      <p:sp>
        <p:nvSpPr>
          <p:cNvPr id="59" name="Rectangle 40"/>
          <p:cNvSpPr>
            <a:spLocks noChangeArrowheads="1"/>
          </p:cNvSpPr>
          <p:nvPr/>
        </p:nvSpPr>
        <p:spPr bwMode="auto">
          <a:xfrm flipH="1">
            <a:off x="8382000" y="6285380"/>
            <a:ext cx="762000" cy="553998"/>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0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Source : Adapté de Lindert</a:t>
            </a:r>
            <a:endParaRPr kumimoji="0" lang="fr-FR" altLang="en-US" sz="1000" b="0" i="0" u="none" strike="noStrike" cap="none" normalizeH="0" baseline="0" dirty="0">
              <a:ln>
                <a:noFill/>
              </a:ln>
              <a:solidFill>
                <a:schemeClr val="tx1"/>
              </a:solidFill>
              <a:effectLst/>
              <a:latin typeface="Arial" panose="020B0604020202020204" pitchFamily="34" charset="0"/>
            </a:endParaRPr>
          </a:p>
        </p:txBody>
      </p:sp>
      <p:sp>
        <p:nvSpPr>
          <p:cNvPr id="74" name="Rectangle 73"/>
          <p:cNvSpPr/>
          <p:nvPr/>
        </p:nvSpPr>
        <p:spPr>
          <a:xfrm>
            <a:off x="-15155" y="0"/>
            <a:ext cx="9166412" cy="12954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200" b="1" dirty="0">
                <a:latin typeface="Avenir Medium"/>
                <a:cs typeface="Avenir Medium"/>
              </a:rPr>
              <a:t>Garantir la cohérence des politiques</a:t>
            </a:r>
            <a:endParaRPr lang="fr-FR" sz="2200" dirty="0">
              <a:latin typeface="Avenir Medium"/>
              <a:cs typeface="Avenir Medium"/>
            </a:endParaRPr>
          </a:p>
        </p:txBody>
      </p:sp>
      <p:pic>
        <p:nvPicPr>
          <p:cNvPr id="3" name="Picture 2"/>
          <p:cNvPicPr>
            <a:picLocks noChangeAspect="1"/>
          </p:cNvPicPr>
          <p:nvPr/>
        </p:nvPicPr>
        <p:blipFill rotWithShape="1">
          <a:blip r:embed="rId8"/>
          <a:srcRect t="1895"/>
          <a:stretch/>
        </p:blipFill>
        <p:spPr>
          <a:xfrm>
            <a:off x="624048" y="1983179"/>
            <a:ext cx="1679610" cy="1229498"/>
          </a:xfrm>
          <a:prstGeom prst="rect">
            <a:avLst/>
          </a:prstGeom>
        </p:spPr>
      </p:pic>
      <p:pic>
        <p:nvPicPr>
          <p:cNvPr id="5" name="Picture 4"/>
          <p:cNvPicPr>
            <a:picLocks noChangeAspect="1"/>
          </p:cNvPicPr>
          <p:nvPr/>
        </p:nvPicPr>
        <p:blipFill rotWithShape="1">
          <a:blip r:embed="rId9"/>
          <a:srcRect r="43053" b="633"/>
          <a:stretch/>
        </p:blipFill>
        <p:spPr>
          <a:xfrm>
            <a:off x="3099559" y="1993224"/>
            <a:ext cx="1013366" cy="1236993"/>
          </a:xfrm>
          <a:prstGeom prst="rect">
            <a:avLst/>
          </a:prstGeom>
        </p:spPr>
      </p:pic>
    </p:spTree>
    <p:extLst>
      <p:ext uri="{BB962C8B-B14F-4D97-AF65-F5344CB8AC3E}">
        <p14:creationId xmlns:p14="http://schemas.microsoft.com/office/powerpoint/2010/main" val="22981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2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7" grpId="0" animBg="1"/>
      <p:bldP spid="48" grpId="0" animBg="1"/>
      <p:bldP spid="49" grpId="0" animBg="1"/>
      <p:bldP spid="51"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5" grpId="0" animBg="1"/>
      <p:bldP spid="77" grpId="0" animBg="1"/>
      <p:bldP spid="107"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1" grpId="0" animBg="1"/>
      <p:bldP spid="122" grpId="0" animBg="1"/>
      <p:bldP spid="55" grpId="0" animBg="1"/>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3066" y="1960707"/>
            <a:ext cx="1225441" cy="1254156"/>
          </a:xfrm>
          <a:prstGeom prst="rect">
            <a:avLst/>
          </a:prstGeom>
        </p:spPr>
      </p:pic>
      <p:pic>
        <p:nvPicPr>
          <p:cNvPr id="95" name="Picture 9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45620" y="1985513"/>
            <a:ext cx="1039367" cy="1219479"/>
          </a:xfrm>
          <a:prstGeom prst="rect">
            <a:avLst/>
          </a:prstGeom>
        </p:spPr>
      </p:pic>
      <p:pic>
        <p:nvPicPr>
          <p:cNvPr id="93" name="Picture 9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6015" y="1940621"/>
            <a:ext cx="977268" cy="1264371"/>
          </a:xfrm>
          <a:prstGeom prst="rect">
            <a:avLst/>
          </a:prstGeom>
        </p:spPr>
      </p:pic>
      <p:pic>
        <p:nvPicPr>
          <p:cNvPr id="89" name="Picture 8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13667" y="1975221"/>
            <a:ext cx="1095476" cy="1239642"/>
          </a:xfrm>
          <a:prstGeom prst="rect">
            <a:avLst/>
          </a:prstGeom>
        </p:spPr>
      </p:pic>
      <p:pic>
        <p:nvPicPr>
          <p:cNvPr id="82" name="Picture 8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47258" y="1992735"/>
            <a:ext cx="967543" cy="1236642"/>
          </a:xfrm>
          <a:prstGeom prst="rect">
            <a:avLst/>
          </a:prstGeom>
        </p:spPr>
      </p:pic>
      <p:sp>
        <p:nvSpPr>
          <p:cNvPr id="98" name="Rectangle 97"/>
          <p:cNvSpPr/>
          <p:nvPr/>
        </p:nvSpPr>
        <p:spPr>
          <a:xfrm>
            <a:off x="624048" y="1436830"/>
            <a:ext cx="7760939" cy="5616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2800" dirty="0">
              <a:solidFill>
                <a:srgbClr val="FFC000"/>
              </a:solidFill>
            </a:endParaRPr>
          </a:p>
        </p:txBody>
      </p:sp>
      <p:sp>
        <p:nvSpPr>
          <p:cNvPr id="102" name="Rectangle 101"/>
          <p:cNvSpPr/>
          <p:nvPr/>
        </p:nvSpPr>
        <p:spPr>
          <a:xfrm>
            <a:off x="4000500" y="1675236"/>
            <a:ext cx="1199220" cy="299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t>Jeunesse</a:t>
            </a:r>
            <a:endParaRPr lang="fr-FR" sz="1500" b="1" dirty="0"/>
          </a:p>
        </p:txBody>
      </p:sp>
      <p:sp>
        <p:nvSpPr>
          <p:cNvPr id="99" name="Rectangle 98"/>
          <p:cNvSpPr/>
          <p:nvPr/>
        </p:nvSpPr>
        <p:spPr>
          <a:xfrm>
            <a:off x="766548" y="1721222"/>
            <a:ext cx="1467780" cy="264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333" dirty="0"/>
              <a:t>     </a:t>
            </a:r>
            <a:r>
              <a:rPr lang="fr-FR" sz="1333" b="1" dirty="0"/>
              <a:t>Familles</a:t>
            </a:r>
            <a:endParaRPr lang="fr-FR" sz="1500" b="1" dirty="0"/>
          </a:p>
        </p:txBody>
      </p:sp>
      <p:sp>
        <p:nvSpPr>
          <p:cNvPr id="100" name="Rectangle 99"/>
          <p:cNvSpPr/>
          <p:nvPr/>
        </p:nvSpPr>
        <p:spPr>
          <a:xfrm>
            <a:off x="1841500" y="1530722"/>
            <a:ext cx="1587500" cy="3890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t>Grossesse</a:t>
            </a:r>
          </a:p>
          <a:p>
            <a:pPr algn="ctr"/>
            <a:r>
              <a:rPr lang="fr-FR" sz="900" b="1" dirty="0"/>
              <a:t>&amp; développement de la petite enfance (DPE)</a:t>
            </a:r>
          </a:p>
        </p:txBody>
      </p:sp>
      <p:sp>
        <p:nvSpPr>
          <p:cNvPr id="101" name="Rectangle 100"/>
          <p:cNvSpPr/>
          <p:nvPr/>
        </p:nvSpPr>
        <p:spPr>
          <a:xfrm>
            <a:off x="3006454" y="1467575"/>
            <a:ext cx="1106471" cy="302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t>Enfance</a:t>
            </a:r>
          </a:p>
        </p:txBody>
      </p:sp>
      <p:sp>
        <p:nvSpPr>
          <p:cNvPr id="103" name="Rectangle 102"/>
          <p:cNvSpPr/>
          <p:nvPr/>
        </p:nvSpPr>
        <p:spPr>
          <a:xfrm>
            <a:off x="5080000" y="1567047"/>
            <a:ext cx="1199220" cy="4081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33" b="1" dirty="0"/>
              <a:t>Population active</a:t>
            </a:r>
          </a:p>
        </p:txBody>
      </p:sp>
      <p:sp>
        <p:nvSpPr>
          <p:cNvPr id="104" name="Rectangle 103"/>
          <p:cNvSpPr/>
          <p:nvPr/>
        </p:nvSpPr>
        <p:spPr>
          <a:xfrm>
            <a:off x="7289608" y="1667204"/>
            <a:ext cx="1028892" cy="2790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100" dirty="0"/>
              <a:t>Personnes âgées</a:t>
            </a:r>
            <a:endParaRPr lang="fr-FR" sz="1100" b="1" dirty="0"/>
          </a:p>
        </p:txBody>
      </p:sp>
      <p:sp>
        <p:nvSpPr>
          <p:cNvPr id="105" name="Rectangle 104"/>
          <p:cNvSpPr/>
          <p:nvPr/>
        </p:nvSpPr>
        <p:spPr>
          <a:xfrm>
            <a:off x="6144025" y="1640635"/>
            <a:ext cx="1199220" cy="299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500" dirty="0"/>
              <a:t>Handicapés</a:t>
            </a:r>
            <a:endParaRPr lang="fr-FR" sz="1500" b="1" dirty="0"/>
          </a:p>
        </p:txBody>
      </p:sp>
      <p:sp>
        <p:nvSpPr>
          <p:cNvPr id="74" name="Rectangle 73"/>
          <p:cNvSpPr/>
          <p:nvPr/>
        </p:nvSpPr>
        <p:spPr>
          <a:xfrm>
            <a:off x="-15155" y="0"/>
            <a:ext cx="9166412" cy="12954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200" b="1" dirty="0">
                <a:latin typeface="Avenir Medium"/>
                <a:cs typeface="Avenir Medium"/>
              </a:rPr>
              <a:t>… et garantir qu’il n’existe pas de lacunes.</a:t>
            </a:r>
            <a:endParaRPr lang="fr-FR" sz="2200" dirty="0">
              <a:latin typeface="Avenir Medium"/>
              <a:cs typeface="Avenir Medium"/>
            </a:endParaRPr>
          </a:p>
        </p:txBody>
      </p:sp>
      <p:pic>
        <p:nvPicPr>
          <p:cNvPr id="3" name="Picture 2"/>
          <p:cNvPicPr>
            <a:picLocks noChangeAspect="1"/>
          </p:cNvPicPr>
          <p:nvPr/>
        </p:nvPicPr>
        <p:blipFill rotWithShape="1">
          <a:blip r:embed="rId8"/>
          <a:srcRect t="1895"/>
          <a:stretch/>
        </p:blipFill>
        <p:spPr>
          <a:xfrm>
            <a:off x="624048" y="1983179"/>
            <a:ext cx="1679610" cy="1229498"/>
          </a:xfrm>
          <a:prstGeom prst="rect">
            <a:avLst/>
          </a:prstGeom>
        </p:spPr>
      </p:pic>
      <p:pic>
        <p:nvPicPr>
          <p:cNvPr id="5" name="Picture 4"/>
          <p:cNvPicPr>
            <a:picLocks noChangeAspect="1"/>
          </p:cNvPicPr>
          <p:nvPr/>
        </p:nvPicPr>
        <p:blipFill rotWithShape="1">
          <a:blip r:embed="rId9"/>
          <a:srcRect r="43053" b="633"/>
          <a:stretch/>
        </p:blipFill>
        <p:spPr>
          <a:xfrm>
            <a:off x="3099559" y="1993224"/>
            <a:ext cx="1013366" cy="1236993"/>
          </a:xfrm>
          <a:prstGeom prst="rect">
            <a:avLst/>
          </a:prstGeom>
        </p:spPr>
      </p:pic>
      <p:sp>
        <p:nvSpPr>
          <p:cNvPr id="32" name="Rounded Rectangle 43">
            <a:extLst>
              <a:ext uri="{FF2B5EF4-FFF2-40B4-BE49-F238E27FC236}">
                <a16:creationId xmlns:a16="http://schemas.microsoft.com/office/drawing/2014/main" id="{1D022048-3AFD-489C-BD26-EFCE539D0897}"/>
              </a:ext>
            </a:extLst>
          </p:cNvPr>
          <p:cNvSpPr/>
          <p:nvPr/>
        </p:nvSpPr>
        <p:spPr>
          <a:xfrm>
            <a:off x="843395" y="3257469"/>
            <a:ext cx="4127500" cy="20613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Transferts monétaires (conditionnels ou non)</a:t>
            </a:r>
          </a:p>
        </p:txBody>
      </p:sp>
      <p:sp>
        <p:nvSpPr>
          <p:cNvPr id="33" name="Rounded Rectangle 50">
            <a:extLst>
              <a:ext uri="{FF2B5EF4-FFF2-40B4-BE49-F238E27FC236}">
                <a16:creationId xmlns:a16="http://schemas.microsoft.com/office/drawing/2014/main" id="{1E233DD3-E40A-4597-93B1-E53586332E31}"/>
              </a:ext>
            </a:extLst>
          </p:cNvPr>
          <p:cNvSpPr/>
          <p:nvPr/>
        </p:nvSpPr>
        <p:spPr>
          <a:xfrm>
            <a:off x="4129034" y="3541477"/>
            <a:ext cx="841861" cy="25392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050" dirty="0"/>
              <a:t>Bourses</a:t>
            </a:r>
          </a:p>
        </p:txBody>
      </p:sp>
      <p:sp>
        <p:nvSpPr>
          <p:cNvPr id="34" name="Rounded Rectangle 74">
            <a:extLst>
              <a:ext uri="{FF2B5EF4-FFF2-40B4-BE49-F238E27FC236}">
                <a16:creationId xmlns:a16="http://schemas.microsoft.com/office/drawing/2014/main" id="{A387CA66-44BD-44B9-854E-AD6FE8BC4533}"/>
              </a:ext>
            </a:extLst>
          </p:cNvPr>
          <p:cNvSpPr/>
          <p:nvPr/>
        </p:nvSpPr>
        <p:spPr>
          <a:xfrm>
            <a:off x="5065226" y="3229377"/>
            <a:ext cx="1086509" cy="26984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050" dirty="0"/>
              <a:t>Travaux publics</a:t>
            </a:r>
          </a:p>
        </p:txBody>
      </p:sp>
      <p:sp>
        <p:nvSpPr>
          <p:cNvPr id="35" name="Rounded Rectangle 64">
            <a:extLst>
              <a:ext uri="{FF2B5EF4-FFF2-40B4-BE49-F238E27FC236}">
                <a16:creationId xmlns:a16="http://schemas.microsoft.com/office/drawing/2014/main" id="{63EC125A-1379-4ACE-8757-DD47AAED600B}"/>
              </a:ext>
            </a:extLst>
          </p:cNvPr>
          <p:cNvSpPr/>
          <p:nvPr/>
        </p:nvSpPr>
        <p:spPr>
          <a:xfrm>
            <a:off x="2100740" y="3907237"/>
            <a:ext cx="1180528" cy="37411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Prestations de maternité</a:t>
            </a:r>
          </a:p>
        </p:txBody>
      </p:sp>
      <p:sp>
        <p:nvSpPr>
          <p:cNvPr id="36" name="Rounded Rectangle 63">
            <a:extLst>
              <a:ext uri="{FF2B5EF4-FFF2-40B4-BE49-F238E27FC236}">
                <a16:creationId xmlns:a16="http://schemas.microsoft.com/office/drawing/2014/main" id="{6EC89853-6578-4372-A58E-03D7D1129CBE}"/>
              </a:ext>
            </a:extLst>
          </p:cNvPr>
          <p:cNvSpPr/>
          <p:nvPr/>
        </p:nvSpPr>
        <p:spPr>
          <a:xfrm>
            <a:off x="2110387" y="4343166"/>
            <a:ext cx="1180528" cy="426056"/>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Compléments nutritionnels</a:t>
            </a:r>
          </a:p>
        </p:txBody>
      </p:sp>
      <p:sp>
        <p:nvSpPr>
          <p:cNvPr id="37" name="Rounded Rectangle 59">
            <a:extLst>
              <a:ext uri="{FF2B5EF4-FFF2-40B4-BE49-F238E27FC236}">
                <a16:creationId xmlns:a16="http://schemas.microsoft.com/office/drawing/2014/main" id="{AD3F3BA1-B72E-4443-8FEE-78C4D85CCE44}"/>
              </a:ext>
            </a:extLst>
          </p:cNvPr>
          <p:cNvSpPr/>
          <p:nvPr/>
        </p:nvSpPr>
        <p:spPr>
          <a:xfrm>
            <a:off x="5062997" y="4362897"/>
            <a:ext cx="1080067" cy="361503"/>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Assurance chômage</a:t>
            </a:r>
          </a:p>
        </p:txBody>
      </p:sp>
      <p:sp>
        <p:nvSpPr>
          <p:cNvPr id="38" name="Rounded Rectangle 66">
            <a:extLst>
              <a:ext uri="{FF2B5EF4-FFF2-40B4-BE49-F238E27FC236}">
                <a16:creationId xmlns:a16="http://schemas.microsoft.com/office/drawing/2014/main" id="{C87C0B03-A48C-40CE-9155-D5BD975621CA}"/>
              </a:ext>
            </a:extLst>
          </p:cNvPr>
          <p:cNvSpPr/>
          <p:nvPr/>
        </p:nvSpPr>
        <p:spPr>
          <a:xfrm>
            <a:off x="5062998" y="4780488"/>
            <a:ext cx="1377036" cy="328755"/>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050" dirty="0">
                <a:solidFill>
                  <a:schemeClr val="bg1"/>
                </a:solidFill>
              </a:rPr>
              <a:t>Maladie et accidents du travail</a:t>
            </a:r>
          </a:p>
        </p:txBody>
      </p:sp>
      <p:sp>
        <p:nvSpPr>
          <p:cNvPr id="39" name="Rounded Rectangle 61">
            <a:extLst>
              <a:ext uri="{FF2B5EF4-FFF2-40B4-BE49-F238E27FC236}">
                <a16:creationId xmlns:a16="http://schemas.microsoft.com/office/drawing/2014/main" id="{E64F6429-9F7A-4155-B601-C4E83A0D7089}"/>
              </a:ext>
            </a:extLst>
          </p:cNvPr>
          <p:cNvSpPr/>
          <p:nvPr/>
        </p:nvSpPr>
        <p:spPr>
          <a:xfrm>
            <a:off x="6267754" y="4178711"/>
            <a:ext cx="940818" cy="37346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Assurance handicap</a:t>
            </a:r>
          </a:p>
        </p:txBody>
      </p:sp>
      <p:sp>
        <p:nvSpPr>
          <p:cNvPr id="40" name="Rounded Rectangle 69">
            <a:extLst>
              <a:ext uri="{FF2B5EF4-FFF2-40B4-BE49-F238E27FC236}">
                <a16:creationId xmlns:a16="http://schemas.microsoft.com/office/drawing/2014/main" id="{18E57407-21D9-4A3E-80E3-25EF7A86661E}"/>
              </a:ext>
            </a:extLst>
          </p:cNvPr>
          <p:cNvSpPr/>
          <p:nvPr/>
        </p:nvSpPr>
        <p:spPr>
          <a:xfrm>
            <a:off x="7354257" y="3626222"/>
            <a:ext cx="1028310" cy="44450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050" dirty="0">
                <a:solidFill>
                  <a:schemeClr val="bg1"/>
                </a:solidFill>
              </a:rPr>
              <a:t>Pensions contributives</a:t>
            </a:r>
          </a:p>
        </p:txBody>
      </p:sp>
      <p:sp>
        <p:nvSpPr>
          <p:cNvPr id="41" name="Rounded Rectangle 117">
            <a:extLst>
              <a:ext uri="{FF2B5EF4-FFF2-40B4-BE49-F238E27FC236}">
                <a16:creationId xmlns:a16="http://schemas.microsoft.com/office/drawing/2014/main" id="{6A8DD741-F461-4372-9883-8639577737C6}"/>
              </a:ext>
            </a:extLst>
          </p:cNvPr>
          <p:cNvSpPr/>
          <p:nvPr/>
        </p:nvSpPr>
        <p:spPr>
          <a:xfrm>
            <a:off x="4164227" y="5418704"/>
            <a:ext cx="3044345" cy="21042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solidFill>
                  <a:schemeClr val="bg1"/>
                </a:solidFill>
              </a:rPr>
              <a:t>Formation &amp; compétences</a:t>
            </a:r>
          </a:p>
        </p:txBody>
      </p:sp>
      <p:sp>
        <p:nvSpPr>
          <p:cNvPr id="42" name="Rounded Rectangle 106">
            <a:extLst>
              <a:ext uri="{FF2B5EF4-FFF2-40B4-BE49-F238E27FC236}">
                <a16:creationId xmlns:a16="http://schemas.microsoft.com/office/drawing/2014/main" id="{2A77ED5F-074D-4651-925B-75CBB46DC738}"/>
              </a:ext>
            </a:extLst>
          </p:cNvPr>
          <p:cNvSpPr/>
          <p:nvPr/>
        </p:nvSpPr>
        <p:spPr>
          <a:xfrm>
            <a:off x="842026" y="5688772"/>
            <a:ext cx="1098702" cy="3766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Services aux familles</a:t>
            </a:r>
          </a:p>
        </p:txBody>
      </p:sp>
      <p:sp>
        <p:nvSpPr>
          <p:cNvPr id="43" name="Rounded Rectangle 55">
            <a:extLst>
              <a:ext uri="{FF2B5EF4-FFF2-40B4-BE49-F238E27FC236}">
                <a16:creationId xmlns:a16="http://schemas.microsoft.com/office/drawing/2014/main" id="{29447004-889F-4A88-ADAA-52FBB8597B48}"/>
              </a:ext>
            </a:extLst>
          </p:cNvPr>
          <p:cNvSpPr/>
          <p:nvPr/>
        </p:nvSpPr>
        <p:spPr>
          <a:xfrm>
            <a:off x="838200" y="6143127"/>
            <a:ext cx="4686300" cy="28450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fr-FR" sz="1167" dirty="0"/>
              <a:t>Services d’Intermédiation, de conseil et d’aide psycho-sociale</a:t>
            </a:r>
          </a:p>
        </p:txBody>
      </p:sp>
      <p:sp>
        <p:nvSpPr>
          <p:cNvPr id="45" name="Rectangle 40">
            <a:extLst>
              <a:ext uri="{FF2B5EF4-FFF2-40B4-BE49-F238E27FC236}">
                <a16:creationId xmlns:a16="http://schemas.microsoft.com/office/drawing/2014/main" id="{423DBF00-29AA-47DE-BF2A-064E5A6FF16A}"/>
              </a:ext>
            </a:extLst>
          </p:cNvPr>
          <p:cNvSpPr>
            <a:spLocks noChangeArrowheads="1"/>
          </p:cNvSpPr>
          <p:nvPr/>
        </p:nvSpPr>
        <p:spPr bwMode="auto">
          <a:xfrm flipH="1">
            <a:off x="8382000" y="6285380"/>
            <a:ext cx="762000" cy="553998"/>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0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Source : Adapté de Lindert</a:t>
            </a:r>
            <a:endParaRPr kumimoji="0" lang="fr-FR" altLang="en-US" sz="1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0095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ell phone&#10;&#10;Description generated with very high confidence">
            <a:extLst>
              <a:ext uri="{FF2B5EF4-FFF2-40B4-BE49-F238E27FC236}">
                <a16:creationId xmlns:a16="http://schemas.microsoft.com/office/drawing/2014/main" id="{DF229910-1A0A-4717-B755-BFEA04B41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019" y="961052"/>
            <a:ext cx="3369381" cy="1585591"/>
          </a:xfrm>
          <a:prstGeom prst="rect">
            <a:avLst/>
          </a:prstGeom>
        </p:spPr>
      </p:pic>
      <p:cxnSp>
        <p:nvCxnSpPr>
          <p:cNvPr id="12" name="Straight Arrow Connector 11"/>
          <p:cNvCxnSpPr/>
          <p:nvPr/>
        </p:nvCxnSpPr>
        <p:spPr>
          <a:xfrm flipH="1">
            <a:off x="2545023" y="3533282"/>
            <a:ext cx="1112577" cy="1006580"/>
          </a:xfrm>
          <a:prstGeom prst="straightConnector1">
            <a:avLst/>
          </a:prstGeom>
          <a:ln w="1905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461935" y="3533282"/>
            <a:ext cx="1015065" cy="1006580"/>
          </a:xfrm>
          <a:prstGeom prst="straightConnector1">
            <a:avLst/>
          </a:prstGeom>
          <a:ln w="1905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1195189" y="2620348"/>
            <a:ext cx="7197969" cy="1141534"/>
          </a:xfrm>
          <a:prstGeom prst="round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2585" b="1" dirty="0">
                <a:solidFill>
                  <a:srgbClr val="000000"/>
                </a:solidFill>
                <a:latin typeface="Avenir LT Std 35 Light" pitchFamily="34" charset="0"/>
              </a:rPr>
              <a:t>L’investissement dans un programme (ou dans </a:t>
            </a:r>
            <a:br>
              <a:rPr lang="fr-FR" sz="2585" b="1" dirty="0">
                <a:solidFill>
                  <a:srgbClr val="000000"/>
                </a:solidFill>
                <a:latin typeface="Avenir LT Std 35 Light" pitchFamily="34" charset="0"/>
              </a:rPr>
            </a:br>
            <a:r>
              <a:rPr lang="fr-FR" sz="2585" b="1" dirty="0">
                <a:solidFill>
                  <a:srgbClr val="000000"/>
                </a:solidFill>
                <a:latin typeface="Avenir LT Std 35 Light" pitchFamily="34" charset="0"/>
              </a:rPr>
              <a:t>un ensemble de programmes) dépend à son tour des choix de:</a:t>
            </a:r>
          </a:p>
        </p:txBody>
      </p:sp>
      <p:sp>
        <p:nvSpPr>
          <p:cNvPr id="10" name="Rounded Rectangle 9"/>
          <p:cNvSpPr/>
          <p:nvPr/>
        </p:nvSpPr>
        <p:spPr>
          <a:xfrm>
            <a:off x="533400" y="4601548"/>
            <a:ext cx="3340798" cy="1295400"/>
          </a:xfrm>
          <a:prstGeom prst="round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2400" b="1" dirty="0">
                <a:solidFill>
                  <a:srgbClr val="000000"/>
                </a:solidFill>
                <a:latin typeface="Avenir LT Std 35 Light" pitchFamily="34" charset="0"/>
              </a:rPr>
              <a:t>Couverture</a:t>
            </a:r>
          </a:p>
        </p:txBody>
      </p:sp>
      <p:sp>
        <p:nvSpPr>
          <p:cNvPr id="11" name="Rounded Rectangle 10"/>
          <p:cNvSpPr/>
          <p:nvPr/>
        </p:nvSpPr>
        <p:spPr>
          <a:xfrm>
            <a:off x="4114800" y="4601548"/>
            <a:ext cx="4800600" cy="1295400"/>
          </a:xfrm>
          <a:prstGeom prst="round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2000" b="1" dirty="0">
                <a:solidFill>
                  <a:srgbClr val="000000"/>
                </a:solidFill>
                <a:latin typeface="Avenir LT Std 35 Light" pitchFamily="34" charset="0"/>
              </a:rPr>
              <a:t>Montant des transferts/ prestations accordés aux bénéficiaires</a:t>
            </a:r>
          </a:p>
        </p:txBody>
      </p:sp>
      <p:pic>
        <p:nvPicPr>
          <p:cNvPr id="15" name="Picture 14" descr="MIS POWERPOINT_3DAY content2.jpg"/>
          <p:cNvPicPr>
            <a:picLocks noChangeAspect="1"/>
          </p:cNvPicPr>
          <p:nvPr/>
        </p:nvPicPr>
        <p:blipFill rotWithShape="1">
          <a:blip r:embed="rId4" cstate="print">
            <a:extLst>
              <a:ext uri="{28A0092B-C50C-407E-A947-70E740481C1C}">
                <a14:useLocalDpi xmlns:a14="http://schemas.microsoft.com/office/drawing/2010/main" val="0"/>
              </a:ext>
            </a:extLst>
          </a:blip>
          <a:srcRect t="82417" b="1990"/>
          <a:stretch/>
        </p:blipFill>
        <p:spPr>
          <a:xfrm>
            <a:off x="0" y="5896948"/>
            <a:ext cx="9144000" cy="996176"/>
          </a:xfrm>
          <a:prstGeom prst="rect">
            <a:avLst/>
          </a:prstGeom>
        </p:spPr>
      </p:pic>
      <p:sp>
        <p:nvSpPr>
          <p:cNvPr id="16" name="Rectangle 15"/>
          <p:cNvSpPr/>
          <p:nvPr/>
        </p:nvSpPr>
        <p:spPr>
          <a:xfrm>
            <a:off x="-22411" y="0"/>
            <a:ext cx="9166412" cy="80909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7" name="Title 1"/>
          <p:cNvSpPr txBox="1">
            <a:spLocks/>
          </p:cNvSpPr>
          <p:nvPr/>
        </p:nvSpPr>
        <p:spPr>
          <a:xfrm>
            <a:off x="0" y="-58594"/>
            <a:ext cx="9144000" cy="11372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ea typeface="ＭＳ Ｐゴシック" charset="0"/>
                <a:cs typeface="Avenir Medium"/>
              </a:rPr>
              <a:t>Étape 2: Choix budgétaires</a:t>
            </a:r>
          </a:p>
        </p:txBody>
      </p:sp>
      <p:sp>
        <p:nvSpPr>
          <p:cNvPr id="19" name="Oval 18">
            <a:extLst>
              <a:ext uri="{FF2B5EF4-FFF2-40B4-BE49-F238E27FC236}">
                <a16:creationId xmlns:a16="http://schemas.microsoft.com/office/drawing/2014/main" id="{D0E2A29D-61BF-4D52-AF4B-9E56802C2AF2}"/>
              </a:ext>
            </a:extLst>
          </p:cNvPr>
          <p:cNvSpPr/>
          <p:nvPr/>
        </p:nvSpPr>
        <p:spPr>
          <a:xfrm>
            <a:off x="3501165" y="902183"/>
            <a:ext cx="1227269" cy="14594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876631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graphicFrame>
        <p:nvGraphicFramePr>
          <p:cNvPr id="12" name="Content Placeholder 8"/>
          <p:cNvGraphicFramePr>
            <a:graphicFrameLocks noGrp="1"/>
          </p:cNvGraphicFramePr>
          <p:nvPr>
            <p:ph idx="1"/>
            <p:extLst>
              <p:ext uri="{D42A27DB-BD31-4B8C-83A1-F6EECF244321}">
                <p14:modId xmlns:p14="http://schemas.microsoft.com/office/powerpoint/2010/main" val="897696972"/>
              </p:ext>
            </p:extLst>
          </p:nvPr>
        </p:nvGraphicFramePr>
        <p:xfrm>
          <a:off x="-228600" y="634206"/>
          <a:ext cx="93726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p:cNvPicPr>
            <a:picLocks noChangeAspect="1"/>
          </p:cNvPicPr>
          <p:nvPr/>
        </p:nvPicPr>
        <p:blipFill>
          <a:blip r:embed="rId9"/>
          <a:stretch>
            <a:fillRect/>
          </a:stretch>
        </p:blipFill>
        <p:spPr>
          <a:xfrm>
            <a:off x="7444726" y="76200"/>
            <a:ext cx="1521474" cy="990600"/>
          </a:xfrm>
          <a:prstGeom prst="rect">
            <a:avLst/>
          </a:prstGeom>
        </p:spPr>
      </p:pic>
      <p:pic>
        <p:nvPicPr>
          <p:cNvPr id="8" name="Picture 7"/>
          <p:cNvPicPr>
            <a:picLocks noChangeAspect="1"/>
          </p:cNvPicPr>
          <p:nvPr/>
        </p:nvPicPr>
        <p:blipFill>
          <a:blip r:embed="rId9"/>
          <a:stretch>
            <a:fillRect/>
          </a:stretch>
        </p:blipFill>
        <p:spPr>
          <a:xfrm>
            <a:off x="653508" y="5006212"/>
            <a:ext cx="2546892" cy="1658228"/>
          </a:xfrm>
          <a:prstGeom prst="rect">
            <a:avLst/>
          </a:prstGeom>
        </p:spPr>
      </p:pic>
    </p:spTree>
    <p:extLst>
      <p:ext uri="{BB962C8B-B14F-4D97-AF65-F5344CB8AC3E}">
        <p14:creationId xmlns:p14="http://schemas.microsoft.com/office/powerpoint/2010/main" val="4036725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929633045"/>
              </p:ext>
            </p:extLst>
          </p:nvPr>
        </p:nvGraphicFramePr>
        <p:xfrm>
          <a:off x="228599" y="166923"/>
          <a:ext cx="8686801" cy="5435765"/>
        </p:xfrm>
        <a:graphic>
          <a:graphicData uri="http://schemas.openxmlformats.org/drawingml/2006/table">
            <a:tbl>
              <a:tblPr firstRow="1" firstCol="1" bandRow="1">
                <a:tableStyleId>{5C22544A-7EE6-4342-B048-85BDC9FD1C3A}</a:tableStyleId>
              </a:tblPr>
              <a:tblGrid>
                <a:gridCol w="2429360">
                  <a:extLst>
                    <a:ext uri="{9D8B030D-6E8A-4147-A177-3AD203B41FA5}">
                      <a16:colId xmlns:a16="http://schemas.microsoft.com/office/drawing/2014/main" val="20000"/>
                    </a:ext>
                  </a:extLst>
                </a:gridCol>
                <a:gridCol w="3239146">
                  <a:extLst>
                    <a:ext uri="{9D8B030D-6E8A-4147-A177-3AD203B41FA5}">
                      <a16:colId xmlns:a16="http://schemas.microsoft.com/office/drawing/2014/main" val="20001"/>
                    </a:ext>
                  </a:extLst>
                </a:gridCol>
                <a:gridCol w="3018295">
                  <a:extLst>
                    <a:ext uri="{9D8B030D-6E8A-4147-A177-3AD203B41FA5}">
                      <a16:colId xmlns:a16="http://schemas.microsoft.com/office/drawing/2014/main" val="20002"/>
                    </a:ext>
                  </a:extLst>
                </a:gridCol>
              </a:tblGrid>
              <a:tr h="698821">
                <a:tc>
                  <a:txBody>
                    <a:bodyPr/>
                    <a:lstStyle/>
                    <a:p>
                      <a:pPr algn="ctr">
                        <a:spcAft>
                          <a:spcPts val="0"/>
                        </a:spcAft>
                      </a:pPr>
                      <a:r>
                        <a:rPr lang="fr-FR" sz="1800" noProof="0" dirty="0">
                          <a:effectLst/>
                        </a:rPr>
                        <a:t> </a:t>
                      </a:r>
                      <a:endParaRPr lang="fr-FR" sz="1800" noProof="0" dirty="0">
                        <a:effectLst/>
                        <a:latin typeface="Calibri" panose="020F0502020204030204" pitchFamily="34" charset="0"/>
                        <a:ea typeface="MS Mincho" panose="02020609040205080304" pitchFamily="49" charset="-128"/>
                        <a:cs typeface="Arial" panose="020B0604020202020204" pitchFamily="34" charset="0"/>
                      </a:endParaRPr>
                    </a:p>
                  </a:txBody>
                  <a:tcPr marL="72000" marR="37716" marT="46800" marB="0">
                    <a:solidFill>
                      <a:srgbClr val="006600"/>
                    </a:solidFill>
                  </a:tcPr>
                </a:tc>
                <a:tc>
                  <a:txBody>
                    <a:bodyPr/>
                    <a:lstStyle/>
                    <a:p>
                      <a:pPr algn="ctr">
                        <a:spcAft>
                          <a:spcPts val="0"/>
                        </a:spcAft>
                      </a:pPr>
                      <a:r>
                        <a:rPr lang="fr-FR" sz="2000" noProof="0" dirty="0">
                          <a:effectLst/>
                          <a:latin typeface="Avenir LT Std 35 Light" pitchFamily="34" charset="0"/>
                        </a:rPr>
                        <a:t>Arguments pour l’établissement de cibles économiques (pauvreté)</a:t>
                      </a:r>
                      <a:endParaRPr lang="fr-FR" sz="2000" noProof="0" dirty="0">
                        <a:effectLst/>
                        <a:latin typeface="Avenir LT Std 35 Light" pitchFamily="34" charset="0"/>
                        <a:ea typeface="MS Mincho" panose="02020609040205080304" pitchFamily="49" charset="-128"/>
                        <a:cs typeface="Arial" panose="020B0604020202020204" pitchFamily="34" charset="0"/>
                      </a:endParaRPr>
                    </a:p>
                  </a:txBody>
                  <a:tcPr marL="72000" marR="37716" marT="0" marB="0">
                    <a:solidFill>
                      <a:srgbClr val="006600"/>
                    </a:solidFill>
                  </a:tcPr>
                </a:tc>
                <a:tc>
                  <a:txBody>
                    <a:bodyPr/>
                    <a:lstStyle/>
                    <a:p>
                      <a:pPr algn="ctr">
                        <a:spcAft>
                          <a:spcPts val="0"/>
                        </a:spcAft>
                      </a:pPr>
                      <a:r>
                        <a:rPr lang="fr-FR" sz="2000" noProof="0" dirty="0">
                          <a:effectLst/>
                          <a:latin typeface="Avenir LT Std 35 Light" pitchFamily="34" charset="0"/>
                        </a:rPr>
                        <a:t>Arguments pour l’approche du cycle de vie et la couverture universelle</a:t>
                      </a:r>
                      <a:endParaRPr lang="fr-FR" sz="2000" noProof="0" dirty="0">
                        <a:effectLst/>
                        <a:latin typeface="Avenir LT Std 35 Light" pitchFamily="34" charset="0"/>
                        <a:ea typeface="MS Mincho" panose="02020609040205080304" pitchFamily="49" charset="-128"/>
                        <a:cs typeface="Arial" panose="020B0604020202020204" pitchFamily="34" charset="0"/>
                      </a:endParaRPr>
                    </a:p>
                  </a:txBody>
                  <a:tcPr marL="72000" marR="37716" marT="0" marB="0">
                    <a:solidFill>
                      <a:srgbClr val="006600"/>
                    </a:solidFill>
                  </a:tcPr>
                </a:tc>
                <a:extLst>
                  <a:ext uri="{0D108BD9-81ED-4DB2-BD59-A6C34878D82A}">
                    <a16:rowId xmlns:a16="http://schemas.microsoft.com/office/drawing/2014/main" val="10000"/>
                  </a:ext>
                </a:extLst>
              </a:tr>
              <a:tr h="659441">
                <a:tc>
                  <a:txBody>
                    <a:bodyPr/>
                    <a:lstStyle/>
                    <a:p>
                      <a:pPr>
                        <a:spcAft>
                          <a:spcPts val="0"/>
                        </a:spcAft>
                      </a:pPr>
                      <a:r>
                        <a:rPr lang="fr-FR" sz="1600" noProof="0" dirty="0">
                          <a:effectLst/>
                          <a:latin typeface="Avenir LT Std 35 Light" pitchFamily="34" charset="0"/>
                        </a:rPr>
                        <a:t>Idéologiques </a:t>
                      </a:r>
                      <a:endParaRPr lang="fr-FR" sz="1600" noProof="0" dirty="0">
                        <a:effectLst/>
                        <a:latin typeface="Avenir LT Std 35 Light" pitchFamily="34" charset="0"/>
                        <a:ea typeface="MS Mincho" panose="02020609040205080304" pitchFamily="49" charset="-128"/>
                        <a:cs typeface="Arial" panose="020B0604020202020204" pitchFamily="34" charset="0"/>
                      </a:endParaRPr>
                    </a:p>
                  </a:txBody>
                  <a:tcPr marL="72000" marR="37716" marT="46800" marB="0">
                    <a:solidFill>
                      <a:srgbClr val="006600"/>
                    </a:solidFill>
                  </a:tcPr>
                </a:tc>
                <a:tc>
                  <a:txBody>
                    <a:bodyPr/>
                    <a:lstStyle/>
                    <a:p>
                      <a:endParaRPr lang="fr-FR" sz="2000" noProof="0" dirty="0">
                        <a:latin typeface="Avenir LT Std 35 Light" pitchFamily="34" charset="0"/>
                      </a:endParaRPr>
                    </a:p>
                  </a:txBody>
                  <a:tcPr marL="72000" marR="37716" marT="0" marB="0">
                    <a:solidFill>
                      <a:schemeClr val="accent3">
                        <a:lumMod val="60000"/>
                        <a:lumOff val="40000"/>
                      </a:schemeClr>
                    </a:solidFill>
                  </a:tcPr>
                </a:tc>
                <a:tc>
                  <a:txBody>
                    <a:bodyPr/>
                    <a:lstStyle/>
                    <a:p>
                      <a:endParaRPr lang="fr-FR" sz="2000" noProof="0" dirty="0">
                        <a:latin typeface="Avenir LT Std 35 Light" pitchFamily="34" charset="0"/>
                      </a:endParaRPr>
                    </a:p>
                  </a:txBody>
                  <a:tcPr marL="72000" marR="37716" marT="0" marB="0">
                    <a:solidFill>
                      <a:schemeClr val="accent3">
                        <a:lumMod val="60000"/>
                        <a:lumOff val="40000"/>
                      </a:schemeClr>
                    </a:solidFill>
                  </a:tcPr>
                </a:tc>
                <a:extLst>
                  <a:ext uri="{0D108BD9-81ED-4DB2-BD59-A6C34878D82A}">
                    <a16:rowId xmlns:a16="http://schemas.microsoft.com/office/drawing/2014/main" val="10001"/>
                  </a:ext>
                </a:extLst>
              </a:tr>
              <a:tr h="893551">
                <a:tc>
                  <a:txBody>
                    <a:bodyPr/>
                    <a:lstStyle/>
                    <a:p>
                      <a:pPr>
                        <a:spcAft>
                          <a:spcPts val="0"/>
                        </a:spcAft>
                      </a:pPr>
                      <a:r>
                        <a:rPr lang="fr-FR" sz="1600" noProof="0" dirty="0">
                          <a:solidFill>
                            <a:schemeClr val="bg1"/>
                          </a:solidFill>
                          <a:effectLst/>
                          <a:latin typeface="Avenir LT Std 35 Light" pitchFamily="34" charset="0"/>
                        </a:rPr>
                        <a:t>Contraintes budgétaires </a:t>
                      </a:r>
                      <a:br>
                        <a:rPr lang="fr-FR" sz="1600" noProof="0" dirty="0">
                          <a:solidFill>
                            <a:schemeClr val="bg1"/>
                          </a:solidFill>
                          <a:effectLst/>
                          <a:latin typeface="Avenir LT Std 35 Light" pitchFamily="34" charset="0"/>
                        </a:rPr>
                      </a:br>
                      <a:r>
                        <a:rPr lang="fr-FR" sz="1600" noProof="0" dirty="0">
                          <a:solidFill>
                            <a:schemeClr val="bg1"/>
                          </a:solidFill>
                          <a:effectLst/>
                          <a:latin typeface="Avenir LT Std 35 Light" pitchFamily="34" charset="0"/>
                        </a:rPr>
                        <a:t>et efficacité</a:t>
                      </a:r>
                      <a:endParaRPr lang="fr-FR" sz="1600" noProof="0" dirty="0">
                        <a:solidFill>
                          <a:schemeClr val="bg1"/>
                        </a:solidFill>
                        <a:effectLst/>
                        <a:latin typeface="Avenir LT Std 35 Light" pitchFamily="34" charset="0"/>
                        <a:ea typeface="MS Mincho" panose="02020609040205080304" pitchFamily="49" charset="-128"/>
                        <a:cs typeface="Arial" panose="020B0604020202020204" pitchFamily="34" charset="0"/>
                      </a:endParaRPr>
                    </a:p>
                  </a:txBody>
                  <a:tcPr marL="72000" marR="37716" marT="46800" marB="0">
                    <a:solidFill>
                      <a:srgbClr val="006600"/>
                    </a:solidFill>
                  </a:tcPr>
                </a:tc>
                <a:tc>
                  <a:txBody>
                    <a:bodyPr/>
                    <a:lstStyle/>
                    <a:p>
                      <a:endParaRPr lang="fr-FR" sz="2000" noProof="0" dirty="0">
                        <a:latin typeface="Avenir LT Std 35 Light" pitchFamily="34" charset="0"/>
                      </a:endParaRPr>
                    </a:p>
                  </a:txBody>
                  <a:tcPr marL="72000" marR="37716" marT="0" marB="0">
                    <a:solidFill>
                      <a:schemeClr val="accent3">
                        <a:lumMod val="40000"/>
                        <a:lumOff val="60000"/>
                      </a:schemeClr>
                    </a:solidFill>
                  </a:tcPr>
                </a:tc>
                <a:tc>
                  <a:txBody>
                    <a:bodyPr/>
                    <a:lstStyle/>
                    <a:p>
                      <a:endParaRPr lang="fr-FR" sz="2000" noProof="0" dirty="0">
                        <a:latin typeface="Avenir LT Std 35 Light" pitchFamily="34" charset="0"/>
                      </a:endParaRPr>
                    </a:p>
                  </a:txBody>
                  <a:tcPr marL="72000" marR="37716" marT="0" marB="0">
                    <a:solidFill>
                      <a:schemeClr val="accent3">
                        <a:lumMod val="40000"/>
                        <a:lumOff val="60000"/>
                      </a:schemeClr>
                    </a:solidFill>
                  </a:tcPr>
                </a:tc>
                <a:extLst>
                  <a:ext uri="{0D108BD9-81ED-4DB2-BD59-A6C34878D82A}">
                    <a16:rowId xmlns:a16="http://schemas.microsoft.com/office/drawing/2014/main" val="10002"/>
                  </a:ext>
                </a:extLst>
              </a:tr>
              <a:tr h="698756">
                <a:tc>
                  <a:txBody>
                    <a:bodyPr/>
                    <a:lstStyle/>
                    <a:p>
                      <a:pPr>
                        <a:spcAft>
                          <a:spcPts val="0"/>
                        </a:spcAft>
                      </a:pPr>
                      <a:r>
                        <a:rPr lang="fr-FR" sz="1600" noProof="0" dirty="0">
                          <a:effectLst/>
                          <a:latin typeface="Avenir LT Std 35 Light" pitchFamily="34" charset="0"/>
                        </a:rPr>
                        <a:t>Économie politique</a:t>
                      </a:r>
                      <a:endParaRPr lang="fr-FR" sz="1600" noProof="0" dirty="0">
                        <a:effectLst/>
                        <a:latin typeface="Avenir LT Std 35 Light" pitchFamily="34" charset="0"/>
                        <a:ea typeface="MS Mincho" panose="02020609040205080304" pitchFamily="49" charset="-128"/>
                        <a:cs typeface="Arial" panose="020B0604020202020204" pitchFamily="34" charset="0"/>
                      </a:endParaRPr>
                    </a:p>
                  </a:txBody>
                  <a:tcPr marL="72000" marR="37716" marT="46800" marB="0">
                    <a:solidFill>
                      <a:srgbClr val="006600"/>
                    </a:solidFill>
                  </a:tcPr>
                </a:tc>
                <a:tc>
                  <a:txBody>
                    <a:bodyPr/>
                    <a:lstStyle/>
                    <a:p>
                      <a:endParaRPr lang="fr-FR" sz="2000" noProof="0" dirty="0">
                        <a:latin typeface="Avenir LT Std 35 Light" pitchFamily="34" charset="0"/>
                      </a:endParaRPr>
                    </a:p>
                  </a:txBody>
                  <a:tcPr marL="72000" marR="37716" marT="0" marB="0">
                    <a:solidFill>
                      <a:schemeClr val="accent3">
                        <a:lumMod val="60000"/>
                        <a:lumOff val="40000"/>
                      </a:schemeClr>
                    </a:solidFill>
                  </a:tcPr>
                </a:tc>
                <a:tc>
                  <a:txBody>
                    <a:bodyPr/>
                    <a:lstStyle/>
                    <a:p>
                      <a:endParaRPr lang="fr-FR" sz="2000" noProof="0" dirty="0">
                        <a:latin typeface="Avenir LT Std 35 Light" pitchFamily="34" charset="0"/>
                      </a:endParaRPr>
                    </a:p>
                  </a:txBody>
                  <a:tcPr marL="72000" marR="37716" marT="0" marB="0">
                    <a:solidFill>
                      <a:schemeClr val="accent3">
                        <a:lumMod val="60000"/>
                        <a:lumOff val="40000"/>
                      </a:schemeClr>
                    </a:solidFill>
                  </a:tcPr>
                </a:tc>
                <a:extLst>
                  <a:ext uri="{0D108BD9-81ED-4DB2-BD59-A6C34878D82A}">
                    <a16:rowId xmlns:a16="http://schemas.microsoft.com/office/drawing/2014/main" val="10003"/>
                  </a:ext>
                </a:extLst>
              </a:tr>
              <a:tr h="781858">
                <a:tc>
                  <a:txBody>
                    <a:bodyPr/>
                    <a:lstStyle/>
                    <a:p>
                      <a:pPr>
                        <a:spcAft>
                          <a:spcPts val="0"/>
                        </a:spcAft>
                      </a:pPr>
                      <a:r>
                        <a:rPr lang="fr-FR" sz="1600" noProof="0" dirty="0">
                          <a:effectLst/>
                          <a:latin typeface="Avenir LT Std 35 Light" pitchFamily="34" charset="0"/>
                        </a:rPr>
                        <a:t>Acceptation sociale et cohésion sociale</a:t>
                      </a:r>
                    </a:p>
                  </a:txBody>
                  <a:tcPr marL="72000" marR="37716" marT="46800" marB="0">
                    <a:solidFill>
                      <a:srgbClr val="006600"/>
                    </a:solidFill>
                  </a:tcPr>
                </a:tc>
                <a:tc>
                  <a:txBody>
                    <a:bodyPr/>
                    <a:lstStyle/>
                    <a:p>
                      <a:endParaRPr lang="fr-FR" sz="2000" noProof="0" dirty="0">
                        <a:latin typeface="Avenir LT Std 35 Light" pitchFamily="34" charset="0"/>
                      </a:endParaRPr>
                    </a:p>
                  </a:txBody>
                  <a:tcPr marL="72000" marR="37716" marT="0" marB="0">
                    <a:solidFill>
                      <a:schemeClr val="accent3">
                        <a:lumMod val="40000"/>
                        <a:lumOff val="60000"/>
                      </a:schemeClr>
                    </a:solidFill>
                  </a:tcPr>
                </a:tc>
                <a:tc>
                  <a:txBody>
                    <a:bodyPr/>
                    <a:lstStyle/>
                    <a:p>
                      <a:endParaRPr lang="fr-FR" sz="2000" noProof="0" dirty="0">
                        <a:latin typeface="Avenir LT Std 35 Light" pitchFamily="34" charset="0"/>
                      </a:endParaRPr>
                    </a:p>
                  </a:txBody>
                  <a:tcPr marL="72000" marR="37716" marT="0" marB="0">
                    <a:solidFill>
                      <a:schemeClr val="accent3">
                        <a:lumMod val="40000"/>
                        <a:lumOff val="60000"/>
                      </a:schemeClr>
                    </a:solidFill>
                  </a:tcPr>
                </a:tc>
                <a:extLst>
                  <a:ext uri="{0D108BD9-81ED-4DB2-BD59-A6C34878D82A}">
                    <a16:rowId xmlns:a16="http://schemas.microsoft.com/office/drawing/2014/main" val="10004"/>
                  </a:ext>
                </a:extLst>
              </a:tr>
              <a:tr h="1040985">
                <a:tc>
                  <a:txBody>
                    <a:bodyPr/>
                    <a:lstStyle/>
                    <a:p>
                      <a:pPr>
                        <a:spcAft>
                          <a:spcPts val="0"/>
                        </a:spcAft>
                      </a:pPr>
                      <a:r>
                        <a:rPr lang="fr-FR" sz="1600" noProof="0" dirty="0">
                          <a:effectLst/>
                          <a:latin typeface="Avenir LT Std 35 Light" pitchFamily="34" charset="0"/>
                        </a:rPr>
                        <a:t>Précision de l’établissement de cibles</a:t>
                      </a:r>
                      <a:br>
                        <a:rPr lang="fr-FR" sz="1600" noProof="0" dirty="0">
                          <a:effectLst/>
                          <a:latin typeface="Avenir LT Std 35 Light" pitchFamily="34" charset="0"/>
                        </a:rPr>
                      </a:br>
                      <a:r>
                        <a:rPr lang="fr-FR" sz="1600" noProof="0" dirty="0">
                          <a:effectLst/>
                          <a:latin typeface="Avenir LT Std 35 Light" pitchFamily="34" charset="0"/>
                        </a:rPr>
                        <a:t>et coûts administratifs</a:t>
                      </a:r>
                      <a:endParaRPr lang="fr-FR" sz="1600" noProof="0" dirty="0">
                        <a:effectLst/>
                        <a:latin typeface="Avenir LT Std 35 Light" pitchFamily="34" charset="0"/>
                        <a:ea typeface="MS Mincho" panose="02020609040205080304" pitchFamily="49" charset="-128"/>
                        <a:cs typeface="Arial" panose="020B0604020202020204" pitchFamily="34" charset="0"/>
                      </a:endParaRPr>
                    </a:p>
                  </a:txBody>
                  <a:tcPr marL="72000" marR="37716" marT="46800" marB="0">
                    <a:solidFill>
                      <a:srgbClr val="006600"/>
                    </a:solidFill>
                  </a:tcPr>
                </a:tc>
                <a:tc>
                  <a:txBody>
                    <a:bodyPr/>
                    <a:lstStyle/>
                    <a:p>
                      <a:endParaRPr lang="fr-FR" sz="2000" noProof="0" dirty="0">
                        <a:latin typeface="Avenir LT Std 35 Light" pitchFamily="34" charset="0"/>
                      </a:endParaRPr>
                    </a:p>
                  </a:txBody>
                  <a:tcPr marL="72000" marR="37716" marT="0" marB="0">
                    <a:solidFill>
                      <a:schemeClr val="accent3">
                        <a:lumMod val="60000"/>
                        <a:lumOff val="40000"/>
                      </a:schemeClr>
                    </a:solidFill>
                  </a:tcPr>
                </a:tc>
                <a:tc>
                  <a:txBody>
                    <a:bodyPr/>
                    <a:lstStyle/>
                    <a:p>
                      <a:endParaRPr lang="fr-FR" sz="2000" noProof="0" dirty="0">
                        <a:latin typeface="Avenir LT Std 35 Light" pitchFamily="34" charset="0"/>
                      </a:endParaRPr>
                    </a:p>
                  </a:txBody>
                  <a:tcPr marL="72000" marR="37716" marT="0" marB="0">
                    <a:solidFill>
                      <a:schemeClr val="accent3">
                        <a:lumMod val="60000"/>
                        <a:lumOff val="40000"/>
                      </a:schemeClr>
                    </a:solidFill>
                  </a:tcPr>
                </a:tc>
                <a:extLst>
                  <a:ext uri="{0D108BD9-81ED-4DB2-BD59-A6C34878D82A}">
                    <a16:rowId xmlns:a16="http://schemas.microsoft.com/office/drawing/2014/main" val="10005"/>
                  </a:ext>
                </a:extLst>
              </a:tr>
              <a:tr h="446774">
                <a:tc>
                  <a:txBody>
                    <a:bodyPr/>
                    <a:lstStyle/>
                    <a:p>
                      <a:pPr>
                        <a:spcAft>
                          <a:spcPts val="0"/>
                        </a:spcAft>
                      </a:pPr>
                      <a:r>
                        <a:rPr lang="fr-FR" sz="1600" noProof="0" dirty="0">
                          <a:effectLst/>
                          <a:latin typeface="Avenir LT Std 35 Light" pitchFamily="34" charset="0"/>
                        </a:rPr>
                        <a:t>Incitations à effets pervers</a:t>
                      </a:r>
                      <a:endParaRPr lang="fr-FR" sz="1600" noProof="0" dirty="0">
                        <a:effectLst/>
                        <a:latin typeface="Avenir LT Std 35 Light" pitchFamily="34" charset="0"/>
                        <a:ea typeface="MS Mincho" panose="02020609040205080304" pitchFamily="49" charset="-128"/>
                        <a:cs typeface="Arial" panose="020B0604020202020204" pitchFamily="34" charset="0"/>
                      </a:endParaRPr>
                    </a:p>
                  </a:txBody>
                  <a:tcPr marL="72000" marR="37716" marT="46800" marB="0">
                    <a:solidFill>
                      <a:srgbClr val="006600"/>
                    </a:solidFill>
                  </a:tcPr>
                </a:tc>
                <a:tc>
                  <a:txBody>
                    <a:bodyPr/>
                    <a:lstStyle/>
                    <a:p>
                      <a:endParaRPr lang="fr-FR" sz="2000" noProof="0" dirty="0">
                        <a:latin typeface="Avenir LT Std 35 Light" pitchFamily="34" charset="0"/>
                      </a:endParaRPr>
                    </a:p>
                  </a:txBody>
                  <a:tcPr marL="72000" marR="37716" marT="0" marB="0">
                    <a:solidFill>
                      <a:schemeClr val="accent3">
                        <a:lumMod val="40000"/>
                        <a:lumOff val="60000"/>
                      </a:schemeClr>
                    </a:solidFill>
                  </a:tcPr>
                </a:tc>
                <a:tc>
                  <a:txBody>
                    <a:bodyPr/>
                    <a:lstStyle/>
                    <a:p>
                      <a:endParaRPr lang="fr-FR" sz="2000" noProof="0" dirty="0">
                        <a:latin typeface="Avenir LT Std 35 Light" pitchFamily="34" charset="0"/>
                      </a:endParaRPr>
                    </a:p>
                  </a:txBody>
                  <a:tcPr marL="72000" marR="37716" marT="0" marB="0">
                    <a:solidFill>
                      <a:schemeClr val="accent3">
                        <a:lumMod val="40000"/>
                        <a:lumOff val="6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84750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5" name="TextBox 4"/>
          <p:cNvSpPr txBox="1"/>
          <p:nvPr/>
        </p:nvSpPr>
        <p:spPr>
          <a:xfrm>
            <a:off x="5029200" y="6441744"/>
            <a:ext cx="2460089" cy="369332"/>
          </a:xfrm>
          <a:prstGeom prst="rect">
            <a:avLst/>
          </a:prstGeom>
          <a:solidFill>
            <a:schemeClr val="bg1"/>
          </a:solidFill>
        </p:spPr>
        <p:txBody>
          <a:bodyPr wrap="square" rtlCol="0">
            <a:spAutoFit/>
          </a:bodyPr>
          <a:lstStyle/>
          <a:p>
            <a:endParaRPr lang="fr-FR" dirty="0"/>
          </a:p>
        </p:txBody>
      </p:sp>
      <p:pic>
        <p:nvPicPr>
          <p:cNvPr id="6" name="Picture 5" descr="MIS POWERPOINT_3DAY content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pic>
        <p:nvPicPr>
          <p:cNvPr id="7" name="Picture 6" descr="activity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39" y="444219"/>
            <a:ext cx="994261" cy="994261"/>
          </a:xfrm>
          <a:prstGeom prst="rect">
            <a:avLst/>
          </a:prstGeom>
        </p:spPr>
      </p:pic>
      <p:pic>
        <p:nvPicPr>
          <p:cNvPr id="8" name="Picture 7"/>
          <p:cNvPicPr>
            <a:picLocks noChangeAspect="1"/>
          </p:cNvPicPr>
          <p:nvPr/>
        </p:nvPicPr>
        <p:blipFill rotWithShape="1">
          <a:blip r:embed="rId6"/>
          <a:srcRect l="26160" r="26754"/>
          <a:stretch/>
        </p:blipFill>
        <p:spPr>
          <a:xfrm>
            <a:off x="152400" y="2057400"/>
            <a:ext cx="1868843" cy="2081271"/>
          </a:xfrm>
          <a:prstGeom prst="rect">
            <a:avLst/>
          </a:prstGeom>
        </p:spPr>
      </p:pic>
      <p:sp>
        <p:nvSpPr>
          <p:cNvPr id="9" name="Content Placeholder 12"/>
          <p:cNvSpPr txBox="1">
            <a:spLocks/>
          </p:cNvSpPr>
          <p:nvPr/>
        </p:nvSpPr>
        <p:spPr>
          <a:xfrm>
            <a:off x="2021242" y="1423966"/>
            <a:ext cx="6665557" cy="124303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3000" dirty="0">
                <a:latin typeface="Avenir LT Std 35 Light" pitchFamily="34" charset="0"/>
              </a:rPr>
              <a:t>Comment comprenez-vous les termes suivants, maintenant que vous avez </a:t>
            </a:r>
            <a:br>
              <a:rPr lang="fr-FR" sz="3000" dirty="0">
                <a:latin typeface="Avenir LT Std 35 Light" pitchFamily="34" charset="0"/>
              </a:rPr>
            </a:br>
            <a:r>
              <a:rPr lang="fr-FR" sz="3000" dirty="0">
                <a:latin typeface="Avenir LT Std 35 Light" pitchFamily="34" charset="0"/>
              </a:rPr>
              <a:t>lu le tableau?</a:t>
            </a:r>
          </a:p>
          <a:p>
            <a:pPr marL="0" indent="0">
              <a:buFont typeface="Arial" pitchFamily="34" charset="0"/>
              <a:buNone/>
            </a:pPr>
            <a:endParaRPr lang="fr-FR" sz="3000" dirty="0">
              <a:latin typeface="Avenir LT Std 35 Light" pitchFamily="34" charset="0"/>
            </a:endParaRPr>
          </a:p>
          <a:p>
            <a:pPr marL="0" indent="0">
              <a:buFont typeface="Arial" pitchFamily="34" charset="0"/>
              <a:buNone/>
            </a:pPr>
            <a:r>
              <a:rPr lang="fr-FR" sz="3000" dirty="0">
                <a:latin typeface="Avenir LT Std 35 Light" pitchFamily="34" charset="0"/>
              </a:rPr>
              <a:t>Levez-vous et placez-vous du côté de la salle qui correspond le mieux à votre point de vue. Pourquoi?</a:t>
            </a:r>
          </a:p>
          <a:p>
            <a:pPr marL="0" indent="0">
              <a:buFont typeface="Arial" pitchFamily="34" charset="0"/>
              <a:buNone/>
            </a:pPr>
            <a:endParaRPr lang="fr-FR" dirty="0"/>
          </a:p>
        </p:txBody>
      </p:sp>
      <p:sp>
        <p:nvSpPr>
          <p:cNvPr id="10" name="Minus 9"/>
          <p:cNvSpPr/>
          <p:nvPr/>
        </p:nvSpPr>
        <p:spPr>
          <a:xfrm>
            <a:off x="1219200" y="4922860"/>
            <a:ext cx="6400800" cy="1023354"/>
          </a:xfrm>
          <a:prstGeom prst="mathMinus">
            <a:avLst/>
          </a:prstGeom>
          <a:solidFill>
            <a:schemeClr val="accent3">
              <a:lumMod val="50000"/>
            </a:schemeClr>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1" name="Content Placeholder 12"/>
          <p:cNvSpPr txBox="1">
            <a:spLocks/>
          </p:cNvSpPr>
          <p:nvPr/>
        </p:nvSpPr>
        <p:spPr>
          <a:xfrm>
            <a:off x="0" y="5105156"/>
            <a:ext cx="2021242" cy="71670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800" b="1" dirty="0">
                <a:solidFill>
                  <a:schemeClr val="accent3">
                    <a:lumMod val="50000"/>
                  </a:schemeClr>
                </a:solidFill>
              </a:rPr>
              <a:t>Économique</a:t>
            </a:r>
          </a:p>
          <a:p>
            <a:endParaRPr lang="fr-FR" dirty="0"/>
          </a:p>
        </p:txBody>
      </p:sp>
      <p:sp>
        <p:nvSpPr>
          <p:cNvPr id="12" name="Content Placeholder 12"/>
          <p:cNvSpPr txBox="1">
            <a:spLocks/>
          </p:cNvSpPr>
          <p:nvPr/>
        </p:nvSpPr>
        <p:spPr>
          <a:xfrm>
            <a:off x="7010400" y="5105156"/>
            <a:ext cx="2133601" cy="71670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800" b="1" dirty="0">
                <a:solidFill>
                  <a:schemeClr val="accent3">
                    <a:lumMod val="50000"/>
                  </a:schemeClr>
                </a:solidFill>
              </a:rPr>
              <a:t>Cycle de vie</a:t>
            </a:r>
            <a:endParaRPr lang="fr-FR" dirty="0"/>
          </a:p>
        </p:txBody>
      </p:sp>
    </p:spTree>
    <p:extLst>
      <p:ext uri="{BB962C8B-B14F-4D97-AF65-F5344CB8AC3E}">
        <p14:creationId xmlns:p14="http://schemas.microsoft.com/office/powerpoint/2010/main" val="1678478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fr-FR"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47323" y="1371600"/>
            <a:ext cx="4572000" cy="3170099"/>
          </a:xfrm>
          <a:prstGeom prst="rect">
            <a:avLst/>
          </a:prstGeom>
          <a:noFill/>
        </p:spPr>
        <p:txBody>
          <a:bodyPr wrap="square" rtlCol="0">
            <a:spAutoFit/>
          </a:bodyPr>
          <a:lstStyle/>
          <a:p>
            <a:pPr algn="ctr"/>
            <a:r>
              <a:rPr lang="fr-FR" sz="4000" dirty="0">
                <a:solidFill>
                  <a:schemeClr val="bg1"/>
                </a:solidFill>
                <a:latin typeface="Avenir Book"/>
                <a:cs typeface="Avenir Book"/>
              </a:rPr>
              <a:t>Simulation: comprendre la complexité de l’identification et de la sélection</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3211474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399" y="1295400"/>
            <a:ext cx="9012813" cy="1384995"/>
          </a:xfrm>
          <a:prstGeom prst="rect">
            <a:avLst/>
          </a:prstGeom>
          <a:noFill/>
        </p:spPr>
        <p:txBody>
          <a:bodyPr wrap="square" rtlCol="0">
            <a:spAutoFit/>
          </a:bodyPr>
          <a:lstStyle/>
          <a:p>
            <a:pPr algn="ctr"/>
            <a:r>
              <a:rPr lang="fr-FR" sz="2800" dirty="0">
                <a:latin typeface="Avenir Book"/>
                <a:cs typeface="Avenir Book"/>
              </a:rPr>
              <a:t>Décidez de l’allocation de la protection sociale parmi les délégués. Seuls trois peuvent en bénéficier! </a:t>
            </a:r>
            <a:br>
              <a:rPr lang="fr-FR" sz="2800" dirty="0">
                <a:latin typeface="Avenir Book"/>
                <a:cs typeface="Avenir Book"/>
              </a:rPr>
            </a:br>
            <a:r>
              <a:rPr lang="fr-FR" sz="2800" dirty="0">
                <a:latin typeface="Avenir Book"/>
                <a:cs typeface="Avenir Book"/>
              </a:rPr>
              <a:t>Qui? Pourquoi?</a:t>
            </a:r>
          </a:p>
        </p:txBody>
      </p:sp>
      <p:pic>
        <p:nvPicPr>
          <p:cNvPr id="3" name="Picture 2" descr="Image result for social protection frameworks - selection and identification"/>
          <p:cNvPicPr/>
          <p:nvPr/>
        </p:nvPicPr>
        <p:blipFill>
          <a:blip r:embed="rId3">
            <a:extLst>
              <a:ext uri="{28A0092B-C50C-407E-A947-70E740481C1C}">
                <a14:useLocalDpi xmlns:a14="http://schemas.microsoft.com/office/drawing/2010/main" val="0"/>
              </a:ext>
            </a:extLst>
          </a:blip>
          <a:srcRect/>
          <a:stretch>
            <a:fillRect/>
          </a:stretch>
        </p:blipFill>
        <p:spPr bwMode="auto">
          <a:xfrm>
            <a:off x="0" y="3124200"/>
            <a:ext cx="9144000" cy="3733800"/>
          </a:xfrm>
          <a:prstGeom prst="rect">
            <a:avLst/>
          </a:prstGeom>
          <a:noFill/>
          <a:ln>
            <a:noFill/>
          </a:ln>
        </p:spPr>
      </p:pic>
      <p:sp>
        <p:nvSpPr>
          <p:cNvPr id="5" name="Rectangle 4"/>
          <p:cNvSpPr/>
          <p:nvPr/>
        </p:nvSpPr>
        <p:spPr>
          <a:xfrm>
            <a:off x="0" y="0"/>
            <a:ext cx="9144000" cy="1143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4" name="Picture 3"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4628" y="0"/>
            <a:ext cx="1160585" cy="1160585"/>
          </a:xfrm>
          <a:prstGeom prst="rect">
            <a:avLst/>
          </a:prstGeom>
        </p:spPr>
      </p:pic>
    </p:spTree>
    <p:extLst>
      <p:ext uri="{BB962C8B-B14F-4D97-AF65-F5344CB8AC3E}">
        <p14:creationId xmlns:p14="http://schemas.microsoft.com/office/powerpoint/2010/main" val="1325338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S POWERPOINT_3DAY cov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37515"/>
          </a:xfrm>
          <a:prstGeom prst="rect">
            <a:avLst/>
          </a:prstGeom>
        </p:spPr>
      </p:pic>
      <p:sp>
        <p:nvSpPr>
          <p:cNvPr id="7" name="TextBox 6"/>
          <p:cNvSpPr txBox="1"/>
          <p:nvPr/>
        </p:nvSpPr>
        <p:spPr>
          <a:xfrm>
            <a:off x="3352800" y="2057400"/>
            <a:ext cx="6248400" cy="2554545"/>
          </a:xfrm>
          <a:prstGeom prst="rect">
            <a:avLst/>
          </a:prstGeom>
          <a:noFill/>
        </p:spPr>
        <p:txBody>
          <a:bodyPr wrap="square" rtlCol="0">
            <a:spAutoFit/>
          </a:bodyPr>
          <a:lstStyle/>
          <a:p>
            <a:endParaRPr lang="fr-FR" sz="4000" baseline="30000" dirty="0">
              <a:solidFill>
                <a:schemeClr val="bg1"/>
              </a:solidFill>
              <a:latin typeface="Avenir Medium"/>
              <a:cs typeface="Avenir Medium"/>
            </a:endParaRPr>
          </a:p>
          <a:p>
            <a:pPr algn="ctr"/>
            <a:r>
              <a:rPr lang="fr-FR" sz="4000" b="1" baseline="30000" dirty="0">
                <a:solidFill>
                  <a:schemeClr val="bg1"/>
                </a:solidFill>
                <a:latin typeface="Avenir Medium"/>
                <a:cs typeface="Avenir Medium"/>
              </a:rPr>
              <a:t>JOUR 2</a:t>
            </a:r>
            <a:r>
              <a:rPr lang="fr-FR" sz="4000" baseline="30000" dirty="0">
                <a:solidFill>
                  <a:schemeClr val="bg1"/>
                </a:solidFill>
                <a:latin typeface="Avenir Medium"/>
                <a:cs typeface="Avenir Medium"/>
              </a:rPr>
              <a:t> </a:t>
            </a:r>
          </a:p>
          <a:p>
            <a:pPr algn="ctr"/>
            <a:r>
              <a:rPr lang="fr-FR" sz="4000" baseline="30000" dirty="0">
                <a:solidFill>
                  <a:schemeClr val="bg1"/>
                </a:solidFill>
                <a:latin typeface="Avenir Medium"/>
                <a:cs typeface="Avenir Medium"/>
              </a:rPr>
              <a:t>Séance du matin</a:t>
            </a:r>
          </a:p>
          <a:p>
            <a:pPr algn="ctr"/>
            <a:endParaRPr lang="fr-FR" sz="4000" baseline="30000" dirty="0">
              <a:solidFill>
                <a:schemeClr val="bg1"/>
              </a:solidFill>
              <a:latin typeface="Avenir Medium"/>
              <a:cs typeface="Avenir Medium"/>
            </a:endParaRPr>
          </a:p>
          <a:p>
            <a:pPr algn="ctr"/>
            <a:r>
              <a:rPr lang="fr-FR" sz="4000" baseline="30000" dirty="0">
                <a:solidFill>
                  <a:schemeClr val="bg1"/>
                </a:solidFill>
                <a:latin typeface="Avenir Medium"/>
                <a:cs typeface="Avenir Medium"/>
              </a:rPr>
              <a:t>SÉLECTION ET</a:t>
            </a:r>
            <a:br>
              <a:rPr lang="fr-FR" sz="4000" baseline="30000" dirty="0">
                <a:solidFill>
                  <a:schemeClr val="bg1"/>
                </a:solidFill>
                <a:latin typeface="Avenir Medium"/>
                <a:cs typeface="Avenir Medium"/>
              </a:rPr>
            </a:br>
            <a:r>
              <a:rPr lang="fr-FR" sz="4000" baseline="30000" dirty="0">
                <a:solidFill>
                  <a:schemeClr val="bg1"/>
                </a:solidFill>
                <a:latin typeface="Avenir Medium"/>
                <a:cs typeface="Avenir Medium"/>
              </a:rPr>
              <a:t>IDENTIFICATION DE LA PS</a:t>
            </a:r>
          </a:p>
        </p:txBody>
      </p:sp>
    </p:spTree>
    <p:extLst>
      <p:ext uri="{BB962C8B-B14F-4D97-AF65-F5344CB8AC3E}">
        <p14:creationId xmlns:p14="http://schemas.microsoft.com/office/powerpoint/2010/main" val="3293782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social protection framework cartoons"/>
          <p:cNvPicPr/>
          <p:nvPr/>
        </p:nvPicPr>
        <p:blipFill>
          <a:blip r:embed="rId3">
            <a:extLst>
              <a:ext uri="{28A0092B-C50C-407E-A947-70E740481C1C}">
                <a14:useLocalDpi xmlns:a14="http://schemas.microsoft.com/office/drawing/2010/main" val="0"/>
              </a:ext>
            </a:extLst>
          </a:blip>
          <a:srcRect/>
          <a:stretch>
            <a:fillRect/>
          </a:stretch>
        </p:blipFill>
        <p:spPr bwMode="auto">
          <a:xfrm>
            <a:off x="4971906" y="2050375"/>
            <a:ext cx="3754046" cy="3131226"/>
          </a:xfrm>
          <a:prstGeom prst="rect">
            <a:avLst/>
          </a:prstGeom>
          <a:noFill/>
          <a:ln>
            <a:noFill/>
          </a:ln>
        </p:spPr>
      </p:pic>
      <p:sp>
        <p:nvSpPr>
          <p:cNvPr id="5" name="TextBox 4"/>
          <p:cNvSpPr txBox="1"/>
          <p:nvPr/>
        </p:nvSpPr>
        <p:spPr>
          <a:xfrm>
            <a:off x="389473" y="997089"/>
            <a:ext cx="4648200" cy="5632311"/>
          </a:xfrm>
          <a:prstGeom prst="rect">
            <a:avLst/>
          </a:prstGeom>
          <a:noFill/>
        </p:spPr>
        <p:txBody>
          <a:bodyPr wrap="square" rtlCol="0">
            <a:spAutoFit/>
          </a:bodyPr>
          <a:lstStyle/>
          <a:p>
            <a:pPr marL="571500" lvl="0" indent="-571500">
              <a:buFont typeface="Arial" panose="020B0604020202020204" pitchFamily="34" charset="0"/>
              <a:buChar char="•"/>
            </a:pPr>
            <a:r>
              <a:rPr lang="fr-FR" sz="2400" dirty="0">
                <a:latin typeface="Avenir Book"/>
                <a:cs typeface="Avenir Book"/>
              </a:rPr>
              <a:t>Que s’est-il passé ?</a:t>
            </a:r>
          </a:p>
          <a:p>
            <a:pPr lvl="0"/>
            <a:endParaRPr lang="fr-FR" sz="2400" dirty="0">
              <a:latin typeface="Avenir Book"/>
              <a:cs typeface="Avenir Book"/>
            </a:endParaRPr>
          </a:p>
          <a:p>
            <a:pPr marL="571500" lvl="0" indent="-571500">
              <a:buFont typeface="Arial" panose="020B0604020202020204" pitchFamily="34" charset="0"/>
              <a:buChar char="•"/>
            </a:pPr>
            <a:r>
              <a:rPr lang="fr-FR" sz="2400" dirty="0">
                <a:latin typeface="Avenir Book"/>
                <a:cs typeface="Avenir Book"/>
              </a:rPr>
              <a:t>Qui a eu droit à la PS </a:t>
            </a:r>
            <a:br>
              <a:rPr lang="fr-FR" sz="2400" dirty="0">
                <a:latin typeface="Avenir Book"/>
                <a:cs typeface="Avenir Book"/>
              </a:rPr>
            </a:br>
            <a:r>
              <a:rPr lang="fr-FR" sz="2400" dirty="0">
                <a:latin typeface="Avenir Book"/>
                <a:cs typeface="Avenir Book"/>
              </a:rPr>
              <a:t>et pourquoi ? </a:t>
            </a:r>
          </a:p>
          <a:p>
            <a:pPr marL="571500" lvl="0" indent="-571500">
              <a:buFont typeface="Arial" panose="020B0604020202020204" pitchFamily="34" charset="0"/>
              <a:buChar char="•"/>
            </a:pPr>
            <a:endParaRPr lang="fr-FR" sz="2400" dirty="0">
              <a:latin typeface="Avenir Book"/>
              <a:cs typeface="Avenir Book"/>
            </a:endParaRPr>
          </a:p>
          <a:p>
            <a:pPr marL="571500" lvl="0" indent="-571500">
              <a:buFont typeface="Arial" panose="020B0604020202020204" pitchFamily="34" charset="0"/>
              <a:buChar char="•"/>
            </a:pPr>
            <a:r>
              <a:rPr lang="fr-FR" sz="2400" dirty="0">
                <a:latin typeface="Avenir Book"/>
                <a:cs typeface="Avenir Book"/>
              </a:rPr>
              <a:t>Comment vous êtes-vous sentis et pourquoi ?</a:t>
            </a:r>
          </a:p>
          <a:p>
            <a:pPr lvl="0"/>
            <a:endParaRPr lang="fr-FR" sz="2400" dirty="0">
              <a:latin typeface="Avenir Book"/>
              <a:cs typeface="Avenir Book"/>
            </a:endParaRPr>
          </a:p>
          <a:p>
            <a:pPr marL="571500" lvl="0" indent="-571500">
              <a:buFont typeface="Arial" panose="020B0604020202020204" pitchFamily="34" charset="0"/>
              <a:buChar char="•"/>
            </a:pPr>
            <a:r>
              <a:rPr lang="fr-FR" sz="2400" dirty="0">
                <a:latin typeface="Avenir Book"/>
                <a:cs typeface="Avenir Book"/>
              </a:rPr>
              <a:t>Quels enseignements </a:t>
            </a:r>
            <a:br>
              <a:rPr lang="fr-FR" sz="2400" dirty="0">
                <a:latin typeface="Avenir Book"/>
                <a:cs typeface="Avenir Book"/>
              </a:rPr>
            </a:br>
            <a:r>
              <a:rPr lang="fr-FR" sz="2400" dirty="0">
                <a:latin typeface="Avenir Book"/>
                <a:cs typeface="Avenir Book"/>
              </a:rPr>
              <a:t>clés pouvez-vous tirer </a:t>
            </a:r>
            <a:br>
              <a:rPr lang="fr-FR" sz="2400" dirty="0">
                <a:latin typeface="Avenir Book"/>
                <a:cs typeface="Avenir Book"/>
              </a:rPr>
            </a:br>
            <a:r>
              <a:rPr lang="fr-FR" sz="2400" dirty="0">
                <a:latin typeface="Avenir Book"/>
                <a:cs typeface="Avenir Book"/>
              </a:rPr>
              <a:t>de cet exercice? </a:t>
            </a:r>
          </a:p>
          <a:p>
            <a:pPr lvl="0"/>
            <a:endParaRPr lang="fr-FR" sz="2400" dirty="0">
              <a:latin typeface="Avenir Book"/>
              <a:cs typeface="Avenir Book"/>
            </a:endParaRPr>
          </a:p>
          <a:p>
            <a:pPr marL="571500" lvl="0" indent="-571500">
              <a:buFont typeface="Arial" panose="020B0604020202020204" pitchFamily="34" charset="0"/>
              <a:buChar char="•"/>
            </a:pPr>
            <a:r>
              <a:rPr lang="fr-FR" sz="2400" dirty="0">
                <a:latin typeface="Avenir Book"/>
                <a:cs typeface="Avenir Book"/>
              </a:rPr>
              <a:t>Les différents groupes </a:t>
            </a:r>
            <a:br>
              <a:rPr lang="fr-FR" sz="2400" dirty="0">
                <a:latin typeface="Avenir Book"/>
                <a:cs typeface="Avenir Book"/>
              </a:rPr>
            </a:br>
            <a:r>
              <a:rPr lang="fr-FR" sz="2400" dirty="0">
                <a:latin typeface="Avenir Book"/>
                <a:cs typeface="Avenir Book"/>
              </a:rPr>
              <a:t>ont-ils pris des </a:t>
            </a:r>
            <a:br>
              <a:rPr lang="fr-FR" sz="2400" dirty="0">
                <a:latin typeface="Avenir Book"/>
                <a:cs typeface="Avenir Book"/>
              </a:rPr>
            </a:br>
            <a:r>
              <a:rPr lang="fr-FR" sz="2400" dirty="0">
                <a:latin typeface="Avenir Book"/>
                <a:cs typeface="Avenir Book"/>
              </a:rPr>
              <a:t>décisions semblables?</a:t>
            </a:r>
          </a:p>
        </p:txBody>
      </p:sp>
      <p:sp>
        <p:nvSpPr>
          <p:cNvPr id="6" name="Rectangle 5"/>
          <p:cNvSpPr/>
          <p:nvPr/>
        </p:nvSpPr>
        <p:spPr>
          <a:xfrm>
            <a:off x="0" y="0"/>
            <a:ext cx="9144000" cy="6858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 name="TextBox 6"/>
          <p:cNvSpPr txBox="1"/>
          <p:nvPr/>
        </p:nvSpPr>
        <p:spPr>
          <a:xfrm>
            <a:off x="2734128" y="36286"/>
            <a:ext cx="5343071" cy="584775"/>
          </a:xfrm>
          <a:prstGeom prst="rect">
            <a:avLst/>
          </a:prstGeom>
          <a:noFill/>
        </p:spPr>
        <p:txBody>
          <a:bodyPr wrap="square" rtlCol="0">
            <a:spAutoFit/>
          </a:bodyPr>
          <a:lstStyle/>
          <a:p>
            <a:r>
              <a:rPr lang="fr-FR" sz="3200" dirty="0">
                <a:solidFill>
                  <a:schemeClr val="bg1"/>
                </a:solidFill>
                <a:latin typeface="Avenir LT Std 35 Light" pitchFamily="34" charset="0"/>
              </a:rPr>
              <a:t>Bilan de la simulation</a:t>
            </a:r>
          </a:p>
        </p:txBody>
      </p:sp>
    </p:spTree>
    <p:extLst>
      <p:ext uri="{BB962C8B-B14F-4D97-AF65-F5344CB8AC3E}">
        <p14:creationId xmlns:p14="http://schemas.microsoft.com/office/powerpoint/2010/main" val="330723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IS POWERPOINT_3DAY divider .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93" y="32856"/>
            <a:ext cx="9246351" cy="6831445"/>
          </a:xfrm>
          <a:prstGeom prst="rect">
            <a:avLst/>
          </a:prstGeom>
        </p:spPr>
      </p:pic>
      <p:sp>
        <p:nvSpPr>
          <p:cNvPr id="11" name="TextBox 10"/>
          <p:cNvSpPr txBox="1"/>
          <p:nvPr/>
        </p:nvSpPr>
        <p:spPr>
          <a:xfrm>
            <a:off x="20158" y="4970113"/>
            <a:ext cx="8768564" cy="1323439"/>
          </a:xfrm>
          <a:prstGeom prst="rect">
            <a:avLst/>
          </a:prstGeom>
          <a:noFill/>
        </p:spPr>
        <p:txBody>
          <a:bodyPr wrap="square" rtlCol="0">
            <a:spAutoFit/>
          </a:bodyPr>
          <a:lstStyle/>
          <a:p>
            <a:pPr algn="ctr"/>
            <a:r>
              <a:rPr lang="fr-FR" sz="4000" baseline="30000" dirty="0">
                <a:solidFill>
                  <a:srgbClr val="FFFFFF"/>
                </a:solidFill>
                <a:latin typeface="Avenir Book"/>
                <a:cs typeface="Avenir Medium"/>
              </a:rPr>
              <a:t>SÉLECTION ET IDENTIFICATION (S&amp;I)</a:t>
            </a:r>
          </a:p>
          <a:p>
            <a:pPr algn="ctr"/>
            <a:r>
              <a:rPr lang="fr-FR" sz="4000" baseline="30000" dirty="0">
                <a:solidFill>
                  <a:srgbClr val="FFFFFF"/>
                </a:solidFill>
                <a:latin typeface="Avenir Book"/>
                <a:cs typeface="Avenir Medium"/>
              </a:rPr>
              <a:t>Exposé, 2ème partie:</a:t>
            </a:r>
          </a:p>
          <a:p>
            <a:pPr algn="ctr"/>
            <a:r>
              <a:rPr lang="fr-FR" sz="4000" baseline="30000" dirty="0">
                <a:solidFill>
                  <a:srgbClr val="FFFFFF"/>
                </a:solidFill>
                <a:latin typeface="Avenir Book"/>
                <a:cs typeface="Avenir Medium"/>
              </a:rPr>
              <a:t>Choix de conception et de mise en œuvre</a:t>
            </a:r>
          </a:p>
        </p:txBody>
      </p:sp>
    </p:spTree>
    <p:extLst>
      <p:ext uri="{BB962C8B-B14F-4D97-AF65-F5344CB8AC3E}">
        <p14:creationId xmlns:p14="http://schemas.microsoft.com/office/powerpoint/2010/main" val="3852836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19" name="Rectangle 18"/>
          <p:cNvSpPr/>
          <p:nvPr/>
        </p:nvSpPr>
        <p:spPr>
          <a:xfrm>
            <a:off x="-22412" y="458576"/>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 name="Title 6"/>
          <p:cNvSpPr>
            <a:spLocks noGrp="1"/>
          </p:cNvSpPr>
          <p:nvPr>
            <p:ph type="title"/>
          </p:nvPr>
        </p:nvSpPr>
        <p:spPr>
          <a:xfrm>
            <a:off x="457200" y="180285"/>
            <a:ext cx="8229600" cy="1143000"/>
          </a:xfrm>
        </p:spPr>
        <p:txBody>
          <a:bodyPr>
            <a:normAutofit/>
          </a:bodyPr>
          <a:lstStyle/>
          <a:p>
            <a:r>
              <a:rPr lang="fr-FR" sz="2800" dirty="0">
                <a:solidFill>
                  <a:schemeClr val="bg1"/>
                </a:solidFill>
                <a:latin typeface="Avenir LT Std 35 Light" pitchFamily="34" charset="0"/>
              </a:rPr>
              <a:t>Les quatre étapes du processus de « sélection »</a:t>
            </a:r>
          </a:p>
        </p:txBody>
      </p:sp>
      <p:grpSp>
        <p:nvGrpSpPr>
          <p:cNvPr id="34" name="Group 33">
            <a:extLst>
              <a:ext uri="{FF2B5EF4-FFF2-40B4-BE49-F238E27FC236}">
                <a16:creationId xmlns:a16="http://schemas.microsoft.com/office/drawing/2014/main" id="{D798FA2F-5C77-45CC-AE90-264954C54C0B}"/>
              </a:ext>
            </a:extLst>
          </p:cNvPr>
          <p:cNvGrpSpPr/>
          <p:nvPr/>
        </p:nvGrpSpPr>
        <p:grpSpPr>
          <a:xfrm>
            <a:off x="76200" y="1363326"/>
            <a:ext cx="8924544" cy="4350987"/>
            <a:chOff x="76200" y="1939305"/>
            <a:chExt cx="8924544" cy="4350987"/>
          </a:xfrm>
        </p:grpSpPr>
        <p:sp>
          <p:nvSpPr>
            <p:cNvPr id="35" name="TextBox 34">
              <a:extLst>
                <a:ext uri="{FF2B5EF4-FFF2-40B4-BE49-F238E27FC236}">
                  <a16:creationId xmlns:a16="http://schemas.microsoft.com/office/drawing/2014/main" id="{84886FDE-D926-4115-B547-C5AB873BAC7F}"/>
                </a:ext>
              </a:extLst>
            </p:cNvPr>
            <p:cNvSpPr txBox="1"/>
            <p:nvPr/>
          </p:nvSpPr>
          <p:spPr>
            <a:xfrm>
              <a:off x="76200" y="2447137"/>
              <a:ext cx="2057400" cy="2862322"/>
            </a:xfrm>
            <a:prstGeom prst="rect">
              <a:avLst/>
            </a:prstGeom>
            <a:solidFill>
              <a:schemeClr val="accent6">
                <a:lumMod val="60000"/>
                <a:lumOff val="40000"/>
              </a:schemeClr>
            </a:solidFill>
          </p:spPr>
          <p:txBody>
            <a:bodyPr wrap="square" rtlCol="0" anchor="ctr">
              <a:spAutoFit/>
            </a:bodyPr>
            <a:lstStyle/>
            <a:p>
              <a:endParaRPr lang="fr-FR" b="1" dirty="0"/>
            </a:p>
            <a:p>
              <a:pPr algn="ctr"/>
              <a:r>
                <a:rPr lang="fr-FR" b="1" dirty="0">
                  <a:latin typeface="Avenir Medium"/>
                  <a:cs typeface="Avenir Medium"/>
                </a:rPr>
                <a:t>Les gouvernements accordent un degré de priorité variable aux différentes catégories de population</a:t>
              </a:r>
            </a:p>
            <a:p>
              <a:pPr algn="ctr"/>
              <a:endParaRPr lang="fr-FR" b="1" dirty="0"/>
            </a:p>
          </p:txBody>
        </p:sp>
        <p:sp>
          <p:nvSpPr>
            <p:cNvPr id="36" name="TextBox 35">
              <a:extLst>
                <a:ext uri="{FF2B5EF4-FFF2-40B4-BE49-F238E27FC236}">
                  <a16:creationId xmlns:a16="http://schemas.microsoft.com/office/drawing/2014/main" id="{9B62D847-F49E-422F-8B1E-C212C465BB02}"/>
                </a:ext>
              </a:extLst>
            </p:cNvPr>
            <p:cNvSpPr txBox="1"/>
            <p:nvPr/>
          </p:nvSpPr>
          <p:spPr>
            <a:xfrm>
              <a:off x="2362200" y="2568872"/>
              <a:ext cx="2057400" cy="3139321"/>
            </a:xfrm>
            <a:prstGeom prst="rect">
              <a:avLst/>
            </a:prstGeom>
            <a:solidFill>
              <a:schemeClr val="accent4">
                <a:lumMod val="20000"/>
                <a:lumOff val="80000"/>
              </a:schemeClr>
            </a:solidFill>
          </p:spPr>
          <p:txBody>
            <a:bodyPr wrap="square" rtlCol="0">
              <a:spAutoFit/>
            </a:bodyPr>
            <a:lstStyle/>
            <a:p>
              <a:pPr algn="ctr"/>
              <a:r>
                <a:rPr lang="fr-FR" b="1" dirty="0">
                  <a:latin typeface="Avenir Medium"/>
                  <a:cs typeface="Avenir Medium"/>
                </a:rPr>
                <a:t>Déterminer la proportion à couvrir au sein de cette population </a:t>
              </a:r>
            </a:p>
            <a:p>
              <a:pPr algn="ctr"/>
              <a:endParaRPr lang="fr-FR" b="1" dirty="0">
                <a:latin typeface="Avenir Medium"/>
                <a:cs typeface="Avenir Medium"/>
              </a:endParaRPr>
            </a:p>
            <a:p>
              <a:pPr algn="ctr"/>
              <a:r>
                <a:rPr lang="fr-FR" b="1" dirty="0">
                  <a:latin typeface="Avenir Medium"/>
                  <a:cs typeface="Avenir Medium"/>
                </a:rPr>
                <a:t>Déterminer s’il faut ajuster les choix politiques en fonction des ressources disponibles</a:t>
              </a:r>
            </a:p>
          </p:txBody>
        </p:sp>
        <p:sp>
          <p:nvSpPr>
            <p:cNvPr id="37" name="TextBox 36">
              <a:extLst>
                <a:ext uri="{FF2B5EF4-FFF2-40B4-BE49-F238E27FC236}">
                  <a16:creationId xmlns:a16="http://schemas.microsoft.com/office/drawing/2014/main" id="{59905951-74B1-4BB8-B339-9E7C38381132}"/>
                </a:ext>
              </a:extLst>
            </p:cNvPr>
            <p:cNvSpPr txBox="1"/>
            <p:nvPr/>
          </p:nvSpPr>
          <p:spPr>
            <a:xfrm>
              <a:off x="76200" y="2225448"/>
              <a:ext cx="2057400" cy="369332"/>
            </a:xfrm>
            <a:prstGeom prst="rect">
              <a:avLst/>
            </a:prstGeom>
            <a:solidFill>
              <a:schemeClr val="accent6">
                <a:lumMod val="75000"/>
              </a:schemeClr>
            </a:solidFill>
          </p:spPr>
          <p:txBody>
            <a:bodyPr wrap="square" rtlCol="0">
              <a:spAutoFit/>
            </a:bodyPr>
            <a:lstStyle/>
            <a:p>
              <a:pPr algn="ctr"/>
              <a:r>
                <a:rPr lang="fr-FR" b="1" dirty="0">
                  <a:latin typeface="Avenir Medium"/>
                  <a:cs typeface="Avenir Medium"/>
                </a:rPr>
                <a:t>Choix politiques</a:t>
              </a:r>
            </a:p>
          </p:txBody>
        </p:sp>
        <p:sp>
          <p:nvSpPr>
            <p:cNvPr id="38" name="TextBox 37">
              <a:extLst>
                <a:ext uri="{FF2B5EF4-FFF2-40B4-BE49-F238E27FC236}">
                  <a16:creationId xmlns:a16="http://schemas.microsoft.com/office/drawing/2014/main" id="{633206C1-4CB7-4E97-9513-55FFF5ECFF78}"/>
                </a:ext>
              </a:extLst>
            </p:cNvPr>
            <p:cNvSpPr txBox="1"/>
            <p:nvPr/>
          </p:nvSpPr>
          <p:spPr>
            <a:xfrm>
              <a:off x="2362200" y="1939305"/>
              <a:ext cx="2057400" cy="646331"/>
            </a:xfrm>
            <a:prstGeom prst="rect">
              <a:avLst/>
            </a:prstGeom>
            <a:solidFill>
              <a:schemeClr val="accent4">
                <a:lumMod val="60000"/>
                <a:lumOff val="40000"/>
              </a:schemeClr>
            </a:solidFill>
          </p:spPr>
          <p:txBody>
            <a:bodyPr wrap="square" rtlCol="0">
              <a:spAutoFit/>
            </a:bodyPr>
            <a:lstStyle/>
            <a:p>
              <a:pPr algn="ctr"/>
              <a:r>
                <a:rPr lang="fr-FR" b="1" dirty="0">
                  <a:latin typeface="Avenir Medium"/>
                  <a:cs typeface="Avenir Medium"/>
                </a:rPr>
                <a:t>Choix budgétaires</a:t>
              </a:r>
            </a:p>
          </p:txBody>
        </p:sp>
        <p:sp>
          <p:nvSpPr>
            <p:cNvPr id="39" name="TextBox 38">
              <a:extLst>
                <a:ext uri="{FF2B5EF4-FFF2-40B4-BE49-F238E27FC236}">
                  <a16:creationId xmlns:a16="http://schemas.microsoft.com/office/drawing/2014/main" id="{2E345ED0-E83E-4F41-8FAA-B792863DAA83}"/>
                </a:ext>
              </a:extLst>
            </p:cNvPr>
            <p:cNvSpPr txBox="1"/>
            <p:nvPr/>
          </p:nvSpPr>
          <p:spPr>
            <a:xfrm>
              <a:off x="4657344" y="2585636"/>
              <a:ext cx="2042160" cy="2862322"/>
            </a:xfrm>
            <a:prstGeom prst="rect">
              <a:avLst/>
            </a:prstGeom>
            <a:solidFill>
              <a:schemeClr val="accent5">
                <a:lumMod val="20000"/>
                <a:lumOff val="80000"/>
              </a:schemeClr>
            </a:solidFill>
            <a:ln>
              <a:solidFill>
                <a:schemeClr val="accent1">
                  <a:lumMod val="20000"/>
                  <a:lumOff val="80000"/>
                </a:schemeClr>
              </a:solidFill>
            </a:ln>
          </p:spPr>
          <p:txBody>
            <a:bodyPr wrap="square" rtlCol="0">
              <a:spAutoFit/>
            </a:bodyPr>
            <a:lstStyle/>
            <a:p>
              <a:pPr algn="ctr"/>
              <a:r>
                <a:rPr lang="fr-FR" b="1" dirty="0">
                  <a:latin typeface="Avenir Medium"/>
                  <a:cs typeface="Avenir Medium"/>
                </a:rPr>
                <a:t>Concevoir une méthode de ciblage adéquate pour contribuer à l’identification des bénéficiaires </a:t>
              </a:r>
            </a:p>
            <a:p>
              <a:pPr algn="ctr"/>
              <a:endParaRPr lang="fr-FR" b="1" dirty="0">
                <a:latin typeface="Avenir Medium"/>
                <a:cs typeface="Avenir Medium"/>
              </a:endParaRPr>
            </a:p>
            <a:p>
              <a:pPr algn="ctr"/>
              <a:r>
                <a:rPr lang="fr-FR" b="1" dirty="0">
                  <a:latin typeface="Avenir Medium"/>
                  <a:cs typeface="Avenir Medium"/>
                </a:rPr>
                <a:t>Concevoir une approche de mise en œuvre </a:t>
              </a:r>
            </a:p>
          </p:txBody>
        </p:sp>
        <p:sp>
          <p:nvSpPr>
            <p:cNvPr id="40" name="TextBox 39">
              <a:extLst>
                <a:ext uri="{FF2B5EF4-FFF2-40B4-BE49-F238E27FC236}">
                  <a16:creationId xmlns:a16="http://schemas.microsoft.com/office/drawing/2014/main" id="{F3F863AA-2F2D-4DFA-8B75-EC96E3C69CBB}"/>
                </a:ext>
              </a:extLst>
            </p:cNvPr>
            <p:cNvSpPr txBox="1"/>
            <p:nvPr/>
          </p:nvSpPr>
          <p:spPr>
            <a:xfrm>
              <a:off x="4645015" y="2000861"/>
              <a:ext cx="2057400" cy="584775"/>
            </a:xfrm>
            <a:prstGeom prst="rect">
              <a:avLst/>
            </a:prstGeom>
            <a:solidFill>
              <a:schemeClr val="accent1">
                <a:lumMod val="60000"/>
                <a:lumOff val="40000"/>
              </a:schemeClr>
            </a:solidFill>
          </p:spPr>
          <p:txBody>
            <a:bodyPr wrap="square" rtlCol="0">
              <a:spAutoFit/>
            </a:bodyPr>
            <a:lstStyle/>
            <a:p>
              <a:pPr algn="ctr"/>
              <a:r>
                <a:rPr lang="fr-FR" sz="1600" b="1" dirty="0">
                  <a:latin typeface="Avenir Medium"/>
                  <a:cs typeface="Avenir Medium"/>
                </a:rPr>
                <a:t>Choix de conception</a:t>
              </a:r>
            </a:p>
          </p:txBody>
        </p:sp>
        <p:sp>
          <p:nvSpPr>
            <p:cNvPr id="41" name="TextBox 40">
              <a:extLst>
                <a:ext uri="{FF2B5EF4-FFF2-40B4-BE49-F238E27FC236}">
                  <a16:creationId xmlns:a16="http://schemas.microsoft.com/office/drawing/2014/main" id="{0A9FDDEC-D65A-41D0-8CD5-95FCB56A4A2C}"/>
                </a:ext>
              </a:extLst>
            </p:cNvPr>
            <p:cNvSpPr txBox="1"/>
            <p:nvPr/>
          </p:nvSpPr>
          <p:spPr>
            <a:xfrm>
              <a:off x="6943342" y="2596973"/>
              <a:ext cx="2057401" cy="3693319"/>
            </a:xfrm>
            <a:prstGeom prst="rect">
              <a:avLst/>
            </a:prstGeom>
            <a:solidFill>
              <a:schemeClr val="accent3">
                <a:lumMod val="20000"/>
                <a:lumOff val="80000"/>
              </a:schemeClr>
            </a:solidFill>
          </p:spPr>
          <p:txBody>
            <a:bodyPr wrap="square" rtlCol="0">
              <a:spAutoFit/>
            </a:bodyPr>
            <a:lstStyle/>
            <a:p>
              <a:pPr algn="ctr"/>
              <a:endParaRPr lang="fr-FR" b="1" dirty="0">
                <a:latin typeface="Avenir Medium"/>
                <a:cs typeface="Avenir Medium"/>
              </a:endParaRPr>
            </a:p>
            <a:p>
              <a:pPr algn="ctr"/>
              <a:r>
                <a:rPr lang="fr-FR" b="1" dirty="0">
                  <a:latin typeface="Avenir Medium"/>
                  <a:cs typeface="Avenir Medium"/>
                </a:rPr>
                <a:t>Après avoir convenu de la conception, la méthode doit être appliqué (registre, inscription, etc.) et un solide système de plaintes et de recours doit être mis en place.</a:t>
              </a:r>
            </a:p>
            <a:p>
              <a:pPr algn="ctr"/>
              <a:endParaRPr lang="fr-FR" b="1" dirty="0">
                <a:latin typeface="Avenir Medium"/>
                <a:cs typeface="Avenir Medium"/>
              </a:endParaRPr>
            </a:p>
          </p:txBody>
        </p:sp>
        <p:sp>
          <p:nvSpPr>
            <p:cNvPr id="42" name="TextBox 41">
              <a:extLst>
                <a:ext uri="{FF2B5EF4-FFF2-40B4-BE49-F238E27FC236}">
                  <a16:creationId xmlns:a16="http://schemas.microsoft.com/office/drawing/2014/main" id="{2C8650F4-2A4A-4C66-98D5-9872C475AF02}"/>
                </a:ext>
              </a:extLst>
            </p:cNvPr>
            <p:cNvSpPr txBox="1"/>
            <p:nvPr/>
          </p:nvSpPr>
          <p:spPr>
            <a:xfrm>
              <a:off x="6943344" y="2236786"/>
              <a:ext cx="2057400" cy="369332"/>
            </a:xfrm>
            <a:prstGeom prst="rect">
              <a:avLst/>
            </a:prstGeom>
            <a:solidFill>
              <a:schemeClr val="accent3">
                <a:lumMod val="60000"/>
                <a:lumOff val="40000"/>
              </a:schemeClr>
            </a:solidFill>
          </p:spPr>
          <p:txBody>
            <a:bodyPr wrap="square" rtlCol="0">
              <a:spAutoFit/>
            </a:bodyPr>
            <a:lstStyle/>
            <a:p>
              <a:pPr algn="ctr"/>
              <a:r>
                <a:rPr lang="fr-FR" b="1" dirty="0">
                  <a:latin typeface="Avenir Medium"/>
                  <a:cs typeface="Avenir Medium"/>
                </a:rPr>
                <a:t>Mise en œuvre </a:t>
              </a:r>
            </a:p>
          </p:txBody>
        </p:sp>
        <p:sp>
          <p:nvSpPr>
            <p:cNvPr id="43" name="Right Arrow 3">
              <a:extLst>
                <a:ext uri="{FF2B5EF4-FFF2-40B4-BE49-F238E27FC236}">
                  <a16:creationId xmlns:a16="http://schemas.microsoft.com/office/drawing/2014/main" id="{C40A0597-1EFE-4CB7-8DE9-59559069B91C}"/>
                </a:ext>
              </a:extLst>
            </p:cNvPr>
            <p:cNvSpPr/>
            <p:nvPr/>
          </p:nvSpPr>
          <p:spPr>
            <a:xfrm>
              <a:off x="2133600" y="3505200"/>
              <a:ext cx="381000" cy="381000"/>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Right Arrow 14">
              <a:extLst>
                <a:ext uri="{FF2B5EF4-FFF2-40B4-BE49-F238E27FC236}">
                  <a16:creationId xmlns:a16="http://schemas.microsoft.com/office/drawing/2014/main" id="{5077780E-4D61-4CA1-A0C4-4D3C95945805}"/>
                </a:ext>
              </a:extLst>
            </p:cNvPr>
            <p:cNvSpPr/>
            <p:nvPr/>
          </p:nvSpPr>
          <p:spPr>
            <a:xfrm>
              <a:off x="4416552" y="3505200"/>
              <a:ext cx="381000" cy="381000"/>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Right Arrow 15">
              <a:extLst>
                <a:ext uri="{FF2B5EF4-FFF2-40B4-BE49-F238E27FC236}">
                  <a16:creationId xmlns:a16="http://schemas.microsoft.com/office/drawing/2014/main" id="{1F4607CF-BB63-43CC-8ACB-4FFBDE4C7748}"/>
                </a:ext>
              </a:extLst>
            </p:cNvPr>
            <p:cNvSpPr/>
            <p:nvPr/>
          </p:nvSpPr>
          <p:spPr>
            <a:xfrm>
              <a:off x="6714744" y="3488807"/>
              <a:ext cx="381000" cy="381000"/>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Left Arrow 4">
              <a:extLst>
                <a:ext uri="{FF2B5EF4-FFF2-40B4-BE49-F238E27FC236}">
                  <a16:creationId xmlns:a16="http://schemas.microsoft.com/office/drawing/2014/main" id="{1A5D3647-D403-431D-9582-C3E839E6AF26}"/>
                </a:ext>
              </a:extLst>
            </p:cNvPr>
            <p:cNvSpPr/>
            <p:nvPr/>
          </p:nvSpPr>
          <p:spPr>
            <a:xfrm>
              <a:off x="1981200" y="4267200"/>
              <a:ext cx="381000" cy="415142"/>
            </a:xfrm>
            <a:prstGeom prst="lef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20" name="Oval 19">
            <a:extLst>
              <a:ext uri="{FF2B5EF4-FFF2-40B4-BE49-F238E27FC236}">
                <a16:creationId xmlns:a16="http://schemas.microsoft.com/office/drawing/2014/main" id="{87432522-957F-7E48-A038-4C1689ACC644}"/>
              </a:ext>
            </a:extLst>
          </p:cNvPr>
          <p:cNvSpPr/>
          <p:nvPr/>
        </p:nvSpPr>
        <p:spPr>
          <a:xfrm>
            <a:off x="4454769" y="1140074"/>
            <a:ext cx="4689231" cy="44987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0344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screenshot of a cell phone&#10;&#10;Description generated with very high confidence">
            <a:extLst>
              <a:ext uri="{FF2B5EF4-FFF2-40B4-BE49-F238E27FC236}">
                <a16:creationId xmlns:a16="http://schemas.microsoft.com/office/drawing/2014/main" id="{D3EBB9FC-564B-4FD9-9462-68ADF987E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030" y="914400"/>
            <a:ext cx="3369381" cy="1585591"/>
          </a:xfrm>
          <a:prstGeom prst="rect">
            <a:avLst/>
          </a:prstGeom>
        </p:spPr>
      </p:pic>
      <p:sp>
        <p:nvSpPr>
          <p:cNvPr id="16" name="Rectangle 15"/>
          <p:cNvSpPr/>
          <p:nvPr/>
        </p:nvSpPr>
        <p:spPr>
          <a:xfrm>
            <a:off x="-22411" y="0"/>
            <a:ext cx="9166412" cy="80909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7" name="Title 1"/>
          <p:cNvSpPr txBox="1">
            <a:spLocks/>
          </p:cNvSpPr>
          <p:nvPr/>
        </p:nvSpPr>
        <p:spPr>
          <a:xfrm>
            <a:off x="152400" y="-58594"/>
            <a:ext cx="8991600" cy="11372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ea typeface="ＭＳ Ｐゴシック" charset="0"/>
                <a:cs typeface="Avenir Medium"/>
              </a:rPr>
              <a:t>3ème étape: choix de conception</a:t>
            </a:r>
          </a:p>
        </p:txBody>
      </p:sp>
      <p:sp>
        <p:nvSpPr>
          <p:cNvPr id="19" name="TextBox 18"/>
          <p:cNvSpPr txBox="1"/>
          <p:nvPr/>
        </p:nvSpPr>
        <p:spPr>
          <a:xfrm>
            <a:off x="342971" y="1019344"/>
            <a:ext cx="4150050" cy="5170646"/>
          </a:xfrm>
          <a:prstGeom prst="rect">
            <a:avLst/>
          </a:prstGeom>
          <a:solidFill>
            <a:schemeClr val="bg1"/>
          </a:solidFill>
        </p:spPr>
        <p:txBody>
          <a:bodyPr wrap="square" rtlCol="0">
            <a:spAutoFit/>
          </a:bodyPr>
          <a:lstStyle/>
          <a:p>
            <a:pPr lvl="0"/>
            <a:r>
              <a:rPr lang="fr-FR" sz="2200" dirty="0">
                <a:latin typeface="Avenir Book"/>
                <a:ea typeface="ＭＳ Ｐゴシック" charset="0"/>
                <a:cs typeface="Avenir Book"/>
              </a:rPr>
              <a:t>Pourquoi il est difficile d’atteindre les pauvres…:</a:t>
            </a:r>
          </a:p>
          <a:p>
            <a:pPr lvl="0"/>
            <a:endParaRPr lang="fr-FR" sz="2100" dirty="0">
              <a:latin typeface="Avenir Book"/>
              <a:ea typeface="ＭＳ Ｐゴシック" charset="0"/>
              <a:cs typeface="Avenir Book"/>
            </a:endParaRPr>
          </a:p>
          <a:p>
            <a:pPr marL="457200" lvl="0" indent="-457200">
              <a:buFont typeface="Arial" panose="020B0604020202020204" pitchFamily="34" charset="0"/>
              <a:buChar char="•"/>
            </a:pPr>
            <a:r>
              <a:rPr lang="fr-FR" sz="2100" dirty="0">
                <a:latin typeface="Avenir Book"/>
                <a:cs typeface="Avenir Book"/>
              </a:rPr>
              <a:t>Manque de </a:t>
            </a:r>
            <a:br>
              <a:rPr lang="fr-FR" sz="2100" dirty="0">
                <a:latin typeface="Avenir Book"/>
                <a:cs typeface="Avenir Book"/>
              </a:rPr>
            </a:br>
            <a:r>
              <a:rPr lang="fr-FR" sz="2100" dirty="0">
                <a:latin typeface="Avenir Book"/>
                <a:cs typeface="Avenir Book"/>
              </a:rPr>
              <a:t>« distinction » claire </a:t>
            </a:r>
            <a:br>
              <a:rPr lang="fr-FR" sz="2100" dirty="0">
                <a:latin typeface="Avenir Book"/>
                <a:cs typeface="Avenir Book"/>
              </a:rPr>
            </a:br>
            <a:r>
              <a:rPr lang="fr-FR" sz="2100" dirty="0">
                <a:latin typeface="Avenir Book"/>
                <a:cs typeface="Avenir Book"/>
              </a:rPr>
              <a:t>et de définition uniforme</a:t>
            </a:r>
          </a:p>
          <a:p>
            <a:pPr marL="457200" lvl="0" indent="-457200">
              <a:buFont typeface="Arial" panose="020B0604020202020204" pitchFamily="34" charset="0"/>
              <a:buChar char="•"/>
            </a:pPr>
            <a:r>
              <a:rPr lang="fr-FR" sz="2100" dirty="0">
                <a:latin typeface="Avenir Book"/>
                <a:cs typeface="Avenir Book"/>
              </a:rPr>
              <a:t>Risque: passer à côté de </a:t>
            </a:r>
            <a:br>
              <a:rPr lang="fr-FR" sz="2100" dirty="0">
                <a:latin typeface="Avenir Book"/>
                <a:cs typeface="Avenir Book"/>
              </a:rPr>
            </a:br>
            <a:r>
              <a:rPr lang="fr-FR" sz="2100" dirty="0">
                <a:latin typeface="Avenir Book"/>
                <a:cs typeface="Avenir Book"/>
              </a:rPr>
              <a:t>la population médiane!</a:t>
            </a:r>
          </a:p>
          <a:p>
            <a:pPr marL="457200" lvl="0" indent="-457200">
              <a:buFont typeface="Arial" panose="020B0604020202020204" pitchFamily="34" charset="0"/>
              <a:buChar char="•"/>
            </a:pPr>
            <a:r>
              <a:rPr lang="fr-FR" sz="2100" dirty="0">
                <a:latin typeface="Avenir Book"/>
                <a:cs typeface="Avenir Book"/>
              </a:rPr>
              <a:t>Mouvement constant</a:t>
            </a:r>
            <a:br>
              <a:rPr lang="fr-FR" sz="2100" dirty="0">
                <a:latin typeface="Avenir Book"/>
                <a:cs typeface="Avenir Book"/>
              </a:rPr>
            </a:br>
            <a:r>
              <a:rPr lang="fr-FR" sz="2100" dirty="0">
                <a:latin typeface="Avenir Book"/>
                <a:cs typeface="Avenir Book"/>
              </a:rPr>
              <a:t>(concept dynamique)</a:t>
            </a:r>
          </a:p>
          <a:p>
            <a:pPr marL="457200" lvl="0" indent="-457200">
              <a:buFont typeface="Arial" panose="020B0604020202020204" pitchFamily="34" charset="0"/>
              <a:buChar char="•"/>
            </a:pPr>
            <a:r>
              <a:rPr lang="fr-FR" sz="2100" dirty="0">
                <a:latin typeface="Avenir Book"/>
                <a:cs typeface="Avenir Book"/>
              </a:rPr>
              <a:t>Nature multidimensionnelle de la pauvreté</a:t>
            </a:r>
          </a:p>
          <a:p>
            <a:pPr marL="457200" lvl="0" indent="-457200">
              <a:buFont typeface="Arial" panose="020B0604020202020204" pitchFamily="34" charset="0"/>
              <a:buChar char="•"/>
            </a:pPr>
            <a:endParaRPr lang="fr-FR" sz="2000" dirty="0"/>
          </a:p>
          <a:p>
            <a:pPr marL="457200" lvl="0" indent="-457200">
              <a:buFont typeface="Arial" panose="020B0604020202020204" pitchFamily="34" charset="0"/>
              <a:buChar char="•"/>
            </a:pPr>
            <a:endParaRPr lang="fr-FR" sz="2800" dirty="0"/>
          </a:p>
          <a:p>
            <a:pPr marL="457200" lvl="0" indent="-457200">
              <a:buFont typeface="Arial" panose="020B0604020202020204" pitchFamily="34" charset="0"/>
              <a:buChar char="•"/>
            </a:pPr>
            <a:endParaRPr lang="fr-FR" sz="2800" dirty="0"/>
          </a:p>
        </p:txBody>
      </p:sp>
      <p:sp>
        <p:nvSpPr>
          <p:cNvPr id="10" name="Oval 9">
            <a:extLst>
              <a:ext uri="{FF2B5EF4-FFF2-40B4-BE49-F238E27FC236}">
                <a16:creationId xmlns:a16="http://schemas.microsoft.com/office/drawing/2014/main" id="{10C6A9D7-6598-4B7B-AFA7-9D3912C05DFE}"/>
              </a:ext>
            </a:extLst>
          </p:cNvPr>
          <p:cNvSpPr/>
          <p:nvPr/>
        </p:nvSpPr>
        <p:spPr>
          <a:xfrm>
            <a:off x="6521720" y="914400"/>
            <a:ext cx="888240" cy="14551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Picture 3" descr="A screenshot of a cell phone&#10;&#10;Description generated with very high confidence">
            <a:extLst>
              <a:ext uri="{FF2B5EF4-FFF2-40B4-BE49-F238E27FC236}">
                <a16:creationId xmlns:a16="http://schemas.microsoft.com/office/drawing/2014/main" id="{51D46970-DD9A-4139-99D0-419EBBEA7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078" y="2424489"/>
            <a:ext cx="4084205" cy="4433512"/>
          </a:xfrm>
          <a:prstGeom prst="rect">
            <a:avLst/>
          </a:prstGeom>
        </p:spPr>
      </p:pic>
      <p:pic>
        <p:nvPicPr>
          <p:cNvPr id="6" name="Picture 5" descr="A close up of a person&#10;&#10;Description generated with high confidence">
            <a:extLst>
              <a:ext uri="{FF2B5EF4-FFF2-40B4-BE49-F238E27FC236}">
                <a16:creationId xmlns:a16="http://schemas.microsoft.com/office/drawing/2014/main" id="{C12171D4-8DBB-4EE2-AF63-C1ABBF87E0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5105400"/>
            <a:ext cx="3276600" cy="1678669"/>
          </a:xfrm>
          <a:prstGeom prst="rect">
            <a:avLst/>
          </a:prstGeom>
        </p:spPr>
      </p:pic>
    </p:spTree>
    <p:extLst>
      <p:ext uri="{BB962C8B-B14F-4D97-AF65-F5344CB8AC3E}">
        <p14:creationId xmlns:p14="http://schemas.microsoft.com/office/powerpoint/2010/main" val="1629542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2411" y="0"/>
            <a:ext cx="9166412" cy="80909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7" name="Title 1"/>
          <p:cNvSpPr txBox="1">
            <a:spLocks/>
          </p:cNvSpPr>
          <p:nvPr/>
        </p:nvSpPr>
        <p:spPr>
          <a:xfrm>
            <a:off x="108951" y="-158768"/>
            <a:ext cx="8991600" cy="11372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ea typeface="ＭＳ Ｐゴシック" charset="0"/>
                <a:cs typeface="Avenir Medium"/>
              </a:rPr>
              <a:t>Une fois ces décisions prises, </a:t>
            </a:r>
          </a:p>
          <a:p>
            <a:r>
              <a:rPr lang="fr-FR" sz="2600" dirty="0">
                <a:solidFill>
                  <a:schemeClr val="bg1"/>
                </a:solidFill>
                <a:latin typeface="Avenir Medium"/>
                <a:ea typeface="ＭＳ Ｐゴシック" charset="0"/>
                <a:cs typeface="Avenir Medium"/>
              </a:rPr>
              <a:t>comment concevoir un système?</a:t>
            </a:r>
          </a:p>
        </p:txBody>
      </p:sp>
      <p:sp>
        <p:nvSpPr>
          <p:cNvPr id="19" name="TextBox 18"/>
          <p:cNvSpPr txBox="1"/>
          <p:nvPr/>
        </p:nvSpPr>
        <p:spPr>
          <a:xfrm>
            <a:off x="381000" y="1066800"/>
            <a:ext cx="6096000" cy="4062651"/>
          </a:xfrm>
          <a:prstGeom prst="rect">
            <a:avLst/>
          </a:prstGeom>
          <a:solidFill>
            <a:schemeClr val="bg1"/>
          </a:solidFill>
        </p:spPr>
        <p:txBody>
          <a:bodyPr wrap="square" rtlCol="0">
            <a:spAutoFit/>
          </a:bodyPr>
          <a:lstStyle/>
          <a:p>
            <a:pPr marL="342900" indent="-342900">
              <a:spcAft>
                <a:spcPts val="1200"/>
              </a:spcAft>
              <a:buFont typeface="Arial" panose="020B0604020202020204" pitchFamily="34" charset="0"/>
              <a:buChar char="•"/>
            </a:pPr>
            <a:r>
              <a:rPr lang="fr-FR" sz="2200" dirty="0">
                <a:latin typeface="Avenir Book"/>
                <a:ea typeface="ＭＳ Ｐゴシック" charset="0"/>
                <a:cs typeface="Avenir Book"/>
              </a:rPr>
              <a:t>...</a:t>
            </a:r>
            <a:r>
              <a:rPr lang="fr-FR" sz="2200" b="1" dirty="0">
                <a:latin typeface="Avenir Book"/>
                <a:ea typeface="ＭＳ Ｐゴシック" charset="0"/>
                <a:cs typeface="Avenir Book"/>
              </a:rPr>
              <a:t>Ciblage géographique et quotas</a:t>
            </a:r>
          </a:p>
          <a:p>
            <a:pPr marL="342900" lvl="0" indent="-342900">
              <a:spcAft>
                <a:spcPts val="1200"/>
              </a:spcAft>
              <a:buFont typeface="Arial" panose="020B0604020202020204" pitchFamily="34" charset="0"/>
              <a:buChar char="•"/>
            </a:pPr>
            <a:r>
              <a:rPr lang="fr-FR" sz="2200" b="1" dirty="0">
                <a:latin typeface="Avenir Book"/>
                <a:ea typeface="ＭＳ Ｐゴシック" charset="0"/>
                <a:cs typeface="Avenir Book"/>
              </a:rPr>
              <a:t>Pour l’approche </a:t>
            </a:r>
            <a:r>
              <a:rPr lang="fr-FR" sz="2200" b="1" dirty="0">
                <a:solidFill>
                  <a:srgbClr val="00B050"/>
                </a:solidFill>
                <a:latin typeface="Avenir Book"/>
                <a:ea typeface="ＭＳ Ｐゴシック" charset="0"/>
                <a:cs typeface="Avenir Book"/>
              </a:rPr>
              <a:t>du cycle de la vie</a:t>
            </a:r>
            <a:r>
              <a:rPr lang="fr-FR" sz="2200" dirty="0">
                <a:latin typeface="Avenir Book"/>
                <a:ea typeface="ＭＳ Ｐゴシック" charset="0"/>
                <a:cs typeface="Avenir Book"/>
              </a:rPr>
              <a:t>... </a:t>
            </a:r>
            <a:br>
              <a:rPr lang="fr-FR" sz="2200" dirty="0">
                <a:latin typeface="Avenir Book"/>
                <a:ea typeface="ＭＳ Ｐゴシック" charset="0"/>
                <a:cs typeface="Avenir Book"/>
              </a:rPr>
            </a:br>
            <a:r>
              <a:rPr lang="fr-FR" sz="2200" dirty="0">
                <a:latin typeface="Avenir Book"/>
                <a:ea typeface="ＭＳ Ｐゴシック" charset="0"/>
                <a:cs typeface="Avenir Book"/>
              </a:rPr>
              <a:t>ciblage catégoriel principalement (âge, handicap, événement du cycle de vie, etc.)</a:t>
            </a:r>
          </a:p>
          <a:p>
            <a:pPr marL="342900" lvl="0" indent="-342900">
              <a:buFont typeface="Arial" panose="020B0604020202020204" pitchFamily="34" charset="0"/>
              <a:buChar char="•"/>
            </a:pPr>
            <a:r>
              <a:rPr lang="fr-FR" sz="2200" b="1" dirty="0">
                <a:latin typeface="Avenir Book"/>
                <a:ea typeface="ＭＳ Ｐゴシック" charset="0"/>
                <a:cs typeface="Avenir Book"/>
              </a:rPr>
              <a:t>Pour </a:t>
            </a:r>
            <a:r>
              <a:rPr lang="fr-FR" sz="2200" b="1" dirty="0">
                <a:solidFill>
                  <a:srgbClr val="00B050"/>
                </a:solidFill>
                <a:latin typeface="Avenir Book"/>
                <a:ea typeface="ＭＳ Ｐゴシック" charset="0"/>
                <a:cs typeface="Avenir Book"/>
              </a:rPr>
              <a:t>cibler la pauvreté</a:t>
            </a:r>
            <a:r>
              <a:rPr lang="fr-FR" sz="2200" dirty="0">
                <a:latin typeface="Avenir Book"/>
                <a:ea typeface="ＭＳ Ｐゴシック" charset="0"/>
                <a:cs typeface="Avenir Book"/>
              </a:rPr>
              <a:t>... </a:t>
            </a:r>
            <a:br>
              <a:rPr lang="fr-FR" sz="2200" dirty="0">
                <a:latin typeface="Avenir Book"/>
                <a:ea typeface="ＭＳ Ｐゴシック" charset="0"/>
                <a:cs typeface="Avenir Book"/>
              </a:rPr>
            </a:br>
            <a:r>
              <a:rPr lang="fr-FR" sz="2200" dirty="0">
                <a:latin typeface="Avenir Book"/>
                <a:ea typeface="ＭＳ Ｐゴシック" charset="0"/>
                <a:cs typeface="Avenir Book"/>
              </a:rPr>
              <a:t>les principales options sont:</a:t>
            </a:r>
          </a:p>
          <a:p>
            <a:pPr marL="800100" lvl="1" indent="-342900">
              <a:buFont typeface="Arial" panose="020B0604020202020204" pitchFamily="34" charset="0"/>
              <a:buChar char="•"/>
            </a:pPr>
            <a:endParaRPr lang="fr-FR" sz="2200" b="1" dirty="0">
              <a:latin typeface="Avenir Book"/>
              <a:cs typeface="Avenir Book"/>
            </a:endParaRPr>
          </a:p>
          <a:p>
            <a:pPr marL="457200" lvl="0" indent="-457200">
              <a:buFont typeface="Arial" panose="020B0604020202020204" pitchFamily="34" charset="0"/>
              <a:buChar char="•"/>
            </a:pPr>
            <a:endParaRPr lang="fr-FR" sz="2800" dirty="0"/>
          </a:p>
          <a:p>
            <a:pPr marL="457200" lvl="0" indent="-457200">
              <a:buFont typeface="Arial" panose="020B0604020202020204" pitchFamily="34" charset="0"/>
              <a:buChar char="•"/>
            </a:pPr>
            <a:endParaRPr lang="fr-FR" sz="2800" dirty="0"/>
          </a:p>
          <a:p>
            <a:pPr marL="457200" lvl="0" indent="-457200">
              <a:buFont typeface="Arial" panose="020B0604020202020204" pitchFamily="34" charset="0"/>
              <a:buChar char="•"/>
            </a:pPr>
            <a:endParaRPr lang="fr-FR" sz="2800" dirty="0"/>
          </a:p>
        </p:txBody>
      </p:sp>
      <p:pic>
        <p:nvPicPr>
          <p:cNvPr id="2" name="Picture 1"/>
          <p:cNvPicPr>
            <a:picLocks noChangeAspect="1"/>
          </p:cNvPicPr>
          <p:nvPr/>
        </p:nvPicPr>
        <p:blipFill>
          <a:blip r:embed="rId3"/>
          <a:stretch>
            <a:fillRect/>
          </a:stretch>
        </p:blipFill>
        <p:spPr>
          <a:xfrm>
            <a:off x="3616140" y="4226599"/>
            <a:ext cx="2681574" cy="1832066"/>
          </a:xfrm>
          <a:prstGeom prst="rect">
            <a:avLst/>
          </a:prstGeom>
        </p:spPr>
      </p:pic>
      <p:sp>
        <p:nvSpPr>
          <p:cNvPr id="3" name="Rectangle 2"/>
          <p:cNvSpPr/>
          <p:nvPr/>
        </p:nvSpPr>
        <p:spPr>
          <a:xfrm>
            <a:off x="582714" y="6181032"/>
            <a:ext cx="2770086" cy="400110"/>
          </a:xfrm>
          <a:prstGeom prst="rect">
            <a:avLst/>
          </a:prstGeom>
        </p:spPr>
        <p:txBody>
          <a:bodyPr wrap="square">
            <a:spAutoFit/>
          </a:bodyPr>
          <a:lstStyle/>
          <a:p>
            <a:pPr algn="just"/>
            <a:r>
              <a:rPr lang="fr-FR" sz="2000" b="1" dirty="0">
                <a:latin typeface="Avenir Book"/>
                <a:cs typeface="Avenir Book"/>
              </a:rPr>
              <a:t>Les critères de revenus</a:t>
            </a:r>
          </a:p>
        </p:txBody>
      </p:sp>
      <p:sp>
        <p:nvSpPr>
          <p:cNvPr id="4" name="Rectangle 3"/>
          <p:cNvSpPr/>
          <p:nvPr/>
        </p:nvSpPr>
        <p:spPr>
          <a:xfrm>
            <a:off x="3500980" y="6119810"/>
            <a:ext cx="3429000" cy="369332"/>
          </a:xfrm>
          <a:prstGeom prst="rect">
            <a:avLst/>
          </a:prstGeom>
        </p:spPr>
        <p:txBody>
          <a:bodyPr wrap="square">
            <a:spAutoFit/>
          </a:bodyPr>
          <a:lstStyle/>
          <a:p>
            <a:r>
              <a:rPr lang="fr-FR" b="1" dirty="0">
                <a:latin typeface="Avenir Book"/>
                <a:cs typeface="Avenir Book"/>
              </a:rPr>
              <a:t>Le ciblage communautaire</a:t>
            </a:r>
          </a:p>
        </p:txBody>
      </p:sp>
      <p:sp>
        <p:nvSpPr>
          <p:cNvPr id="5" name="Rectangle 4"/>
          <p:cNvSpPr/>
          <p:nvPr/>
        </p:nvSpPr>
        <p:spPr>
          <a:xfrm>
            <a:off x="6678714" y="6082107"/>
            <a:ext cx="2710000" cy="615553"/>
          </a:xfrm>
          <a:prstGeom prst="rect">
            <a:avLst/>
          </a:prstGeom>
        </p:spPr>
        <p:txBody>
          <a:bodyPr wrap="square">
            <a:spAutoFit/>
          </a:bodyPr>
          <a:lstStyle/>
          <a:p>
            <a:r>
              <a:rPr lang="fr-FR" sz="1700" b="1" dirty="0">
                <a:latin typeface="Avenir Book"/>
                <a:cs typeface="Avenir Book"/>
              </a:rPr>
              <a:t>L’évaluation indicative </a:t>
            </a:r>
            <a:br>
              <a:rPr lang="fr-FR" sz="1700" b="1" dirty="0">
                <a:latin typeface="Avenir Book"/>
                <a:cs typeface="Avenir Book"/>
              </a:rPr>
            </a:br>
            <a:r>
              <a:rPr lang="fr-FR" sz="1700" b="1" dirty="0">
                <a:latin typeface="Avenir Book"/>
                <a:cs typeface="Avenir Book"/>
              </a:rPr>
              <a:t>des ressources</a:t>
            </a:r>
          </a:p>
        </p:txBody>
      </p:sp>
      <p:pic>
        <p:nvPicPr>
          <p:cNvPr id="1026" name="Picture 2" descr="Image result for Cadastro Único for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2418" y="4226598"/>
            <a:ext cx="1920510" cy="18320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6343650" y="1137222"/>
            <a:ext cx="2571750" cy="1733550"/>
          </a:xfrm>
          <a:prstGeom prst="rect">
            <a:avLst/>
          </a:prstGeom>
        </p:spPr>
      </p:pic>
      <p:pic>
        <p:nvPicPr>
          <p:cNvPr id="2050" name="Picture 2" descr="Image result for inc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186" y="4226599"/>
            <a:ext cx="2762250" cy="183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145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2411" y="0"/>
            <a:ext cx="9166412" cy="80909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7" name="Title 1"/>
          <p:cNvSpPr txBox="1">
            <a:spLocks/>
          </p:cNvSpPr>
          <p:nvPr/>
        </p:nvSpPr>
        <p:spPr>
          <a:xfrm>
            <a:off x="108951" y="-158768"/>
            <a:ext cx="8991600" cy="11372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ea typeface="ＭＳ Ｐゴシック" charset="0"/>
                <a:cs typeface="Avenir Medium"/>
              </a:rPr>
              <a:t>Récapitulatif des méthodes de sélection des bénéficiaires</a:t>
            </a:r>
          </a:p>
        </p:txBody>
      </p:sp>
      <p:sp>
        <p:nvSpPr>
          <p:cNvPr id="8" name="Content Placeholder 7">
            <a:extLst>
              <a:ext uri="{FF2B5EF4-FFF2-40B4-BE49-F238E27FC236}">
                <a16:creationId xmlns:a16="http://schemas.microsoft.com/office/drawing/2014/main" id="{6A797EFE-9CF3-4DAA-8C2A-2528F04AAEC3}"/>
              </a:ext>
            </a:extLst>
          </p:cNvPr>
          <p:cNvSpPr>
            <a:spLocks noGrp="1"/>
          </p:cNvSpPr>
          <p:nvPr>
            <p:ph idx="1"/>
          </p:nvPr>
        </p:nvSpPr>
        <p:spPr>
          <a:xfrm>
            <a:off x="457200" y="990600"/>
            <a:ext cx="8229600" cy="5720778"/>
          </a:xfrm>
        </p:spPr>
        <p:txBody>
          <a:bodyPr>
            <a:normAutofit fontScale="92500" lnSpcReduction="10000"/>
          </a:bodyPr>
          <a:lstStyle/>
          <a:p>
            <a:pPr>
              <a:lnSpc>
                <a:spcPct val="150000"/>
              </a:lnSpc>
            </a:pPr>
            <a:r>
              <a:rPr lang="fr-FR" sz="2400" b="1" dirty="0"/>
              <a:t>Ciblage géographique et quotas: s</a:t>
            </a:r>
            <a:r>
              <a:rPr lang="fr-FR" sz="2400" dirty="0"/>
              <a:t>élection fondée sur le lieu de vie des bénéficiaires</a:t>
            </a:r>
          </a:p>
          <a:p>
            <a:pPr marL="0" indent="0">
              <a:lnSpc>
                <a:spcPct val="150000"/>
              </a:lnSpc>
              <a:buNone/>
            </a:pPr>
            <a:r>
              <a:rPr lang="fr-FR" sz="2400" b="1" dirty="0">
                <a:solidFill>
                  <a:srgbClr val="C00000"/>
                </a:solidFill>
              </a:rPr>
              <a:t>Approche du cycle de vie: </a:t>
            </a:r>
          </a:p>
          <a:p>
            <a:pPr>
              <a:lnSpc>
                <a:spcPct val="150000"/>
              </a:lnSpc>
            </a:pPr>
            <a:r>
              <a:rPr lang="fr-FR" sz="2400" b="1" dirty="0"/>
              <a:t>Ciblage catégoriel: </a:t>
            </a:r>
            <a:r>
              <a:rPr lang="fr-FR" sz="2400" dirty="0"/>
              <a:t>sélection fondée sur des caractéristiques démographiques (âge, genre, handicap, etc.).</a:t>
            </a:r>
            <a:endParaRPr lang="fr-FR" sz="2400" u="sng" dirty="0"/>
          </a:p>
          <a:p>
            <a:pPr marL="0" indent="0">
              <a:lnSpc>
                <a:spcPct val="150000"/>
              </a:lnSpc>
              <a:buNone/>
            </a:pPr>
            <a:r>
              <a:rPr lang="fr-FR" sz="2400" b="1" dirty="0">
                <a:solidFill>
                  <a:srgbClr val="C00000"/>
                </a:solidFill>
              </a:rPr>
              <a:t>Ciblage de la pauvreté: </a:t>
            </a:r>
          </a:p>
          <a:p>
            <a:pPr>
              <a:lnSpc>
                <a:spcPct val="150000"/>
              </a:lnSpc>
            </a:pPr>
            <a:r>
              <a:rPr lang="fr-FR" sz="2400" b="1" dirty="0"/>
              <a:t>Critère de revenu:</a:t>
            </a:r>
            <a:r>
              <a:rPr lang="fr-FR" sz="2400" dirty="0"/>
              <a:t> sélection fondée sur le revenu des bénéficiaires</a:t>
            </a:r>
            <a:endParaRPr lang="fr-FR" sz="2400" u="sng" dirty="0"/>
          </a:p>
          <a:p>
            <a:pPr>
              <a:lnSpc>
                <a:spcPct val="150000"/>
              </a:lnSpc>
            </a:pPr>
            <a:r>
              <a:rPr lang="fr-FR" sz="2400" b="1" dirty="0"/>
              <a:t>Évaluation indirecte des ressources:</a:t>
            </a:r>
            <a:r>
              <a:rPr lang="fr-FR" sz="2400" dirty="0"/>
              <a:t> sélection fondée sur les possessions des bénéficiaires (actifs/biens)</a:t>
            </a:r>
          </a:p>
          <a:p>
            <a:pPr>
              <a:lnSpc>
                <a:spcPct val="150000"/>
              </a:lnSpc>
            </a:pPr>
            <a:r>
              <a:rPr lang="fr-FR" sz="2400" b="1" dirty="0"/>
              <a:t>Ciblage communautaire: </a:t>
            </a:r>
            <a:r>
              <a:rPr lang="fr-FR" sz="2400" dirty="0"/>
              <a:t>sélection fondée sur les décisions </a:t>
            </a:r>
            <a:br>
              <a:rPr lang="fr-FR" sz="2400" dirty="0"/>
            </a:br>
            <a:r>
              <a:rPr lang="fr-FR" sz="2400" dirty="0"/>
              <a:t>de la communauté</a:t>
            </a:r>
          </a:p>
          <a:p>
            <a:endParaRPr lang="fr-FR" sz="2400" dirty="0"/>
          </a:p>
        </p:txBody>
      </p:sp>
    </p:spTree>
    <p:extLst>
      <p:ext uri="{BB962C8B-B14F-4D97-AF65-F5344CB8AC3E}">
        <p14:creationId xmlns:p14="http://schemas.microsoft.com/office/powerpoint/2010/main" val="2959846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A screenshot of a cell phone&#10;&#10;Description generated with very high confidence">
            <a:extLst>
              <a:ext uri="{FF2B5EF4-FFF2-40B4-BE49-F238E27FC236}">
                <a16:creationId xmlns:a16="http://schemas.microsoft.com/office/drawing/2014/main" id="{15EB8BBA-CF19-4070-8D19-9C13BD261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28782"/>
            <a:ext cx="2941713" cy="1384335"/>
          </a:xfrm>
          <a:prstGeom prst="rect">
            <a:avLst/>
          </a:prstGeom>
        </p:spPr>
      </p:pic>
      <p:sp>
        <p:nvSpPr>
          <p:cNvPr id="2" name="Oval 1"/>
          <p:cNvSpPr/>
          <p:nvPr/>
        </p:nvSpPr>
        <p:spPr>
          <a:xfrm>
            <a:off x="152400" y="1316915"/>
            <a:ext cx="9144000" cy="4648200"/>
          </a:xfrm>
          <a:prstGeom prst="ellipse">
            <a:avLst/>
          </a:prstGeom>
          <a:solidFill>
            <a:schemeClr val="accent3">
              <a:lumMod val="60000"/>
              <a:lumOff val="40000"/>
              <a:alpha val="90000"/>
            </a:schemeClr>
          </a:solidFill>
          <a:ln w="571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 name="Content Placeholder 3"/>
          <p:cNvSpPr>
            <a:spLocks noGrp="1"/>
          </p:cNvSpPr>
          <p:nvPr>
            <p:ph sz="half" idx="2"/>
          </p:nvPr>
        </p:nvSpPr>
        <p:spPr>
          <a:xfrm>
            <a:off x="304800" y="1905000"/>
            <a:ext cx="4038600" cy="1229111"/>
          </a:xfrm>
        </p:spPr>
        <p:txBody>
          <a:bodyPr/>
          <a:lstStyle/>
          <a:p>
            <a:pPr marL="0" indent="0" algn="ctr">
              <a:buNone/>
            </a:pPr>
            <a:r>
              <a:rPr lang="fr-FR" b="1" dirty="0">
                <a:solidFill>
                  <a:srgbClr val="102A6C"/>
                </a:solidFill>
                <a:latin typeface="Avenir Book"/>
              </a:rPr>
              <a:t>Catégoriel</a:t>
            </a:r>
          </a:p>
        </p:txBody>
      </p:sp>
      <p:sp>
        <p:nvSpPr>
          <p:cNvPr id="8" name="Oval 7"/>
          <p:cNvSpPr/>
          <p:nvPr/>
        </p:nvSpPr>
        <p:spPr>
          <a:xfrm>
            <a:off x="393569" y="1837183"/>
            <a:ext cx="4039790" cy="2586326"/>
          </a:xfrm>
          <a:prstGeom prst="ellipse">
            <a:avLst/>
          </a:prstGeom>
          <a:noFill/>
          <a:ln w="53975">
            <a:solidFill>
              <a:srgbClr val="102A6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005E"/>
              </a:solidFill>
            </a:endParaRPr>
          </a:p>
        </p:txBody>
      </p:sp>
      <p:sp>
        <p:nvSpPr>
          <p:cNvPr id="10" name="Oval 9"/>
          <p:cNvSpPr/>
          <p:nvPr/>
        </p:nvSpPr>
        <p:spPr>
          <a:xfrm>
            <a:off x="2323246" y="2345020"/>
            <a:ext cx="1939958" cy="682334"/>
          </a:xfrm>
          <a:prstGeom prst="ellipse">
            <a:avLst/>
          </a:prstGeom>
          <a:noFill/>
          <a:ln w="285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800000"/>
                </a:solidFill>
                <a:latin typeface="Avenir Book"/>
                <a:cs typeface="Avenir Book"/>
              </a:rPr>
              <a:t>Géographie</a:t>
            </a:r>
          </a:p>
        </p:txBody>
      </p:sp>
      <p:sp>
        <p:nvSpPr>
          <p:cNvPr id="9" name="Oval 8"/>
          <p:cNvSpPr/>
          <p:nvPr/>
        </p:nvSpPr>
        <p:spPr>
          <a:xfrm>
            <a:off x="597100" y="2402866"/>
            <a:ext cx="1412312" cy="659096"/>
          </a:xfrm>
          <a:prstGeom prst="ellipse">
            <a:avLst/>
          </a:prstGeom>
          <a:noFill/>
          <a:ln w="285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800000"/>
                </a:solidFill>
                <a:latin typeface="Avenir Book"/>
              </a:rPr>
              <a:t>Âge</a:t>
            </a:r>
          </a:p>
        </p:txBody>
      </p:sp>
      <p:sp>
        <p:nvSpPr>
          <p:cNvPr id="11" name="Oval 10"/>
          <p:cNvSpPr/>
          <p:nvPr/>
        </p:nvSpPr>
        <p:spPr>
          <a:xfrm>
            <a:off x="1070642" y="2973031"/>
            <a:ext cx="2578784" cy="1334950"/>
          </a:xfrm>
          <a:prstGeom prst="ellipse">
            <a:avLst/>
          </a:prstGeom>
          <a:noFill/>
          <a:ln w="285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fr-FR" sz="1600" dirty="0">
                <a:solidFill>
                  <a:srgbClr val="800000"/>
                </a:solidFill>
                <a:latin typeface="Avenir Book"/>
              </a:rPr>
              <a:t>Autres critères démographiques</a:t>
            </a:r>
          </a:p>
        </p:txBody>
      </p:sp>
      <p:sp>
        <p:nvSpPr>
          <p:cNvPr id="12" name="Oval 11"/>
          <p:cNvSpPr/>
          <p:nvPr/>
        </p:nvSpPr>
        <p:spPr>
          <a:xfrm>
            <a:off x="4826703" y="1843789"/>
            <a:ext cx="4039790" cy="2586326"/>
          </a:xfrm>
          <a:prstGeom prst="ellipse">
            <a:avLst/>
          </a:prstGeom>
          <a:noFill/>
          <a:ln w="53975">
            <a:solidFill>
              <a:srgbClr val="102A6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005E"/>
              </a:solidFill>
            </a:endParaRPr>
          </a:p>
        </p:txBody>
      </p:sp>
      <p:sp>
        <p:nvSpPr>
          <p:cNvPr id="13" name="Content Placeholder 3"/>
          <p:cNvSpPr txBox="1">
            <a:spLocks/>
          </p:cNvSpPr>
          <p:nvPr/>
        </p:nvSpPr>
        <p:spPr>
          <a:xfrm>
            <a:off x="5029200" y="2023033"/>
            <a:ext cx="3623094" cy="339167"/>
          </a:xfrm>
          <a:prstGeom prst="rect">
            <a:avLst/>
          </a:prstGeom>
        </p:spPr>
        <p:txBody>
          <a:bodyPr vert="horz">
            <a:normAutofit fontScale="92500" lnSpcReduction="10000"/>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kumimoji="0" sz="1800" kern="1200">
                <a:solidFill>
                  <a:srgbClr val="00005E"/>
                </a:solidFill>
                <a:latin typeface="Arial" pitchFamily="34" charset="0"/>
                <a:ea typeface="+mn-ea"/>
                <a:cs typeface="Arial" pitchFamily="34" charset="0"/>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kumimoji="0" sz="1800" kern="1200">
                <a:solidFill>
                  <a:schemeClr val="bg1"/>
                </a:solidFill>
                <a:latin typeface="Arial" pitchFamily="34" charset="0"/>
                <a:ea typeface="+mn-ea"/>
                <a:cs typeface="Arial" pitchFamily="34" charset="0"/>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kumimoji="0" sz="1800" kern="1200">
                <a:solidFill>
                  <a:schemeClr val="bg1"/>
                </a:solidFill>
                <a:latin typeface="Arial" pitchFamily="34" charset="0"/>
                <a:ea typeface="+mn-ea"/>
                <a:cs typeface="Arial" pitchFamily="34" charset="0"/>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kumimoji="0" sz="1800" kern="1200">
                <a:solidFill>
                  <a:schemeClr val="bg1"/>
                </a:solidFill>
                <a:latin typeface="Arial" pitchFamily="34" charset="0"/>
                <a:ea typeface="+mn-ea"/>
                <a:cs typeface="Arial" pitchFamily="34" charset="0"/>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kumimoji="0" sz="1800" kern="1200">
                <a:solidFill>
                  <a:schemeClr val="bg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Font typeface="Wingdings 2"/>
              <a:buNone/>
            </a:pPr>
            <a:r>
              <a:rPr lang="fr-FR" b="1" dirty="0">
                <a:solidFill>
                  <a:srgbClr val="102A6C"/>
                </a:solidFill>
                <a:latin typeface="Avenir Book"/>
              </a:rPr>
              <a:t>Sélection économique</a:t>
            </a:r>
          </a:p>
        </p:txBody>
      </p:sp>
      <p:sp>
        <p:nvSpPr>
          <p:cNvPr id="14" name="Oval 13"/>
          <p:cNvSpPr/>
          <p:nvPr/>
        </p:nvSpPr>
        <p:spPr>
          <a:xfrm>
            <a:off x="4740075" y="2871317"/>
            <a:ext cx="1748419" cy="900609"/>
          </a:xfrm>
          <a:prstGeom prst="ellipse">
            <a:avLst/>
          </a:prstGeom>
          <a:noFill/>
          <a:ln w="285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fr-FR" sz="1400" dirty="0">
                <a:solidFill>
                  <a:srgbClr val="800000"/>
                </a:solidFill>
                <a:latin typeface="Avenir Book"/>
              </a:rPr>
              <a:t>Évaluation des ressources</a:t>
            </a:r>
          </a:p>
        </p:txBody>
      </p:sp>
      <p:sp>
        <p:nvSpPr>
          <p:cNvPr id="15" name="Oval 14"/>
          <p:cNvSpPr/>
          <p:nvPr/>
        </p:nvSpPr>
        <p:spPr>
          <a:xfrm>
            <a:off x="6105079" y="2465593"/>
            <a:ext cx="1680166" cy="871636"/>
          </a:xfrm>
          <a:prstGeom prst="ellipse">
            <a:avLst/>
          </a:prstGeom>
          <a:noFill/>
          <a:ln w="285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fr-FR" sz="1400" dirty="0">
                <a:solidFill>
                  <a:srgbClr val="800000"/>
                </a:solidFill>
                <a:latin typeface="Avenir Book"/>
              </a:rPr>
              <a:t>Critère de richesse et de pension</a:t>
            </a:r>
          </a:p>
        </p:txBody>
      </p:sp>
      <p:sp>
        <p:nvSpPr>
          <p:cNvPr id="16" name="Oval 15"/>
          <p:cNvSpPr/>
          <p:nvPr/>
        </p:nvSpPr>
        <p:spPr>
          <a:xfrm>
            <a:off x="5927803" y="3466890"/>
            <a:ext cx="2122355" cy="849980"/>
          </a:xfrm>
          <a:prstGeom prst="ellipse">
            <a:avLst/>
          </a:prstGeom>
          <a:noFill/>
          <a:ln w="285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800000"/>
                </a:solidFill>
                <a:latin typeface="Avenir Book"/>
              </a:rPr>
              <a:t>Ciblage communautaire</a:t>
            </a:r>
          </a:p>
        </p:txBody>
      </p:sp>
      <p:sp>
        <p:nvSpPr>
          <p:cNvPr id="29" name="Content Placeholder 3"/>
          <p:cNvSpPr txBox="1">
            <a:spLocks/>
          </p:cNvSpPr>
          <p:nvPr/>
        </p:nvSpPr>
        <p:spPr>
          <a:xfrm>
            <a:off x="5334000" y="5161073"/>
            <a:ext cx="2133599" cy="422436"/>
          </a:xfrm>
          <a:prstGeom prst="rect">
            <a:avLst/>
          </a:prstGeom>
        </p:spPr>
        <p:txBody>
          <a:bodyPr vert="horz">
            <a:normAutofit/>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kumimoji="0" sz="1800" kern="1200">
                <a:solidFill>
                  <a:srgbClr val="00005E"/>
                </a:solidFill>
                <a:latin typeface="Arial" pitchFamily="34" charset="0"/>
                <a:ea typeface="+mn-ea"/>
                <a:cs typeface="Arial" pitchFamily="34" charset="0"/>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kumimoji="0" sz="1800" kern="1200">
                <a:solidFill>
                  <a:schemeClr val="bg1"/>
                </a:solidFill>
                <a:latin typeface="Arial" pitchFamily="34" charset="0"/>
                <a:ea typeface="+mn-ea"/>
                <a:cs typeface="Arial" pitchFamily="34" charset="0"/>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kumimoji="0" sz="1800" kern="1200">
                <a:solidFill>
                  <a:schemeClr val="bg1"/>
                </a:solidFill>
                <a:latin typeface="Arial" pitchFamily="34" charset="0"/>
                <a:ea typeface="+mn-ea"/>
                <a:cs typeface="Arial" pitchFamily="34" charset="0"/>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kumimoji="0" sz="1800" kern="1200">
                <a:solidFill>
                  <a:schemeClr val="bg1"/>
                </a:solidFill>
                <a:latin typeface="Arial" pitchFamily="34" charset="0"/>
                <a:ea typeface="+mn-ea"/>
                <a:cs typeface="Arial" pitchFamily="34" charset="0"/>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kumimoji="0" sz="1800" kern="1200">
                <a:solidFill>
                  <a:schemeClr val="bg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b="1" dirty="0">
                <a:solidFill>
                  <a:schemeClr val="accent1">
                    <a:lumMod val="75000"/>
                  </a:schemeClr>
                </a:solidFill>
              </a:rPr>
              <a:t>« Sélectionnés »</a:t>
            </a:r>
          </a:p>
        </p:txBody>
      </p:sp>
      <p:sp>
        <p:nvSpPr>
          <p:cNvPr id="35" name="Oval 34"/>
          <p:cNvSpPr/>
          <p:nvPr/>
        </p:nvSpPr>
        <p:spPr>
          <a:xfrm>
            <a:off x="7127682" y="2885531"/>
            <a:ext cx="2195193" cy="849980"/>
          </a:xfrm>
          <a:prstGeom prst="ellipse">
            <a:avLst/>
          </a:prstGeom>
          <a:noFill/>
          <a:ln w="285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fr-FR" sz="1400" dirty="0">
                <a:solidFill>
                  <a:srgbClr val="800000"/>
                </a:solidFill>
                <a:latin typeface="Avenir Book"/>
              </a:rPr>
              <a:t>Évaluation indirecte des ressources</a:t>
            </a:r>
          </a:p>
        </p:txBody>
      </p:sp>
      <p:pic>
        <p:nvPicPr>
          <p:cNvPr id="23" name="Picture 22" descr="MIS POWERPOINT_3DAY content1.jpg"/>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5530354"/>
            <a:ext cx="9144000" cy="1450994"/>
          </a:xfrm>
          <a:prstGeom prst="rect">
            <a:avLst/>
          </a:prstGeom>
        </p:spPr>
      </p:pic>
      <p:sp>
        <p:nvSpPr>
          <p:cNvPr id="3" name="Bent Arrow 2"/>
          <p:cNvSpPr/>
          <p:nvPr/>
        </p:nvSpPr>
        <p:spPr>
          <a:xfrm>
            <a:off x="6277956" y="4471996"/>
            <a:ext cx="354668" cy="689077"/>
          </a:xfrm>
          <a:prstGeom prst="bentArrow">
            <a:avLst>
              <a:gd name="adj1" fmla="val 25000"/>
              <a:gd name="adj2" fmla="val 47857"/>
              <a:gd name="adj3" fmla="val 50000"/>
              <a:gd name="adj4" fmla="val 4375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tx1"/>
              </a:solidFill>
            </a:endParaRPr>
          </a:p>
        </p:txBody>
      </p:sp>
      <p:sp>
        <p:nvSpPr>
          <p:cNvPr id="25" name="Content Placeholder 3"/>
          <p:cNvSpPr txBox="1">
            <a:spLocks/>
          </p:cNvSpPr>
          <p:nvPr/>
        </p:nvSpPr>
        <p:spPr>
          <a:xfrm>
            <a:off x="2192547" y="1801908"/>
            <a:ext cx="4648200" cy="1229111"/>
          </a:xfrm>
          <a:prstGeom prst="rect">
            <a:avLst/>
          </a:prstGeom>
        </p:spPr>
        <p:txBody>
          <a:bodyPr vert="horz" lIns="91440" tIns="45720" rIns="91440" bIns="45720" rtlCol="0">
            <a:normAutofit/>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sz="1800" kern="1200">
                <a:solidFill>
                  <a:srgbClr val="00005E"/>
                </a:solidFill>
                <a:latin typeface="+mn-lt"/>
                <a:ea typeface="+mn-ea"/>
                <a:cs typeface="+mn-cs"/>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sz="2800" kern="1200">
                <a:solidFill>
                  <a:schemeClr val="bg1"/>
                </a:solidFill>
                <a:latin typeface="+mn-lt"/>
                <a:ea typeface="+mn-ea"/>
                <a:cs typeface="+mn-cs"/>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sz="2400" kern="1200">
                <a:solidFill>
                  <a:schemeClr val="bg1"/>
                </a:solidFill>
                <a:latin typeface="+mn-lt"/>
                <a:ea typeface="+mn-ea"/>
                <a:cs typeface="+mn-cs"/>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sz="2000" kern="1200">
                <a:solidFill>
                  <a:schemeClr val="bg1"/>
                </a:solidFill>
                <a:latin typeface="+mn-lt"/>
                <a:ea typeface="+mn-ea"/>
                <a:cs typeface="+mn-cs"/>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2"/>
              <a:buNone/>
            </a:pPr>
            <a:r>
              <a:rPr lang="fr-FR" b="1" dirty="0">
                <a:solidFill>
                  <a:srgbClr val="006600"/>
                </a:solidFill>
                <a:latin typeface="Avenir Book"/>
              </a:rPr>
              <a:t>HYBRIDE</a:t>
            </a:r>
          </a:p>
        </p:txBody>
      </p:sp>
      <p:sp>
        <p:nvSpPr>
          <p:cNvPr id="24" name="Oval 23">
            <a:extLst>
              <a:ext uri="{FF2B5EF4-FFF2-40B4-BE49-F238E27FC236}">
                <a16:creationId xmlns:a16="http://schemas.microsoft.com/office/drawing/2014/main" id="{E6E6F661-DD00-4EB3-85D6-2B845ABFFBF1}"/>
              </a:ext>
            </a:extLst>
          </p:cNvPr>
          <p:cNvSpPr/>
          <p:nvPr/>
        </p:nvSpPr>
        <p:spPr>
          <a:xfrm>
            <a:off x="1498857" y="87582"/>
            <a:ext cx="1091943" cy="12985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95409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P spid="8" grpId="0" animBg="1"/>
      <p:bldP spid="10" grpId="0" animBg="1"/>
      <p:bldP spid="9" grpId="0" animBg="1"/>
      <p:bldP spid="11" grpId="0" animBg="1"/>
      <p:bldP spid="12" grpId="0" animBg="1"/>
      <p:bldP spid="13" grpId="0"/>
      <p:bldP spid="14" grpId="0" animBg="1"/>
      <p:bldP spid="15" grpId="0" animBg="1"/>
      <p:bldP spid="16" grpId="0" animBg="1"/>
      <p:bldP spid="29" grpId="0"/>
      <p:bldP spid="35" grpId="0" animBg="1"/>
      <p:bldP spid="3" grpId="0" animBg="1"/>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fr-FR"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72000" y="1265748"/>
            <a:ext cx="4572000" cy="3785652"/>
          </a:xfrm>
          <a:prstGeom prst="rect">
            <a:avLst/>
          </a:prstGeom>
          <a:noFill/>
        </p:spPr>
        <p:txBody>
          <a:bodyPr wrap="square" rtlCol="0">
            <a:spAutoFit/>
          </a:bodyPr>
          <a:lstStyle/>
          <a:p>
            <a:pPr algn="ctr"/>
            <a:r>
              <a:rPr lang="fr-FR" sz="4000" dirty="0">
                <a:solidFill>
                  <a:schemeClr val="bg1"/>
                </a:solidFill>
                <a:latin typeface="Avenir Book"/>
                <a:cs typeface="Avenir Book"/>
              </a:rPr>
              <a:t>Évaluation indirecte des ressources, </a:t>
            </a:r>
          </a:p>
          <a:p>
            <a:pPr algn="ctr"/>
            <a:r>
              <a:rPr lang="fr-FR" sz="4000" dirty="0">
                <a:solidFill>
                  <a:schemeClr val="bg1"/>
                </a:solidFill>
                <a:latin typeface="Avenir Book"/>
                <a:cs typeface="Avenir Book"/>
              </a:rPr>
              <a:t>ciblage communautaire et ciblage catégoriel</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467434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695577" y="2235596"/>
            <a:ext cx="3312368" cy="1229111"/>
          </a:xfrm>
        </p:spPr>
        <p:txBody>
          <a:bodyPr/>
          <a:lstStyle/>
          <a:p>
            <a:pPr marL="0" indent="0">
              <a:buNone/>
            </a:pPr>
            <a:r>
              <a:rPr lang="fr-FR" dirty="0">
                <a:solidFill>
                  <a:srgbClr val="102A6C"/>
                </a:solidFill>
                <a:latin typeface="Avenir Heavy"/>
                <a:cs typeface="Avenir Heavy"/>
              </a:rPr>
              <a:t>Catégoriel</a:t>
            </a:r>
          </a:p>
        </p:txBody>
      </p:sp>
      <p:sp>
        <p:nvSpPr>
          <p:cNvPr id="7" name="Slide Number Placeholder 6"/>
          <p:cNvSpPr>
            <a:spLocks noGrp="1"/>
          </p:cNvSpPr>
          <p:nvPr>
            <p:ph type="sldNum" sz="quarter" idx="4"/>
          </p:nvPr>
        </p:nvSpPr>
        <p:spPr/>
        <p:txBody>
          <a:bodyPr/>
          <a:lstStyle/>
          <a:p>
            <a:fld id="{C7D21672-89B5-484A-831D-06775DE06882}" type="slidenum">
              <a:rPr lang="fr-FR" smtClean="0"/>
              <a:pPr/>
              <a:t>28</a:t>
            </a:fld>
            <a:endParaRPr lang="fr-FR" dirty="0"/>
          </a:p>
        </p:txBody>
      </p:sp>
      <p:sp>
        <p:nvSpPr>
          <p:cNvPr id="8" name="Oval 7"/>
          <p:cNvSpPr/>
          <p:nvPr/>
        </p:nvSpPr>
        <p:spPr>
          <a:xfrm>
            <a:off x="393569" y="2001147"/>
            <a:ext cx="4039790" cy="2586326"/>
          </a:xfrm>
          <a:prstGeom prst="ellipse">
            <a:avLst/>
          </a:prstGeom>
          <a:noFill/>
          <a:ln w="53975">
            <a:solidFill>
              <a:srgbClr val="102A6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005E"/>
              </a:solidFill>
            </a:endParaRPr>
          </a:p>
        </p:txBody>
      </p:sp>
      <p:sp>
        <p:nvSpPr>
          <p:cNvPr id="9" name="Oval 8"/>
          <p:cNvSpPr/>
          <p:nvPr/>
        </p:nvSpPr>
        <p:spPr>
          <a:xfrm>
            <a:off x="598444" y="2643304"/>
            <a:ext cx="1412312" cy="1023385"/>
          </a:xfrm>
          <a:prstGeom prst="ellipse">
            <a:avLst/>
          </a:prstGeom>
          <a:noFill/>
          <a:ln w="28575">
            <a:solidFill>
              <a:srgbClr val="00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6600"/>
                </a:solidFill>
                <a:latin typeface="Avenir Roman"/>
                <a:cs typeface="Avenir Roman"/>
              </a:rPr>
              <a:t>Âge</a:t>
            </a:r>
          </a:p>
        </p:txBody>
      </p:sp>
      <p:sp>
        <p:nvSpPr>
          <p:cNvPr id="10" name="Oval 9"/>
          <p:cNvSpPr/>
          <p:nvPr/>
        </p:nvSpPr>
        <p:spPr>
          <a:xfrm>
            <a:off x="2195736" y="2877753"/>
            <a:ext cx="2140476" cy="1023385"/>
          </a:xfrm>
          <a:prstGeom prst="ellipse">
            <a:avLst/>
          </a:prstGeom>
          <a:noFill/>
          <a:ln w="285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800000"/>
                </a:solidFill>
                <a:latin typeface="Avenir Medium"/>
                <a:cs typeface="Avenir Medium"/>
              </a:rPr>
              <a:t>Géographie</a:t>
            </a:r>
          </a:p>
        </p:txBody>
      </p:sp>
      <p:sp>
        <p:nvSpPr>
          <p:cNvPr id="11" name="Oval 10"/>
          <p:cNvSpPr/>
          <p:nvPr/>
        </p:nvSpPr>
        <p:spPr>
          <a:xfrm>
            <a:off x="1337789" y="3762069"/>
            <a:ext cx="1362003" cy="546777"/>
          </a:xfrm>
          <a:prstGeom prst="ellipse">
            <a:avLst/>
          </a:prstGeom>
          <a:noFill/>
          <a:ln w="28575">
            <a:solidFill>
              <a:srgbClr val="00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6600"/>
                </a:solidFill>
              </a:rPr>
              <a:t>Autre</a:t>
            </a:r>
          </a:p>
        </p:txBody>
      </p:sp>
      <p:sp>
        <p:nvSpPr>
          <p:cNvPr id="12" name="Oval 11"/>
          <p:cNvSpPr/>
          <p:nvPr/>
        </p:nvSpPr>
        <p:spPr>
          <a:xfrm>
            <a:off x="4826703" y="2007753"/>
            <a:ext cx="4039790" cy="2586326"/>
          </a:xfrm>
          <a:prstGeom prst="ellipse">
            <a:avLst/>
          </a:prstGeom>
          <a:noFill/>
          <a:ln w="53975">
            <a:solidFill>
              <a:srgbClr val="102A6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005E"/>
              </a:solidFill>
            </a:endParaRPr>
          </a:p>
        </p:txBody>
      </p:sp>
      <p:sp>
        <p:nvSpPr>
          <p:cNvPr id="13" name="Content Placeholder 3"/>
          <p:cNvSpPr txBox="1">
            <a:spLocks/>
          </p:cNvSpPr>
          <p:nvPr/>
        </p:nvSpPr>
        <p:spPr>
          <a:xfrm>
            <a:off x="5063706" y="2173185"/>
            <a:ext cx="3623094" cy="417615"/>
          </a:xfrm>
          <a:prstGeom prst="rect">
            <a:avLst/>
          </a:prstGeom>
        </p:spPr>
        <p:txBody>
          <a:bodyPr vert="horz">
            <a:normAutofit/>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kumimoji="0" sz="1800" kern="1200">
                <a:solidFill>
                  <a:srgbClr val="00005E"/>
                </a:solidFill>
                <a:latin typeface="Arial" pitchFamily="34" charset="0"/>
                <a:ea typeface="+mn-ea"/>
                <a:cs typeface="Arial" pitchFamily="34" charset="0"/>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kumimoji="0" sz="1800" kern="1200">
                <a:solidFill>
                  <a:schemeClr val="bg1"/>
                </a:solidFill>
                <a:latin typeface="Arial" pitchFamily="34" charset="0"/>
                <a:ea typeface="+mn-ea"/>
                <a:cs typeface="Arial" pitchFamily="34" charset="0"/>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kumimoji="0" sz="1800" kern="1200">
                <a:solidFill>
                  <a:schemeClr val="bg1"/>
                </a:solidFill>
                <a:latin typeface="Arial" pitchFamily="34" charset="0"/>
                <a:ea typeface="+mn-ea"/>
                <a:cs typeface="Arial" pitchFamily="34" charset="0"/>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kumimoji="0" sz="1800" kern="1200">
                <a:solidFill>
                  <a:schemeClr val="bg1"/>
                </a:solidFill>
                <a:latin typeface="Arial" pitchFamily="34" charset="0"/>
                <a:ea typeface="+mn-ea"/>
                <a:cs typeface="Arial" pitchFamily="34" charset="0"/>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kumimoji="0" sz="1800" kern="1200">
                <a:solidFill>
                  <a:schemeClr val="bg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Font typeface="Wingdings 2"/>
              <a:buNone/>
            </a:pPr>
            <a:r>
              <a:rPr lang="fr-FR" b="1" dirty="0">
                <a:solidFill>
                  <a:srgbClr val="102A6C"/>
                </a:solidFill>
                <a:latin typeface="Avenir Heavy"/>
                <a:cs typeface="Avenir Heavy"/>
              </a:rPr>
              <a:t>Sélection économique</a:t>
            </a:r>
          </a:p>
        </p:txBody>
      </p:sp>
      <p:sp>
        <p:nvSpPr>
          <p:cNvPr id="14" name="Oval 13"/>
          <p:cNvSpPr/>
          <p:nvPr/>
        </p:nvSpPr>
        <p:spPr>
          <a:xfrm>
            <a:off x="4585065" y="3033242"/>
            <a:ext cx="1958218" cy="900609"/>
          </a:xfrm>
          <a:prstGeom prst="ellipse">
            <a:avLst/>
          </a:prstGeom>
          <a:noFill/>
          <a:ln w="285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800000"/>
                </a:solidFill>
                <a:latin typeface="Avenir Medium"/>
              </a:rPr>
              <a:t>Évaluation des ressources</a:t>
            </a:r>
          </a:p>
        </p:txBody>
      </p:sp>
      <p:sp>
        <p:nvSpPr>
          <p:cNvPr id="15" name="Oval 14"/>
          <p:cNvSpPr/>
          <p:nvPr/>
        </p:nvSpPr>
        <p:spPr>
          <a:xfrm>
            <a:off x="5519409" y="2514599"/>
            <a:ext cx="2595809" cy="798971"/>
          </a:xfrm>
          <a:prstGeom prst="ellipse">
            <a:avLst/>
          </a:prstGeom>
          <a:noFill/>
          <a:ln w="285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fr-FR" sz="1400" dirty="0">
                <a:solidFill>
                  <a:srgbClr val="800000"/>
                </a:solidFill>
                <a:latin typeface="Avenir Medium"/>
                <a:cs typeface="Avenir Medium"/>
              </a:rPr>
              <a:t>Critère de richesse/pension</a:t>
            </a:r>
          </a:p>
        </p:txBody>
      </p:sp>
      <p:sp>
        <p:nvSpPr>
          <p:cNvPr id="16" name="Oval 15"/>
          <p:cNvSpPr/>
          <p:nvPr/>
        </p:nvSpPr>
        <p:spPr>
          <a:xfrm>
            <a:off x="5374766" y="3681164"/>
            <a:ext cx="2500533" cy="849980"/>
          </a:xfrm>
          <a:prstGeom prst="ellipse">
            <a:avLst/>
          </a:prstGeom>
          <a:noFill/>
          <a:ln w="28575">
            <a:solidFill>
              <a:srgbClr val="00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6600"/>
                </a:solidFill>
                <a:latin typeface="Avenir Medium"/>
                <a:cs typeface="Avenir Medium"/>
              </a:rPr>
              <a:t>Communautaire</a:t>
            </a:r>
          </a:p>
        </p:txBody>
      </p:sp>
      <p:sp>
        <p:nvSpPr>
          <p:cNvPr id="35" name="Oval 34"/>
          <p:cNvSpPr/>
          <p:nvPr/>
        </p:nvSpPr>
        <p:spPr>
          <a:xfrm>
            <a:off x="6817314" y="3039717"/>
            <a:ext cx="2233621" cy="849980"/>
          </a:xfrm>
          <a:prstGeom prst="ellipse">
            <a:avLst/>
          </a:prstGeom>
          <a:noFill/>
          <a:ln w="28575">
            <a:solidFill>
              <a:srgbClr val="00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8000"/>
                </a:solidFill>
                <a:latin typeface="Avenir Medium"/>
                <a:cs typeface="Avenir Medium"/>
              </a:rPr>
              <a:t>Évaluation indirecte des ressources</a:t>
            </a:r>
          </a:p>
        </p:txBody>
      </p:sp>
      <p:sp>
        <p:nvSpPr>
          <p:cNvPr id="23" name="Title 1"/>
          <p:cNvSpPr txBox="1">
            <a:spLocks/>
          </p:cNvSpPr>
          <p:nvPr/>
        </p:nvSpPr>
        <p:spPr>
          <a:xfrm>
            <a:off x="3276600" y="304800"/>
            <a:ext cx="5667200" cy="99022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000" dirty="0">
                <a:latin typeface="Avenir Book"/>
                <a:cs typeface="Avenir Book"/>
              </a:rPr>
              <a:t>Activité : constituez trois groupes  autour d’intérêts communs!</a:t>
            </a:r>
          </a:p>
        </p:txBody>
      </p:sp>
      <p:cxnSp>
        <p:nvCxnSpPr>
          <p:cNvPr id="24" name="Straight Arrow Connector 23"/>
          <p:cNvCxnSpPr/>
          <p:nvPr/>
        </p:nvCxnSpPr>
        <p:spPr>
          <a:xfrm>
            <a:off x="5791200" y="1546079"/>
            <a:ext cx="2431455" cy="1588549"/>
          </a:xfrm>
          <a:prstGeom prst="straightConnector1">
            <a:avLst/>
          </a:prstGeom>
          <a:ln w="57150">
            <a:solidFill>
              <a:srgbClr val="EFD10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791200" y="1546079"/>
            <a:ext cx="1468239" cy="2371242"/>
          </a:xfrm>
          <a:prstGeom prst="straightConnector1">
            <a:avLst/>
          </a:prstGeom>
          <a:ln w="57150">
            <a:solidFill>
              <a:srgbClr val="EFD10D"/>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1852388" y="1546079"/>
            <a:ext cx="4015012" cy="2087550"/>
          </a:xfrm>
          <a:prstGeom prst="straightConnector1">
            <a:avLst/>
          </a:prstGeom>
          <a:ln w="57150">
            <a:solidFill>
              <a:srgbClr val="EFD10D"/>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486400" y="5181600"/>
            <a:ext cx="3277263" cy="5970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r>
              <a:rPr lang="fr-FR" sz="1600" dirty="0">
                <a:latin typeface="Avenir Book"/>
                <a:cs typeface="Avenir Book"/>
              </a:rPr>
              <a:t>Voir les pages 13-14 du document récapitulatif sur la S&amp;I.</a:t>
            </a:r>
          </a:p>
        </p:txBody>
      </p:sp>
      <p:pic>
        <p:nvPicPr>
          <p:cNvPr id="25" name="Picture 24" descr="activity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638800"/>
            <a:ext cx="1016790" cy="1016788"/>
          </a:xfrm>
          <a:prstGeom prst="rect">
            <a:avLst/>
          </a:prstGeom>
        </p:spPr>
      </p:pic>
      <p:pic>
        <p:nvPicPr>
          <p:cNvPr id="28" name="Picture 27" descr="A screenshot of a cell phone&#10;&#10;Description generated with very high confidence">
            <a:extLst>
              <a:ext uri="{FF2B5EF4-FFF2-40B4-BE49-F238E27FC236}">
                <a16:creationId xmlns:a16="http://schemas.microsoft.com/office/drawing/2014/main" id="{6FF91D4E-5F43-4929-84A1-BF1BF009C0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28782"/>
            <a:ext cx="2941713" cy="1384335"/>
          </a:xfrm>
          <a:prstGeom prst="rect">
            <a:avLst/>
          </a:prstGeom>
        </p:spPr>
      </p:pic>
      <p:sp>
        <p:nvSpPr>
          <p:cNvPr id="29" name="Oval 28">
            <a:extLst>
              <a:ext uri="{FF2B5EF4-FFF2-40B4-BE49-F238E27FC236}">
                <a16:creationId xmlns:a16="http://schemas.microsoft.com/office/drawing/2014/main" id="{7C2437C4-F30B-4311-A650-DB537673C58E}"/>
              </a:ext>
            </a:extLst>
          </p:cNvPr>
          <p:cNvSpPr/>
          <p:nvPr/>
        </p:nvSpPr>
        <p:spPr>
          <a:xfrm>
            <a:off x="1498857" y="87582"/>
            <a:ext cx="1091943" cy="12985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651590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C7D21672-89B5-484A-831D-06775DE06882}" type="slidenum">
              <a:rPr lang="fr-FR" smtClean="0"/>
              <a:pPr/>
              <a:t>29</a:t>
            </a:fld>
            <a:endParaRPr lang="fr-FR" dirty="0"/>
          </a:p>
        </p:txBody>
      </p:sp>
      <p:pic>
        <p:nvPicPr>
          <p:cNvPr id="4" name="Picture 3"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5" name="Rectangle 4"/>
          <p:cNvSpPr/>
          <p:nvPr/>
        </p:nvSpPr>
        <p:spPr>
          <a:xfrm>
            <a:off x="-10757" y="457200"/>
            <a:ext cx="9144000" cy="369332"/>
          </a:xfrm>
          <a:prstGeom prst="rect">
            <a:avLst/>
          </a:prstGeom>
        </p:spPr>
        <p:txBody>
          <a:bodyPr wrap="square">
            <a:spAutoFit/>
          </a:bodyPr>
          <a:lstStyle/>
          <a:p>
            <a:pPr algn="ctr"/>
            <a:r>
              <a:rPr lang="fr-FR" b="1" dirty="0">
                <a:solidFill>
                  <a:schemeClr val="bg1"/>
                </a:solidFill>
                <a:latin typeface="Avenir Medium"/>
                <a:cs typeface="Avenir Medium"/>
              </a:rPr>
              <a:t>Activité : évaluation indirecte des ressources, ciblage communautaire et catégoriel</a:t>
            </a:r>
          </a:p>
        </p:txBody>
      </p:sp>
      <p:graphicFrame>
        <p:nvGraphicFramePr>
          <p:cNvPr id="24" name="Content Placeholder 23"/>
          <p:cNvGraphicFramePr>
            <a:graphicFrameLocks noGrp="1"/>
          </p:cNvGraphicFramePr>
          <p:nvPr>
            <p:ph sz="half" idx="2"/>
            <p:extLst>
              <p:ext uri="{D42A27DB-BD31-4B8C-83A1-F6EECF244321}">
                <p14:modId xmlns:p14="http://schemas.microsoft.com/office/powerpoint/2010/main" val="2757528370"/>
              </p:ext>
            </p:extLst>
          </p:nvPr>
        </p:nvGraphicFramePr>
        <p:xfrm>
          <a:off x="0" y="1244024"/>
          <a:ext cx="9144000" cy="5613975"/>
        </p:xfrm>
        <a:graphic>
          <a:graphicData uri="http://schemas.openxmlformats.org/drawingml/2006/table">
            <a:tbl>
              <a:tblPr firstRow="1" bandRow="1">
                <a:tableStyleId>{5C22544A-7EE6-4342-B048-85BDC9FD1C3A}</a:tableStyleId>
              </a:tblPr>
              <a:tblGrid>
                <a:gridCol w="2907144">
                  <a:extLst>
                    <a:ext uri="{9D8B030D-6E8A-4147-A177-3AD203B41FA5}">
                      <a16:colId xmlns:a16="http://schemas.microsoft.com/office/drawing/2014/main" val="20000"/>
                    </a:ext>
                  </a:extLst>
                </a:gridCol>
                <a:gridCol w="2958818">
                  <a:extLst>
                    <a:ext uri="{9D8B030D-6E8A-4147-A177-3AD203B41FA5}">
                      <a16:colId xmlns:a16="http://schemas.microsoft.com/office/drawing/2014/main" val="20001"/>
                    </a:ext>
                  </a:extLst>
                </a:gridCol>
                <a:gridCol w="3278038">
                  <a:extLst>
                    <a:ext uri="{9D8B030D-6E8A-4147-A177-3AD203B41FA5}">
                      <a16:colId xmlns:a16="http://schemas.microsoft.com/office/drawing/2014/main" val="20002"/>
                    </a:ext>
                  </a:extLst>
                </a:gridCol>
              </a:tblGrid>
              <a:tr h="956300">
                <a:tc>
                  <a:txBody>
                    <a:bodyPr/>
                    <a:lstStyle/>
                    <a:p>
                      <a:pPr algn="ctr">
                        <a:lnSpc>
                          <a:spcPct val="115000"/>
                        </a:lnSpc>
                        <a:spcAft>
                          <a:spcPts val="0"/>
                        </a:spcAft>
                        <a:tabLst>
                          <a:tab pos="1166813" algn="l"/>
                        </a:tabLst>
                      </a:pPr>
                      <a:r>
                        <a:rPr lang="fr-FR" sz="2800" noProof="0" dirty="0">
                          <a:effectLst/>
                          <a:latin typeface="Avenir Medium"/>
                          <a:cs typeface="Avenir Medium"/>
                        </a:rPr>
                        <a:t>Avantages</a:t>
                      </a:r>
                      <a:endParaRPr lang="fr-FR" sz="2800" noProof="0" dirty="0">
                        <a:effectLst/>
                        <a:latin typeface="Avenir Medium"/>
                        <a:ea typeface="Calibri" panose="020F0502020204030204" pitchFamily="34" charset="0"/>
                        <a:cs typeface="Avenir Medium"/>
                      </a:endParaRPr>
                    </a:p>
                  </a:txBody>
                  <a:tcPr marL="62334" marR="62334" marT="31167" marB="31167">
                    <a:solidFill>
                      <a:srgbClr val="006600"/>
                    </a:solidFill>
                  </a:tcPr>
                </a:tc>
                <a:tc>
                  <a:txBody>
                    <a:bodyPr/>
                    <a:lstStyle/>
                    <a:p>
                      <a:pPr algn="ctr">
                        <a:lnSpc>
                          <a:spcPct val="115000"/>
                        </a:lnSpc>
                        <a:spcAft>
                          <a:spcPts val="0"/>
                        </a:spcAft>
                      </a:pPr>
                      <a:r>
                        <a:rPr lang="fr-FR" sz="2800" noProof="0" dirty="0">
                          <a:effectLst/>
                          <a:latin typeface="Avenir Medium"/>
                          <a:cs typeface="Avenir Medium"/>
                        </a:rPr>
                        <a:t>Inconvénients</a:t>
                      </a:r>
                      <a:endParaRPr lang="fr-FR" sz="2800" noProof="0" dirty="0">
                        <a:effectLst/>
                        <a:latin typeface="Avenir Medium"/>
                        <a:ea typeface="Calibri" panose="020F0502020204030204" pitchFamily="34" charset="0"/>
                        <a:cs typeface="Avenir Medium"/>
                      </a:endParaRPr>
                    </a:p>
                  </a:txBody>
                  <a:tcPr marL="62334" marR="62334" marT="31167" marB="31167">
                    <a:solidFill>
                      <a:srgbClr val="006600"/>
                    </a:solidFill>
                  </a:tcPr>
                </a:tc>
                <a:tc>
                  <a:txBody>
                    <a:bodyPr/>
                    <a:lstStyle/>
                    <a:p>
                      <a:pPr marL="52705" algn="ctr">
                        <a:lnSpc>
                          <a:spcPct val="90000"/>
                        </a:lnSpc>
                        <a:spcAft>
                          <a:spcPts val="0"/>
                        </a:spcAft>
                      </a:pPr>
                      <a:r>
                        <a:rPr lang="fr-FR" sz="2800" noProof="0" dirty="0">
                          <a:effectLst/>
                          <a:latin typeface="Avenir Medium"/>
                          <a:cs typeface="Avenir Medium"/>
                        </a:rPr>
                        <a:t>Potentiel optimal</a:t>
                      </a:r>
                      <a:endParaRPr lang="fr-FR" sz="2800" noProof="0" dirty="0">
                        <a:effectLst/>
                        <a:latin typeface="Avenir Medium"/>
                        <a:ea typeface="Calibri" panose="020F0502020204030204" pitchFamily="34" charset="0"/>
                        <a:cs typeface="Avenir Medium"/>
                      </a:endParaRPr>
                    </a:p>
                  </a:txBody>
                  <a:tcPr marL="0" marR="0" marT="46800" marB="0">
                    <a:solidFill>
                      <a:srgbClr val="006600"/>
                    </a:solidFill>
                  </a:tcPr>
                </a:tc>
                <a:extLst>
                  <a:ext uri="{0D108BD9-81ED-4DB2-BD59-A6C34878D82A}">
                    <a16:rowId xmlns:a16="http://schemas.microsoft.com/office/drawing/2014/main" val="10000"/>
                  </a:ext>
                </a:extLst>
              </a:tr>
              <a:tr h="4657675">
                <a:tc>
                  <a:txBody>
                    <a:bodyPr/>
                    <a:lstStyle/>
                    <a:p>
                      <a:pPr marL="342900" lvl="0" indent="-342900">
                        <a:lnSpc>
                          <a:spcPct val="115000"/>
                        </a:lnSpc>
                        <a:spcAft>
                          <a:spcPts val="0"/>
                        </a:spcAft>
                        <a:buFont typeface="Arial" panose="020B0604020202020204" pitchFamily="34" charset="0"/>
                        <a:buChar char="•"/>
                        <a:tabLst>
                          <a:tab pos="73660" algn="l"/>
                        </a:tabLst>
                      </a:pPr>
                      <a:endParaRPr lang="fr-FR" sz="17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2334" marR="62334" marT="31167" marB="31167">
                    <a:solidFill>
                      <a:schemeClr val="accent3">
                        <a:lumMod val="60000"/>
                        <a:lumOff val="40000"/>
                      </a:schemeClr>
                    </a:solidFill>
                  </a:tcPr>
                </a:tc>
                <a:tc>
                  <a:txBody>
                    <a:bodyPr/>
                    <a:lstStyle/>
                    <a:p>
                      <a:pPr marL="342900" lvl="0" indent="-342900">
                        <a:lnSpc>
                          <a:spcPct val="115000"/>
                        </a:lnSpc>
                        <a:spcAft>
                          <a:spcPts val="0"/>
                        </a:spcAft>
                        <a:buFont typeface="Arial" panose="020B0604020202020204" pitchFamily="34" charset="0"/>
                        <a:buChar char="•"/>
                        <a:tabLst>
                          <a:tab pos="73660" algn="l"/>
                        </a:tabLst>
                      </a:pPr>
                      <a:endParaRPr lang="fr-FR" sz="17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2334" marR="62334" marT="31167" marB="31167">
                    <a:solidFill>
                      <a:schemeClr val="accent3">
                        <a:lumMod val="60000"/>
                        <a:lumOff val="40000"/>
                      </a:schemeClr>
                    </a:solidFill>
                  </a:tcPr>
                </a:tc>
                <a:tc>
                  <a:txBody>
                    <a:bodyPr/>
                    <a:lstStyle/>
                    <a:p>
                      <a:pPr marL="342900" lvl="0" indent="-342900">
                        <a:lnSpc>
                          <a:spcPct val="115000"/>
                        </a:lnSpc>
                        <a:spcAft>
                          <a:spcPts val="0"/>
                        </a:spcAft>
                        <a:buFont typeface="Arial" panose="020B0604020202020204" pitchFamily="34" charset="0"/>
                        <a:buChar char="•"/>
                        <a:tabLst>
                          <a:tab pos="-90170" algn="l"/>
                        </a:tabLst>
                      </a:pPr>
                      <a:endParaRPr lang="fr-FR" sz="17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3">
                        <a:lumMod val="60000"/>
                        <a:lumOff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42079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fr-FR"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5410200"/>
            <a:ext cx="9144000" cy="1450994"/>
          </a:xfrm>
          <a:prstGeom prst="rect">
            <a:avLst/>
          </a:prstGeom>
        </p:spPr>
      </p:pic>
      <p:sp>
        <p:nvSpPr>
          <p:cNvPr id="2" name="TextBox 1"/>
          <p:cNvSpPr txBox="1"/>
          <p:nvPr/>
        </p:nvSpPr>
        <p:spPr>
          <a:xfrm>
            <a:off x="4599030" y="2126664"/>
            <a:ext cx="4572000" cy="2062103"/>
          </a:xfrm>
          <a:prstGeom prst="rect">
            <a:avLst/>
          </a:prstGeom>
          <a:noFill/>
        </p:spPr>
        <p:txBody>
          <a:bodyPr wrap="square" rtlCol="0">
            <a:spAutoFit/>
          </a:bodyPr>
          <a:lstStyle/>
          <a:p>
            <a:pPr algn="ctr"/>
            <a:r>
              <a:rPr lang="fr-FR" sz="3200" dirty="0">
                <a:solidFill>
                  <a:schemeClr val="bg1"/>
                </a:solidFill>
                <a:latin typeface="Avenir Book"/>
                <a:cs typeface="Avenir Book"/>
              </a:rPr>
              <a:t>Embarquement pour l’itinéraire de </a:t>
            </a:r>
            <a:br>
              <a:rPr lang="fr-FR" sz="3200" dirty="0">
                <a:solidFill>
                  <a:schemeClr val="bg1"/>
                </a:solidFill>
                <a:latin typeface="Avenir Book"/>
                <a:cs typeface="Avenir Book"/>
              </a:rPr>
            </a:br>
            <a:r>
              <a:rPr lang="fr-FR" sz="3200" dirty="0">
                <a:solidFill>
                  <a:schemeClr val="bg1"/>
                </a:solidFill>
                <a:latin typeface="Avenir Book"/>
                <a:cs typeface="Avenir Book"/>
              </a:rPr>
              <a:t>leadership et de transformation</a:t>
            </a:r>
            <a:endParaRPr lang="fr-FR" sz="3600" dirty="0">
              <a:solidFill>
                <a:schemeClr val="bg1"/>
              </a:solidFill>
              <a:latin typeface="Avenir Book"/>
              <a:cs typeface="Avenir Book"/>
            </a:endParaRP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3366371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C7D21672-89B5-484A-831D-06775DE06882}" type="slidenum">
              <a:rPr lang="en-GB" smtClean="0"/>
              <a:pPr/>
              <a:t>30</a:t>
            </a:fld>
            <a:endParaRPr lang="en-GB" dirty="0"/>
          </a:p>
        </p:txBody>
      </p:sp>
      <p:graphicFrame>
        <p:nvGraphicFramePr>
          <p:cNvPr id="24" name="Content Placeholder 23"/>
          <p:cNvGraphicFramePr>
            <a:graphicFrameLocks noGrp="1"/>
          </p:cNvGraphicFramePr>
          <p:nvPr>
            <p:ph sz="half" idx="2"/>
            <p:extLst>
              <p:ext uri="{D42A27DB-BD31-4B8C-83A1-F6EECF244321}">
                <p14:modId xmlns:p14="http://schemas.microsoft.com/office/powerpoint/2010/main" val="3909140338"/>
              </p:ext>
            </p:extLst>
          </p:nvPr>
        </p:nvGraphicFramePr>
        <p:xfrm>
          <a:off x="152399" y="152400"/>
          <a:ext cx="8839201" cy="5744673"/>
        </p:xfrm>
        <a:graphic>
          <a:graphicData uri="http://schemas.openxmlformats.org/drawingml/2006/table">
            <a:tbl>
              <a:tblPr firstRow="1" bandRow="1">
                <a:tableStyleId>{5C22544A-7EE6-4342-B048-85BDC9FD1C3A}</a:tableStyleId>
              </a:tblPr>
              <a:tblGrid>
                <a:gridCol w="2270621">
                  <a:extLst>
                    <a:ext uri="{9D8B030D-6E8A-4147-A177-3AD203B41FA5}">
                      <a16:colId xmlns:a16="http://schemas.microsoft.com/office/drawing/2014/main" val="20000"/>
                    </a:ext>
                  </a:extLst>
                </a:gridCol>
                <a:gridCol w="3604927">
                  <a:extLst>
                    <a:ext uri="{9D8B030D-6E8A-4147-A177-3AD203B41FA5}">
                      <a16:colId xmlns:a16="http://schemas.microsoft.com/office/drawing/2014/main" val="20001"/>
                    </a:ext>
                  </a:extLst>
                </a:gridCol>
                <a:gridCol w="2963653">
                  <a:extLst>
                    <a:ext uri="{9D8B030D-6E8A-4147-A177-3AD203B41FA5}">
                      <a16:colId xmlns:a16="http://schemas.microsoft.com/office/drawing/2014/main" val="20002"/>
                    </a:ext>
                  </a:extLst>
                </a:gridCol>
              </a:tblGrid>
              <a:tr h="608210">
                <a:tc>
                  <a:txBody>
                    <a:bodyPr/>
                    <a:lstStyle/>
                    <a:p>
                      <a:pPr algn="just">
                        <a:lnSpc>
                          <a:spcPct val="115000"/>
                        </a:lnSpc>
                        <a:spcAft>
                          <a:spcPts val="0"/>
                        </a:spcAft>
                        <a:tabLst>
                          <a:tab pos="1166813" algn="l"/>
                        </a:tabLst>
                      </a:pPr>
                      <a:r>
                        <a:rPr lang="fr-FR" sz="1700" noProof="0" dirty="0">
                          <a:effectLst/>
                          <a:latin typeface="Avenir Medium"/>
                          <a:cs typeface="Avenir Medium"/>
                        </a:rPr>
                        <a:t>Avantages</a:t>
                      </a:r>
                      <a:endParaRPr lang="fr-FR" sz="1700" noProof="0" dirty="0">
                        <a:effectLst/>
                        <a:latin typeface="Avenir Medium"/>
                        <a:ea typeface="Calibri" panose="020F0502020204030204" pitchFamily="34" charset="0"/>
                        <a:cs typeface="Avenir Medium"/>
                      </a:endParaRPr>
                    </a:p>
                  </a:txBody>
                  <a:tcPr marL="72000" marR="62334" marT="140400" marB="31167">
                    <a:solidFill>
                      <a:srgbClr val="006600"/>
                    </a:solidFill>
                  </a:tcPr>
                </a:tc>
                <a:tc>
                  <a:txBody>
                    <a:bodyPr/>
                    <a:lstStyle/>
                    <a:p>
                      <a:pPr algn="just">
                        <a:lnSpc>
                          <a:spcPct val="115000"/>
                        </a:lnSpc>
                        <a:spcAft>
                          <a:spcPts val="0"/>
                        </a:spcAft>
                      </a:pPr>
                      <a:r>
                        <a:rPr lang="fr-FR" sz="1700" noProof="0" dirty="0">
                          <a:effectLst/>
                          <a:latin typeface="Avenir Medium"/>
                          <a:cs typeface="Avenir Medium"/>
                        </a:rPr>
                        <a:t>Inconvénients</a:t>
                      </a:r>
                      <a:endParaRPr lang="fr-FR" sz="1700" noProof="0" dirty="0">
                        <a:effectLst/>
                        <a:latin typeface="Avenir Medium"/>
                        <a:ea typeface="Calibri" panose="020F0502020204030204" pitchFamily="34" charset="0"/>
                        <a:cs typeface="Avenir Medium"/>
                      </a:endParaRPr>
                    </a:p>
                  </a:txBody>
                  <a:tcPr marL="72000" marR="62334" marT="140400" marB="31167">
                    <a:solidFill>
                      <a:srgbClr val="006600"/>
                    </a:solidFill>
                  </a:tcPr>
                </a:tc>
                <a:tc>
                  <a:txBody>
                    <a:bodyPr/>
                    <a:lstStyle/>
                    <a:p>
                      <a:pPr marL="52705">
                        <a:lnSpc>
                          <a:spcPct val="115000"/>
                        </a:lnSpc>
                        <a:spcAft>
                          <a:spcPts val="0"/>
                        </a:spcAft>
                      </a:pPr>
                      <a:r>
                        <a:rPr lang="fr-FR" sz="1700" noProof="0" dirty="0">
                          <a:effectLst/>
                          <a:latin typeface="Avenir Medium"/>
                          <a:ea typeface="Calibri" panose="020F0502020204030204" pitchFamily="34" charset="0"/>
                          <a:cs typeface="Avenir Medium"/>
                        </a:rPr>
                        <a:t>Potentiel optimal</a:t>
                      </a:r>
                    </a:p>
                  </a:txBody>
                  <a:tcPr marL="72000" marR="0" marT="140400" marB="0">
                    <a:solidFill>
                      <a:srgbClr val="006600"/>
                    </a:solidFill>
                  </a:tcPr>
                </a:tc>
                <a:extLst>
                  <a:ext uri="{0D108BD9-81ED-4DB2-BD59-A6C34878D82A}">
                    <a16:rowId xmlns:a16="http://schemas.microsoft.com/office/drawing/2014/main" val="10000"/>
                  </a:ext>
                </a:extLst>
              </a:tr>
              <a:tr h="5136463">
                <a:tc>
                  <a:txBody>
                    <a:bodyPr/>
                    <a:lstStyle/>
                    <a:p>
                      <a:pPr marL="285750" indent="-285750">
                        <a:buFont typeface="Arial" panose="020B0604020202020204" pitchFamily="34" charset="0"/>
                        <a:buChar char="•"/>
                      </a:pPr>
                      <a:r>
                        <a:rPr lang="fr-FR" sz="1350" kern="1200" noProof="0" dirty="0">
                          <a:solidFill>
                            <a:schemeClr val="dk1"/>
                          </a:solidFill>
                          <a:effectLst/>
                          <a:latin typeface="Avenir" panose="02000503020000020003" pitchFamily="2" charset="0"/>
                          <a:ea typeface="+mn-ea"/>
                          <a:cs typeface="+mn-cs"/>
                        </a:rPr>
                        <a:t>Théoriquement capable d’identifier plus précisément les pauvres, selon la définition de la pauvreté choisie </a:t>
                      </a:r>
                      <a:br>
                        <a:rPr lang="fr-FR" sz="1350" kern="1200" noProof="0" dirty="0">
                          <a:solidFill>
                            <a:schemeClr val="dk1"/>
                          </a:solidFill>
                          <a:effectLst/>
                          <a:latin typeface="Avenir" panose="02000503020000020003" pitchFamily="2" charset="0"/>
                          <a:ea typeface="+mn-ea"/>
                          <a:cs typeface="+mn-cs"/>
                        </a:rPr>
                      </a:br>
                      <a:r>
                        <a:rPr lang="fr-FR" sz="1350" kern="1200" noProof="0" dirty="0">
                          <a:solidFill>
                            <a:schemeClr val="dk1"/>
                          </a:solidFill>
                          <a:effectLst/>
                          <a:latin typeface="Avenir" panose="02000503020000020003" pitchFamily="2" charset="0"/>
                          <a:ea typeface="+mn-ea"/>
                          <a:cs typeface="+mn-cs"/>
                        </a:rPr>
                        <a:t>(il s’agit par exemple souvent de la pauvreté liée au niveau </a:t>
                      </a:r>
                      <a:br>
                        <a:rPr lang="fr-FR" sz="1350" kern="1200" noProof="0" dirty="0">
                          <a:solidFill>
                            <a:schemeClr val="dk1"/>
                          </a:solidFill>
                          <a:effectLst/>
                          <a:latin typeface="Avenir" panose="02000503020000020003" pitchFamily="2" charset="0"/>
                          <a:ea typeface="+mn-ea"/>
                          <a:cs typeface="+mn-cs"/>
                        </a:rPr>
                      </a:br>
                      <a:r>
                        <a:rPr lang="fr-FR" sz="1350" kern="1200" noProof="0" dirty="0">
                          <a:solidFill>
                            <a:schemeClr val="dk1"/>
                          </a:solidFill>
                          <a:effectLst/>
                          <a:latin typeface="Avenir" panose="02000503020000020003" pitchFamily="2" charset="0"/>
                          <a:ea typeface="+mn-ea"/>
                          <a:cs typeface="+mn-cs"/>
                        </a:rPr>
                        <a:t>de consommation)</a:t>
                      </a:r>
                    </a:p>
                    <a:p>
                      <a:pPr marL="285750" indent="-285750">
                        <a:buFont typeface="Arial" panose="020B0604020202020204" pitchFamily="34" charset="0"/>
                        <a:buChar char="•"/>
                      </a:pPr>
                      <a:r>
                        <a:rPr lang="fr-FR" sz="1350" kern="1200" noProof="0" dirty="0">
                          <a:solidFill>
                            <a:schemeClr val="dk1"/>
                          </a:solidFill>
                          <a:effectLst/>
                          <a:latin typeface="Avenir" panose="02000503020000020003" pitchFamily="2" charset="0"/>
                          <a:ea typeface="+mn-ea"/>
                          <a:cs typeface="+mn-cs"/>
                        </a:rPr>
                        <a:t>« Approche vérifiable et objective »</a:t>
                      </a:r>
                    </a:p>
                    <a:p>
                      <a:pPr marL="285750" indent="-285750">
                        <a:buFont typeface="Arial" panose="020B0604020202020204" pitchFamily="34" charset="0"/>
                        <a:buChar char="•"/>
                      </a:pPr>
                      <a:r>
                        <a:rPr lang="fr-FR" sz="1350" kern="1200" noProof="0" dirty="0">
                          <a:solidFill>
                            <a:schemeClr val="dk1"/>
                          </a:solidFill>
                          <a:effectLst/>
                          <a:latin typeface="Avenir" panose="02000503020000020003" pitchFamily="2" charset="0"/>
                          <a:ea typeface="+mn-ea"/>
                          <a:cs typeface="+mn-cs"/>
                        </a:rPr>
                        <a:t>Dans certains contextes, le ciblage peut permettre de mieux contrôler </a:t>
                      </a:r>
                      <a:br>
                        <a:rPr lang="fr-FR" sz="1350" kern="1200" noProof="0" dirty="0">
                          <a:solidFill>
                            <a:schemeClr val="dk1"/>
                          </a:solidFill>
                          <a:effectLst/>
                          <a:latin typeface="Avenir" panose="02000503020000020003" pitchFamily="2" charset="0"/>
                          <a:ea typeface="+mn-ea"/>
                          <a:cs typeface="+mn-cs"/>
                        </a:rPr>
                      </a:br>
                      <a:r>
                        <a:rPr lang="fr-FR" sz="1350" kern="1200" noProof="0" dirty="0">
                          <a:solidFill>
                            <a:schemeClr val="dk1"/>
                          </a:solidFill>
                          <a:effectLst/>
                          <a:latin typeface="Avenir" panose="02000503020000020003" pitchFamily="2" charset="0"/>
                          <a:ea typeface="+mn-ea"/>
                          <a:cs typeface="+mn-cs"/>
                        </a:rPr>
                        <a:t>le budget convenu</a:t>
                      </a:r>
                    </a:p>
                    <a:p>
                      <a:pPr marL="285750" indent="-285750">
                        <a:buFont typeface="Arial" panose="020B0604020202020204" pitchFamily="34" charset="0"/>
                        <a:buChar char="•"/>
                      </a:pPr>
                      <a:endParaRPr lang="fr-FR" sz="1350" kern="1200" noProof="0" dirty="0">
                        <a:solidFill>
                          <a:schemeClr val="dk1"/>
                        </a:solidFill>
                        <a:effectLst/>
                        <a:latin typeface="Avenir" panose="02000503020000020003" pitchFamily="2" charset="0"/>
                        <a:ea typeface="+mn-ea"/>
                        <a:cs typeface="+mn-cs"/>
                      </a:endParaRPr>
                    </a:p>
                  </a:txBody>
                  <a:tcPr marL="72000" marR="72000" marT="93600" marB="31167">
                    <a:solidFill>
                      <a:schemeClr val="accent3">
                        <a:lumMod val="60000"/>
                        <a:lumOff val="40000"/>
                      </a:schemeClr>
                    </a:solidFill>
                  </a:tcPr>
                </a:tc>
                <a:tc>
                  <a:txBody>
                    <a:bodyPr/>
                    <a:lstStyle/>
                    <a:p>
                      <a:pPr marL="285750" indent="-285750">
                        <a:buFont typeface="Arial" panose="020B0604020202020204" pitchFamily="34" charset="0"/>
                        <a:buChar char="•"/>
                      </a:pPr>
                      <a:r>
                        <a:rPr lang="fr-FR" sz="1350" kern="1200" dirty="0">
                          <a:solidFill>
                            <a:schemeClr val="dk1"/>
                          </a:solidFill>
                          <a:effectLst/>
                          <a:latin typeface="Avenir" panose="02000503020000020003" pitchFamily="2" charset="0"/>
                          <a:ea typeface="+mn-ea"/>
                          <a:cs typeface="+mn-cs"/>
                        </a:rPr>
                        <a:t>Souvent mal compris/peu accepté </a:t>
                      </a:r>
                      <a:br>
                        <a:rPr lang="fr-FR" sz="1350" kern="1200" dirty="0">
                          <a:solidFill>
                            <a:schemeClr val="dk1"/>
                          </a:solidFill>
                          <a:effectLst/>
                          <a:latin typeface="Avenir" panose="02000503020000020003" pitchFamily="2" charset="0"/>
                          <a:ea typeface="+mn-ea"/>
                          <a:cs typeface="+mn-cs"/>
                        </a:rPr>
                      </a:br>
                      <a:r>
                        <a:rPr lang="fr-FR" sz="1350" kern="1200" dirty="0">
                          <a:solidFill>
                            <a:schemeClr val="dk1"/>
                          </a:solidFill>
                          <a:effectLst/>
                          <a:latin typeface="Avenir" panose="02000503020000020003" pitchFamily="2" charset="0"/>
                          <a:ea typeface="+mn-ea"/>
                          <a:cs typeface="+mn-cs"/>
                        </a:rPr>
                        <a:t>par la communauté</a:t>
                      </a:r>
                    </a:p>
                    <a:p>
                      <a:pPr marL="285750" indent="-285750">
                        <a:buFont typeface="Arial" panose="020B0604020202020204" pitchFamily="34" charset="0"/>
                        <a:buChar char="•"/>
                      </a:pPr>
                      <a:r>
                        <a:rPr lang="fr-FR" sz="1350" kern="1200" dirty="0">
                          <a:solidFill>
                            <a:schemeClr val="dk1"/>
                          </a:solidFill>
                          <a:effectLst/>
                          <a:latin typeface="Avenir" panose="02000503020000020003" pitchFamily="2" charset="0"/>
                          <a:ea typeface="+mn-ea"/>
                          <a:cs typeface="+mn-cs"/>
                        </a:rPr>
                        <a:t>Susceptible de réduire la transparence aux yeux des citoyens, s’il n’est </a:t>
                      </a:r>
                      <a:br>
                        <a:rPr lang="fr-FR" sz="1350" kern="1200" dirty="0">
                          <a:solidFill>
                            <a:schemeClr val="dk1"/>
                          </a:solidFill>
                          <a:effectLst/>
                          <a:latin typeface="Avenir" panose="02000503020000020003" pitchFamily="2" charset="0"/>
                          <a:ea typeface="+mn-ea"/>
                          <a:cs typeface="+mn-cs"/>
                        </a:rPr>
                      </a:br>
                      <a:r>
                        <a:rPr lang="fr-FR" sz="1350" kern="1200" dirty="0">
                          <a:solidFill>
                            <a:schemeClr val="dk1"/>
                          </a:solidFill>
                          <a:effectLst/>
                          <a:latin typeface="Avenir" panose="02000503020000020003" pitchFamily="2" charset="0"/>
                          <a:ea typeface="+mn-ea"/>
                          <a:cs typeface="+mn-cs"/>
                        </a:rPr>
                        <a:t>pas discutable</a:t>
                      </a:r>
                    </a:p>
                    <a:p>
                      <a:pPr marL="285750" indent="-285750">
                        <a:buFont typeface="Arial" panose="020B0604020202020204" pitchFamily="34" charset="0"/>
                        <a:buChar char="•"/>
                      </a:pPr>
                      <a:r>
                        <a:rPr lang="fr-FR" sz="1350" kern="1200" dirty="0">
                          <a:solidFill>
                            <a:schemeClr val="dk1"/>
                          </a:solidFill>
                          <a:effectLst/>
                          <a:latin typeface="Avenir" panose="02000503020000020003" pitchFamily="2" charset="0"/>
                          <a:ea typeface="+mn-ea"/>
                          <a:cs typeface="+mn-cs"/>
                        </a:rPr>
                        <a:t>Sa définition de la pauvreté diffère de celle établie par les communautés</a:t>
                      </a:r>
                    </a:p>
                    <a:p>
                      <a:pPr marL="285750" indent="-285750">
                        <a:buFont typeface="Arial" panose="020B0604020202020204" pitchFamily="34" charset="0"/>
                        <a:buChar char="•"/>
                      </a:pPr>
                      <a:r>
                        <a:rPr lang="fr-FR" sz="1350" kern="1200" dirty="0">
                          <a:solidFill>
                            <a:schemeClr val="dk1"/>
                          </a:solidFill>
                          <a:effectLst/>
                          <a:latin typeface="Avenir" panose="02000503020000020003" pitchFamily="2" charset="0"/>
                          <a:ea typeface="+mn-ea"/>
                          <a:cs typeface="+mn-cs"/>
                        </a:rPr>
                        <a:t>Exigences relativement conséquentes </a:t>
                      </a:r>
                      <a:br>
                        <a:rPr lang="fr-FR" sz="1350" kern="1200" dirty="0">
                          <a:solidFill>
                            <a:schemeClr val="dk1"/>
                          </a:solidFill>
                          <a:effectLst/>
                          <a:latin typeface="Avenir" panose="02000503020000020003" pitchFamily="2" charset="0"/>
                          <a:ea typeface="+mn-ea"/>
                          <a:cs typeface="+mn-cs"/>
                        </a:rPr>
                      </a:br>
                      <a:r>
                        <a:rPr lang="fr-FR" sz="1350" kern="1200" dirty="0">
                          <a:solidFill>
                            <a:schemeClr val="dk1"/>
                          </a:solidFill>
                          <a:effectLst/>
                          <a:latin typeface="Avenir" panose="02000503020000020003" pitchFamily="2" charset="0"/>
                          <a:ea typeface="+mn-ea"/>
                          <a:cs typeface="+mn-cs"/>
                        </a:rPr>
                        <a:t>en matière de données et coûts administratifs relativement élevés </a:t>
                      </a:r>
                      <a:br>
                        <a:rPr lang="fr-FR" sz="1350" kern="1200" dirty="0">
                          <a:solidFill>
                            <a:schemeClr val="dk1"/>
                          </a:solidFill>
                          <a:effectLst/>
                          <a:latin typeface="Avenir" panose="02000503020000020003" pitchFamily="2" charset="0"/>
                          <a:ea typeface="+mn-ea"/>
                          <a:cs typeface="+mn-cs"/>
                        </a:rPr>
                      </a:br>
                      <a:r>
                        <a:rPr lang="fr-FR" sz="1350" kern="1200" dirty="0">
                          <a:solidFill>
                            <a:schemeClr val="dk1"/>
                          </a:solidFill>
                          <a:effectLst/>
                          <a:latin typeface="Avenir" panose="02000503020000020003" pitchFamily="2" charset="0"/>
                          <a:ea typeface="+mn-ea"/>
                          <a:cs typeface="+mn-cs"/>
                        </a:rPr>
                        <a:t>(la qualité des données est essentielle)</a:t>
                      </a:r>
                    </a:p>
                    <a:p>
                      <a:pPr marL="285750" indent="-285750">
                        <a:buFont typeface="Arial" panose="020B0604020202020204" pitchFamily="34" charset="0"/>
                        <a:buChar char="•"/>
                      </a:pPr>
                      <a:r>
                        <a:rPr lang="fr-FR" sz="1350" kern="1200" dirty="0">
                          <a:solidFill>
                            <a:schemeClr val="dk1"/>
                          </a:solidFill>
                          <a:effectLst/>
                          <a:latin typeface="Avenir" panose="02000503020000020003" pitchFamily="2" charset="0"/>
                          <a:ea typeface="+mn-ea"/>
                          <a:cs typeface="+mn-cs"/>
                        </a:rPr>
                        <a:t>Un PMT normalisé à travers le </a:t>
                      </a:r>
                      <a:br>
                        <a:rPr lang="fr-FR" sz="1350" kern="1200" dirty="0">
                          <a:solidFill>
                            <a:schemeClr val="dk1"/>
                          </a:solidFill>
                          <a:effectLst/>
                          <a:latin typeface="Avenir" panose="02000503020000020003" pitchFamily="2" charset="0"/>
                          <a:ea typeface="+mn-ea"/>
                          <a:cs typeface="+mn-cs"/>
                        </a:rPr>
                      </a:br>
                      <a:r>
                        <a:rPr lang="fr-FR" sz="1350" kern="1200" dirty="0">
                          <a:solidFill>
                            <a:schemeClr val="dk1"/>
                          </a:solidFill>
                          <a:effectLst/>
                          <a:latin typeface="Avenir" panose="02000503020000020003" pitchFamily="2" charset="0"/>
                          <a:ea typeface="+mn-ea"/>
                          <a:cs typeface="+mn-cs"/>
                        </a:rPr>
                        <a:t>pays risque de ne pas refléter les caractéristiques locales de la pauvreté </a:t>
                      </a:r>
                    </a:p>
                    <a:p>
                      <a:pPr marL="285750" indent="-285750">
                        <a:buFont typeface="Arial" panose="020B0604020202020204" pitchFamily="34" charset="0"/>
                        <a:buChar char="•"/>
                      </a:pPr>
                      <a:r>
                        <a:rPr lang="fr-FR" sz="1350" kern="1200" dirty="0">
                          <a:solidFill>
                            <a:schemeClr val="dk1"/>
                          </a:solidFill>
                          <a:effectLst/>
                          <a:latin typeface="Avenir" panose="02000503020000020003" pitchFamily="2" charset="0"/>
                          <a:ea typeface="+mn-ea"/>
                          <a:cs typeface="+mn-cs"/>
                        </a:rPr>
                        <a:t>Possibilité de désavantager certains groupes (par ex. : personnes âgées ayant accumulé des actifs au fil du temps)</a:t>
                      </a:r>
                    </a:p>
                    <a:p>
                      <a:pPr marL="285750" indent="-285750">
                        <a:buFont typeface="Arial" panose="020B0604020202020204" pitchFamily="34" charset="0"/>
                        <a:buChar char="•"/>
                      </a:pPr>
                      <a:r>
                        <a:rPr lang="fr-FR" sz="1350" kern="1200" dirty="0">
                          <a:solidFill>
                            <a:schemeClr val="dk1"/>
                          </a:solidFill>
                          <a:effectLst/>
                          <a:latin typeface="Avenir" panose="02000503020000020003" pitchFamily="2" charset="0"/>
                          <a:ea typeface="+mn-ea"/>
                          <a:cs typeface="+mn-cs"/>
                        </a:rPr>
                        <a:t>Susceptible de « récompenser » </a:t>
                      </a:r>
                      <a:br>
                        <a:rPr lang="fr-FR" sz="1350" kern="1200" dirty="0">
                          <a:solidFill>
                            <a:schemeClr val="dk1"/>
                          </a:solidFill>
                          <a:effectLst/>
                          <a:latin typeface="Avenir" panose="02000503020000020003" pitchFamily="2" charset="0"/>
                          <a:ea typeface="+mn-ea"/>
                          <a:cs typeface="+mn-cs"/>
                        </a:rPr>
                      </a:br>
                      <a:r>
                        <a:rPr lang="fr-FR" sz="1350" kern="1200" dirty="0">
                          <a:solidFill>
                            <a:schemeClr val="dk1"/>
                          </a:solidFill>
                          <a:effectLst/>
                          <a:latin typeface="Avenir" panose="02000503020000020003" pitchFamily="2" charset="0"/>
                          <a:ea typeface="+mn-ea"/>
                          <a:cs typeface="+mn-cs"/>
                        </a:rPr>
                        <a:t>la malhonnêteté et requiert un suivi</a:t>
                      </a:r>
                    </a:p>
                    <a:p>
                      <a:pPr marL="285750" indent="-285750">
                        <a:buFont typeface="Arial" panose="020B0604020202020204" pitchFamily="34" charset="0"/>
                        <a:buChar char="•"/>
                      </a:pPr>
                      <a:r>
                        <a:rPr lang="fr-FR" sz="1350" kern="1200" dirty="0">
                          <a:solidFill>
                            <a:schemeClr val="dk1"/>
                          </a:solidFill>
                          <a:effectLst/>
                          <a:latin typeface="Avenir" panose="02000503020000020003" pitchFamily="2" charset="0"/>
                          <a:ea typeface="+mn-ea"/>
                          <a:cs typeface="+mn-cs"/>
                        </a:rPr>
                        <a:t>Mises à jour nécessaires en cas d’évolution de la situation</a:t>
                      </a:r>
                    </a:p>
                    <a:p>
                      <a:pPr marL="285750" indent="-285750">
                        <a:buFont typeface="Arial" panose="020B0604020202020204" pitchFamily="34" charset="0"/>
                        <a:buChar char="•"/>
                      </a:pPr>
                      <a:r>
                        <a:rPr lang="fr-FR" sz="1350" kern="1200" dirty="0">
                          <a:solidFill>
                            <a:schemeClr val="dk1"/>
                          </a:solidFill>
                          <a:effectLst/>
                          <a:latin typeface="Avenir" panose="02000503020000020003" pitchFamily="2" charset="0"/>
                          <a:ea typeface="+mn-ea"/>
                          <a:cs typeface="+mn-cs"/>
                        </a:rPr>
                        <a:t>Capacité de prédiction </a:t>
                      </a:r>
                      <a:br>
                        <a:rPr lang="fr-FR" sz="1350" kern="1200" dirty="0">
                          <a:solidFill>
                            <a:schemeClr val="dk1"/>
                          </a:solidFill>
                          <a:effectLst/>
                          <a:latin typeface="Avenir" panose="02000503020000020003" pitchFamily="2" charset="0"/>
                          <a:ea typeface="+mn-ea"/>
                          <a:cs typeface="+mn-cs"/>
                        </a:rPr>
                      </a:br>
                      <a:r>
                        <a:rPr lang="fr-FR" sz="1350" kern="1200" dirty="0">
                          <a:solidFill>
                            <a:schemeClr val="dk1"/>
                          </a:solidFill>
                          <a:effectLst/>
                          <a:latin typeface="Avenir" panose="02000503020000020003" pitchFamily="2" charset="0"/>
                          <a:ea typeface="+mn-ea"/>
                          <a:cs typeface="+mn-cs"/>
                        </a:rPr>
                        <a:t>relativement limitée</a:t>
                      </a:r>
                    </a:p>
                    <a:p>
                      <a:pPr marL="285750" indent="-285750">
                        <a:buFont typeface="Arial" panose="020B0604020202020204" pitchFamily="34" charset="0"/>
                        <a:buChar char="•"/>
                      </a:pPr>
                      <a:endParaRPr lang="fr-FR" sz="1350" kern="1200" dirty="0">
                        <a:solidFill>
                          <a:schemeClr val="dk1"/>
                        </a:solidFill>
                        <a:effectLst/>
                        <a:latin typeface="Avenir" panose="02000503020000020003" pitchFamily="2" charset="0"/>
                        <a:ea typeface="+mn-ea"/>
                        <a:cs typeface="+mn-cs"/>
                      </a:endParaRPr>
                    </a:p>
                  </a:txBody>
                  <a:tcPr marL="72000" marR="72000" marT="93600" marB="31167">
                    <a:solidFill>
                      <a:schemeClr val="accent3">
                        <a:lumMod val="60000"/>
                        <a:lumOff val="40000"/>
                      </a:schemeClr>
                    </a:solidFill>
                  </a:tcPr>
                </a:tc>
                <a:tc>
                  <a:txBody>
                    <a:bodyPr/>
                    <a:lstStyle/>
                    <a:p>
                      <a:pPr marL="285750" indent="-285750">
                        <a:buFont typeface="Arial" panose="020B0604020202020204" pitchFamily="34" charset="0"/>
                        <a:buChar char="•"/>
                      </a:pPr>
                      <a:r>
                        <a:rPr lang="fr-FR" sz="1350" kern="1200" dirty="0">
                          <a:solidFill>
                            <a:schemeClr val="dk1"/>
                          </a:solidFill>
                          <a:effectLst/>
                          <a:latin typeface="Avenir" panose="02000503020000020003" pitchFamily="2" charset="0"/>
                          <a:ea typeface="+mn-ea"/>
                          <a:cs typeface="+mn-cs"/>
                        </a:rPr>
                        <a:t>Budget de réduction de la pauvreté limité (facilite les compromis entre nombre de bénéficiaires couverts et montant des transferts)</a:t>
                      </a:r>
                    </a:p>
                    <a:p>
                      <a:pPr marL="285750" indent="-285750">
                        <a:buFont typeface="Arial" panose="020B0604020202020204" pitchFamily="34" charset="0"/>
                        <a:buChar char="•"/>
                      </a:pPr>
                      <a:r>
                        <a:rPr lang="fr-FR" sz="1350" kern="1200" dirty="0">
                          <a:solidFill>
                            <a:schemeClr val="dk1"/>
                          </a:solidFill>
                          <a:effectLst/>
                          <a:latin typeface="Avenir" panose="02000503020000020003" pitchFamily="2" charset="0"/>
                          <a:ea typeface="+mn-ea"/>
                          <a:cs typeface="+mn-cs"/>
                        </a:rPr>
                        <a:t>Plus haut niveau de </a:t>
                      </a:r>
                      <a:br>
                        <a:rPr lang="fr-FR" sz="1350" kern="1200" dirty="0">
                          <a:solidFill>
                            <a:schemeClr val="dk1"/>
                          </a:solidFill>
                          <a:effectLst/>
                          <a:latin typeface="Avenir" panose="02000503020000020003" pitchFamily="2" charset="0"/>
                          <a:ea typeface="+mn-ea"/>
                          <a:cs typeface="+mn-cs"/>
                        </a:rPr>
                      </a:br>
                      <a:r>
                        <a:rPr lang="fr-FR" sz="1350" kern="1200" dirty="0">
                          <a:solidFill>
                            <a:schemeClr val="dk1"/>
                          </a:solidFill>
                          <a:effectLst/>
                          <a:latin typeface="Avenir" panose="02000503020000020003" pitchFamily="2" charset="0"/>
                          <a:ea typeface="+mn-ea"/>
                          <a:cs typeface="+mn-cs"/>
                        </a:rPr>
                        <a:t>capacités de mise en œuvre: enquêtes continues/régulières auprès des ménages, </a:t>
                      </a:r>
                      <a:br>
                        <a:rPr lang="fr-FR" sz="1350" kern="1200" dirty="0">
                          <a:solidFill>
                            <a:schemeClr val="dk1"/>
                          </a:solidFill>
                          <a:effectLst/>
                          <a:latin typeface="Avenir" panose="02000503020000020003" pitchFamily="2" charset="0"/>
                          <a:ea typeface="+mn-ea"/>
                          <a:cs typeface="+mn-cs"/>
                        </a:rPr>
                      </a:br>
                      <a:r>
                        <a:rPr lang="fr-FR" sz="1350" kern="1200" dirty="0">
                          <a:solidFill>
                            <a:schemeClr val="dk1"/>
                          </a:solidFill>
                          <a:effectLst/>
                          <a:latin typeface="Avenir" panose="02000503020000020003" pitchFamily="2" charset="0"/>
                          <a:ea typeface="+mn-ea"/>
                          <a:cs typeface="+mn-cs"/>
                        </a:rPr>
                        <a:t>capacités administratives</a:t>
                      </a:r>
                    </a:p>
                    <a:p>
                      <a:pPr marL="285750" indent="-285750">
                        <a:buFont typeface="Arial" panose="020B0604020202020204" pitchFamily="34" charset="0"/>
                        <a:buChar char="•"/>
                      </a:pPr>
                      <a:r>
                        <a:rPr lang="fr-FR" sz="1350" kern="1200" dirty="0">
                          <a:solidFill>
                            <a:schemeClr val="dk1"/>
                          </a:solidFill>
                          <a:effectLst/>
                          <a:latin typeface="Avenir" panose="02000503020000020003" pitchFamily="2" charset="0"/>
                          <a:ea typeface="+mn-ea"/>
                          <a:cs typeface="+mn-cs"/>
                        </a:rPr>
                        <a:t>Profile de la pauvreté et </a:t>
                      </a:r>
                      <a:br>
                        <a:rPr lang="fr-FR" sz="1350" kern="1200" dirty="0">
                          <a:solidFill>
                            <a:schemeClr val="dk1"/>
                          </a:solidFill>
                          <a:effectLst/>
                          <a:latin typeface="Avenir" panose="02000503020000020003" pitchFamily="2" charset="0"/>
                          <a:ea typeface="+mn-ea"/>
                          <a:cs typeface="+mn-cs"/>
                        </a:rPr>
                      </a:br>
                      <a:r>
                        <a:rPr lang="fr-FR" sz="1350" kern="1200" dirty="0">
                          <a:solidFill>
                            <a:schemeClr val="dk1"/>
                          </a:solidFill>
                          <a:effectLst/>
                          <a:latin typeface="Avenir" panose="02000503020000020003" pitchFamily="2" charset="0"/>
                          <a:ea typeface="+mn-ea"/>
                          <a:cs typeface="+mn-cs"/>
                        </a:rPr>
                        <a:t>de la vulnérabilité : pauvreté chronique (problématique si «tout le monde est pauvres»)</a:t>
                      </a:r>
                    </a:p>
                    <a:p>
                      <a:pPr marL="285750" indent="-285750">
                        <a:buFont typeface="Arial" panose="020B0604020202020204" pitchFamily="34" charset="0"/>
                        <a:buChar char="•"/>
                      </a:pPr>
                      <a:r>
                        <a:rPr lang="fr-FR" sz="1350" kern="1200" dirty="0">
                          <a:solidFill>
                            <a:schemeClr val="dk1"/>
                          </a:solidFill>
                          <a:effectLst/>
                          <a:latin typeface="Avenir" panose="02000503020000020003" pitchFamily="2" charset="0"/>
                          <a:ea typeface="+mn-ea"/>
                          <a:cs typeface="+mn-cs"/>
                        </a:rPr>
                        <a:t>Lorsque les politiques visent </a:t>
                      </a:r>
                      <a:br>
                        <a:rPr lang="fr-FR" sz="1350" kern="1200" dirty="0">
                          <a:solidFill>
                            <a:schemeClr val="dk1"/>
                          </a:solidFill>
                          <a:effectLst/>
                          <a:latin typeface="Avenir" panose="02000503020000020003" pitchFamily="2" charset="0"/>
                          <a:ea typeface="+mn-ea"/>
                          <a:cs typeface="+mn-cs"/>
                        </a:rPr>
                      </a:br>
                      <a:r>
                        <a:rPr lang="fr-FR" sz="1350" kern="1200" dirty="0">
                          <a:solidFill>
                            <a:schemeClr val="dk1"/>
                          </a:solidFill>
                          <a:effectLst/>
                          <a:latin typeface="Avenir" panose="02000503020000020003" pitchFamily="2" charset="0"/>
                          <a:ea typeface="+mn-ea"/>
                          <a:cs typeface="+mn-cs"/>
                        </a:rPr>
                        <a:t>la réduction de la pauvreté : instrument à utiliser après un socle de protection sociale</a:t>
                      </a:r>
                    </a:p>
                    <a:p>
                      <a:pPr marL="285750" indent="-285750">
                        <a:buFont typeface="Arial" panose="020B0604020202020204" pitchFamily="34" charset="0"/>
                        <a:buChar char="•"/>
                      </a:pPr>
                      <a:endParaRPr lang="fr-FR" sz="1350" kern="1200" dirty="0">
                        <a:solidFill>
                          <a:schemeClr val="dk1"/>
                        </a:solidFill>
                        <a:effectLst/>
                        <a:latin typeface="Avenir" panose="02000503020000020003" pitchFamily="2" charset="0"/>
                        <a:ea typeface="+mn-ea"/>
                        <a:cs typeface="+mn-cs"/>
                      </a:endParaRPr>
                    </a:p>
                  </a:txBody>
                  <a:tcPr marL="72000" marR="72000" marT="93600" marB="0">
                    <a:solidFill>
                      <a:schemeClr val="accent3">
                        <a:lumMod val="60000"/>
                        <a:lumOff val="40000"/>
                      </a:schemeClr>
                    </a:solidFill>
                  </a:tcPr>
                </a:tc>
                <a:extLst>
                  <a:ext uri="{0D108BD9-81ED-4DB2-BD59-A6C34878D82A}">
                    <a16:rowId xmlns:a16="http://schemas.microsoft.com/office/drawing/2014/main" val="10001"/>
                  </a:ext>
                </a:extLst>
              </a:tr>
            </a:tbl>
          </a:graphicData>
        </a:graphic>
      </p:graphicFrame>
      <p:sp>
        <p:nvSpPr>
          <p:cNvPr id="15" name="Oval 14"/>
          <p:cNvSpPr/>
          <p:nvPr/>
        </p:nvSpPr>
        <p:spPr>
          <a:xfrm>
            <a:off x="5572226" y="5276732"/>
            <a:ext cx="3393707" cy="849980"/>
          </a:xfrm>
          <a:prstGeom prst="ellipse">
            <a:avLst/>
          </a:prstGeom>
          <a:noFill/>
          <a:ln w="539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800000"/>
                </a:solidFill>
                <a:latin typeface="Avenir Medium"/>
                <a:cs typeface="Avenir Medium"/>
              </a:rPr>
              <a:t>Évaluation indirecte </a:t>
            </a:r>
            <a:br>
              <a:rPr lang="fr-FR" sz="1600" dirty="0">
                <a:solidFill>
                  <a:srgbClr val="800000"/>
                </a:solidFill>
                <a:latin typeface="Avenir Medium"/>
                <a:cs typeface="Avenir Medium"/>
              </a:rPr>
            </a:br>
            <a:r>
              <a:rPr lang="fr-FR" sz="1600" dirty="0">
                <a:solidFill>
                  <a:srgbClr val="800000"/>
                </a:solidFill>
                <a:latin typeface="Avenir Medium"/>
                <a:cs typeface="Avenir Medium"/>
              </a:rPr>
              <a:t>des ressources</a:t>
            </a:r>
          </a:p>
        </p:txBody>
      </p:sp>
    </p:spTree>
    <p:extLst>
      <p:ext uri="{BB962C8B-B14F-4D97-AF65-F5344CB8AC3E}">
        <p14:creationId xmlns:p14="http://schemas.microsoft.com/office/powerpoint/2010/main" val="1276481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C7D21672-89B5-484A-831D-06775DE06882}" type="slidenum">
              <a:rPr lang="en-GB" smtClean="0"/>
              <a:pPr/>
              <a:t>31</a:t>
            </a:fld>
            <a:endParaRPr lang="en-GB" dirty="0"/>
          </a:p>
        </p:txBody>
      </p:sp>
      <p:graphicFrame>
        <p:nvGraphicFramePr>
          <p:cNvPr id="3" name="Content Placeholder 2"/>
          <p:cNvGraphicFramePr>
            <a:graphicFrameLocks noGrp="1"/>
          </p:cNvGraphicFramePr>
          <p:nvPr>
            <p:ph sz="half" idx="2"/>
            <p:extLst>
              <p:ext uri="{D42A27DB-BD31-4B8C-83A1-F6EECF244321}">
                <p14:modId xmlns:p14="http://schemas.microsoft.com/office/powerpoint/2010/main" val="1557597187"/>
              </p:ext>
            </p:extLst>
          </p:nvPr>
        </p:nvGraphicFramePr>
        <p:xfrm>
          <a:off x="304800" y="260647"/>
          <a:ext cx="8534401" cy="5896421"/>
        </p:xfrm>
        <a:graphic>
          <a:graphicData uri="http://schemas.openxmlformats.org/drawingml/2006/table">
            <a:tbl>
              <a:tblPr firstRow="1" bandRow="1">
                <a:tableStyleId>{5C22544A-7EE6-4342-B048-85BDC9FD1C3A}</a:tableStyleId>
              </a:tblPr>
              <a:tblGrid>
                <a:gridCol w="2254370">
                  <a:extLst>
                    <a:ext uri="{9D8B030D-6E8A-4147-A177-3AD203B41FA5}">
                      <a16:colId xmlns:a16="http://schemas.microsoft.com/office/drawing/2014/main" val="20000"/>
                    </a:ext>
                  </a:extLst>
                </a:gridCol>
                <a:gridCol w="4106175">
                  <a:extLst>
                    <a:ext uri="{9D8B030D-6E8A-4147-A177-3AD203B41FA5}">
                      <a16:colId xmlns:a16="http://schemas.microsoft.com/office/drawing/2014/main" val="20001"/>
                    </a:ext>
                  </a:extLst>
                </a:gridCol>
                <a:gridCol w="2173856">
                  <a:extLst>
                    <a:ext uri="{9D8B030D-6E8A-4147-A177-3AD203B41FA5}">
                      <a16:colId xmlns:a16="http://schemas.microsoft.com/office/drawing/2014/main" val="20002"/>
                    </a:ext>
                  </a:extLst>
                </a:gridCol>
              </a:tblGrid>
              <a:tr h="838200">
                <a:tc>
                  <a:txBody>
                    <a:bodyPr/>
                    <a:lstStyle/>
                    <a:p>
                      <a:pPr algn="just">
                        <a:lnSpc>
                          <a:spcPct val="115000"/>
                        </a:lnSpc>
                        <a:spcAft>
                          <a:spcPts val="0"/>
                        </a:spcAft>
                        <a:tabLst>
                          <a:tab pos="1166813" algn="l"/>
                        </a:tabLst>
                      </a:pPr>
                      <a:r>
                        <a:rPr lang="fr-FR" sz="1700" noProof="0" dirty="0">
                          <a:effectLst/>
                          <a:latin typeface="Avenir Medium"/>
                          <a:cs typeface="Avenir Medium"/>
                        </a:rPr>
                        <a:t>Avantages</a:t>
                      </a:r>
                      <a:endParaRPr lang="fr-FR" sz="1700" noProof="0" dirty="0">
                        <a:effectLst/>
                        <a:latin typeface="Avenir Medium"/>
                        <a:ea typeface="Calibri" panose="020F0502020204030204" pitchFamily="34" charset="0"/>
                        <a:cs typeface="Avenir Medium"/>
                      </a:endParaRPr>
                    </a:p>
                  </a:txBody>
                  <a:tcPr marL="72000" marR="62334" marT="140400" marB="31167">
                    <a:solidFill>
                      <a:srgbClr val="006600"/>
                    </a:solidFill>
                  </a:tcPr>
                </a:tc>
                <a:tc>
                  <a:txBody>
                    <a:bodyPr/>
                    <a:lstStyle/>
                    <a:p>
                      <a:pPr algn="just">
                        <a:lnSpc>
                          <a:spcPct val="115000"/>
                        </a:lnSpc>
                        <a:spcAft>
                          <a:spcPts val="0"/>
                        </a:spcAft>
                      </a:pPr>
                      <a:r>
                        <a:rPr lang="fr-FR" sz="1700" noProof="0" dirty="0">
                          <a:effectLst/>
                          <a:latin typeface="Avenir Medium"/>
                          <a:cs typeface="Avenir Medium"/>
                        </a:rPr>
                        <a:t>Inconvénients</a:t>
                      </a:r>
                      <a:endParaRPr lang="fr-FR" sz="1700" noProof="0" dirty="0">
                        <a:effectLst/>
                        <a:latin typeface="Avenir Medium"/>
                        <a:ea typeface="Calibri" panose="020F0502020204030204" pitchFamily="34" charset="0"/>
                        <a:cs typeface="Avenir Medium"/>
                      </a:endParaRPr>
                    </a:p>
                  </a:txBody>
                  <a:tcPr marL="72000" marR="62334" marT="140400" marB="31167">
                    <a:solidFill>
                      <a:srgbClr val="006600"/>
                    </a:solidFill>
                  </a:tcPr>
                </a:tc>
                <a:tc>
                  <a:txBody>
                    <a:bodyPr/>
                    <a:lstStyle/>
                    <a:p>
                      <a:pPr marL="52705">
                        <a:lnSpc>
                          <a:spcPct val="115000"/>
                        </a:lnSpc>
                        <a:spcAft>
                          <a:spcPts val="0"/>
                        </a:spcAft>
                      </a:pPr>
                      <a:r>
                        <a:rPr lang="fr-FR" sz="1700" noProof="0" dirty="0">
                          <a:effectLst/>
                          <a:latin typeface="Avenir Medium"/>
                          <a:ea typeface="Calibri" panose="020F0502020204030204" pitchFamily="34" charset="0"/>
                          <a:cs typeface="Avenir Medium"/>
                        </a:rPr>
                        <a:t>Potentiel optimal</a:t>
                      </a:r>
                    </a:p>
                  </a:txBody>
                  <a:tcPr marL="72000" marR="0" marT="140400" marB="0">
                    <a:solidFill>
                      <a:srgbClr val="006600"/>
                    </a:solidFill>
                  </a:tcPr>
                </a:tc>
                <a:extLst>
                  <a:ext uri="{0D108BD9-81ED-4DB2-BD59-A6C34878D82A}">
                    <a16:rowId xmlns:a16="http://schemas.microsoft.com/office/drawing/2014/main" val="10000"/>
                  </a:ext>
                </a:extLst>
              </a:tr>
              <a:tr h="5058221">
                <a:tc>
                  <a:txBody>
                    <a:bodyPr/>
                    <a:lstStyle/>
                    <a:p>
                      <a:pPr marL="285750" indent="-285750">
                        <a:buFont typeface="Arial" panose="020B0604020202020204" pitchFamily="34" charset="0"/>
                        <a:buChar char="•"/>
                      </a:pPr>
                      <a:r>
                        <a:rPr lang="fr-FR" sz="1400" kern="1200" noProof="0" dirty="0">
                          <a:solidFill>
                            <a:schemeClr val="dk1"/>
                          </a:solidFill>
                          <a:effectLst/>
                          <a:latin typeface="Avenir" panose="02000503020000020003" pitchFamily="2" charset="0"/>
                          <a:ea typeface="+mn-ea"/>
                          <a:cs typeface="+mn-cs"/>
                        </a:rPr>
                        <a:t>Les membres de la communauté sont plus susceptibles de comprendre la véritable situation de chacun d’entre eux / réfléchir à leur conception de </a:t>
                      </a:r>
                      <a:br>
                        <a:rPr lang="fr-FR" sz="1400" kern="1200" noProof="0" dirty="0">
                          <a:solidFill>
                            <a:schemeClr val="dk1"/>
                          </a:solidFill>
                          <a:effectLst/>
                          <a:latin typeface="Avenir" panose="02000503020000020003" pitchFamily="2" charset="0"/>
                          <a:ea typeface="+mn-ea"/>
                          <a:cs typeface="+mn-cs"/>
                        </a:rPr>
                      </a:br>
                      <a:r>
                        <a:rPr lang="fr-FR" sz="1400" kern="1200" noProof="0" dirty="0">
                          <a:solidFill>
                            <a:schemeClr val="dk1"/>
                          </a:solidFill>
                          <a:effectLst/>
                          <a:latin typeface="Avenir" panose="02000503020000020003" pitchFamily="2" charset="0"/>
                          <a:ea typeface="+mn-ea"/>
                          <a:cs typeface="+mn-cs"/>
                        </a:rPr>
                        <a:t>la pauvreté</a:t>
                      </a:r>
                    </a:p>
                    <a:p>
                      <a:pPr marL="285750" indent="-285750">
                        <a:buFont typeface="Arial" panose="020B0604020202020204" pitchFamily="34" charset="0"/>
                        <a:buChar char="•"/>
                      </a:pPr>
                      <a:r>
                        <a:rPr lang="fr-FR" sz="1400" kern="1200" noProof="0" dirty="0">
                          <a:solidFill>
                            <a:schemeClr val="dk1"/>
                          </a:solidFill>
                          <a:effectLst/>
                          <a:latin typeface="Avenir" panose="02000503020000020003" pitchFamily="2" charset="0"/>
                          <a:ea typeface="+mn-ea"/>
                          <a:cs typeface="+mn-cs"/>
                        </a:rPr>
                        <a:t>Coûts administratifs plus modérés</a:t>
                      </a:r>
                    </a:p>
                    <a:p>
                      <a:pPr marL="285750" indent="-285750">
                        <a:buFont typeface="Arial" panose="020B0604020202020204" pitchFamily="34" charset="0"/>
                        <a:buChar char="•"/>
                      </a:pPr>
                      <a:endParaRPr lang="fr-FR" sz="1400" kern="1200" noProof="0" dirty="0">
                        <a:solidFill>
                          <a:schemeClr val="dk1"/>
                        </a:solidFill>
                        <a:effectLst/>
                        <a:latin typeface="Avenir" panose="02000503020000020003" pitchFamily="2" charset="0"/>
                        <a:ea typeface="+mn-ea"/>
                        <a:cs typeface="+mn-cs"/>
                      </a:endParaRPr>
                    </a:p>
                    <a:p>
                      <a:pPr marL="342900" lvl="0" indent="-342900">
                        <a:lnSpc>
                          <a:spcPct val="115000"/>
                        </a:lnSpc>
                        <a:spcAft>
                          <a:spcPts val="0"/>
                        </a:spcAft>
                        <a:buFont typeface="Arial" panose="020B0604020202020204" pitchFamily="34" charset="0"/>
                        <a:buChar char="•"/>
                        <a:tabLst>
                          <a:tab pos="73660" algn="l"/>
                        </a:tabLst>
                      </a:pPr>
                      <a:endParaRPr lang="fr-FR" sz="1400" b="0" i="0" noProof="0" dirty="0">
                        <a:effectLst/>
                        <a:latin typeface="Avenir Book"/>
                        <a:ea typeface="Calibri" panose="020F0502020204030204" pitchFamily="34" charset="0"/>
                        <a:cs typeface="Avenir Book"/>
                      </a:endParaRPr>
                    </a:p>
                  </a:txBody>
                  <a:tcPr marL="72000" marR="62334" marT="93600" marB="31167">
                    <a:solidFill>
                      <a:schemeClr val="accent3">
                        <a:lumMod val="60000"/>
                        <a:lumOff val="40000"/>
                      </a:schemeClr>
                    </a:solidFill>
                  </a:tcPr>
                </a:tc>
                <a:tc>
                  <a:txBody>
                    <a:bodyPr/>
                    <a:lstStyle/>
                    <a:p>
                      <a:pPr marL="285750" indent="-285750">
                        <a:buFont typeface="Arial" panose="020B0604020202020204" pitchFamily="34" charset="0"/>
                        <a:buChar char="•"/>
                      </a:pPr>
                      <a:r>
                        <a:rPr lang="fr-FR" sz="1400" kern="1200" noProof="0" dirty="0">
                          <a:solidFill>
                            <a:schemeClr val="dk1"/>
                          </a:solidFill>
                          <a:effectLst/>
                          <a:latin typeface="Avenir" panose="02000503020000020003" pitchFamily="2" charset="0"/>
                          <a:ea typeface="+mn-ea"/>
                          <a:cs typeface="+mn-cs"/>
                        </a:rPr>
                        <a:t>Risque de disparités intra-communautaires</a:t>
                      </a:r>
                    </a:p>
                    <a:p>
                      <a:pPr marL="285750" indent="-285750">
                        <a:buFont typeface="Arial" panose="020B0604020202020204" pitchFamily="34" charset="0"/>
                        <a:buChar char="•"/>
                      </a:pPr>
                      <a:r>
                        <a:rPr lang="fr-FR" sz="1400" kern="1200" noProof="0" dirty="0">
                          <a:solidFill>
                            <a:schemeClr val="dk1"/>
                          </a:solidFill>
                          <a:effectLst/>
                          <a:latin typeface="Avenir" panose="02000503020000020003" pitchFamily="2" charset="0"/>
                          <a:ea typeface="+mn-ea"/>
                          <a:cs typeface="+mn-cs"/>
                        </a:rPr>
                        <a:t>Peut exiger des quotas arbitraires</a:t>
                      </a:r>
                    </a:p>
                    <a:p>
                      <a:pPr marL="285750" indent="-285750">
                        <a:buFont typeface="Arial" panose="020B0604020202020204" pitchFamily="34" charset="0"/>
                        <a:buChar char="•"/>
                      </a:pPr>
                      <a:r>
                        <a:rPr lang="fr-FR" sz="1400" kern="1200" noProof="0" dirty="0">
                          <a:solidFill>
                            <a:schemeClr val="dk1"/>
                          </a:solidFill>
                          <a:effectLst/>
                          <a:latin typeface="Avenir" panose="02000503020000020003" pitchFamily="2" charset="0"/>
                          <a:ea typeface="+mn-ea"/>
                          <a:cs typeface="+mn-cs"/>
                        </a:rPr>
                        <a:t>Peut exiger : une large facilitation perçue comme étant « juste » aux yeux des membres de la communauté : indépendance et transparence du processus</a:t>
                      </a:r>
                    </a:p>
                    <a:p>
                      <a:pPr marL="285750" indent="-285750">
                        <a:buFont typeface="Arial" panose="020B0604020202020204" pitchFamily="34" charset="0"/>
                        <a:buChar char="•"/>
                      </a:pPr>
                      <a:r>
                        <a:rPr lang="fr-FR" sz="1400" kern="1200" noProof="0" dirty="0">
                          <a:solidFill>
                            <a:schemeClr val="dk1"/>
                          </a:solidFill>
                          <a:effectLst/>
                          <a:latin typeface="Avenir" panose="02000503020000020003" pitchFamily="2" charset="0"/>
                          <a:ea typeface="+mn-ea"/>
                          <a:cs typeface="+mn-cs"/>
                        </a:rPr>
                        <a:t>Risques: exclusion sociale / Relations de pouvoir / appropriation par les élites / membres « inconnus » de la communauté</a:t>
                      </a:r>
                    </a:p>
                    <a:p>
                      <a:pPr marL="285750" indent="-285750">
                        <a:buFont typeface="Arial" panose="020B0604020202020204" pitchFamily="34" charset="0"/>
                        <a:buChar char="•"/>
                      </a:pPr>
                      <a:r>
                        <a:rPr lang="fr-FR" sz="1400" kern="1200" noProof="0" dirty="0">
                          <a:solidFill>
                            <a:schemeClr val="dk1"/>
                          </a:solidFill>
                          <a:effectLst/>
                          <a:latin typeface="Avenir" panose="02000503020000020003" pitchFamily="2" charset="0"/>
                          <a:ea typeface="+mn-ea"/>
                          <a:cs typeface="+mn-cs"/>
                        </a:rPr>
                        <a:t>Possibles coûts administratifs cachés (compromis délicat) entre une participation volontaire ou rémunérée des dirigeants </a:t>
                      </a:r>
                      <a:br>
                        <a:rPr lang="fr-FR" sz="1400" kern="1200" noProof="0" dirty="0">
                          <a:solidFill>
                            <a:schemeClr val="dk1"/>
                          </a:solidFill>
                          <a:effectLst/>
                          <a:latin typeface="Avenir" panose="02000503020000020003" pitchFamily="2" charset="0"/>
                          <a:ea typeface="+mn-ea"/>
                          <a:cs typeface="+mn-cs"/>
                        </a:rPr>
                      </a:br>
                      <a:r>
                        <a:rPr lang="fr-FR" sz="1400" kern="1200" noProof="0" dirty="0">
                          <a:solidFill>
                            <a:schemeClr val="dk1"/>
                          </a:solidFill>
                          <a:effectLst/>
                          <a:latin typeface="Avenir" panose="02000503020000020003" pitchFamily="2" charset="0"/>
                          <a:ea typeface="+mn-ea"/>
                          <a:cs typeface="+mn-cs"/>
                        </a:rPr>
                        <a:t>de la communauté</a:t>
                      </a:r>
                    </a:p>
                    <a:p>
                      <a:pPr marL="285750" indent="-285750">
                        <a:buFont typeface="Arial" panose="020B0604020202020204" pitchFamily="34" charset="0"/>
                        <a:buChar char="•"/>
                      </a:pPr>
                      <a:r>
                        <a:rPr lang="fr-FR" sz="1400" kern="1200" noProof="0" dirty="0">
                          <a:solidFill>
                            <a:schemeClr val="dk1"/>
                          </a:solidFill>
                          <a:effectLst/>
                          <a:latin typeface="Avenir" panose="02000503020000020003" pitchFamily="2" charset="0"/>
                          <a:ea typeface="+mn-ea"/>
                          <a:cs typeface="+mn-cs"/>
                        </a:rPr>
                        <a:t>Processus de pré-inscription </a:t>
                      </a:r>
                      <a:br>
                        <a:rPr lang="fr-FR" sz="1400" kern="1200" noProof="0" dirty="0">
                          <a:solidFill>
                            <a:schemeClr val="dk1"/>
                          </a:solidFill>
                          <a:effectLst/>
                          <a:latin typeface="Avenir" panose="02000503020000020003" pitchFamily="2" charset="0"/>
                          <a:ea typeface="+mn-ea"/>
                          <a:cs typeface="+mn-cs"/>
                        </a:rPr>
                      </a:br>
                      <a:r>
                        <a:rPr lang="fr-FR" sz="1400" kern="1200" noProof="0" dirty="0">
                          <a:solidFill>
                            <a:schemeClr val="dk1"/>
                          </a:solidFill>
                          <a:effectLst/>
                          <a:latin typeface="Avenir" panose="02000503020000020003" pitchFamily="2" charset="0"/>
                          <a:ea typeface="+mn-ea"/>
                          <a:cs typeface="+mn-cs"/>
                        </a:rPr>
                        <a:t>potentiellement complexe</a:t>
                      </a:r>
                    </a:p>
                    <a:p>
                      <a:pPr marL="285750" indent="-285750">
                        <a:buFont typeface="Arial" panose="020B0604020202020204" pitchFamily="34" charset="0"/>
                        <a:buChar char="•"/>
                      </a:pPr>
                      <a:r>
                        <a:rPr lang="fr-FR" sz="1400" kern="1200" noProof="0" dirty="0">
                          <a:solidFill>
                            <a:schemeClr val="dk1"/>
                          </a:solidFill>
                          <a:effectLst/>
                          <a:latin typeface="Avenir" panose="02000503020000020003" pitchFamily="2" charset="0"/>
                          <a:ea typeface="+mn-ea"/>
                          <a:cs typeface="+mn-cs"/>
                        </a:rPr>
                        <a:t>Processus de plaintes/réparations et de responsabilisation potentiellement complexes</a:t>
                      </a:r>
                    </a:p>
                    <a:p>
                      <a:pPr marL="285750" indent="-285750">
                        <a:buFont typeface="Arial" panose="020B0604020202020204" pitchFamily="34" charset="0"/>
                        <a:buChar char="•"/>
                      </a:pPr>
                      <a:r>
                        <a:rPr lang="fr-FR" sz="1400" kern="1200" noProof="0" dirty="0">
                          <a:solidFill>
                            <a:schemeClr val="dk1"/>
                          </a:solidFill>
                          <a:effectLst/>
                          <a:latin typeface="Avenir" panose="02000503020000020003" pitchFamily="2" charset="0"/>
                          <a:ea typeface="+mn-ea"/>
                          <a:cs typeface="+mn-cs"/>
                        </a:rPr>
                        <a:t>Difficile à appliquer en milieu urbain</a:t>
                      </a:r>
                    </a:p>
                    <a:p>
                      <a:pPr marL="285750" indent="-285750">
                        <a:buFont typeface="Arial" panose="020B0604020202020204" pitchFamily="34" charset="0"/>
                        <a:buChar char="•"/>
                      </a:pPr>
                      <a:endParaRPr lang="fr-FR" sz="1400" kern="1200" noProof="0" dirty="0">
                        <a:solidFill>
                          <a:schemeClr val="dk1"/>
                        </a:solidFill>
                        <a:effectLst/>
                        <a:latin typeface="Avenir" panose="02000503020000020003" pitchFamily="2" charset="0"/>
                        <a:ea typeface="+mn-ea"/>
                        <a:cs typeface="+mn-cs"/>
                      </a:endParaRPr>
                    </a:p>
                  </a:txBody>
                  <a:tcPr marL="72000" marR="62334" marT="93600" marB="31167">
                    <a:solidFill>
                      <a:schemeClr val="accent3">
                        <a:lumMod val="60000"/>
                        <a:lumOff val="40000"/>
                      </a:schemeClr>
                    </a:solidFill>
                  </a:tcPr>
                </a:tc>
                <a:tc>
                  <a:txBody>
                    <a:bodyPr/>
                    <a:lstStyle/>
                    <a:p>
                      <a:pPr marL="285750" indent="-285750">
                        <a:buFont typeface="Arial" panose="020B0604020202020204" pitchFamily="34" charset="0"/>
                        <a:buChar char="•"/>
                      </a:pPr>
                      <a:r>
                        <a:rPr lang="fr-FR" sz="1400" kern="1200" noProof="0" dirty="0">
                          <a:solidFill>
                            <a:schemeClr val="dk1"/>
                          </a:solidFill>
                          <a:effectLst/>
                          <a:latin typeface="Avenir" panose="02000503020000020003" pitchFamily="2" charset="0"/>
                          <a:ea typeface="+mn-ea"/>
                          <a:cs typeface="+mn-cs"/>
                        </a:rPr>
                        <a:t>Faible présence </a:t>
                      </a:r>
                      <a:br>
                        <a:rPr lang="fr-FR" sz="1400" kern="1200" noProof="0" dirty="0">
                          <a:solidFill>
                            <a:schemeClr val="dk1"/>
                          </a:solidFill>
                          <a:effectLst/>
                          <a:latin typeface="Avenir" panose="02000503020000020003" pitchFamily="2" charset="0"/>
                          <a:ea typeface="+mn-ea"/>
                          <a:cs typeface="+mn-cs"/>
                        </a:rPr>
                      </a:br>
                      <a:r>
                        <a:rPr lang="fr-FR" sz="1400" kern="1200" noProof="0" dirty="0">
                          <a:solidFill>
                            <a:schemeClr val="dk1"/>
                          </a:solidFill>
                          <a:effectLst/>
                          <a:latin typeface="Avenir" panose="02000503020000020003" pitchFamily="2" charset="0"/>
                          <a:ea typeface="+mn-ea"/>
                          <a:cs typeface="+mn-cs"/>
                        </a:rPr>
                        <a:t>d’une administration formelle</a:t>
                      </a:r>
                    </a:p>
                    <a:p>
                      <a:pPr marL="285750" indent="-285750">
                        <a:buFont typeface="Arial" panose="020B0604020202020204" pitchFamily="34" charset="0"/>
                        <a:buChar char="•"/>
                      </a:pPr>
                      <a:r>
                        <a:rPr lang="fr-FR" sz="1400" kern="1200" noProof="0" dirty="0">
                          <a:solidFill>
                            <a:schemeClr val="dk1"/>
                          </a:solidFill>
                          <a:effectLst/>
                          <a:latin typeface="Avenir" panose="02000503020000020003" pitchFamily="2" charset="0"/>
                          <a:ea typeface="+mn-ea"/>
                          <a:cs typeface="+mn-cs"/>
                        </a:rPr>
                        <a:t>Structures informelles existantes</a:t>
                      </a:r>
                    </a:p>
                    <a:p>
                      <a:pPr marL="285750" indent="-285750">
                        <a:buFont typeface="Arial" panose="020B0604020202020204" pitchFamily="34" charset="0"/>
                        <a:buChar char="•"/>
                      </a:pPr>
                      <a:r>
                        <a:rPr lang="fr-FR" sz="1400" kern="1200" noProof="0" dirty="0">
                          <a:solidFill>
                            <a:schemeClr val="dk1"/>
                          </a:solidFill>
                          <a:effectLst/>
                          <a:latin typeface="Avenir" panose="02000503020000020003" pitchFamily="2" charset="0"/>
                          <a:ea typeface="+mn-ea"/>
                          <a:cs typeface="+mn-cs"/>
                        </a:rPr>
                        <a:t>Communauté relativement uniforme et « soudée »</a:t>
                      </a:r>
                    </a:p>
                    <a:p>
                      <a:pPr marL="285750" indent="-285750">
                        <a:buFont typeface="Arial" panose="020B0604020202020204" pitchFamily="34" charset="0"/>
                        <a:buChar char="•"/>
                      </a:pPr>
                      <a:endParaRPr lang="fr-FR" sz="1400" kern="1200" noProof="0" dirty="0">
                        <a:solidFill>
                          <a:schemeClr val="dk1"/>
                        </a:solidFill>
                        <a:effectLst/>
                        <a:latin typeface="Avenir" panose="02000503020000020003" pitchFamily="2" charset="0"/>
                        <a:ea typeface="+mn-ea"/>
                        <a:cs typeface="+mn-cs"/>
                      </a:endParaRPr>
                    </a:p>
                    <a:p>
                      <a:pPr marL="342900" lvl="0" indent="-342900">
                        <a:lnSpc>
                          <a:spcPct val="115000"/>
                        </a:lnSpc>
                        <a:spcAft>
                          <a:spcPts val="0"/>
                        </a:spcAft>
                        <a:buFont typeface="Arial" panose="020B0604020202020204" pitchFamily="34" charset="0"/>
                        <a:buChar char="•"/>
                        <a:tabLst>
                          <a:tab pos="-90170" algn="l"/>
                        </a:tabLst>
                      </a:pPr>
                      <a:endParaRPr lang="fr-FR" sz="1400" b="0" i="0" noProof="0" dirty="0">
                        <a:effectLst/>
                        <a:latin typeface="Avenir" panose="02000503020000020003" pitchFamily="2" charset="0"/>
                        <a:cs typeface="Avenir Book"/>
                      </a:endParaRPr>
                    </a:p>
                    <a:p>
                      <a:pPr marL="457200">
                        <a:lnSpc>
                          <a:spcPct val="115000"/>
                        </a:lnSpc>
                        <a:spcAft>
                          <a:spcPts val="0"/>
                        </a:spcAft>
                      </a:pPr>
                      <a:r>
                        <a:rPr lang="fr-FR" sz="1400" b="0" i="0" noProof="0" dirty="0">
                          <a:effectLst/>
                          <a:latin typeface="Avenir" panose="02000503020000020003" pitchFamily="2" charset="0"/>
                          <a:cs typeface="Avenir Book"/>
                        </a:rPr>
                        <a:t> </a:t>
                      </a:r>
                      <a:endParaRPr lang="fr-FR" sz="1400" b="0" i="0" noProof="0" dirty="0">
                        <a:effectLst/>
                        <a:latin typeface="Avenir" panose="02000503020000020003" pitchFamily="2" charset="0"/>
                        <a:ea typeface="Calibri" panose="020F0502020204030204" pitchFamily="34" charset="0"/>
                        <a:cs typeface="Avenir Book"/>
                      </a:endParaRPr>
                    </a:p>
                  </a:txBody>
                  <a:tcPr marL="72000" marR="0" marT="93600" marB="0">
                    <a:solidFill>
                      <a:schemeClr val="accent3">
                        <a:lumMod val="60000"/>
                        <a:lumOff val="40000"/>
                      </a:schemeClr>
                    </a:solidFill>
                  </a:tcPr>
                </a:tc>
                <a:extLst>
                  <a:ext uri="{0D108BD9-81ED-4DB2-BD59-A6C34878D82A}">
                    <a16:rowId xmlns:a16="http://schemas.microsoft.com/office/drawing/2014/main" val="10001"/>
                  </a:ext>
                </a:extLst>
              </a:tr>
            </a:tbl>
          </a:graphicData>
        </a:graphic>
      </p:graphicFrame>
      <p:sp>
        <p:nvSpPr>
          <p:cNvPr id="15" name="Oval 14"/>
          <p:cNvSpPr/>
          <p:nvPr/>
        </p:nvSpPr>
        <p:spPr>
          <a:xfrm>
            <a:off x="6324600" y="4953000"/>
            <a:ext cx="2514600" cy="826420"/>
          </a:xfrm>
          <a:prstGeom prst="ellipse">
            <a:avLst/>
          </a:prstGeom>
          <a:noFill/>
          <a:ln w="539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800000"/>
                </a:solidFill>
                <a:latin typeface="Avenir Medium"/>
                <a:cs typeface="Avenir Medium"/>
              </a:rPr>
              <a:t>Ciblage communautaire</a:t>
            </a:r>
          </a:p>
        </p:txBody>
      </p:sp>
    </p:spTree>
    <p:extLst>
      <p:ext uri="{BB962C8B-B14F-4D97-AF65-F5344CB8AC3E}">
        <p14:creationId xmlns:p14="http://schemas.microsoft.com/office/powerpoint/2010/main" val="1989153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C7D21672-89B5-484A-831D-06775DE06882}" type="slidenum">
              <a:rPr lang="en-GB" smtClean="0"/>
              <a:pPr/>
              <a:t>32</a:t>
            </a:fld>
            <a:endParaRPr lang="en-GB" dirty="0"/>
          </a:p>
        </p:txBody>
      </p:sp>
      <p:graphicFrame>
        <p:nvGraphicFramePr>
          <p:cNvPr id="3" name="Content Placeholder 2"/>
          <p:cNvGraphicFramePr>
            <a:graphicFrameLocks noGrp="1"/>
          </p:cNvGraphicFramePr>
          <p:nvPr>
            <p:ph sz="half" idx="2"/>
            <p:extLst>
              <p:ext uri="{D42A27DB-BD31-4B8C-83A1-F6EECF244321}">
                <p14:modId xmlns:p14="http://schemas.microsoft.com/office/powerpoint/2010/main" val="2196084995"/>
              </p:ext>
            </p:extLst>
          </p:nvPr>
        </p:nvGraphicFramePr>
        <p:xfrm>
          <a:off x="685800" y="304800"/>
          <a:ext cx="7848601" cy="5830418"/>
        </p:xfrm>
        <a:graphic>
          <a:graphicData uri="http://schemas.openxmlformats.org/drawingml/2006/table">
            <a:tbl>
              <a:tblPr firstRow="1" bandRow="1">
                <a:tableStyleId>{5C22544A-7EE6-4342-B048-85BDC9FD1C3A}</a:tableStyleId>
              </a:tblPr>
              <a:tblGrid>
                <a:gridCol w="2887692">
                  <a:extLst>
                    <a:ext uri="{9D8B030D-6E8A-4147-A177-3AD203B41FA5}">
                      <a16:colId xmlns:a16="http://schemas.microsoft.com/office/drawing/2014/main" val="20000"/>
                    </a:ext>
                  </a:extLst>
                </a:gridCol>
                <a:gridCol w="2961737">
                  <a:extLst>
                    <a:ext uri="{9D8B030D-6E8A-4147-A177-3AD203B41FA5}">
                      <a16:colId xmlns:a16="http://schemas.microsoft.com/office/drawing/2014/main" val="20001"/>
                    </a:ext>
                  </a:extLst>
                </a:gridCol>
                <a:gridCol w="1999172">
                  <a:extLst>
                    <a:ext uri="{9D8B030D-6E8A-4147-A177-3AD203B41FA5}">
                      <a16:colId xmlns:a16="http://schemas.microsoft.com/office/drawing/2014/main" val="20002"/>
                    </a:ext>
                  </a:extLst>
                </a:gridCol>
              </a:tblGrid>
              <a:tr h="762000">
                <a:tc>
                  <a:txBody>
                    <a:bodyPr/>
                    <a:lstStyle/>
                    <a:p>
                      <a:pPr algn="just">
                        <a:lnSpc>
                          <a:spcPct val="115000"/>
                        </a:lnSpc>
                        <a:spcAft>
                          <a:spcPts val="0"/>
                        </a:spcAft>
                        <a:tabLst>
                          <a:tab pos="1166813" algn="l"/>
                        </a:tabLst>
                      </a:pPr>
                      <a:r>
                        <a:rPr lang="fr-FR" sz="1700" noProof="0" dirty="0">
                          <a:effectLst/>
                          <a:latin typeface="Avenir Medium"/>
                          <a:cs typeface="Avenir Medium"/>
                        </a:rPr>
                        <a:t>Avantages</a:t>
                      </a:r>
                      <a:endParaRPr lang="fr-FR" sz="1700" noProof="0" dirty="0">
                        <a:effectLst/>
                        <a:latin typeface="Avenir Medium"/>
                        <a:ea typeface="Calibri" panose="020F0502020204030204" pitchFamily="34" charset="0"/>
                        <a:cs typeface="Avenir Medium"/>
                      </a:endParaRPr>
                    </a:p>
                  </a:txBody>
                  <a:tcPr marL="72000" marR="62334" marT="140400" marB="31167">
                    <a:solidFill>
                      <a:srgbClr val="006600"/>
                    </a:solidFill>
                  </a:tcPr>
                </a:tc>
                <a:tc>
                  <a:txBody>
                    <a:bodyPr/>
                    <a:lstStyle/>
                    <a:p>
                      <a:pPr algn="just">
                        <a:lnSpc>
                          <a:spcPct val="115000"/>
                        </a:lnSpc>
                        <a:spcAft>
                          <a:spcPts val="0"/>
                        </a:spcAft>
                      </a:pPr>
                      <a:r>
                        <a:rPr lang="fr-FR" sz="1700" noProof="0" dirty="0">
                          <a:effectLst/>
                          <a:latin typeface="Avenir Medium"/>
                          <a:cs typeface="Avenir Medium"/>
                        </a:rPr>
                        <a:t>Inconvénients</a:t>
                      </a:r>
                      <a:endParaRPr lang="fr-FR" sz="1700" noProof="0" dirty="0">
                        <a:effectLst/>
                        <a:latin typeface="Avenir Medium"/>
                        <a:ea typeface="Calibri" panose="020F0502020204030204" pitchFamily="34" charset="0"/>
                        <a:cs typeface="Avenir Medium"/>
                      </a:endParaRPr>
                    </a:p>
                  </a:txBody>
                  <a:tcPr marL="72000" marR="62334" marT="140400" marB="31167">
                    <a:solidFill>
                      <a:srgbClr val="006600"/>
                    </a:solidFill>
                  </a:tcPr>
                </a:tc>
                <a:tc>
                  <a:txBody>
                    <a:bodyPr/>
                    <a:lstStyle/>
                    <a:p>
                      <a:pPr marL="52705">
                        <a:lnSpc>
                          <a:spcPct val="115000"/>
                        </a:lnSpc>
                        <a:spcAft>
                          <a:spcPts val="0"/>
                        </a:spcAft>
                      </a:pPr>
                      <a:r>
                        <a:rPr lang="fr-FR" sz="1700" noProof="0" dirty="0">
                          <a:effectLst/>
                          <a:latin typeface="Avenir Medium"/>
                          <a:ea typeface="Calibri" panose="020F0502020204030204" pitchFamily="34" charset="0"/>
                          <a:cs typeface="Avenir Medium"/>
                        </a:rPr>
                        <a:t>Potentiel optimal</a:t>
                      </a:r>
                    </a:p>
                  </a:txBody>
                  <a:tcPr marL="72000" marR="0" marT="140400" marB="0">
                    <a:solidFill>
                      <a:srgbClr val="006600"/>
                    </a:solidFill>
                  </a:tcPr>
                </a:tc>
                <a:extLst>
                  <a:ext uri="{0D108BD9-81ED-4DB2-BD59-A6C34878D82A}">
                    <a16:rowId xmlns:a16="http://schemas.microsoft.com/office/drawing/2014/main" val="10000"/>
                  </a:ext>
                </a:extLst>
              </a:tr>
              <a:tr h="5068418">
                <a:tc>
                  <a:txBody>
                    <a:bodyPr/>
                    <a:lstStyle/>
                    <a:p>
                      <a:pPr marL="285750" indent="-285750">
                        <a:buFont typeface="Arial" panose="020B0604020202020204" pitchFamily="34" charset="0"/>
                        <a:buChar char="•"/>
                      </a:pPr>
                      <a:r>
                        <a:rPr lang="fr-FR" sz="1400" kern="1200" dirty="0">
                          <a:solidFill>
                            <a:schemeClr val="dk1"/>
                          </a:solidFill>
                          <a:effectLst/>
                          <a:latin typeface="Avenir" panose="02000503020000020003" pitchFamily="2" charset="0"/>
                          <a:ea typeface="+mn-ea"/>
                          <a:cs typeface="+mn-cs"/>
                        </a:rPr>
                        <a:t>Facilité de mise en œuvre (par ex. : faibles exigences </a:t>
                      </a:r>
                      <a:br>
                        <a:rPr lang="fr-FR" sz="1400" kern="1200" dirty="0">
                          <a:solidFill>
                            <a:schemeClr val="dk1"/>
                          </a:solidFill>
                          <a:effectLst/>
                          <a:latin typeface="Avenir" panose="02000503020000020003" pitchFamily="2" charset="0"/>
                          <a:ea typeface="+mn-ea"/>
                          <a:cs typeface="+mn-cs"/>
                        </a:rPr>
                      </a:br>
                      <a:r>
                        <a:rPr lang="fr-FR" sz="1400" kern="1200" dirty="0">
                          <a:solidFill>
                            <a:schemeClr val="dk1"/>
                          </a:solidFill>
                          <a:effectLst/>
                          <a:latin typeface="Avenir" panose="02000503020000020003" pitchFamily="2" charset="0"/>
                          <a:ea typeface="+mn-ea"/>
                          <a:cs typeface="+mn-cs"/>
                        </a:rPr>
                        <a:t>de données) </a:t>
                      </a:r>
                    </a:p>
                    <a:p>
                      <a:pPr marL="285750" indent="-285750">
                        <a:buFont typeface="Arial" panose="020B0604020202020204" pitchFamily="34" charset="0"/>
                        <a:buChar char="•"/>
                      </a:pPr>
                      <a:r>
                        <a:rPr lang="fr-FR" sz="1400" kern="1200" dirty="0">
                          <a:solidFill>
                            <a:schemeClr val="dk1"/>
                          </a:solidFill>
                          <a:effectLst/>
                          <a:latin typeface="Avenir" panose="02000503020000020003" pitchFamily="2" charset="0"/>
                          <a:ea typeface="+mn-ea"/>
                          <a:cs typeface="+mn-cs"/>
                        </a:rPr>
                        <a:t>Plus faibles coûts administratifs</a:t>
                      </a:r>
                    </a:p>
                    <a:p>
                      <a:pPr marL="285750" indent="-285750">
                        <a:buFont typeface="Arial" panose="020B0604020202020204" pitchFamily="34" charset="0"/>
                        <a:buChar char="•"/>
                      </a:pPr>
                      <a:r>
                        <a:rPr lang="fr-FR" sz="1400" kern="1200" dirty="0">
                          <a:solidFill>
                            <a:schemeClr val="dk1"/>
                          </a:solidFill>
                          <a:effectLst/>
                          <a:latin typeface="Avenir" panose="02000503020000020003" pitchFamily="2" charset="0"/>
                          <a:ea typeface="+mn-ea"/>
                          <a:cs typeface="+mn-cs"/>
                        </a:rPr>
                        <a:t>Plus faibles risques de </a:t>
                      </a:r>
                      <a:br>
                        <a:rPr lang="fr-FR" sz="1400" kern="1200" dirty="0">
                          <a:solidFill>
                            <a:schemeClr val="dk1"/>
                          </a:solidFill>
                          <a:effectLst/>
                          <a:latin typeface="Avenir" panose="02000503020000020003" pitchFamily="2" charset="0"/>
                          <a:ea typeface="+mn-ea"/>
                          <a:cs typeface="+mn-cs"/>
                        </a:rPr>
                      </a:br>
                      <a:r>
                        <a:rPr lang="fr-FR" sz="1400" kern="1200" dirty="0">
                          <a:solidFill>
                            <a:schemeClr val="dk1"/>
                          </a:solidFill>
                          <a:effectLst/>
                          <a:latin typeface="Avenir" panose="02000503020000020003" pitchFamily="2" charset="0"/>
                          <a:ea typeface="+mn-ea"/>
                          <a:cs typeface="+mn-cs"/>
                        </a:rPr>
                        <a:t>« manipulation du système » </a:t>
                      </a:r>
                    </a:p>
                    <a:p>
                      <a:pPr marL="285750" indent="-285750">
                        <a:buFont typeface="Arial" panose="020B0604020202020204" pitchFamily="34" charset="0"/>
                        <a:buChar char="•"/>
                      </a:pPr>
                      <a:r>
                        <a:rPr lang="fr-FR" sz="1400" kern="1200" dirty="0">
                          <a:solidFill>
                            <a:schemeClr val="dk1"/>
                          </a:solidFill>
                          <a:effectLst/>
                          <a:latin typeface="Avenir" panose="02000503020000020003" pitchFamily="2" charset="0"/>
                          <a:ea typeface="+mn-ea"/>
                          <a:cs typeface="+mn-cs"/>
                        </a:rPr>
                        <a:t>Droit (clair, compris)</a:t>
                      </a:r>
                    </a:p>
                    <a:p>
                      <a:pPr marL="285750" indent="-285750">
                        <a:buFont typeface="Arial" panose="020B0604020202020204" pitchFamily="34" charset="0"/>
                        <a:buChar char="•"/>
                      </a:pPr>
                      <a:r>
                        <a:rPr lang="fr-FR" sz="1400" kern="1200" dirty="0">
                          <a:solidFill>
                            <a:schemeClr val="dk1"/>
                          </a:solidFill>
                          <a:effectLst/>
                          <a:latin typeface="Avenir" panose="02000503020000020003" pitchFamily="2" charset="0"/>
                          <a:ea typeface="+mn-ea"/>
                          <a:cs typeface="+mn-cs"/>
                        </a:rPr>
                        <a:t>...</a:t>
                      </a:r>
                    </a:p>
                    <a:p>
                      <a:pPr marL="285750" indent="-285750">
                        <a:buFont typeface="Arial" panose="020B0604020202020204" pitchFamily="34" charset="0"/>
                        <a:buChar char="•"/>
                      </a:pPr>
                      <a:endParaRPr lang="fr-FR" sz="1400" kern="1200" dirty="0">
                        <a:solidFill>
                          <a:schemeClr val="dk1"/>
                        </a:solidFill>
                        <a:effectLst/>
                        <a:latin typeface="Avenir" panose="02000503020000020003" pitchFamily="2" charset="0"/>
                        <a:ea typeface="+mn-ea"/>
                        <a:cs typeface="+mn-cs"/>
                      </a:endParaRPr>
                    </a:p>
                    <a:p>
                      <a:r>
                        <a:rPr lang="fr-FR" sz="1400" kern="1200" dirty="0">
                          <a:solidFill>
                            <a:schemeClr val="dk1"/>
                          </a:solidFill>
                          <a:effectLst/>
                          <a:latin typeface="Avenir" panose="02000503020000020003" pitchFamily="2" charset="0"/>
                          <a:ea typeface="+mn-ea"/>
                          <a:cs typeface="+mn-cs"/>
                        </a:rPr>
                        <a:t> </a:t>
                      </a:r>
                    </a:p>
                    <a:p>
                      <a:pPr marL="342900" lvl="0" indent="-342900">
                        <a:lnSpc>
                          <a:spcPct val="115000"/>
                        </a:lnSpc>
                        <a:spcAft>
                          <a:spcPts val="0"/>
                        </a:spcAft>
                        <a:buFont typeface="Arial" panose="020B0604020202020204" pitchFamily="34" charset="0"/>
                        <a:buChar char="•"/>
                        <a:tabLst>
                          <a:tab pos="73660" algn="l"/>
                        </a:tabLst>
                      </a:pPr>
                      <a:endParaRPr lang="fr-FR" sz="1400" b="0" i="0" dirty="0">
                        <a:effectLst/>
                        <a:latin typeface="Avenir" panose="02000503020000020003" pitchFamily="2" charset="0"/>
                        <a:cs typeface="Avenir Book"/>
                      </a:endParaRPr>
                    </a:p>
                    <a:p>
                      <a:pPr marL="342900" lvl="0" indent="-342900">
                        <a:lnSpc>
                          <a:spcPct val="115000"/>
                        </a:lnSpc>
                        <a:spcAft>
                          <a:spcPts val="0"/>
                        </a:spcAft>
                        <a:buFont typeface="Arial" panose="020B0604020202020204" pitchFamily="34" charset="0"/>
                        <a:buChar char="•"/>
                        <a:tabLst>
                          <a:tab pos="73660" algn="l"/>
                        </a:tabLst>
                      </a:pPr>
                      <a:endParaRPr lang="fr-FR" sz="1400" b="0" i="0" dirty="0">
                        <a:effectLst/>
                        <a:latin typeface="Avenir Book"/>
                        <a:ea typeface="Calibri" panose="020F0502020204030204" pitchFamily="34" charset="0"/>
                        <a:cs typeface="Avenir Book"/>
                      </a:endParaRPr>
                    </a:p>
                  </a:txBody>
                  <a:tcPr marL="108000" marR="108000" marT="93600" marB="31167">
                    <a:solidFill>
                      <a:schemeClr val="accent3">
                        <a:lumMod val="60000"/>
                        <a:lumOff val="40000"/>
                      </a:schemeClr>
                    </a:solidFill>
                  </a:tcPr>
                </a:tc>
                <a:tc>
                  <a:txBody>
                    <a:bodyPr/>
                    <a:lstStyle/>
                    <a:p>
                      <a:pPr marL="342900" lvl="0" indent="-342900">
                        <a:lnSpc>
                          <a:spcPct val="115000"/>
                        </a:lnSpc>
                        <a:spcAft>
                          <a:spcPts val="0"/>
                        </a:spcAft>
                        <a:buFont typeface="Arial" panose="020B0604020202020204" pitchFamily="34" charset="0"/>
                        <a:buChar char="•"/>
                        <a:tabLst>
                          <a:tab pos="73660" algn="l"/>
                        </a:tabLst>
                      </a:pPr>
                      <a:r>
                        <a:rPr lang="fr-FR" sz="1400" b="0" i="0" noProof="0" dirty="0">
                          <a:effectLst/>
                          <a:latin typeface="Avenir Book"/>
                          <a:ea typeface="Calibri" panose="020F0502020204030204" pitchFamily="34" charset="0"/>
                          <a:cs typeface="Avenir Book"/>
                        </a:rPr>
                        <a:t>Inclut des bénéficiaires qui n’appartiennent pas aux </a:t>
                      </a:r>
                      <a:br>
                        <a:rPr lang="fr-FR" sz="1400" b="0" i="0" noProof="0" dirty="0">
                          <a:effectLst/>
                          <a:latin typeface="Avenir Book"/>
                          <a:ea typeface="Calibri" panose="020F0502020204030204" pitchFamily="34" charset="0"/>
                          <a:cs typeface="Avenir Book"/>
                        </a:rPr>
                      </a:br>
                      <a:r>
                        <a:rPr lang="fr-FR" sz="1400" b="0" i="0" noProof="0" dirty="0">
                          <a:effectLst/>
                          <a:latin typeface="Avenir Book"/>
                          <a:ea typeface="Calibri" panose="020F0502020204030204" pitchFamily="34" charset="0"/>
                          <a:cs typeface="Avenir Book"/>
                        </a:rPr>
                        <a:t>« plus pauvres »</a:t>
                      </a:r>
                    </a:p>
                    <a:p>
                      <a:pPr marL="342900" lvl="0" indent="-342900">
                        <a:lnSpc>
                          <a:spcPct val="115000"/>
                        </a:lnSpc>
                        <a:spcAft>
                          <a:spcPts val="0"/>
                        </a:spcAft>
                        <a:buFont typeface="Arial" panose="020B0604020202020204" pitchFamily="34" charset="0"/>
                        <a:buChar char="•"/>
                        <a:tabLst>
                          <a:tab pos="73660" algn="l"/>
                        </a:tabLst>
                      </a:pPr>
                      <a:r>
                        <a:rPr lang="fr-FR" sz="1400" b="0" i="0" noProof="0" dirty="0">
                          <a:effectLst/>
                          <a:latin typeface="Avenir Book"/>
                          <a:ea typeface="Calibri" panose="020F0502020204030204" pitchFamily="34" charset="0"/>
                          <a:cs typeface="Avenir Book"/>
                        </a:rPr>
                        <a:t>Peut s’avérer trop cher en </a:t>
                      </a:r>
                      <a:br>
                        <a:rPr lang="fr-FR" sz="1400" b="0" i="0" noProof="0" dirty="0">
                          <a:effectLst/>
                          <a:latin typeface="Avenir Book"/>
                          <a:ea typeface="Calibri" panose="020F0502020204030204" pitchFamily="34" charset="0"/>
                          <a:cs typeface="Avenir Book"/>
                        </a:rPr>
                      </a:br>
                      <a:r>
                        <a:rPr lang="fr-FR" sz="1400" b="0" i="0" noProof="0" dirty="0">
                          <a:effectLst/>
                          <a:latin typeface="Avenir Book"/>
                          <a:ea typeface="Calibri" panose="020F0502020204030204" pitchFamily="34" charset="0"/>
                          <a:cs typeface="Avenir Book"/>
                        </a:rPr>
                        <a:t>cas de couverture élevée</a:t>
                      </a:r>
                    </a:p>
                    <a:p>
                      <a:pPr marL="342900" lvl="0" indent="-342900">
                        <a:lnSpc>
                          <a:spcPct val="115000"/>
                        </a:lnSpc>
                        <a:spcAft>
                          <a:spcPts val="0"/>
                        </a:spcAft>
                        <a:buFont typeface="Arial" panose="020B0604020202020204" pitchFamily="34" charset="0"/>
                        <a:buChar char="•"/>
                        <a:tabLst>
                          <a:tab pos="73660" algn="l"/>
                        </a:tabLst>
                      </a:pPr>
                      <a:r>
                        <a:rPr lang="fr-FR" sz="1400" b="0" i="0" dirty="0">
                          <a:effectLst/>
                          <a:latin typeface="Avenir Book"/>
                          <a:ea typeface="Calibri" panose="020F0502020204030204" pitchFamily="34" charset="0"/>
                          <a:cs typeface="Avenir Book"/>
                        </a:rPr>
                        <a:t>…</a:t>
                      </a:r>
                    </a:p>
                  </a:txBody>
                  <a:tcPr marL="108000" marR="108000" marT="93600" marB="31167">
                    <a:solidFill>
                      <a:schemeClr val="accent3">
                        <a:lumMod val="60000"/>
                        <a:lumOff val="40000"/>
                      </a:schemeClr>
                    </a:solidFill>
                  </a:tcPr>
                </a:tc>
                <a:tc>
                  <a:txBody>
                    <a:bodyPr/>
                    <a:lstStyle/>
                    <a:p>
                      <a:pPr marL="342900" lvl="0" indent="-342900">
                        <a:lnSpc>
                          <a:spcPct val="115000"/>
                        </a:lnSpc>
                        <a:spcAft>
                          <a:spcPts val="0"/>
                        </a:spcAft>
                        <a:buFont typeface="Arial" panose="020B0604020202020204" pitchFamily="34" charset="0"/>
                        <a:buChar char="•"/>
                        <a:tabLst>
                          <a:tab pos="-90170" algn="l"/>
                        </a:tabLst>
                      </a:pPr>
                      <a:r>
                        <a:rPr lang="fr-FR" sz="1400" b="0" i="0" noProof="0" dirty="0">
                          <a:effectLst/>
                          <a:latin typeface="Avenir Book"/>
                          <a:cs typeface="Avenir Book"/>
                        </a:rPr>
                        <a:t>Forte volonté et engagement politiques </a:t>
                      </a:r>
                      <a:r>
                        <a:rPr lang="fr-FR" sz="1400" b="0" i="0" dirty="0">
                          <a:effectLst/>
                          <a:latin typeface="Avenir Book"/>
                          <a:cs typeface="Avenir Book"/>
                        </a:rPr>
                        <a:t> </a:t>
                      </a:r>
                      <a:endParaRPr lang="fr-FR" sz="1400" b="0" i="0" dirty="0">
                        <a:effectLst/>
                        <a:latin typeface="Avenir Book"/>
                        <a:ea typeface="Calibri" panose="020F0502020204030204" pitchFamily="34" charset="0"/>
                        <a:cs typeface="Avenir Book"/>
                      </a:endParaRPr>
                    </a:p>
                  </a:txBody>
                  <a:tcPr marL="108000" marR="108000" marT="93600" marB="0">
                    <a:solidFill>
                      <a:schemeClr val="accent3">
                        <a:lumMod val="60000"/>
                        <a:lumOff val="40000"/>
                      </a:schemeClr>
                    </a:solidFill>
                  </a:tcPr>
                </a:tc>
                <a:extLst>
                  <a:ext uri="{0D108BD9-81ED-4DB2-BD59-A6C34878D82A}">
                    <a16:rowId xmlns:a16="http://schemas.microsoft.com/office/drawing/2014/main" val="10001"/>
                  </a:ext>
                </a:extLst>
              </a:tr>
            </a:tbl>
          </a:graphicData>
        </a:graphic>
      </p:graphicFrame>
      <p:sp>
        <p:nvSpPr>
          <p:cNvPr id="15" name="Oval 14"/>
          <p:cNvSpPr/>
          <p:nvPr/>
        </p:nvSpPr>
        <p:spPr>
          <a:xfrm>
            <a:off x="7086600" y="5373218"/>
            <a:ext cx="1752600" cy="762000"/>
          </a:xfrm>
          <a:prstGeom prst="ellipse">
            <a:avLst/>
          </a:prstGeom>
          <a:noFill/>
          <a:ln w="53975">
            <a:solidFill>
              <a:srgbClr val="8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800000"/>
                </a:solidFill>
                <a:latin typeface="Avenir Medium"/>
              </a:rPr>
              <a:t>Ciblage catégoriel</a:t>
            </a:r>
          </a:p>
        </p:txBody>
      </p:sp>
    </p:spTree>
    <p:extLst>
      <p:ext uri="{BB962C8B-B14F-4D97-AF65-F5344CB8AC3E}">
        <p14:creationId xmlns:p14="http://schemas.microsoft.com/office/powerpoint/2010/main" val="1423558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27"/>
          <p:cNvSpPr>
            <a:spLocks noChangeArrowheads="1"/>
          </p:cNvSpPr>
          <p:nvPr/>
        </p:nvSpPr>
        <p:spPr bwMode="auto">
          <a:xfrm>
            <a:off x="-498192" y="-317193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40"/>
          <p:cNvSpPr>
            <a:spLocks noChangeArrowheads="1"/>
          </p:cNvSpPr>
          <p:nvPr/>
        </p:nvSpPr>
        <p:spPr bwMode="auto">
          <a:xfrm>
            <a:off x="131498" y="6463037"/>
            <a:ext cx="40221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Source: Adapté de Lindert et al (2016)</a:t>
            </a:r>
            <a:r>
              <a:rPr lang="fr-FR" altLang="en-US" sz="1200" b="1" dirty="0">
                <a:latin typeface="Calibri" panose="020F0502020204030204" pitchFamily="34" charset="0"/>
                <a:ea typeface="MS Mincho" panose="02020609040205080304" pitchFamily="49" charset="-128"/>
                <a:cs typeface="Times New Roman" panose="02020603050405020304" pitchFamily="18" charset="0"/>
              </a:rPr>
              <a:t>,</a:t>
            </a:r>
            <a:r>
              <a:rPr kumimoji="0" lang="fr-FR" altLang="en-US" sz="12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 Barrett et Kidd (2015).</a:t>
            </a:r>
            <a:endParaRPr kumimoji="0" lang="fr-FR" altLang="en-US" sz="1200" b="0" i="0" u="none" strike="noStrike" cap="none" normalizeH="0" baseline="0" dirty="0">
              <a:ln>
                <a:noFill/>
              </a:ln>
              <a:solidFill>
                <a:schemeClr val="tx1"/>
              </a:solidFill>
              <a:effectLst/>
              <a:latin typeface="Arial" panose="020B0604020202020204" pitchFamily="34" charset="0"/>
            </a:endParaRPr>
          </a:p>
        </p:txBody>
      </p:sp>
      <p:grpSp>
        <p:nvGrpSpPr>
          <p:cNvPr id="3" name="Group 2"/>
          <p:cNvGrpSpPr/>
          <p:nvPr/>
        </p:nvGrpSpPr>
        <p:grpSpPr>
          <a:xfrm>
            <a:off x="484361" y="1143000"/>
            <a:ext cx="5459239" cy="4542437"/>
            <a:chOff x="484362" y="2495976"/>
            <a:chExt cx="4255187" cy="3189461"/>
          </a:xfrm>
        </p:grpSpPr>
        <p:grpSp>
          <p:nvGrpSpPr>
            <p:cNvPr id="16" name="Group 15"/>
            <p:cNvGrpSpPr/>
            <p:nvPr/>
          </p:nvGrpSpPr>
          <p:grpSpPr>
            <a:xfrm>
              <a:off x="484362" y="2884725"/>
              <a:ext cx="4255187" cy="2800712"/>
              <a:chOff x="82548" y="884535"/>
              <a:chExt cx="2984066" cy="1571529"/>
            </a:xfrm>
          </p:grpSpPr>
          <p:grpSp>
            <p:nvGrpSpPr>
              <p:cNvPr id="18" name="Group 17"/>
              <p:cNvGrpSpPr/>
              <p:nvPr/>
            </p:nvGrpSpPr>
            <p:grpSpPr>
              <a:xfrm>
                <a:off x="82549" y="884535"/>
                <a:ext cx="2984065" cy="1275001"/>
                <a:chOff x="762169" y="885093"/>
                <a:chExt cx="2984446" cy="1275805"/>
              </a:xfrm>
            </p:grpSpPr>
            <p:cxnSp>
              <p:nvCxnSpPr>
                <p:cNvPr id="20" name="Straight Arrow Connector 19"/>
                <p:cNvCxnSpPr/>
                <p:nvPr/>
              </p:nvCxnSpPr>
              <p:spPr>
                <a:xfrm>
                  <a:off x="2221523"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59369"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30924"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62169" y="885093"/>
                  <a:ext cx="2984446" cy="1275805"/>
                  <a:chOff x="762169" y="885093"/>
                  <a:chExt cx="2984446" cy="1275805"/>
                </a:xfrm>
              </p:grpSpPr>
              <p:sp>
                <p:nvSpPr>
                  <p:cNvPr id="25" name="Rectangle 24"/>
                  <p:cNvSpPr/>
                  <p:nvPr/>
                </p:nvSpPr>
                <p:spPr>
                  <a:xfrm>
                    <a:off x="779656" y="885093"/>
                    <a:ext cx="908539" cy="5802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b="1" dirty="0">
                        <a:effectLst/>
                        <a:latin typeface="Calibri" panose="020F0502020204030204" pitchFamily="34" charset="0"/>
                        <a:ea typeface="MS Mincho" panose="02020609040205080304" pitchFamily="49" charset="-128"/>
                        <a:cs typeface="Times New Roman" panose="02020603050405020304" pitchFamily="18" charset="0"/>
                      </a:rPr>
                      <a:t>Identification et enregistrement</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26" name="Rectangle 25"/>
                  <p:cNvSpPr/>
                  <p:nvPr/>
                </p:nvSpPr>
                <p:spPr>
                  <a:xfrm>
                    <a:off x="1752672" y="885093"/>
                    <a:ext cx="908539" cy="5802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b="1" dirty="0">
                        <a:effectLst/>
                        <a:latin typeface="Calibri" panose="020F0502020204030204" pitchFamily="34" charset="0"/>
                        <a:ea typeface="MS Mincho" panose="02020609040205080304" pitchFamily="49" charset="-128"/>
                        <a:cs typeface="Times New Roman" panose="02020603050405020304" pitchFamily="18" charset="0"/>
                      </a:rPr>
                      <a:t>Détermination de l’admissibilité</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27" name="Rectangle 26"/>
                  <p:cNvSpPr/>
                  <p:nvPr/>
                </p:nvSpPr>
                <p:spPr>
                  <a:xfrm>
                    <a:off x="2719826" y="885093"/>
                    <a:ext cx="908539" cy="580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b="1" dirty="0">
                        <a:latin typeface="Calibri" panose="020F0502020204030204" pitchFamily="34" charset="0"/>
                        <a:ea typeface="MS Mincho" panose="02020609040205080304" pitchFamily="49" charset="-128"/>
                        <a:cs typeface="Times New Roman" panose="02020603050405020304" pitchFamily="18" charset="0"/>
                      </a:rPr>
                      <a:t>Inscription</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29" name="Rectangle 28"/>
                  <p:cNvSpPr/>
                  <p:nvPr/>
                </p:nvSpPr>
                <p:spPr>
                  <a:xfrm>
                    <a:off x="762169" y="1879893"/>
                    <a:ext cx="2984446" cy="281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b="1" dirty="0">
                        <a:effectLst/>
                        <a:latin typeface="Calibri" panose="020F0502020204030204" pitchFamily="34" charset="0"/>
                        <a:ea typeface="MS Mincho" panose="02020609040205080304" pitchFamily="49" charset="-128"/>
                        <a:cs typeface="Times New Roman" panose="02020603050405020304" pitchFamily="18" charset="0"/>
                      </a:rPr>
                      <a:t>Plaintes et recours</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grpSp>
          <p:sp>
            <p:nvSpPr>
              <p:cNvPr id="19" name="Rectangle 18"/>
              <p:cNvSpPr/>
              <p:nvPr/>
            </p:nvSpPr>
            <p:spPr>
              <a:xfrm>
                <a:off x="82548" y="2197061"/>
                <a:ext cx="2984065" cy="25900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b="1" dirty="0">
                    <a:latin typeface="Calibri" panose="020F0502020204030204" pitchFamily="34" charset="0"/>
                    <a:ea typeface="MS Mincho" panose="02020609040205080304" pitchFamily="49" charset="-128"/>
                    <a:cs typeface="Times New Roman" panose="02020603050405020304" pitchFamily="18" charset="0"/>
                  </a:rPr>
                  <a:t>Portée et communication</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39" name="Rectangle 38"/>
            <p:cNvSpPr/>
            <p:nvPr/>
          </p:nvSpPr>
          <p:spPr>
            <a:xfrm>
              <a:off x="1396678" y="2495976"/>
              <a:ext cx="907723" cy="321874"/>
            </a:xfrm>
            <a:prstGeom prst="rect">
              <a:avLst/>
            </a:prstGeom>
            <a:solidFill>
              <a:srgbClr val="91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b="1" dirty="0">
                  <a:effectLst/>
                  <a:latin typeface="Calibri" panose="020F0502020204030204" pitchFamily="34" charset="0"/>
                  <a:ea typeface="MS Mincho" panose="02020609040205080304" pitchFamily="49" charset="-128"/>
                  <a:cs typeface="Times New Roman" panose="02020603050405020304" pitchFamily="18" charset="0"/>
                </a:rPr>
                <a:t>Validation</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45" name="Content Placeholder 3"/>
          <p:cNvSpPr>
            <a:spLocks noGrp="1"/>
          </p:cNvSpPr>
          <p:nvPr>
            <p:ph sz="half" idx="2"/>
          </p:nvPr>
        </p:nvSpPr>
        <p:spPr>
          <a:xfrm>
            <a:off x="6318389" y="2448528"/>
            <a:ext cx="2589089" cy="4968552"/>
          </a:xfrm>
        </p:spPr>
        <p:txBody>
          <a:bodyPr>
            <a:noAutofit/>
          </a:bodyPr>
          <a:lstStyle/>
          <a:p>
            <a:r>
              <a:rPr lang="fr-FR" sz="2000" dirty="0">
                <a:solidFill>
                  <a:schemeClr val="tx1"/>
                </a:solidFill>
                <a:latin typeface="Avenir Book"/>
                <a:cs typeface="Avenir Book"/>
              </a:rPr>
              <a:t>Processus de travail intensif!</a:t>
            </a:r>
          </a:p>
          <a:p>
            <a:endParaRPr lang="fr-FR" sz="2000" dirty="0">
              <a:solidFill>
                <a:schemeClr val="tx1"/>
              </a:solidFill>
              <a:latin typeface="Avenir Book"/>
              <a:cs typeface="Avenir Book"/>
            </a:endParaRPr>
          </a:p>
          <a:p>
            <a:r>
              <a:rPr lang="fr-FR" sz="2000" dirty="0">
                <a:solidFill>
                  <a:schemeClr val="tx1"/>
                </a:solidFill>
                <a:latin typeface="Avenir Book"/>
                <a:cs typeface="Avenir Book"/>
              </a:rPr>
              <a:t>Risque élevé d’exclure les plus pauvres et les plus vulnérables, qui </a:t>
            </a:r>
            <a:br>
              <a:rPr lang="fr-FR" sz="2000" dirty="0">
                <a:solidFill>
                  <a:schemeClr val="tx1"/>
                </a:solidFill>
                <a:latin typeface="Avenir Book"/>
                <a:cs typeface="Avenir Book"/>
              </a:rPr>
            </a:br>
            <a:r>
              <a:rPr lang="fr-FR" sz="2000" dirty="0">
                <a:solidFill>
                  <a:schemeClr val="tx1"/>
                </a:solidFill>
                <a:latin typeface="Avenir Book"/>
                <a:cs typeface="Avenir Book"/>
              </a:rPr>
              <a:t>se heurtent </a:t>
            </a:r>
            <a:br>
              <a:rPr lang="fr-FR" sz="2000" dirty="0">
                <a:solidFill>
                  <a:schemeClr val="tx1"/>
                </a:solidFill>
                <a:latin typeface="Avenir Book"/>
                <a:cs typeface="Avenir Book"/>
              </a:rPr>
            </a:br>
            <a:r>
              <a:rPr lang="fr-FR" sz="2000" dirty="0">
                <a:solidFill>
                  <a:schemeClr val="tx1"/>
                </a:solidFill>
                <a:latin typeface="Avenir Book"/>
                <a:cs typeface="Avenir Book"/>
              </a:rPr>
              <a:t>à davantage d’obstacles …</a:t>
            </a:r>
          </a:p>
        </p:txBody>
      </p:sp>
      <p:sp>
        <p:nvSpPr>
          <p:cNvPr id="40" name="Rectangle 39"/>
          <p:cNvSpPr/>
          <p:nvPr/>
        </p:nvSpPr>
        <p:spPr>
          <a:xfrm>
            <a:off x="-22411" y="0"/>
            <a:ext cx="9166412" cy="80909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 name="Title 1"/>
          <p:cNvSpPr>
            <a:spLocks noGrp="1"/>
          </p:cNvSpPr>
          <p:nvPr>
            <p:ph type="title"/>
          </p:nvPr>
        </p:nvSpPr>
        <p:spPr>
          <a:xfrm>
            <a:off x="0" y="0"/>
            <a:ext cx="9144000" cy="758952"/>
          </a:xfrm>
        </p:spPr>
        <p:txBody>
          <a:bodyPr>
            <a:normAutofit fontScale="90000"/>
          </a:bodyPr>
          <a:lstStyle/>
          <a:p>
            <a:r>
              <a:rPr lang="fr-FR" sz="2900" dirty="0">
                <a:solidFill>
                  <a:schemeClr val="bg1"/>
                </a:solidFill>
                <a:latin typeface="Avenir Medium"/>
                <a:cs typeface="Avenir Medium"/>
              </a:rPr>
              <a:t>Étape 4 </a:t>
            </a:r>
            <a:r>
              <a:rPr lang="fr-FR" sz="3200" dirty="0">
                <a:solidFill>
                  <a:schemeClr val="bg1"/>
                </a:solidFill>
              </a:rPr>
              <a:t>–</a:t>
            </a:r>
            <a:r>
              <a:rPr lang="fr-FR" sz="2900" dirty="0">
                <a:solidFill>
                  <a:schemeClr val="bg1"/>
                </a:solidFill>
                <a:latin typeface="Avenir Medium"/>
                <a:cs typeface="Avenir Medium"/>
              </a:rPr>
              <a:t> Mise en œuvre</a:t>
            </a:r>
            <a:r>
              <a:rPr lang="fr-FR" dirty="0">
                <a:solidFill>
                  <a:schemeClr val="bg1"/>
                </a:solidFill>
                <a:latin typeface="Avenir LT Std 35 Light" pitchFamily="34" charset="0"/>
              </a:rPr>
              <a:t>…</a:t>
            </a:r>
          </a:p>
        </p:txBody>
      </p:sp>
      <p:pic>
        <p:nvPicPr>
          <p:cNvPr id="31" name="Picture 30" descr="A screenshot of a cell phone&#10;&#10;Description generated with very high confidence">
            <a:extLst>
              <a:ext uri="{FF2B5EF4-FFF2-40B4-BE49-F238E27FC236}">
                <a16:creationId xmlns:a16="http://schemas.microsoft.com/office/drawing/2014/main" id="{E1A050A4-F6C7-42C3-A960-18136D38D8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598" y="953489"/>
            <a:ext cx="2941713" cy="1384335"/>
          </a:xfrm>
          <a:prstGeom prst="rect">
            <a:avLst/>
          </a:prstGeom>
        </p:spPr>
      </p:pic>
      <p:sp>
        <p:nvSpPr>
          <p:cNvPr id="32" name="Oval 31">
            <a:extLst>
              <a:ext uri="{FF2B5EF4-FFF2-40B4-BE49-F238E27FC236}">
                <a16:creationId xmlns:a16="http://schemas.microsoft.com/office/drawing/2014/main" id="{44389C6A-1CD1-4919-AC37-EFFAF4624DBD}"/>
              </a:ext>
            </a:extLst>
          </p:cNvPr>
          <p:cNvSpPr/>
          <p:nvPr/>
        </p:nvSpPr>
        <p:spPr>
          <a:xfrm>
            <a:off x="7921443" y="975081"/>
            <a:ext cx="1091943" cy="12985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143997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7"/>
          <p:cNvSpPr>
            <a:spLocks noChangeArrowheads="1"/>
          </p:cNvSpPr>
          <p:nvPr/>
        </p:nvSpPr>
        <p:spPr bwMode="auto">
          <a:xfrm>
            <a:off x="-498192" y="-317193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45" name="Content Placeholder 3"/>
          <p:cNvSpPr>
            <a:spLocks noGrp="1"/>
          </p:cNvSpPr>
          <p:nvPr>
            <p:ph sz="half" idx="2"/>
          </p:nvPr>
        </p:nvSpPr>
        <p:spPr>
          <a:xfrm>
            <a:off x="-184987" y="2703503"/>
            <a:ext cx="4879447" cy="3429000"/>
          </a:xfrm>
        </p:spPr>
        <p:txBody>
          <a:bodyPr>
            <a:normAutofit/>
          </a:bodyPr>
          <a:lstStyle/>
          <a:p>
            <a:pPr marL="274320" lvl="1" indent="0">
              <a:buNone/>
            </a:pPr>
            <a:r>
              <a:rPr lang="fr-FR" sz="3200" dirty="0">
                <a:solidFill>
                  <a:schemeClr val="tx1"/>
                </a:solidFill>
                <a:latin typeface="Avenir Book"/>
                <a:cs typeface="Avenir Book"/>
              </a:rPr>
              <a:t>Collecte de données</a:t>
            </a:r>
          </a:p>
        </p:txBody>
      </p:sp>
      <p:pic>
        <p:nvPicPr>
          <p:cNvPr id="6" name="Picture 5"/>
          <p:cNvPicPr>
            <a:picLocks noChangeAspect="1"/>
          </p:cNvPicPr>
          <p:nvPr/>
        </p:nvPicPr>
        <p:blipFill>
          <a:blip r:embed="rId3"/>
          <a:stretch>
            <a:fillRect/>
          </a:stretch>
        </p:blipFill>
        <p:spPr>
          <a:xfrm>
            <a:off x="1354363" y="1259647"/>
            <a:ext cx="931264" cy="1399441"/>
          </a:xfrm>
          <a:prstGeom prst="rect">
            <a:avLst/>
          </a:prstGeom>
        </p:spPr>
      </p:pic>
      <p:pic>
        <p:nvPicPr>
          <p:cNvPr id="1028" name="Picture 4" descr="https://encrypted-tbn2.gstatic.com/images?q=tbn:ANd9GcQK1ORvk7KcNIC7OxuLzCiKk6Bc3ksMX1NNKb0OSXOi3P4WTli7wcUVwu3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727" y="1385329"/>
            <a:ext cx="927271" cy="927272"/>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5274065" y="3948556"/>
            <a:ext cx="3353463" cy="93671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22411" y="0"/>
            <a:ext cx="9166412" cy="80909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 name="Title 1"/>
          <p:cNvSpPr txBox="1">
            <a:spLocks/>
          </p:cNvSpPr>
          <p:nvPr/>
        </p:nvSpPr>
        <p:spPr>
          <a:xfrm>
            <a:off x="0" y="108892"/>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1900" dirty="0">
                <a:solidFill>
                  <a:schemeClr val="bg1"/>
                </a:solidFill>
                <a:latin typeface="Avenir Medium"/>
                <a:cs typeface="Avenir Medium"/>
              </a:rPr>
              <a:t>Pendant cette étape, quels sont les principaux obstacles menant à l’exclusion?</a:t>
            </a:r>
          </a:p>
        </p:txBody>
      </p:sp>
      <p:pic>
        <p:nvPicPr>
          <p:cNvPr id="16" name="Picture 15" descr="MIS POWERPOINT_3DAY content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pic>
        <p:nvPicPr>
          <p:cNvPr id="3" name="Picture 2"/>
          <p:cNvPicPr>
            <a:picLocks noChangeAspect="1"/>
          </p:cNvPicPr>
          <p:nvPr/>
        </p:nvPicPr>
        <p:blipFill>
          <a:blip r:embed="rId6"/>
          <a:stretch>
            <a:fillRect/>
          </a:stretch>
        </p:blipFill>
        <p:spPr>
          <a:xfrm>
            <a:off x="5486400" y="1026294"/>
            <a:ext cx="1872117" cy="1402281"/>
          </a:xfrm>
          <a:prstGeom prst="rect">
            <a:avLst/>
          </a:prstGeom>
        </p:spPr>
      </p:pic>
      <p:pic>
        <p:nvPicPr>
          <p:cNvPr id="5" name="Picture 4"/>
          <p:cNvPicPr>
            <a:picLocks noChangeAspect="1"/>
          </p:cNvPicPr>
          <p:nvPr/>
        </p:nvPicPr>
        <p:blipFill>
          <a:blip r:embed="rId7"/>
          <a:stretch>
            <a:fillRect/>
          </a:stretch>
        </p:blipFill>
        <p:spPr>
          <a:xfrm>
            <a:off x="767961" y="4028635"/>
            <a:ext cx="2129836" cy="987469"/>
          </a:xfrm>
          <a:prstGeom prst="rect">
            <a:avLst/>
          </a:prstGeom>
        </p:spPr>
      </p:pic>
      <p:pic>
        <p:nvPicPr>
          <p:cNvPr id="3078" name="Picture 6" descr="Image result for complai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7035" y="3851002"/>
            <a:ext cx="3571875" cy="1276350"/>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3"/>
          <p:cNvSpPr txBox="1">
            <a:spLocks/>
          </p:cNvSpPr>
          <p:nvPr/>
        </p:nvSpPr>
        <p:spPr>
          <a:xfrm>
            <a:off x="4572000" y="2497623"/>
            <a:ext cx="4879447" cy="1197956"/>
          </a:xfrm>
          <a:prstGeom prst="rect">
            <a:avLst/>
          </a:prstGeom>
        </p:spPr>
        <p:txBody>
          <a:bodyPr vert="horz" lIns="91440" tIns="45720" rIns="91440" bIns="45720" rtlCol="0">
            <a:normAutofit fontScale="85000" lnSpcReduction="20000"/>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sz="1800" kern="1200">
                <a:solidFill>
                  <a:srgbClr val="00005E"/>
                </a:solidFill>
                <a:latin typeface="+mn-lt"/>
                <a:ea typeface="+mn-ea"/>
                <a:cs typeface="+mn-cs"/>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sz="2800" kern="1200">
                <a:solidFill>
                  <a:schemeClr val="bg1"/>
                </a:solidFill>
                <a:latin typeface="+mn-lt"/>
                <a:ea typeface="+mn-ea"/>
                <a:cs typeface="+mn-cs"/>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sz="2400" kern="1200">
                <a:solidFill>
                  <a:schemeClr val="bg1"/>
                </a:solidFill>
                <a:latin typeface="+mn-lt"/>
                <a:ea typeface="+mn-ea"/>
                <a:cs typeface="+mn-cs"/>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sz="2000" kern="1200">
                <a:solidFill>
                  <a:schemeClr val="bg1"/>
                </a:solidFill>
                <a:latin typeface="+mn-lt"/>
                <a:ea typeface="+mn-ea"/>
                <a:cs typeface="+mn-cs"/>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lvl="1" indent="0">
              <a:buNone/>
            </a:pPr>
            <a:r>
              <a:rPr lang="fr-FR" sz="3200" dirty="0">
                <a:solidFill>
                  <a:schemeClr val="tx1"/>
                </a:solidFill>
                <a:latin typeface="Avenir Book"/>
                <a:cs typeface="Avenir Book"/>
              </a:rPr>
              <a:t>Exigences (ex: pièce d’identité, certificat de handicap, etc.)</a:t>
            </a:r>
          </a:p>
        </p:txBody>
      </p:sp>
      <p:sp>
        <p:nvSpPr>
          <p:cNvPr id="17" name="Content Placeholder 3"/>
          <p:cNvSpPr txBox="1">
            <a:spLocks/>
          </p:cNvSpPr>
          <p:nvPr/>
        </p:nvSpPr>
        <p:spPr>
          <a:xfrm>
            <a:off x="94554" y="4470886"/>
            <a:ext cx="4879447" cy="1550842"/>
          </a:xfrm>
          <a:prstGeom prst="rect">
            <a:avLst/>
          </a:prstGeom>
        </p:spPr>
        <p:txBody>
          <a:bodyPr vert="horz" lIns="91440" tIns="45720" rIns="91440" bIns="45720" rtlCol="0">
            <a:normAutofit/>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sz="1800" kern="1200">
                <a:solidFill>
                  <a:srgbClr val="00005E"/>
                </a:solidFill>
                <a:latin typeface="+mn-lt"/>
                <a:ea typeface="+mn-ea"/>
                <a:cs typeface="+mn-cs"/>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sz="2800" kern="1200">
                <a:solidFill>
                  <a:schemeClr val="bg1"/>
                </a:solidFill>
                <a:latin typeface="+mn-lt"/>
                <a:ea typeface="+mn-ea"/>
                <a:cs typeface="+mn-cs"/>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sz="2400" kern="1200">
                <a:solidFill>
                  <a:schemeClr val="bg1"/>
                </a:solidFill>
                <a:latin typeface="+mn-lt"/>
                <a:ea typeface="+mn-ea"/>
                <a:cs typeface="+mn-cs"/>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sz="2000" kern="1200">
                <a:solidFill>
                  <a:schemeClr val="bg1"/>
                </a:solidFill>
                <a:latin typeface="+mn-lt"/>
                <a:ea typeface="+mn-ea"/>
                <a:cs typeface="+mn-cs"/>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lvl="1" indent="0">
              <a:buNone/>
            </a:pPr>
            <a:endParaRPr lang="fr-FR" sz="3200" dirty="0">
              <a:solidFill>
                <a:schemeClr val="tx1"/>
              </a:solidFill>
              <a:latin typeface="Avenir Book"/>
              <a:cs typeface="Avenir Book"/>
            </a:endParaRPr>
          </a:p>
          <a:p>
            <a:pPr marL="274320" lvl="1" indent="0">
              <a:buNone/>
            </a:pPr>
            <a:r>
              <a:rPr lang="fr-FR" sz="3200" dirty="0">
                <a:solidFill>
                  <a:schemeClr val="tx1"/>
                </a:solidFill>
                <a:latin typeface="Avenir Book"/>
                <a:cs typeface="Avenir Book"/>
              </a:rPr>
              <a:t>Communications</a:t>
            </a:r>
          </a:p>
        </p:txBody>
      </p:sp>
      <p:sp>
        <p:nvSpPr>
          <p:cNvPr id="18" name="Content Placeholder 3"/>
          <p:cNvSpPr txBox="1">
            <a:spLocks/>
          </p:cNvSpPr>
          <p:nvPr/>
        </p:nvSpPr>
        <p:spPr>
          <a:xfrm>
            <a:off x="4467128" y="4625202"/>
            <a:ext cx="4879447" cy="1643062"/>
          </a:xfrm>
          <a:prstGeom prst="rect">
            <a:avLst/>
          </a:prstGeom>
        </p:spPr>
        <p:txBody>
          <a:bodyPr vert="horz" lIns="91440" tIns="45720" rIns="91440" bIns="45720" rtlCol="0">
            <a:normAutofit/>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sz="1800" kern="1200">
                <a:solidFill>
                  <a:srgbClr val="00005E"/>
                </a:solidFill>
                <a:latin typeface="+mn-lt"/>
                <a:ea typeface="+mn-ea"/>
                <a:cs typeface="+mn-cs"/>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sz="2800" kern="1200">
                <a:solidFill>
                  <a:schemeClr val="bg1"/>
                </a:solidFill>
                <a:latin typeface="+mn-lt"/>
                <a:ea typeface="+mn-ea"/>
                <a:cs typeface="+mn-cs"/>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sz="2400" kern="1200">
                <a:solidFill>
                  <a:schemeClr val="bg1"/>
                </a:solidFill>
                <a:latin typeface="+mn-lt"/>
                <a:ea typeface="+mn-ea"/>
                <a:cs typeface="+mn-cs"/>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sz="2000" kern="1200">
                <a:solidFill>
                  <a:schemeClr val="bg1"/>
                </a:solidFill>
                <a:latin typeface="+mn-lt"/>
                <a:ea typeface="+mn-ea"/>
                <a:cs typeface="+mn-cs"/>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lvl="1" indent="0">
              <a:buNone/>
            </a:pPr>
            <a:endParaRPr lang="fr-FR" sz="3200" dirty="0">
              <a:solidFill>
                <a:schemeClr val="tx1"/>
              </a:solidFill>
              <a:latin typeface="Avenir Book"/>
              <a:cs typeface="Avenir Book"/>
            </a:endParaRPr>
          </a:p>
          <a:p>
            <a:pPr marL="274320" lvl="1" indent="0">
              <a:buNone/>
            </a:pPr>
            <a:r>
              <a:rPr lang="fr-FR" sz="3200" dirty="0">
                <a:solidFill>
                  <a:schemeClr val="tx1"/>
                </a:solidFill>
                <a:latin typeface="Avenir Book"/>
                <a:cs typeface="Avenir Book"/>
              </a:rPr>
              <a:t>Plaintes/recours</a:t>
            </a:r>
          </a:p>
        </p:txBody>
      </p:sp>
    </p:spTree>
    <p:extLst>
      <p:ext uri="{BB962C8B-B14F-4D97-AF65-F5344CB8AC3E}">
        <p14:creationId xmlns:p14="http://schemas.microsoft.com/office/powerpoint/2010/main" val="179837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39615" y="2649667"/>
            <a:ext cx="2376264" cy="126291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2000" dirty="0">
                <a:solidFill>
                  <a:schemeClr val="tx1">
                    <a:lumMod val="65000"/>
                    <a:lumOff val="35000"/>
                  </a:schemeClr>
                </a:solidFill>
                <a:latin typeface="Avenir Book"/>
                <a:ea typeface="MS Mincho" panose="02020609040205080304" pitchFamily="49" charset="-128"/>
                <a:cs typeface="Avenir Book"/>
              </a:rPr>
              <a:t>Faible couverture</a:t>
            </a:r>
          </a:p>
        </p:txBody>
      </p:sp>
      <p:sp>
        <p:nvSpPr>
          <p:cNvPr id="5" name="Rounded Rectangle 4"/>
          <p:cNvSpPr/>
          <p:nvPr/>
        </p:nvSpPr>
        <p:spPr>
          <a:xfrm>
            <a:off x="3463951" y="2649667"/>
            <a:ext cx="2376264" cy="126291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altLang="en-US" sz="2000" dirty="0">
                <a:solidFill>
                  <a:schemeClr val="tx1">
                    <a:lumMod val="65000"/>
                    <a:lumOff val="35000"/>
                  </a:schemeClr>
                </a:solidFill>
                <a:latin typeface="Avenir Book"/>
                <a:ea typeface="MS Mincho" panose="02020609040205080304" pitchFamily="49" charset="-128"/>
                <a:cs typeface="Avenir Book"/>
              </a:rPr>
              <a:t>Conception </a:t>
            </a:r>
            <a:br>
              <a:rPr lang="fr-FR" altLang="en-US" sz="2000" dirty="0">
                <a:solidFill>
                  <a:schemeClr val="tx1">
                    <a:lumMod val="65000"/>
                    <a:lumOff val="35000"/>
                  </a:schemeClr>
                </a:solidFill>
                <a:latin typeface="Avenir Book"/>
                <a:ea typeface="MS Mincho" panose="02020609040205080304" pitchFamily="49" charset="-128"/>
                <a:cs typeface="Avenir Book"/>
              </a:rPr>
            </a:br>
            <a:r>
              <a:rPr lang="fr-FR" altLang="en-US" sz="2000" dirty="0">
                <a:solidFill>
                  <a:schemeClr val="tx1">
                    <a:lumMod val="65000"/>
                    <a:lumOff val="35000"/>
                  </a:schemeClr>
                </a:solidFill>
                <a:latin typeface="Avenir Book"/>
                <a:ea typeface="MS Mincho" panose="02020609040205080304" pitchFamily="49" charset="-128"/>
                <a:cs typeface="Avenir Book"/>
              </a:rPr>
              <a:t>du ciblage</a:t>
            </a:r>
          </a:p>
        </p:txBody>
      </p:sp>
      <p:sp>
        <p:nvSpPr>
          <p:cNvPr id="6" name="Rounded Rectangle 5"/>
          <p:cNvSpPr/>
          <p:nvPr/>
        </p:nvSpPr>
        <p:spPr>
          <a:xfrm>
            <a:off x="2459238" y="1143000"/>
            <a:ext cx="4384430" cy="844062"/>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2000" b="1" dirty="0">
                <a:latin typeface="Avenir LT Std 35 Light" pitchFamily="34" charset="0"/>
                <a:ea typeface="MS Mincho" panose="02020609040205080304" pitchFamily="49" charset="-128"/>
                <a:cs typeface="Times New Roman" panose="02020603050405020304" pitchFamily="18" charset="0"/>
              </a:rPr>
              <a:t>Facteurs d’exclusion </a:t>
            </a:r>
            <a:br>
              <a:rPr lang="fr-FR" sz="2000" b="1" dirty="0">
                <a:latin typeface="Avenir LT Std 35 Light" pitchFamily="34" charset="0"/>
                <a:ea typeface="MS Mincho" panose="02020609040205080304" pitchFamily="49" charset="-128"/>
                <a:cs typeface="Times New Roman" panose="02020603050405020304" pitchFamily="18" charset="0"/>
              </a:rPr>
            </a:br>
            <a:r>
              <a:rPr lang="fr-FR" sz="2000" b="1" dirty="0">
                <a:latin typeface="Avenir LT Std 35 Light" pitchFamily="34" charset="0"/>
                <a:ea typeface="MS Mincho" panose="02020609040205080304" pitchFamily="49" charset="-128"/>
                <a:cs typeface="Times New Roman" panose="02020603050405020304" pitchFamily="18" charset="0"/>
              </a:rPr>
              <a:t>dans un programme:</a:t>
            </a:r>
          </a:p>
        </p:txBody>
      </p:sp>
      <p:cxnSp>
        <p:nvCxnSpPr>
          <p:cNvPr id="8" name="Straight Arrow Connector 7"/>
          <p:cNvCxnSpPr>
            <a:cxnSpLocks noChangeShapeType="1"/>
          </p:cNvCxnSpPr>
          <p:nvPr/>
        </p:nvCxnSpPr>
        <p:spPr bwMode="auto">
          <a:xfrm>
            <a:off x="4651453" y="2032574"/>
            <a:ext cx="0" cy="616926"/>
          </a:xfrm>
          <a:prstGeom prst="straightConnector1">
            <a:avLst/>
          </a:prstGeom>
          <a:noFill/>
          <a:ln w="9525">
            <a:solidFill>
              <a:schemeClr val="accent3">
                <a:lumMod val="50000"/>
              </a:schemeClr>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Arrow Connector 10"/>
          <p:cNvCxnSpPr>
            <a:cxnSpLocks noChangeShapeType="1"/>
          </p:cNvCxnSpPr>
          <p:nvPr/>
        </p:nvCxnSpPr>
        <p:spPr bwMode="auto">
          <a:xfrm flipH="1">
            <a:off x="1628364" y="2032574"/>
            <a:ext cx="3023089" cy="616926"/>
          </a:xfrm>
          <a:prstGeom prst="straightConnector1">
            <a:avLst/>
          </a:prstGeom>
          <a:noFill/>
          <a:ln w="6350">
            <a:solidFill>
              <a:schemeClr val="accent3">
                <a:lumMod val="50000"/>
              </a:schemeClr>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Arrow Connector 20"/>
          <p:cNvCxnSpPr>
            <a:cxnSpLocks noChangeShapeType="1"/>
          </p:cNvCxnSpPr>
          <p:nvPr/>
        </p:nvCxnSpPr>
        <p:spPr bwMode="auto">
          <a:xfrm>
            <a:off x="1618107" y="3958089"/>
            <a:ext cx="0" cy="442546"/>
          </a:xfrm>
          <a:prstGeom prst="straightConnector1">
            <a:avLst/>
          </a:prstGeom>
          <a:noFill/>
          <a:ln w="6350">
            <a:solidFill>
              <a:schemeClr val="accent3">
                <a:lumMod val="50000"/>
              </a:schemeClr>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2" name="Rounded Rectangle 31"/>
          <p:cNvSpPr/>
          <p:nvPr/>
        </p:nvSpPr>
        <p:spPr>
          <a:xfrm>
            <a:off x="439615" y="4377859"/>
            <a:ext cx="2376264" cy="126291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2000" dirty="0">
                <a:solidFill>
                  <a:schemeClr val="tx1">
                    <a:lumMod val="65000"/>
                    <a:lumOff val="35000"/>
                  </a:schemeClr>
                </a:solidFill>
                <a:latin typeface="Avenir Book"/>
                <a:ea typeface="MS Mincho" panose="02020609040205080304" pitchFamily="49" charset="-128"/>
                <a:cs typeface="Avenir Book"/>
              </a:rPr>
              <a:t>Économie politique </a:t>
            </a:r>
            <a:br>
              <a:rPr lang="fr-FR" sz="2000" dirty="0">
                <a:solidFill>
                  <a:schemeClr val="tx1">
                    <a:lumMod val="65000"/>
                    <a:lumOff val="35000"/>
                  </a:schemeClr>
                </a:solidFill>
                <a:latin typeface="Avenir Book"/>
                <a:ea typeface="MS Mincho" panose="02020609040205080304" pitchFamily="49" charset="-128"/>
                <a:cs typeface="Avenir Book"/>
              </a:rPr>
            </a:br>
            <a:r>
              <a:rPr lang="fr-FR" sz="2000" dirty="0">
                <a:solidFill>
                  <a:schemeClr val="tx1">
                    <a:lumMod val="65000"/>
                    <a:lumOff val="35000"/>
                  </a:schemeClr>
                </a:solidFill>
                <a:latin typeface="Avenir Book"/>
                <a:ea typeface="MS Mincho" panose="02020609040205080304" pitchFamily="49" charset="-128"/>
                <a:cs typeface="Avenir Book"/>
              </a:rPr>
              <a:t>et budget</a:t>
            </a:r>
          </a:p>
        </p:txBody>
      </p:sp>
      <p:sp>
        <p:nvSpPr>
          <p:cNvPr id="34" name="Rounded Rectangle 33"/>
          <p:cNvSpPr/>
          <p:nvPr/>
        </p:nvSpPr>
        <p:spPr>
          <a:xfrm>
            <a:off x="3463951" y="4377859"/>
            <a:ext cx="2376264" cy="126291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2000" dirty="0">
                <a:solidFill>
                  <a:schemeClr val="tx1">
                    <a:lumMod val="65000"/>
                    <a:lumOff val="35000"/>
                  </a:schemeClr>
                </a:solidFill>
                <a:latin typeface="Avenir Book"/>
                <a:ea typeface="MS Mincho" panose="02020609040205080304" pitchFamily="49" charset="-128"/>
                <a:cs typeface="Avenir Book"/>
              </a:rPr>
              <a:t>Mécanismes </a:t>
            </a:r>
            <a:br>
              <a:rPr lang="fr-FR" sz="2000" dirty="0">
                <a:solidFill>
                  <a:schemeClr val="tx1">
                    <a:lumMod val="65000"/>
                    <a:lumOff val="35000"/>
                  </a:schemeClr>
                </a:solidFill>
                <a:latin typeface="Avenir Book"/>
                <a:ea typeface="MS Mincho" panose="02020609040205080304" pitchFamily="49" charset="-128"/>
                <a:cs typeface="Avenir Book"/>
              </a:rPr>
            </a:br>
            <a:r>
              <a:rPr lang="fr-FR" sz="2000" dirty="0">
                <a:solidFill>
                  <a:schemeClr val="tx1">
                    <a:lumMod val="65000"/>
                    <a:lumOff val="35000"/>
                  </a:schemeClr>
                </a:solidFill>
                <a:latin typeface="Avenir Book"/>
                <a:ea typeface="MS Mincho" panose="02020609040205080304" pitchFamily="49" charset="-128"/>
                <a:cs typeface="Avenir Book"/>
              </a:rPr>
              <a:t>et quotas</a:t>
            </a:r>
          </a:p>
        </p:txBody>
      </p:sp>
      <p:sp>
        <p:nvSpPr>
          <p:cNvPr id="12" name="Rounded Rectangle 11"/>
          <p:cNvSpPr/>
          <p:nvPr/>
        </p:nvSpPr>
        <p:spPr>
          <a:xfrm>
            <a:off x="6488287" y="2649667"/>
            <a:ext cx="2376264" cy="126291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altLang="en-US" sz="2000" dirty="0">
                <a:solidFill>
                  <a:schemeClr val="tx1">
                    <a:lumMod val="65000"/>
                    <a:lumOff val="35000"/>
                  </a:schemeClr>
                </a:solidFill>
                <a:latin typeface="Avenir Book"/>
                <a:ea typeface="MS Mincho" panose="02020609040205080304" pitchFamily="49" charset="-128"/>
                <a:cs typeface="Avenir Book"/>
              </a:rPr>
              <a:t>Mise en œuvre</a:t>
            </a:r>
            <a:br>
              <a:rPr lang="fr-FR" altLang="en-US" sz="2000" dirty="0">
                <a:solidFill>
                  <a:schemeClr val="tx1">
                    <a:lumMod val="65000"/>
                    <a:lumOff val="35000"/>
                  </a:schemeClr>
                </a:solidFill>
                <a:latin typeface="Avenir Book"/>
                <a:ea typeface="MS Mincho" panose="02020609040205080304" pitchFamily="49" charset="-128"/>
                <a:cs typeface="Avenir Book"/>
              </a:rPr>
            </a:br>
            <a:r>
              <a:rPr lang="fr-FR" altLang="en-US" sz="2000" dirty="0">
                <a:solidFill>
                  <a:schemeClr val="tx1">
                    <a:lumMod val="65000"/>
                    <a:lumOff val="35000"/>
                  </a:schemeClr>
                </a:solidFill>
                <a:latin typeface="Avenir Book"/>
                <a:ea typeface="MS Mincho" panose="02020609040205080304" pitchFamily="49" charset="-128"/>
                <a:cs typeface="Avenir Book"/>
              </a:rPr>
              <a:t> du ciblage</a:t>
            </a:r>
          </a:p>
        </p:txBody>
      </p:sp>
      <p:sp>
        <p:nvSpPr>
          <p:cNvPr id="14" name="Rounded Rectangle 13"/>
          <p:cNvSpPr/>
          <p:nvPr/>
        </p:nvSpPr>
        <p:spPr>
          <a:xfrm>
            <a:off x="6488287" y="4377859"/>
            <a:ext cx="2376264" cy="126291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2000" dirty="0">
                <a:solidFill>
                  <a:schemeClr val="tx1">
                    <a:lumMod val="65000"/>
                    <a:lumOff val="35000"/>
                  </a:schemeClr>
                </a:solidFill>
                <a:latin typeface="Avenir Book"/>
                <a:ea typeface="MS Mincho" panose="02020609040205080304" pitchFamily="49" charset="-128"/>
                <a:cs typeface="Avenir Book"/>
              </a:rPr>
              <a:t>Efficacité</a:t>
            </a:r>
            <a:br>
              <a:rPr lang="fr-FR" sz="2000" dirty="0">
                <a:solidFill>
                  <a:schemeClr val="tx1">
                    <a:lumMod val="65000"/>
                    <a:lumOff val="35000"/>
                  </a:schemeClr>
                </a:solidFill>
                <a:latin typeface="Avenir Book"/>
                <a:ea typeface="MS Mincho" panose="02020609040205080304" pitchFamily="49" charset="-128"/>
                <a:cs typeface="Avenir Book"/>
              </a:rPr>
            </a:br>
            <a:r>
              <a:rPr lang="fr-FR" sz="2000" dirty="0">
                <a:solidFill>
                  <a:schemeClr val="tx1">
                    <a:lumMod val="65000"/>
                    <a:lumOff val="35000"/>
                  </a:schemeClr>
                </a:solidFill>
                <a:latin typeface="Avenir Book"/>
                <a:ea typeface="MS Mincho" panose="02020609040205080304" pitchFamily="49" charset="-128"/>
                <a:cs typeface="Avenir Book"/>
              </a:rPr>
              <a:t> et solidité</a:t>
            </a:r>
          </a:p>
        </p:txBody>
      </p:sp>
      <p:cxnSp>
        <p:nvCxnSpPr>
          <p:cNvPr id="24" name="Straight Arrow Connector 23"/>
          <p:cNvCxnSpPr>
            <a:cxnSpLocks noChangeShapeType="1"/>
          </p:cNvCxnSpPr>
          <p:nvPr/>
        </p:nvCxnSpPr>
        <p:spPr bwMode="auto">
          <a:xfrm>
            <a:off x="4651453" y="3958089"/>
            <a:ext cx="0" cy="442546"/>
          </a:xfrm>
          <a:prstGeom prst="straightConnector1">
            <a:avLst/>
          </a:prstGeom>
          <a:noFill/>
          <a:ln w="9525">
            <a:solidFill>
              <a:schemeClr val="accent3">
                <a:lumMod val="50000"/>
              </a:schemeClr>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Arrow Connector 24"/>
          <p:cNvCxnSpPr>
            <a:cxnSpLocks noChangeShapeType="1"/>
          </p:cNvCxnSpPr>
          <p:nvPr/>
        </p:nvCxnSpPr>
        <p:spPr bwMode="auto">
          <a:xfrm>
            <a:off x="7610064" y="3958089"/>
            <a:ext cx="0" cy="442546"/>
          </a:xfrm>
          <a:prstGeom prst="straightConnector1">
            <a:avLst/>
          </a:prstGeom>
          <a:noFill/>
          <a:ln w="9525">
            <a:solidFill>
              <a:schemeClr val="accent3">
                <a:lumMod val="50000"/>
              </a:schemeClr>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Arrow Connector 25"/>
          <p:cNvCxnSpPr>
            <a:cxnSpLocks noChangeShapeType="1"/>
          </p:cNvCxnSpPr>
          <p:nvPr/>
        </p:nvCxnSpPr>
        <p:spPr bwMode="auto">
          <a:xfrm>
            <a:off x="4651453" y="2032574"/>
            <a:ext cx="3024554" cy="616926"/>
          </a:xfrm>
          <a:prstGeom prst="straightConnector1">
            <a:avLst/>
          </a:prstGeom>
          <a:noFill/>
          <a:ln w="9525">
            <a:solidFill>
              <a:schemeClr val="accent3">
                <a:lumMod val="50000"/>
              </a:schemeClr>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6" name="Picture 15" descr="MIS POWERPOINT_3DAY content1.jpg"/>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5412868"/>
            <a:ext cx="9144000" cy="1450994"/>
          </a:xfrm>
          <a:prstGeom prst="rect">
            <a:avLst/>
          </a:prstGeom>
        </p:spPr>
      </p:pic>
      <p:sp>
        <p:nvSpPr>
          <p:cNvPr id="17" name="Rectangle 16"/>
          <p:cNvSpPr/>
          <p:nvPr/>
        </p:nvSpPr>
        <p:spPr>
          <a:xfrm>
            <a:off x="-22411" y="0"/>
            <a:ext cx="9166412" cy="910695"/>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8" name="Title 1"/>
          <p:cNvSpPr txBox="1">
            <a:spLocks/>
          </p:cNvSpPr>
          <p:nvPr/>
        </p:nvSpPr>
        <p:spPr>
          <a:xfrm>
            <a:off x="988845" y="104155"/>
            <a:ext cx="7143899" cy="7589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dirty="0">
                <a:solidFill>
                  <a:schemeClr val="bg1"/>
                </a:solidFill>
                <a:latin typeface="Avenir Medium"/>
                <a:cs typeface="Avenir Medium"/>
              </a:rPr>
              <a:t>En résumé… les causes de l’exclusion</a:t>
            </a:r>
          </a:p>
        </p:txBody>
      </p:sp>
    </p:spTree>
    <p:extLst>
      <p:ext uri="{BB962C8B-B14F-4D97-AF65-F5344CB8AC3E}">
        <p14:creationId xmlns:p14="http://schemas.microsoft.com/office/powerpoint/2010/main" val="2784428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0" y="1740877"/>
            <a:ext cx="4876800" cy="5117123"/>
          </a:xfrm>
        </p:spPr>
        <p:txBody>
          <a:bodyPr>
            <a:normAutofit fontScale="62500" lnSpcReduction="20000"/>
          </a:bodyPr>
          <a:lstStyle/>
          <a:p>
            <a:pPr>
              <a:lnSpc>
                <a:spcPct val="170000"/>
              </a:lnSpc>
              <a:buFont typeface="Arial"/>
              <a:buChar char="•"/>
              <a:defRPr/>
            </a:pPr>
            <a:r>
              <a:rPr lang="fr-FR" altLang="en-US" dirty="0">
                <a:latin typeface="Avenir LT Std 35 Light" pitchFamily="34" charset="0"/>
                <a:ea typeface="ＭＳ Ｐゴシック" pitchFamily="-109" charset="-128"/>
              </a:rPr>
              <a:t>Augmenter les ressources disponibles, étendre la couverture;</a:t>
            </a:r>
          </a:p>
          <a:p>
            <a:pPr>
              <a:lnSpc>
                <a:spcPct val="170000"/>
              </a:lnSpc>
              <a:buFont typeface="Arial"/>
              <a:buChar char="•"/>
              <a:defRPr/>
            </a:pPr>
            <a:r>
              <a:rPr lang="fr-FR" altLang="en-US" dirty="0">
                <a:latin typeface="Avenir LT Std 35 Light" pitchFamily="34" charset="0"/>
                <a:ea typeface="ＭＳ Ｐゴシック" pitchFamily="-109" charset="-128"/>
              </a:rPr>
              <a:t>Réfléchir à la couverture dans </a:t>
            </a:r>
            <a:br>
              <a:rPr lang="fr-FR" altLang="en-US" dirty="0">
                <a:latin typeface="Avenir LT Std 35 Light" pitchFamily="34" charset="0"/>
                <a:ea typeface="ＭＳ Ｐゴシック" pitchFamily="-109" charset="-128"/>
              </a:rPr>
            </a:br>
            <a:r>
              <a:rPr lang="fr-FR" altLang="en-US" dirty="0">
                <a:latin typeface="Avenir LT Std 35 Light" pitchFamily="34" charset="0"/>
                <a:ea typeface="ＭＳ Ｐゴシック" pitchFamily="-109" charset="-128"/>
              </a:rPr>
              <a:t>tous les programmes;</a:t>
            </a:r>
          </a:p>
          <a:p>
            <a:pPr>
              <a:lnSpc>
                <a:spcPct val="170000"/>
              </a:lnSpc>
              <a:buFont typeface="Arial"/>
              <a:buChar char="•"/>
              <a:defRPr/>
            </a:pPr>
            <a:r>
              <a:rPr lang="fr-FR" altLang="en-US" dirty="0">
                <a:latin typeface="Avenir LT Std 35 Light" pitchFamily="34" charset="0"/>
                <a:ea typeface="ＭＳ Ｐゴシック" pitchFamily="-109" charset="-128"/>
              </a:rPr>
              <a:t>Mettre en place des procédures </a:t>
            </a:r>
            <a:br>
              <a:rPr lang="fr-FR" altLang="en-US" dirty="0">
                <a:latin typeface="Avenir LT Std 35 Light" pitchFamily="34" charset="0"/>
                <a:ea typeface="ＭＳ Ｐゴシック" pitchFamily="-109" charset="-128"/>
              </a:rPr>
            </a:br>
            <a:r>
              <a:rPr lang="fr-FR" altLang="en-US" dirty="0">
                <a:latin typeface="Avenir LT Std 35 Light" pitchFamily="34" charset="0"/>
                <a:ea typeface="ＭＳ Ｐゴシック" pitchFamily="-109" charset="-128"/>
              </a:rPr>
              <a:t>de plainte efficaces; </a:t>
            </a:r>
          </a:p>
          <a:p>
            <a:pPr>
              <a:lnSpc>
                <a:spcPct val="170000"/>
              </a:lnSpc>
              <a:buFont typeface="Arial"/>
              <a:buChar char="•"/>
              <a:defRPr/>
            </a:pPr>
            <a:r>
              <a:rPr lang="fr-FR" altLang="en-US" dirty="0">
                <a:latin typeface="Avenir LT Std 35 Light" pitchFamily="34" charset="0"/>
                <a:ea typeface="ＭＳ Ｐゴシック" pitchFamily="-109" charset="-128"/>
              </a:rPr>
              <a:t>Procéder régulièrement à </a:t>
            </a:r>
            <a:br>
              <a:rPr lang="fr-FR" altLang="en-US" dirty="0">
                <a:latin typeface="Avenir LT Std 35 Light" pitchFamily="34" charset="0"/>
                <a:ea typeface="ＭＳ Ｐゴシック" pitchFamily="-109" charset="-128"/>
              </a:rPr>
            </a:br>
            <a:r>
              <a:rPr lang="fr-FR" altLang="en-US" dirty="0">
                <a:latin typeface="Avenir LT Std 35 Light" pitchFamily="34" charset="0"/>
                <a:ea typeface="ＭＳ Ｐゴシック" pitchFamily="-109" charset="-128"/>
              </a:rPr>
              <a:t>une recertification;</a:t>
            </a:r>
          </a:p>
          <a:p>
            <a:pPr>
              <a:lnSpc>
                <a:spcPct val="170000"/>
              </a:lnSpc>
              <a:buFont typeface="Arial"/>
              <a:buChar char="•"/>
              <a:defRPr/>
            </a:pPr>
            <a:r>
              <a:rPr lang="fr-FR" altLang="en-US" dirty="0">
                <a:latin typeface="Avenir LT Std 35 Light" pitchFamily="34" charset="0"/>
                <a:ea typeface="ＭＳ Ｐゴシック" pitchFamily="-109" charset="-128"/>
              </a:rPr>
              <a:t>Superviser le ciblage pour en améliorer</a:t>
            </a:r>
            <a:br>
              <a:rPr lang="fr-FR" altLang="en-US" dirty="0">
                <a:latin typeface="Avenir LT Std 35 Light" pitchFamily="34" charset="0"/>
                <a:ea typeface="ＭＳ Ｐゴシック" pitchFamily="-109" charset="-128"/>
              </a:rPr>
            </a:br>
            <a:r>
              <a:rPr lang="fr-FR" altLang="en-US" dirty="0">
                <a:latin typeface="Avenir LT Std 35 Light" pitchFamily="34" charset="0"/>
                <a:ea typeface="ＭＳ Ｐゴシック" pitchFamily="-109" charset="-128"/>
              </a:rPr>
              <a:t> la mise en œuvre.</a:t>
            </a:r>
          </a:p>
        </p:txBody>
      </p:sp>
      <p:pic>
        <p:nvPicPr>
          <p:cNvPr id="4" name="Picture 3"/>
          <p:cNvPicPr>
            <a:picLocks noChangeAspect="1"/>
          </p:cNvPicPr>
          <p:nvPr/>
        </p:nvPicPr>
        <p:blipFill>
          <a:blip r:embed="rId3"/>
          <a:stretch>
            <a:fillRect/>
          </a:stretch>
        </p:blipFill>
        <p:spPr>
          <a:xfrm>
            <a:off x="1502955" y="1465484"/>
            <a:ext cx="871903" cy="944562"/>
          </a:xfrm>
          <a:prstGeom prst="rect">
            <a:avLst/>
          </a:prstGeom>
        </p:spPr>
      </p:pic>
      <p:pic>
        <p:nvPicPr>
          <p:cNvPr id="8196" name="Picture 4" descr="Image result for empty pockets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417638"/>
            <a:ext cx="801102" cy="119725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commun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552" y="2662737"/>
            <a:ext cx="2502277" cy="89176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technolog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808" y="3865306"/>
            <a:ext cx="998894" cy="9988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stretch>
            <a:fillRect/>
          </a:stretch>
        </p:blipFill>
        <p:spPr>
          <a:xfrm>
            <a:off x="1522448" y="3915345"/>
            <a:ext cx="1368750" cy="910841"/>
          </a:xfrm>
          <a:prstGeom prst="rect">
            <a:avLst/>
          </a:prstGeom>
        </p:spPr>
      </p:pic>
      <p:pic>
        <p:nvPicPr>
          <p:cNvPr id="8206" name="Picture 14" descr="Image result for capacity peo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5144731"/>
            <a:ext cx="1764326" cy="10098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2411" y="269238"/>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Title 1"/>
          <p:cNvSpPr txBox="1">
            <a:spLocks/>
          </p:cNvSpPr>
          <p:nvPr/>
        </p:nvSpPr>
        <p:spPr>
          <a:xfrm>
            <a:off x="1680449" y="188751"/>
            <a:ext cx="6256957"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cs typeface="Avenir Medium"/>
              </a:rPr>
              <a:t>Quelle est donc la marche à suivre?</a:t>
            </a:r>
          </a:p>
        </p:txBody>
      </p:sp>
    </p:spTree>
    <p:extLst>
      <p:ext uri="{BB962C8B-B14F-4D97-AF65-F5344CB8AC3E}">
        <p14:creationId xmlns:p14="http://schemas.microsoft.com/office/powerpoint/2010/main" val="234104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2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72000" y="2209800"/>
            <a:ext cx="4572000" cy="1323439"/>
          </a:xfrm>
          <a:prstGeom prst="rect">
            <a:avLst/>
          </a:prstGeom>
          <a:noFill/>
        </p:spPr>
        <p:txBody>
          <a:bodyPr wrap="square" rtlCol="0">
            <a:spAutoFit/>
          </a:bodyPr>
          <a:lstStyle/>
          <a:p>
            <a:pPr algn="ctr"/>
            <a:r>
              <a:rPr lang="fr-FR" sz="4000" dirty="0">
                <a:solidFill>
                  <a:schemeClr val="bg1"/>
                </a:solidFill>
                <a:latin typeface="Avenir Book"/>
                <a:cs typeface="Avenir Book"/>
              </a:rPr>
              <a:t>Élaboration de scénarios: S&amp;I</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1928437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3" name="Rectangle 2"/>
          <p:cNvSpPr/>
          <p:nvPr/>
        </p:nvSpPr>
        <p:spPr>
          <a:xfrm>
            <a:off x="609600" y="1447800"/>
            <a:ext cx="8403768" cy="3970318"/>
          </a:xfrm>
          <a:prstGeom prst="rect">
            <a:avLst/>
          </a:prstGeom>
        </p:spPr>
        <p:txBody>
          <a:bodyPr wrap="square">
            <a:spAutoFit/>
          </a:bodyPr>
          <a:lstStyle/>
          <a:p>
            <a:r>
              <a:rPr lang="fr-FR" sz="2200" dirty="0">
                <a:latin typeface="Avenir Book"/>
                <a:cs typeface="Avenir Book"/>
              </a:rPr>
              <a:t>Puisez vos connaissances dans 2 sources:</a:t>
            </a:r>
          </a:p>
          <a:p>
            <a:pPr marL="457200" indent="-457200">
              <a:buFont typeface="Arial" panose="020B0604020202020204" pitchFamily="34" charset="0"/>
              <a:buChar char="•"/>
            </a:pPr>
            <a:r>
              <a:rPr lang="fr-FR" sz="2200" dirty="0">
                <a:latin typeface="Avenir Book"/>
                <a:cs typeface="Avenir Book"/>
              </a:rPr>
              <a:t>Vos lectures d’hier soir sur la S&amp;I;</a:t>
            </a:r>
          </a:p>
          <a:p>
            <a:pPr marL="457200" indent="-457200">
              <a:spcAft>
                <a:spcPts val="1200"/>
              </a:spcAft>
              <a:buFont typeface="Arial" panose="020B0604020202020204" pitchFamily="34" charset="0"/>
              <a:buChar char="•"/>
            </a:pPr>
            <a:r>
              <a:rPr lang="fr-FR" sz="2200" dirty="0">
                <a:latin typeface="Avenir Book"/>
                <a:cs typeface="Avenir Book"/>
              </a:rPr>
              <a:t>Les notes prises pendant les mini-exposés.</a:t>
            </a:r>
          </a:p>
          <a:p>
            <a:r>
              <a:rPr lang="fr-FR" sz="2200" dirty="0">
                <a:latin typeface="Avenir Book"/>
                <a:cs typeface="Avenir Book"/>
              </a:rPr>
              <a:t>Exercice (15 min.): analyser minutieusement la méthode de S&amp;I utilisée dans votre scénario (avantages, inconvénients).</a:t>
            </a:r>
          </a:p>
          <a:p>
            <a:endParaRPr lang="fr-FR" sz="2200" dirty="0">
              <a:latin typeface="Avenir Book"/>
              <a:cs typeface="Avenir Book"/>
            </a:endParaRPr>
          </a:p>
          <a:p>
            <a:r>
              <a:rPr lang="fr-FR" sz="2200" dirty="0">
                <a:latin typeface="Avenir Book"/>
                <a:cs typeface="Avenir Book"/>
              </a:rPr>
              <a:t>Demandez-vous:</a:t>
            </a:r>
          </a:p>
          <a:p>
            <a:pPr marL="285750" indent="-285750">
              <a:buFont typeface="Arial" panose="020B0604020202020204" pitchFamily="34" charset="0"/>
              <a:buChar char="•"/>
            </a:pPr>
            <a:r>
              <a:rPr lang="fr-FR" sz="2200" dirty="0">
                <a:latin typeface="Avenir Book"/>
                <a:cs typeface="Avenir Book"/>
              </a:rPr>
              <a:t>La couverture des personnes dans le besoin est-elle garantie?</a:t>
            </a:r>
          </a:p>
          <a:p>
            <a:pPr marL="285750" indent="-285750">
              <a:buFont typeface="Arial" panose="020B0604020202020204" pitchFamily="34" charset="0"/>
              <a:buChar char="•"/>
            </a:pPr>
            <a:r>
              <a:rPr lang="fr-FR" sz="2200" dirty="0">
                <a:latin typeface="Avenir Book"/>
                <a:cs typeface="Avenir Book"/>
              </a:rPr>
              <a:t>Et celle des personnes à risque?</a:t>
            </a:r>
          </a:p>
          <a:p>
            <a:pPr marL="285750" indent="-285750">
              <a:buFont typeface="Arial" panose="020B0604020202020204" pitchFamily="34" charset="0"/>
              <a:buChar char="•"/>
            </a:pPr>
            <a:r>
              <a:rPr lang="fr-FR" sz="2200" dirty="0">
                <a:latin typeface="Avenir Book"/>
                <a:cs typeface="Avenir Book"/>
              </a:rPr>
              <a:t>Existe-t-il des risques d’inclusion/exclusion? Comment?</a:t>
            </a:r>
          </a:p>
          <a:p>
            <a:pPr marL="285750" indent="-285750">
              <a:buFont typeface="Arial" panose="020B0604020202020204" pitchFamily="34" charset="0"/>
              <a:buChar char="•"/>
            </a:pPr>
            <a:r>
              <a:rPr lang="fr-FR" sz="2200" dirty="0">
                <a:latin typeface="Avenir Book"/>
                <a:cs typeface="Avenir Book"/>
              </a:rPr>
              <a:t>Quelle est la situation dans votre pays? </a:t>
            </a:r>
          </a:p>
        </p:txBody>
      </p:sp>
      <p:sp>
        <p:nvSpPr>
          <p:cNvPr id="5" name="Rectangle 4"/>
          <p:cNvSpPr/>
          <p:nvPr/>
        </p:nvSpPr>
        <p:spPr>
          <a:xfrm>
            <a:off x="0" y="5410200"/>
            <a:ext cx="9143999" cy="461665"/>
          </a:xfrm>
          <a:prstGeom prst="rect">
            <a:avLst/>
          </a:prstGeom>
        </p:spPr>
        <p:txBody>
          <a:bodyPr wrap="square">
            <a:spAutoFit/>
          </a:bodyPr>
          <a:lstStyle/>
          <a:p>
            <a:pPr algn="ctr"/>
            <a:r>
              <a:rPr lang="fr-FR" sz="2400" dirty="0">
                <a:solidFill>
                  <a:schemeClr val="tx1">
                    <a:lumMod val="95000"/>
                    <a:lumOff val="5000"/>
                  </a:schemeClr>
                </a:solidFill>
                <a:latin typeface="Avenir Book"/>
                <a:cs typeface="Avenir Book"/>
              </a:rPr>
              <a:t>Désignez un porte-parole.</a:t>
            </a:r>
          </a:p>
        </p:txBody>
      </p:sp>
      <p:sp>
        <p:nvSpPr>
          <p:cNvPr id="7" name="Rectangle 6"/>
          <p:cNvSpPr/>
          <p:nvPr/>
        </p:nvSpPr>
        <p:spPr>
          <a:xfrm>
            <a:off x="-51440" y="228600"/>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 name="Title 1"/>
          <p:cNvSpPr txBox="1">
            <a:spLocks/>
          </p:cNvSpPr>
          <p:nvPr/>
        </p:nvSpPr>
        <p:spPr>
          <a:xfrm>
            <a:off x="1432315" y="169852"/>
            <a:ext cx="6256957"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dirty="0">
                <a:solidFill>
                  <a:schemeClr val="bg1"/>
                </a:solidFill>
                <a:latin typeface="Avenir LT Std 35 Light" pitchFamily="34" charset="0"/>
              </a:rPr>
              <a:t>Activité: scénarios de S&amp;I</a:t>
            </a:r>
          </a:p>
        </p:txBody>
      </p:sp>
      <p:pic>
        <p:nvPicPr>
          <p:cNvPr id="6" name="Picture 5"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0"/>
            <a:ext cx="1389185" cy="1389185"/>
          </a:xfrm>
          <a:prstGeom prst="rect">
            <a:avLst/>
          </a:prstGeom>
        </p:spPr>
      </p:pic>
    </p:spTree>
    <p:extLst>
      <p:ext uri="{BB962C8B-B14F-4D97-AF65-F5344CB8AC3E}">
        <p14:creationId xmlns:p14="http://schemas.microsoft.com/office/powerpoint/2010/main" val="3268418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295400"/>
            <a:ext cx="6629400" cy="369332"/>
          </a:xfrm>
          <a:prstGeom prst="rect">
            <a:avLst/>
          </a:prstGeom>
          <a:noFill/>
        </p:spPr>
        <p:txBody>
          <a:bodyPr wrap="square" rtlCol="0">
            <a:spAutoFit/>
          </a:bodyPr>
          <a:lstStyle/>
          <a:p>
            <a:r>
              <a:rPr lang="fr-FR" dirty="0"/>
              <a:t>Analogy for full integration </a:t>
            </a:r>
          </a:p>
        </p:txBody>
      </p:sp>
      <p:sp>
        <p:nvSpPr>
          <p:cNvPr id="6" name="Rectangle 5"/>
          <p:cNvSpPr/>
          <p:nvPr/>
        </p:nvSpPr>
        <p:spPr>
          <a:xfrm>
            <a:off x="0" y="0"/>
            <a:ext cx="9144000" cy="68580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dirty="0"/>
          </a:p>
        </p:txBody>
      </p:sp>
      <p:sp>
        <p:nvSpPr>
          <p:cNvPr id="4" name="TextBox 3"/>
          <p:cNvSpPr txBox="1"/>
          <p:nvPr/>
        </p:nvSpPr>
        <p:spPr>
          <a:xfrm>
            <a:off x="609600" y="609600"/>
            <a:ext cx="7772400" cy="523220"/>
          </a:xfrm>
          <a:prstGeom prst="rect">
            <a:avLst/>
          </a:prstGeom>
          <a:noFill/>
        </p:spPr>
        <p:txBody>
          <a:bodyPr wrap="square" rtlCol="0">
            <a:spAutoFit/>
          </a:bodyPr>
          <a:lstStyle/>
          <a:p>
            <a:pPr algn="ctr"/>
            <a:r>
              <a:rPr lang="fr-FR" sz="2800" dirty="0">
                <a:solidFill>
                  <a:schemeClr val="bg1"/>
                </a:solidFill>
                <a:latin typeface="Avenir LT Std 35 Light" pitchFamily="34" charset="0"/>
              </a:rPr>
              <a:t>Enseignements clés sur la S&amp;I</a:t>
            </a:r>
          </a:p>
        </p:txBody>
      </p:sp>
      <p:pic>
        <p:nvPicPr>
          <p:cNvPr id="7" name="Picture 6"/>
          <p:cNvPicPr>
            <a:picLocks noChangeAspect="1"/>
          </p:cNvPicPr>
          <p:nvPr/>
        </p:nvPicPr>
        <p:blipFill>
          <a:blip r:embed="rId3"/>
          <a:stretch>
            <a:fillRect/>
          </a:stretch>
        </p:blipFill>
        <p:spPr>
          <a:xfrm>
            <a:off x="546898" y="1633210"/>
            <a:ext cx="3480188" cy="4724400"/>
          </a:xfrm>
          <a:prstGeom prst="rect">
            <a:avLst/>
          </a:prstGeom>
        </p:spPr>
      </p:pic>
      <p:sp>
        <p:nvSpPr>
          <p:cNvPr id="8" name="TextBox 7">
            <a:extLst>
              <a:ext uri="{FF2B5EF4-FFF2-40B4-BE49-F238E27FC236}">
                <a16:creationId xmlns:a16="http://schemas.microsoft.com/office/drawing/2014/main" id="{84F0FA85-6B9A-3C46-AE69-80AF5C1549D6}"/>
              </a:ext>
            </a:extLst>
          </p:cNvPr>
          <p:cNvSpPr txBox="1"/>
          <p:nvPr/>
        </p:nvSpPr>
        <p:spPr>
          <a:xfrm>
            <a:off x="4712804" y="1742420"/>
            <a:ext cx="4457700" cy="4031873"/>
          </a:xfrm>
          <a:prstGeom prst="rect">
            <a:avLst/>
          </a:prstGeom>
          <a:noFill/>
        </p:spPr>
        <p:txBody>
          <a:bodyPr wrap="square" rtlCol="0">
            <a:spAutoFit/>
          </a:bodyPr>
          <a:lstStyle/>
          <a:p>
            <a:r>
              <a:rPr lang="fr-FR" sz="3200" dirty="0">
                <a:solidFill>
                  <a:schemeClr val="bg1"/>
                </a:solidFill>
              </a:rPr>
              <a:t>Qu’avez-vous </a:t>
            </a:r>
            <a:br>
              <a:rPr lang="fr-FR" sz="3200" dirty="0">
                <a:solidFill>
                  <a:schemeClr val="bg1"/>
                </a:solidFill>
              </a:rPr>
            </a:br>
            <a:r>
              <a:rPr lang="fr-FR" sz="3200" dirty="0">
                <a:solidFill>
                  <a:schemeClr val="bg1"/>
                </a:solidFill>
              </a:rPr>
              <a:t>appris de nouveau?</a:t>
            </a:r>
          </a:p>
          <a:p>
            <a:endParaRPr lang="fr-FR" sz="3200" dirty="0">
              <a:solidFill>
                <a:schemeClr val="bg1"/>
              </a:solidFill>
            </a:endParaRPr>
          </a:p>
          <a:p>
            <a:r>
              <a:rPr lang="fr-FR" sz="3200" dirty="0">
                <a:solidFill>
                  <a:schemeClr val="bg1"/>
                </a:solidFill>
              </a:rPr>
              <a:t>Votre façon de voir les choses a-t-elle évolué?</a:t>
            </a:r>
          </a:p>
          <a:p>
            <a:endParaRPr lang="fr-FR" sz="3200" dirty="0">
              <a:solidFill>
                <a:schemeClr val="bg1"/>
              </a:solidFill>
            </a:endParaRPr>
          </a:p>
          <a:p>
            <a:r>
              <a:rPr lang="fr-FR" sz="3200" dirty="0">
                <a:solidFill>
                  <a:schemeClr val="bg1"/>
                </a:solidFill>
              </a:rPr>
              <a:t>Que feriez-vous différemment à présent?</a:t>
            </a:r>
          </a:p>
        </p:txBody>
      </p:sp>
    </p:spTree>
    <p:extLst>
      <p:ext uri="{BB962C8B-B14F-4D97-AF65-F5344CB8AC3E}">
        <p14:creationId xmlns:p14="http://schemas.microsoft.com/office/powerpoint/2010/main" val="2446878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731"/>
            <a:ext cx="9144000" cy="6841269"/>
          </a:xfrm>
          <a:prstGeom prst="rect">
            <a:avLst/>
          </a:prstGeom>
        </p:spPr>
      </p:pic>
      <p:sp>
        <p:nvSpPr>
          <p:cNvPr id="6" name="Content Placeholder 2"/>
          <p:cNvSpPr txBox="1">
            <a:spLocks/>
          </p:cNvSpPr>
          <p:nvPr/>
        </p:nvSpPr>
        <p:spPr>
          <a:xfrm>
            <a:off x="260603" y="990600"/>
            <a:ext cx="8578598" cy="278966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r>
              <a:rPr lang="fr-FR" sz="2600" dirty="0">
                <a:latin typeface="Avenir LT Std 35 Light" pitchFamily="34" charset="0"/>
                <a:cs typeface="Avenir Book"/>
              </a:rPr>
              <a:t>Réfléchissez au domaine auquel vous souhaiteriez consacrer une plus grande attention afin de développer votre rôle de leadership et de transformation en protection sociale… </a:t>
            </a:r>
            <a:br>
              <a:rPr lang="fr-FR" sz="2600" dirty="0">
                <a:latin typeface="Avenir LT Std 35 Light" pitchFamily="34" charset="0"/>
                <a:cs typeface="Avenir Book"/>
              </a:rPr>
            </a:br>
            <a:r>
              <a:rPr lang="fr-FR" sz="2600" dirty="0">
                <a:latin typeface="Avenir LT Std 35 Light" pitchFamily="34" charset="0"/>
                <a:cs typeface="Avenir Book"/>
              </a:rPr>
              <a:t>Dans votre travail actuel, qu’est-ce qui vous semble le </a:t>
            </a:r>
            <a:br>
              <a:rPr lang="fr-FR" sz="2600" dirty="0">
                <a:latin typeface="Avenir LT Std 35 Light" pitchFamily="34" charset="0"/>
                <a:cs typeface="Avenir Book"/>
              </a:rPr>
            </a:br>
            <a:r>
              <a:rPr lang="fr-FR" sz="2600" dirty="0">
                <a:latin typeface="Avenir LT Std 35 Light" pitchFamily="34" charset="0"/>
                <a:cs typeface="Avenir Book"/>
              </a:rPr>
              <a:t>plus frustrant? (Environ 3 min.)</a:t>
            </a:r>
          </a:p>
          <a:p>
            <a:pPr marL="0" indent="0" algn="ctr">
              <a:buNone/>
            </a:pPr>
            <a:endParaRPr lang="fr-FR" sz="1400" dirty="0">
              <a:latin typeface="Avenir Book"/>
              <a:cs typeface="Avenir Book"/>
            </a:endParaRPr>
          </a:p>
          <a:p>
            <a:pPr marL="0" lvl="0" indent="0" algn="r">
              <a:buNone/>
            </a:pPr>
            <a:endParaRPr lang="fr-FR" sz="2200" dirty="0"/>
          </a:p>
          <a:p>
            <a:pPr marL="0" indent="0">
              <a:buNone/>
            </a:pPr>
            <a:endParaRPr lang="fr-FR" b="1" dirty="0"/>
          </a:p>
          <a:p>
            <a:pPr marL="0" indent="0">
              <a:buNone/>
            </a:pPr>
            <a:endParaRPr lang="fr-FR" b="1" dirty="0"/>
          </a:p>
        </p:txBody>
      </p:sp>
      <p:grpSp>
        <p:nvGrpSpPr>
          <p:cNvPr id="3" name="Group 2"/>
          <p:cNvGrpSpPr/>
          <p:nvPr/>
        </p:nvGrpSpPr>
        <p:grpSpPr>
          <a:xfrm>
            <a:off x="-22411" y="0"/>
            <a:ext cx="9144000" cy="1112838"/>
            <a:chOff x="-22411" y="0"/>
            <a:chExt cx="9144000" cy="1112838"/>
          </a:xfrm>
        </p:grpSpPr>
        <p:sp>
          <p:nvSpPr>
            <p:cNvPr id="5" name="Rectangle 4"/>
            <p:cNvSpPr/>
            <p:nvPr/>
          </p:nvSpPr>
          <p:spPr>
            <a:xfrm>
              <a:off x="-22411" y="0"/>
              <a:ext cx="9144000" cy="8382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 name="Title 1"/>
            <p:cNvSpPr txBox="1">
              <a:spLocks/>
            </p:cNvSpPr>
            <p:nvPr/>
          </p:nvSpPr>
          <p:spPr>
            <a:xfrm>
              <a:off x="457200" y="15240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cs typeface="Avenir Medium"/>
                </a:rPr>
                <a:t>Journal de bord de L&amp;T</a:t>
              </a:r>
            </a:p>
          </p:txBody>
        </p:sp>
      </p:grpSp>
      <p:pic>
        <p:nvPicPr>
          <p:cNvPr id="7" name="Picture 6"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800" y="1793"/>
            <a:ext cx="855785" cy="855785"/>
          </a:xfrm>
          <a:prstGeom prst="rect">
            <a:avLst/>
          </a:prstGeom>
        </p:spPr>
      </p:pic>
      <p:pic>
        <p:nvPicPr>
          <p:cNvPr id="8" name="Picture 2" descr="Image result for frust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2189" y="3124200"/>
            <a:ext cx="4114800"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C211E1C-5A1F-4895-BEFE-053CE6B71D2D}"/>
              </a:ext>
            </a:extLst>
          </p:cNvPr>
          <p:cNvSpPr txBox="1"/>
          <p:nvPr/>
        </p:nvSpPr>
        <p:spPr>
          <a:xfrm>
            <a:off x="1219200" y="6477000"/>
            <a:ext cx="7315200" cy="246221"/>
          </a:xfrm>
          <a:prstGeom prst="rect">
            <a:avLst/>
          </a:prstGeom>
          <a:noFill/>
        </p:spPr>
        <p:txBody>
          <a:bodyPr wrap="square" rtlCol="0">
            <a:spAutoFit/>
          </a:bodyPr>
          <a:lstStyle/>
          <a:p>
            <a:r>
              <a:rPr lang="fr-FR" sz="1000" i="1" dirty="0">
                <a:latin typeface="Avenir" panose="020B0503020203020204" pitchFamily="34" charset="0"/>
                <a:cs typeface="Avenir Book"/>
              </a:rPr>
              <a:t>U Theory </a:t>
            </a:r>
            <a:r>
              <a:rPr lang="fr-FR" sz="1000" dirty="0">
                <a:latin typeface="Avenir" panose="020B0503020203020204" pitchFamily="34" charset="0"/>
                <a:cs typeface="Avenir Book"/>
              </a:rPr>
              <a:t>d’Otto Scharmer adaptée par Catherine Widrig Jenkins (IPK).</a:t>
            </a:r>
          </a:p>
        </p:txBody>
      </p:sp>
    </p:spTree>
    <p:extLst>
      <p:ext uri="{BB962C8B-B14F-4D97-AF65-F5344CB8AC3E}">
        <p14:creationId xmlns:p14="http://schemas.microsoft.com/office/powerpoint/2010/main" val="3373860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590800" y="914400"/>
            <a:ext cx="4105276" cy="3952876"/>
          </a:xfrm>
          <a:prstGeom prst="rect">
            <a:avLst/>
          </a:prstGeom>
        </p:spPr>
      </p:pic>
      <p:sp>
        <p:nvSpPr>
          <p:cNvPr id="6" name="TextBox 5"/>
          <p:cNvSpPr txBox="1"/>
          <p:nvPr/>
        </p:nvSpPr>
        <p:spPr>
          <a:xfrm>
            <a:off x="0" y="5486400"/>
            <a:ext cx="9144000" cy="830997"/>
          </a:xfrm>
          <a:prstGeom prst="rect">
            <a:avLst/>
          </a:prstGeom>
          <a:solidFill>
            <a:schemeClr val="accent5">
              <a:lumMod val="50000"/>
            </a:schemeClr>
          </a:solidFill>
        </p:spPr>
        <p:txBody>
          <a:bodyPr wrap="square" rtlCol="0">
            <a:spAutoFit/>
          </a:bodyPr>
          <a:lstStyle/>
          <a:p>
            <a:pPr algn="ctr"/>
            <a:r>
              <a:rPr lang="fr-FR" sz="2400" b="1" dirty="0">
                <a:solidFill>
                  <a:schemeClr val="bg1"/>
                </a:solidFill>
                <a:latin typeface="Avenir LT Std 35 Light" pitchFamily="34" charset="0"/>
              </a:rPr>
              <a:t>JOUR 2 – Séance de l’après-midi</a:t>
            </a:r>
          </a:p>
          <a:p>
            <a:pPr algn="ctr"/>
            <a:r>
              <a:rPr lang="fr-FR" sz="2400" b="1" dirty="0">
                <a:solidFill>
                  <a:schemeClr val="bg1"/>
                </a:solidFill>
                <a:latin typeface="Avenir LT Std 35 Light" pitchFamily="34" charset="0"/>
              </a:rPr>
              <a:t>ADMINISTRATION DE LA PS</a:t>
            </a:r>
          </a:p>
        </p:txBody>
      </p:sp>
    </p:spTree>
    <p:extLst>
      <p:ext uri="{BB962C8B-B14F-4D97-AF65-F5344CB8AC3E}">
        <p14:creationId xmlns:p14="http://schemas.microsoft.com/office/powerpoint/2010/main" val="2648202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p:cNvGrpSpPr/>
          <p:nvPr/>
        </p:nvGrpSpPr>
        <p:grpSpPr>
          <a:xfrm>
            <a:off x="1262724" y="304801"/>
            <a:ext cx="7065714" cy="5948942"/>
            <a:chOff x="0" y="0"/>
            <a:chExt cx="4318822" cy="2533650"/>
          </a:xfrm>
        </p:grpSpPr>
        <p:grpSp>
          <p:nvGrpSpPr>
            <p:cNvPr id="10" name="Group 9"/>
            <p:cNvGrpSpPr/>
            <p:nvPr/>
          </p:nvGrpSpPr>
          <p:grpSpPr>
            <a:xfrm>
              <a:off x="3909060" y="642057"/>
              <a:ext cx="409762" cy="912423"/>
              <a:chOff x="-21590" y="26107"/>
              <a:chExt cx="409762" cy="912423"/>
            </a:xfrm>
          </p:grpSpPr>
          <p:sp>
            <p:nvSpPr>
              <p:cNvPr id="32" name="Rectangle 31"/>
              <p:cNvSpPr/>
              <p:nvPr/>
            </p:nvSpPr>
            <p:spPr>
              <a:xfrm>
                <a:off x="-21590" y="26107"/>
                <a:ext cx="409762" cy="612140"/>
              </a:xfrm>
              <a:prstGeom prst="rect">
                <a:avLst/>
              </a:prstGeom>
              <a:solidFill>
                <a:srgbClr val="AA2A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b="1" dirty="0">
                    <a:effectLst/>
                    <a:latin typeface="Calibri" panose="020F0502020204030204" pitchFamily="34" charset="0"/>
                    <a:ea typeface="MS Mincho" panose="02020609040205080304" pitchFamily="49" charset="-128"/>
                    <a:cs typeface="Times New Roman" panose="02020603050405020304" pitchFamily="18" charset="0"/>
                  </a:rPr>
                  <a:t> </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cxnSp>
            <p:nvCxnSpPr>
              <p:cNvPr id="33" name="Straight Arrow Connector 32"/>
              <p:cNvCxnSpPr/>
              <p:nvPr/>
            </p:nvCxnSpPr>
            <p:spPr>
              <a:xfrm>
                <a:off x="171450" y="596900"/>
                <a:ext cx="0" cy="341630"/>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0" y="0"/>
              <a:ext cx="4311169" cy="2533650"/>
              <a:chOff x="0" y="0"/>
              <a:chExt cx="4311169" cy="2533650"/>
            </a:xfrm>
          </p:grpSpPr>
          <p:grpSp>
            <p:nvGrpSpPr>
              <p:cNvPr id="12" name="Group 11"/>
              <p:cNvGrpSpPr/>
              <p:nvPr/>
            </p:nvGrpSpPr>
            <p:grpSpPr>
              <a:xfrm>
                <a:off x="0" y="0"/>
                <a:ext cx="4311169" cy="2533650"/>
                <a:chOff x="0" y="0"/>
                <a:chExt cx="4311169" cy="2533650"/>
              </a:xfrm>
            </p:grpSpPr>
            <p:grpSp>
              <p:nvGrpSpPr>
                <p:cNvPr id="14" name="Group 13"/>
                <p:cNvGrpSpPr/>
                <p:nvPr/>
              </p:nvGrpSpPr>
              <p:grpSpPr>
                <a:xfrm>
                  <a:off x="0" y="0"/>
                  <a:ext cx="4222750" cy="2533650"/>
                  <a:chOff x="63500" y="241300"/>
                  <a:chExt cx="4222750" cy="2533650"/>
                </a:xfrm>
              </p:grpSpPr>
              <p:grpSp>
                <p:nvGrpSpPr>
                  <p:cNvPr id="16" name="Group 15"/>
                  <p:cNvGrpSpPr/>
                  <p:nvPr/>
                </p:nvGrpSpPr>
                <p:grpSpPr>
                  <a:xfrm>
                    <a:off x="63500" y="241300"/>
                    <a:ext cx="4222749" cy="2533650"/>
                    <a:chOff x="63500" y="241300"/>
                    <a:chExt cx="4222749" cy="2533650"/>
                  </a:xfrm>
                </p:grpSpPr>
                <p:grpSp>
                  <p:nvGrpSpPr>
                    <p:cNvPr id="18" name="Group 17"/>
                    <p:cNvGrpSpPr/>
                    <p:nvPr/>
                  </p:nvGrpSpPr>
                  <p:grpSpPr>
                    <a:xfrm>
                      <a:off x="63500" y="241300"/>
                      <a:ext cx="4222749" cy="2215515"/>
                      <a:chOff x="743117" y="241452"/>
                      <a:chExt cx="4223288" cy="2216915"/>
                    </a:xfrm>
                  </p:grpSpPr>
                  <p:cxnSp>
                    <p:nvCxnSpPr>
                      <p:cNvPr id="20" name="Straight Arrow Connector 19"/>
                      <p:cNvCxnSpPr/>
                      <p:nvPr/>
                    </p:nvCxnSpPr>
                    <p:spPr>
                      <a:xfrm>
                        <a:off x="2221523"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59369"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8" idx="2"/>
                      </p:cNvCxnSpPr>
                      <p:nvPr/>
                    </p:nvCxnSpPr>
                    <p:spPr>
                      <a:xfrm>
                        <a:off x="4153951" y="1464207"/>
                        <a:ext cx="0" cy="332707"/>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30924"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43117" y="241452"/>
                        <a:ext cx="4223288" cy="2216915"/>
                        <a:chOff x="743117" y="241452"/>
                        <a:chExt cx="4223288" cy="2216915"/>
                      </a:xfrm>
                    </p:grpSpPr>
                    <p:sp>
                      <p:nvSpPr>
                        <p:cNvPr id="25" name="Rectangle 24"/>
                        <p:cNvSpPr/>
                        <p:nvPr/>
                      </p:nvSpPr>
                      <p:spPr>
                        <a:xfrm>
                          <a:off x="779656" y="885093"/>
                          <a:ext cx="908539" cy="5802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Identification &amp; recensement</a:t>
                          </a:r>
                        </a:p>
                      </p:txBody>
                    </p:sp>
                    <p:sp>
                      <p:nvSpPr>
                        <p:cNvPr id="26" name="Rectangle 25"/>
                        <p:cNvSpPr/>
                        <p:nvPr/>
                      </p:nvSpPr>
                      <p:spPr>
                        <a:xfrm>
                          <a:off x="1752672" y="885093"/>
                          <a:ext cx="908539" cy="5802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Détermination de l’admissibilité</a:t>
                          </a:r>
                        </a:p>
                      </p:txBody>
                    </p:sp>
                    <p:sp>
                      <p:nvSpPr>
                        <p:cNvPr id="27" name="Rectangle 26"/>
                        <p:cNvSpPr/>
                        <p:nvPr/>
                      </p:nvSpPr>
                      <p:spPr>
                        <a:xfrm>
                          <a:off x="2719826" y="885093"/>
                          <a:ext cx="908539" cy="580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Inscription</a:t>
                          </a:r>
                        </a:p>
                      </p:txBody>
                    </p:sp>
                    <p:sp>
                      <p:nvSpPr>
                        <p:cNvPr id="28" name="Rectangle 27"/>
                        <p:cNvSpPr/>
                        <p:nvPr/>
                      </p:nvSpPr>
                      <p:spPr>
                        <a:xfrm>
                          <a:off x="3699681" y="883915"/>
                          <a:ext cx="908539" cy="5802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Paiements/</a:t>
                          </a:r>
                        </a:p>
                        <a:p>
                          <a:pPr algn="ctr">
                            <a:spcAft>
                              <a:spcPts val="1200"/>
                            </a:spcAft>
                          </a:pPr>
                          <a:r>
                            <a:rPr lang="fr-FR" sz="1600" dirty="0">
                              <a:effectLst/>
                              <a:latin typeface="Avenir Book"/>
                              <a:ea typeface="MS Mincho" panose="02020609040205080304" pitchFamily="49" charset="-128"/>
                              <a:cs typeface="Avenir Book"/>
                            </a:rPr>
                            <a:t>exécution</a:t>
                          </a:r>
                        </a:p>
                      </p:txBody>
                    </p:sp>
                    <p:sp>
                      <p:nvSpPr>
                        <p:cNvPr id="29" name="Rectangle 28"/>
                        <p:cNvSpPr/>
                        <p:nvPr/>
                      </p:nvSpPr>
                      <p:spPr>
                        <a:xfrm>
                          <a:off x="762169" y="2188737"/>
                          <a:ext cx="4204236" cy="269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Plaintes et recours</a:t>
                          </a:r>
                        </a:p>
                      </p:txBody>
                    </p:sp>
                    <p:sp>
                      <p:nvSpPr>
                        <p:cNvPr id="30" name="Rectangle 29"/>
                        <p:cNvSpPr/>
                        <p:nvPr/>
                      </p:nvSpPr>
                      <p:spPr>
                        <a:xfrm>
                          <a:off x="743117" y="241452"/>
                          <a:ext cx="4191535" cy="26963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Suivi &amp; Évaluation, SIG et autres fonctions d’appui à la gestion</a:t>
                          </a:r>
                        </a:p>
                      </p:txBody>
                    </p:sp>
                    <p:sp>
                      <p:nvSpPr>
                        <p:cNvPr id="31" name="Down Arrow 30"/>
                        <p:cNvSpPr/>
                        <p:nvPr/>
                      </p:nvSpPr>
                      <p:spPr>
                        <a:xfrm>
                          <a:off x="2616822" y="472959"/>
                          <a:ext cx="416169" cy="240323"/>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1600" dirty="0"/>
                        </a:p>
                      </p:txBody>
                    </p:sp>
                  </p:grpSp>
                </p:grpSp>
                <p:sp>
                  <p:nvSpPr>
                    <p:cNvPr id="19" name="Rectangle 18"/>
                    <p:cNvSpPr/>
                    <p:nvPr/>
                  </p:nvSpPr>
                  <p:spPr>
                    <a:xfrm>
                      <a:off x="88900" y="2505710"/>
                      <a:ext cx="4191000" cy="2692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Portée et communication</a:t>
                      </a:r>
                    </a:p>
                  </p:txBody>
                </p:sp>
              </p:grpSp>
              <p:sp>
                <p:nvSpPr>
                  <p:cNvPr id="17" name="Rectangle 16"/>
                  <p:cNvSpPr/>
                  <p:nvPr/>
                </p:nvSpPr>
                <p:spPr>
                  <a:xfrm>
                    <a:off x="82550" y="1870710"/>
                    <a:ext cx="4203700" cy="2692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Bénéficiaires et gestion de cas</a:t>
                    </a:r>
                  </a:p>
                </p:txBody>
              </p:sp>
            </p:grpSp>
            <p:sp>
              <p:nvSpPr>
                <p:cNvPr id="15" name="Text Box 15399"/>
                <p:cNvSpPr txBox="1"/>
                <p:nvPr/>
              </p:nvSpPr>
              <p:spPr>
                <a:xfrm>
                  <a:off x="3864609" y="651618"/>
                  <a:ext cx="446560" cy="6178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spcAft>
                      <a:spcPts val="0"/>
                    </a:spcAft>
                  </a:pPr>
                  <a:r>
                    <a:rPr lang="fr-FR" sz="1600" dirty="0">
                      <a:solidFill>
                        <a:srgbClr val="FFFFFF"/>
                      </a:solidFill>
                      <a:effectLst/>
                      <a:latin typeface="Avenir Book"/>
                      <a:ea typeface="MS Mincho" panose="02020609040205080304" pitchFamily="49" charset="-128"/>
                      <a:cs typeface="Avenir Book"/>
                    </a:rPr>
                    <a:t>Sortie… promotion</a:t>
                  </a:r>
                  <a:r>
                    <a:rPr lang="fr-FR" sz="16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13" name="Rectangle 12"/>
              <p:cNvSpPr/>
              <p:nvPr/>
            </p:nvSpPr>
            <p:spPr>
              <a:xfrm>
                <a:off x="3260335" y="1651952"/>
                <a:ext cx="962413" cy="224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200" dirty="0">
                    <a:effectLst/>
                    <a:latin typeface="Avenir Book"/>
                    <a:ea typeface="MS Mincho" panose="02020609040205080304" pitchFamily="49" charset="-128"/>
                    <a:cs typeface="Avenir Book"/>
                  </a:rPr>
                  <a:t>Conditionnalité?</a:t>
                </a:r>
                <a:endParaRPr lang="fr-FR" sz="1600" dirty="0">
                  <a:effectLst/>
                  <a:latin typeface="Avenir Book"/>
                  <a:ea typeface="MS Mincho" panose="02020609040205080304" pitchFamily="49" charset="-128"/>
                  <a:cs typeface="Avenir Book"/>
                </a:endParaRPr>
              </a:p>
            </p:txBody>
          </p:sp>
        </p:grpSp>
      </p:grpSp>
      <p:sp>
        <p:nvSpPr>
          <p:cNvPr id="8" name="Rectangle 27"/>
          <p:cNvSpPr>
            <a:spLocks noChangeArrowheads="1"/>
          </p:cNvSpPr>
          <p:nvPr/>
        </p:nvSpPr>
        <p:spPr bwMode="auto">
          <a:xfrm>
            <a:off x="-498192" y="-317193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40"/>
          <p:cNvSpPr>
            <a:spLocks noChangeArrowheads="1"/>
          </p:cNvSpPr>
          <p:nvPr/>
        </p:nvSpPr>
        <p:spPr bwMode="auto">
          <a:xfrm>
            <a:off x="547079" y="6474242"/>
            <a:ext cx="339548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fr-FR" altLang="en-US" sz="1000" dirty="0">
                <a:latin typeface="Calibri" panose="020F0502020204030204" pitchFamily="34" charset="0"/>
                <a:ea typeface="MS Mincho" panose="02020609040205080304" pitchFamily="49" charset="-128"/>
                <a:cs typeface="Times New Roman" panose="02020603050405020304" pitchFamily="18" charset="0"/>
              </a:rPr>
              <a:t>Source: Adapté de Lindert et al (2016)</a:t>
            </a:r>
            <a:r>
              <a:rPr lang="fr-FR" altLang="en-US" sz="1000" b="1" dirty="0">
                <a:latin typeface="Calibri" panose="020F0502020204030204" pitchFamily="34" charset="0"/>
                <a:ea typeface="MS Mincho" panose="02020609040205080304" pitchFamily="49" charset="-128"/>
                <a:cs typeface="Times New Roman" panose="02020603050405020304" pitchFamily="18" charset="0"/>
              </a:rPr>
              <a:t>,</a:t>
            </a:r>
            <a:r>
              <a:rPr lang="fr-FR" altLang="en-US" sz="1000" dirty="0">
                <a:latin typeface="Calibri" panose="020F0502020204030204" pitchFamily="34" charset="0"/>
                <a:ea typeface="MS Mincho" panose="02020609040205080304" pitchFamily="49" charset="-128"/>
                <a:cs typeface="Times New Roman" panose="02020603050405020304" pitchFamily="18" charset="0"/>
              </a:rPr>
              <a:t> Barrett et Kidd (2015).</a:t>
            </a:r>
            <a:endParaRPr lang="fr-FR" altLang="en-US" sz="1000" dirty="0">
              <a:latin typeface="Arial" panose="020B0604020202020204" pitchFamily="34" charset="0"/>
            </a:endParaRPr>
          </a:p>
        </p:txBody>
      </p:sp>
      <p:sp>
        <p:nvSpPr>
          <p:cNvPr id="39" name="Rectangle 38"/>
          <p:cNvSpPr/>
          <p:nvPr/>
        </p:nvSpPr>
        <p:spPr>
          <a:xfrm>
            <a:off x="2373135" y="1733468"/>
            <a:ext cx="732648" cy="315762"/>
          </a:xfrm>
          <a:prstGeom prst="rect">
            <a:avLst/>
          </a:prstGeom>
          <a:solidFill>
            <a:srgbClr val="91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900" b="1" dirty="0">
                <a:effectLst/>
                <a:latin typeface="Calibri" panose="020F0502020204030204" pitchFamily="34" charset="0"/>
                <a:ea typeface="MS Mincho" panose="02020609040205080304" pitchFamily="49" charset="-128"/>
                <a:cs typeface="Times New Roman" panose="02020603050405020304" pitchFamily="18" charset="0"/>
              </a:rPr>
              <a:t>Validation</a:t>
            </a:r>
            <a:endParaRPr lang="fr-FR" sz="9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34" name="Oval 33"/>
          <p:cNvSpPr/>
          <p:nvPr/>
        </p:nvSpPr>
        <p:spPr>
          <a:xfrm>
            <a:off x="6108371" y="1911132"/>
            <a:ext cx="1351605" cy="11788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Oval 34"/>
          <p:cNvSpPr/>
          <p:nvPr/>
        </p:nvSpPr>
        <p:spPr>
          <a:xfrm>
            <a:off x="7551366" y="1773655"/>
            <a:ext cx="835675" cy="15603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Oval 35"/>
          <p:cNvSpPr/>
          <p:nvPr/>
        </p:nvSpPr>
        <p:spPr>
          <a:xfrm>
            <a:off x="6538665" y="3818299"/>
            <a:ext cx="1504306" cy="11788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Oval 36"/>
          <p:cNvSpPr/>
          <p:nvPr/>
        </p:nvSpPr>
        <p:spPr>
          <a:xfrm>
            <a:off x="3023620" y="4048833"/>
            <a:ext cx="3515041" cy="8252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Oval 37"/>
          <p:cNvSpPr/>
          <p:nvPr/>
        </p:nvSpPr>
        <p:spPr>
          <a:xfrm>
            <a:off x="3127554" y="4809884"/>
            <a:ext cx="3515041" cy="8252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Oval 39"/>
          <p:cNvSpPr/>
          <p:nvPr/>
        </p:nvSpPr>
        <p:spPr>
          <a:xfrm>
            <a:off x="3058611" y="5529927"/>
            <a:ext cx="3515041" cy="8252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Oval 40"/>
          <p:cNvSpPr/>
          <p:nvPr/>
        </p:nvSpPr>
        <p:spPr>
          <a:xfrm>
            <a:off x="1094494" y="1559122"/>
            <a:ext cx="5038603" cy="20152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32923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40" grpId="0" animBg="1"/>
      <p:bldP spid="4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E2D2B3B-882E-40F3-A32F-6DD516915044}" type="slidenum">
              <a:rPr lang="fr-FR" smtClean="0"/>
              <a:pPr/>
              <a:t>42</a:t>
            </a:fld>
            <a:endParaRPr lang="fr-FR" dirty="0"/>
          </a:p>
        </p:txBody>
      </p:sp>
      <p:pic>
        <p:nvPicPr>
          <p:cNvPr id="2050" name="Picture 2" descr="Image result for evolving spi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4377" y="75304"/>
            <a:ext cx="5534119" cy="5534120"/>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p:cNvSpPr/>
          <p:nvPr/>
        </p:nvSpPr>
        <p:spPr>
          <a:xfrm>
            <a:off x="2678107" y="5689066"/>
            <a:ext cx="762000" cy="57337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p:cNvSpPr/>
          <p:nvPr/>
        </p:nvSpPr>
        <p:spPr>
          <a:xfrm>
            <a:off x="3557195" y="5510147"/>
            <a:ext cx="5105400" cy="1200329"/>
          </a:xfrm>
          <a:prstGeom prst="rect">
            <a:avLst/>
          </a:prstGeom>
        </p:spPr>
        <p:txBody>
          <a:bodyPr wrap="square">
            <a:spAutoFit/>
          </a:bodyPr>
          <a:lstStyle/>
          <a:p>
            <a:r>
              <a:rPr lang="fr-FR" sz="2400" dirty="0">
                <a:latin typeface="Avenir Medium"/>
                <a:cs typeface="Avenir Medium"/>
              </a:rPr>
              <a:t>…Système en</a:t>
            </a:r>
            <a:br>
              <a:rPr lang="fr-FR" sz="2400" dirty="0">
                <a:latin typeface="Avenir Medium"/>
                <a:cs typeface="Avenir Medium"/>
              </a:rPr>
            </a:br>
            <a:r>
              <a:rPr lang="fr-FR" sz="2400" b="1" dirty="0">
                <a:latin typeface="Avenir Medium"/>
                <a:cs typeface="Avenir Medium"/>
              </a:rPr>
              <a:t>évolution </a:t>
            </a:r>
            <a:r>
              <a:rPr lang="fr-FR" sz="2400" dirty="0">
                <a:latin typeface="Avenir Medium"/>
                <a:cs typeface="Avenir Medium"/>
              </a:rPr>
              <a:t>et adaptation! </a:t>
            </a:r>
            <a:br>
              <a:rPr lang="fr-FR" sz="2400" dirty="0">
                <a:latin typeface="Avenir Medium"/>
                <a:cs typeface="Avenir Medium"/>
              </a:rPr>
            </a:br>
            <a:r>
              <a:rPr lang="fr-FR" sz="2400" dirty="0">
                <a:latin typeface="Avenir Medium"/>
                <a:cs typeface="Avenir Medium"/>
              </a:rPr>
              <a:t>Cycles d’apprentissage...</a:t>
            </a:r>
          </a:p>
        </p:txBody>
      </p:sp>
    </p:spTree>
    <p:extLst>
      <p:ext uri="{BB962C8B-B14F-4D97-AF65-F5344CB8AC3E}">
        <p14:creationId xmlns:p14="http://schemas.microsoft.com/office/powerpoint/2010/main" val="1620713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9144000" cy="566451"/>
          </a:xfrm>
        </p:spPr>
        <p:txBody>
          <a:bodyPr>
            <a:noAutofit/>
          </a:bodyPr>
          <a:lstStyle/>
          <a:p>
            <a:r>
              <a:rPr lang="fr-FR" sz="2500" b="1" dirty="0">
                <a:latin typeface="Avenir Heavy"/>
              </a:rPr>
              <a:t>Étapes clés de la conception/mise en œuvre </a:t>
            </a:r>
            <a:br>
              <a:rPr lang="fr-FR" sz="2500" b="1" dirty="0">
                <a:latin typeface="Avenir Heavy"/>
              </a:rPr>
            </a:br>
            <a:r>
              <a:rPr lang="fr-FR" sz="2500" b="1" dirty="0">
                <a:latin typeface="Avenir Heavy"/>
              </a:rPr>
              <a:t>de nouveaux systèmes</a:t>
            </a:r>
          </a:p>
        </p:txBody>
      </p:sp>
      <p:sp>
        <p:nvSpPr>
          <p:cNvPr id="5" name="Slide Number Placeholder 4"/>
          <p:cNvSpPr>
            <a:spLocks noGrp="1"/>
          </p:cNvSpPr>
          <p:nvPr>
            <p:ph type="sldNum" sz="quarter" idx="12"/>
          </p:nvPr>
        </p:nvSpPr>
        <p:spPr>
          <a:xfrm>
            <a:off x="9525000" y="5943600"/>
            <a:ext cx="762000" cy="365125"/>
          </a:xfrm>
        </p:spPr>
        <p:txBody>
          <a:bodyPr/>
          <a:lstStyle/>
          <a:p>
            <a:fld id="{6E2D2B3B-882E-40F3-A32F-6DD516915044}" type="slidenum">
              <a:rPr lang="fr-FR" smtClean="0"/>
              <a:pPr/>
              <a:t>43</a:t>
            </a:fld>
            <a:endParaRPr lang="fr-FR" dirty="0"/>
          </a:p>
        </p:txBody>
      </p:sp>
      <p:sp>
        <p:nvSpPr>
          <p:cNvPr id="32" name="Rectangle 31"/>
          <p:cNvSpPr/>
          <p:nvPr/>
        </p:nvSpPr>
        <p:spPr>
          <a:xfrm>
            <a:off x="1219200" y="5562600"/>
            <a:ext cx="7530884" cy="1200329"/>
          </a:xfrm>
          <a:prstGeom prst="rect">
            <a:avLst/>
          </a:prstGeom>
        </p:spPr>
        <p:txBody>
          <a:bodyPr wrap="square">
            <a:spAutoFit/>
          </a:bodyPr>
          <a:lstStyle/>
          <a:p>
            <a:r>
              <a:rPr lang="fr-FR" sz="2400" dirty="0">
                <a:latin typeface="Avenir Medium"/>
                <a:cs typeface="Avenir Medium"/>
              </a:rPr>
              <a:t>…Doit se fonder sur des </a:t>
            </a:r>
            <a:r>
              <a:rPr lang="fr-FR" sz="2400" b="1" dirty="0">
                <a:latin typeface="Avenir Medium"/>
                <a:cs typeface="Avenir Medium"/>
              </a:rPr>
              <a:t>facteurs contextuels, historiques, institutionnels et de capacités! </a:t>
            </a:r>
            <a:r>
              <a:rPr lang="fr-FR" sz="2400" dirty="0">
                <a:latin typeface="Avenir Medium"/>
                <a:cs typeface="Avenir Medium"/>
              </a:rPr>
              <a:t>et comprendre les freins et les moteurs.</a:t>
            </a:r>
          </a:p>
        </p:txBody>
      </p:sp>
      <p:graphicFrame>
        <p:nvGraphicFramePr>
          <p:cNvPr id="12" name="Diagram 11"/>
          <p:cNvGraphicFramePr/>
          <p:nvPr>
            <p:extLst>
              <p:ext uri="{D42A27DB-BD31-4B8C-83A1-F6EECF244321}">
                <p14:modId xmlns:p14="http://schemas.microsoft.com/office/powerpoint/2010/main" val="3025297649"/>
              </p:ext>
            </p:extLst>
          </p:nvPr>
        </p:nvGraphicFramePr>
        <p:xfrm>
          <a:off x="188268" y="840354"/>
          <a:ext cx="6669732" cy="4493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a:off x="228600" y="5867400"/>
            <a:ext cx="954732" cy="573378"/>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p:cNvSpPr/>
          <p:nvPr/>
        </p:nvSpPr>
        <p:spPr>
          <a:xfrm>
            <a:off x="7239000" y="2590800"/>
            <a:ext cx="1905000" cy="1015663"/>
          </a:xfrm>
          <a:prstGeom prst="rect">
            <a:avLst/>
          </a:prstGeom>
        </p:spPr>
        <p:txBody>
          <a:bodyPr wrap="square">
            <a:spAutoFit/>
          </a:bodyPr>
          <a:lstStyle/>
          <a:p>
            <a:r>
              <a:rPr lang="fr-FR" sz="2000" dirty="0">
                <a:solidFill>
                  <a:srgbClr val="800000"/>
                </a:solidFill>
                <a:latin typeface="Avenir Medium"/>
                <a:cs typeface="Avenir Medium"/>
              </a:rPr>
              <a:t>Aptitude</a:t>
            </a:r>
          </a:p>
          <a:p>
            <a:r>
              <a:rPr lang="fr-FR" sz="2000" dirty="0">
                <a:solidFill>
                  <a:srgbClr val="800000"/>
                </a:solidFill>
                <a:latin typeface="Avenir Medium"/>
                <a:cs typeface="Avenir Medium"/>
              </a:rPr>
              <a:t>Acceptation </a:t>
            </a:r>
          </a:p>
          <a:p>
            <a:r>
              <a:rPr lang="fr-FR" sz="2000" dirty="0">
                <a:solidFill>
                  <a:srgbClr val="800000"/>
                </a:solidFill>
                <a:latin typeface="Avenir Medium"/>
                <a:cs typeface="Avenir Medium"/>
              </a:rPr>
              <a:t>Autorité</a:t>
            </a:r>
          </a:p>
        </p:txBody>
      </p:sp>
      <p:sp>
        <p:nvSpPr>
          <p:cNvPr id="3" name="Right Brace 2"/>
          <p:cNvSpPr/>
          <p:nvPr/>
        </p:nvSpPr>
        <p:spPr>
          <a:xfrm>
            <a:off x="6728267" y="803387"/>
            <a:ext cx="533400" cy="4648200"/>
          </a:xfrm>
          <a:prstGeom prst="rightBrace">
            <a:avLst/>
          </a:prstGeom>
          <a:ln w="38100">
            <a:solidFill>
              <a:srgbClr val="102A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Tree>
    <p:extLst>
      <p:ext uri="{BB962C8B-B14F-4D97-AF65-F5344CB8AC3E}">
        <p14:creationId xmlns:p14="http://schemas.microsoft.com/office/powerpoint/2010/main" val="2463304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62724" y="304801"/>
            <a:ext cx="7065714" cy="5948942"/>
            <a:chOff x="0" y="0"/>
            <a:chExt cx="4318822" cy="2533650"/>
          </a:xfrm>
        </p:grpSpPr>
        <p:grpSp>
          <p:nvGrpSpPr>
            <p:cNvPr id="10" name="Group 9"/>
            <p:cNvGrpSpPr/>
            <p:nvPr/>
          </p:nvGrpSpPr>
          <p:grpSpPr>
            <a:xfrm>
              <a:off x="3909060" y="642057"/>
              <a:ext cx="409762" cy="912423"/>
              <a:chOff x="-21590" y="26107"/>
              <a:chExt cx="409762" cy="912423"/>
            </a:xfrm>
          </p:grpSpPr>
          <p:sp>
            <p:nvSpPr>
              <p:cNvPr id="32" name="Rectangle 31"/>
              <p:cNvSpPr/>
              <p:nvPr/>
            </p:nvSpPr>
            <p:spPr>
              <a:xfrm>
                <a:off x="-21590" y="26107"/>
                <a:ext cx="409762" cy="612140"/>
              </a:xfrm>
              <a:prstGeom prst="rect">
                <a:avLst/>
              </a:prstGeom>
              <a:solidFill>
                <a:srgbClr val="AA2A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b="1" dirty="0">
                    <a:effectLst/>
                    <a:latin typeface="Calibri" panose="020F0502020204030204" pitchFamily="34" charset="0"/>
                    <a:ea typeface="MS Mincho" panose="02020609040205080304" pitchFamily="49" charset="-128"/>
                    <a:cs typeface="Times New Roman" panose="02020603050405020304" pitchFamily="18" charset="0"/>
                  </a:rPr>
                  <a:t> </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cxnSp>
            <p:nvCxnSpPr>
              <p:cNvPr id="33" name="Straight Arrow Connector 32"/>
              <p:cNvCxnSpPr/>
              <p:nvPr/>
            </p:nvCxnSpPr>
            <p:spPr>
              <a:xfrm>
                <a:off x="171450" y="596900"/>
                <a:ext cx="0" cy="341630"/>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0" y="0"/>
              <a:ext cx="4311169" cy="2533650"/>
              <a:chOff x="0" y="0"/>
              <a:chExt cx="4311169" cy="2533650"/>
            </a:xfrm>
          </p:grpSpPr>
          <p:grpSp>
            <p:nvGrpSpPr>
              <p:cNvPr id="12" name="Group 11"/>
              <p:cNvGrpSpPr/>
              <p:nvPr/>
            </p:nvGrpSpPr>
            <p:grpSpPr>
              <a:xfrm>
                <a:off x="0" y="0"/>
                <a:ext cx="4311169" cy="2533650"/>
                <a:chOff x="0" y="0"/>
                <a:chExt cx="4311169" cy="2533650"/>
              </a:xfrm>
            </p:grpSpPr>
            <p:grpSp>
              <p:nvGrpSpPr>
                <p:cNvPr id="14" name="Group 13"/>
                <p:cNvGrpSpPr/>
                <p:nvPr/>
              </p:nvGrpSpPr>
              <p:grpSpPr>
                <a:xfrm>
                  <a:off x="0" y="0"/>
                  <a:ext cx="4222750" cy="2533650"/>
                  <a:chOff x="63500" y="241300"/>
                  <a:chExt cx="4222750" cy="2533650"/>
                </a:xfrm>
              </p:grpSpPr>
              <p:grpSp>
                <p:nvGrpSpPr>
                  <p:cNvPr id="16" name="Group 15"/>
                  <p:cNvGrpSpPr/>
                  <p:nvPr/>
                </p:nvGrpSpPr>
                <p:grpSpPr>
                  <a:xfrm>
                    <a:off x="63500" y="241300"/>
                    <a:ext cx="4222749" cy="2533650"/>
                    <a:chOff x="63500" y="241300"/>
                    <a:chExt cx="4222749" cy="2533650"/>
                  </a:xfrm>
                </p:grpSpPr>
                <p:grpSp>
                  <p:nvGrpSpPr>
                    <p:cNvPr id="18" name="Group 17"/>
                    <p:cNvGrpSpPr/>
                    <p:nvPr/>
                  </p:nvGrpSpPr>
                  <p:grpSpPr>
                    <a:xfrm>
                      <a:off x="63500" y="241300"/>
                      <a:ext cx="4222749" cy="2215515"/>
                      <a:chOff x="743117" y="241452"/>
                      <a:chExt cx="4223288" cy="2216915"/>
                    </a:xfrm>
                  </p:grpSpPr>
                  <p:cxnSp>
                    <p:nvCxnSpPr>
                      <p:cNvPr id="20" name="Straight Arrow Connector 19"/>
                      <p:cNvCxnSpPr/>
                      <p:nvPr/>
                    </p:nvCxnSpPr>
                    <p:spPr>
                      <a:xfrm>
                        <a:off x="2221523"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59369"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8" idx="2"/>
                      </p:cNvCxnSpPr>
                      <p:nvPr/>
                    </p:nvCxnSpPr>
                    <p:spPr>
                      <a:xfrm>
                        <a:off x="4153951" y="1464207"/>
                        <a:ext cx="0" cy="332707"/>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30924"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43117" y="241452"/>
                        <a:ext cx="4223288" cy="2216915"/>
                        <a:chOff x="743117" y="241452"/>
                        <a:chExt cx="4223288" cy="2216915"/>
                      </a:xfrm>
                    </p:grpSpPr>
                    <p:sp>
                      <p:nvSpPr>
                        <p:cNvPr id="25" name="Rectangle 24"/>
                        <p:cNvSpPr/>
                        <p:nvPr/>
                      </p:nvSpPr>
                      <p:spPr>
                        <a:xfrm>
                          <a:off x="779656" y="885093"/>
                          <a:ext cx="908539" cy="5802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Identification &amp; recensement</a:t>
                          </a:r>
                        </a:p>
                      </p:txBody>
                    </p:sp>
                    <p:sp>
                      <p:nvSpPr>
                        <p:cNvPr id="26" name="Rectangle 25"/>
                        <p:cNvSpPr/>
                        <p:nvPr/>
                      </p:nvSpPr>
                      <p:spPr>
                        <a:xfrm>
                          <a:off x="1752672" y="885093"/>
                          <a:ext cx="908539" cy="5802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Détermination de l’admissibilité</a:t>
                          </a:r>
                        </a:p>
                      </p:txBody>
                    </p:sp>
                    <p:sp>
                      <p:nvSpPr>
                        <p:cNvPr id="27" name="Rectangle 26"/>
                        <p:cNvSpPr/>
                        <p:nvPr/>
                      </p:nvSpPr>
                      <p:spPr>
                        <a:xfrm>
                          <a:off x="2719826" y="885093"/>
                          <a:ext cx="908539" cy="580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Inscription</a:t>
                          </a:r>
                        </a:p>
                      </p:txBody>
                    </p:sp>
                    <p:sp>
                      <p:nvSpPr>
                        <p:cNvPr id="28" name="Rectangle 27"/>
                        <p:cNvSpPr/>
                        <p:nvPr/>
                      </p:nvSpPr>
                      <p:spPr>
                        <a:xfrm>
                          <a:off x="3699681" y="883915"/>
                          <a:ext cx="908539" cy="5802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Paiements/</a:t>
                          </a:r>
                        </a:p>
                        <a:p>
                          <a:pPr algn="ctr">
                            <a:spcAft>
                              <a:spcPts val="1200"/>
                            </a:spcAft>
                          </a:pPr>
                          <a:r>
                            <a:rPr lang="fr-FR" sz="1600" dirty="0">
                              <a:effectLst/>
                              <a:latin typeface="Avenir Book"/>
                              <a:ea typeface="MS Mincho" panose="02020609040205080304" pitchFamily="49" charset="-128"/>
                              <a:cs typeface="Avenir Book"/>
                            </a:rPr>
                            <a:t>exécution</a:t>
                          </a:r>
                        </a:p>
                      </p:txBody>
                    </p:sp>
                    <p:sp>
                      <p:nvSpPr>
                        <p:cNvPr id="29" name="Rectangle 28"/>
                        <p:cNvSpPr/>
                        <p:nvPr/>
                      </p:nvSpPr>
                      <p:spPr>
                        <a:xfrm>
                          <a:off x="762169" y="2188737"/>
                          <a:ext cx="4204236" cy="269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Plaintes et recours</a:t>
                          </a:r>
                        </a:p>
                      </p:txBody>
                    </p:sp>
                    <p:sp>
                      <p:nvSpPr>
                        <p:cNvPr id="30" name="Rectangle 29"/>
                        <p:cNvSpPr/>
                        <p:nvPr/>
                      </p:nvSpPr>
                      <p:spPr>
                        <a:xfrm>
                          <a:off x="743117" y="241452"/>
                          <a:ext cx="4191535" cy="26963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Suivi &amp; Évaluation, SIG et autres fonctions d’appui à la gestion</a:t>
                          </a:r>
                        </a:p>
                      </p:txBody>
                    </p:sp>
                    <p:sp>
                      <p:nvSpPr>
                        <p:cNvPr id="31" name="Down Arrow 30"/>
                        <p:cNvSpPr/>
                        <p:nvPr/>
                      </p:nvSpPr>
                      <p:spPr>
                        <a:xfrm>
                          <a:off x="2616822" y="472959"/>
                          <a:ext cx="416169" cy="240323"/>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1600" dirty="0"/>
                        </a:p>
                      </p:txBody>
                    </p:sp>
                  </p:grpSp>
                </p:grpSp>
                <p:sp>
                  <p:nvSpPr>
                    <p:cNvPr id="19" name="Rectangle 18"/>
                    <p:cNvSpPr/>
                    <p:nvPr/>
                  </p:nvSpPr>
                  <p:spPr>
                    <a:xfrm>
                      <a:off x="88900" y="2505710"/>
                      <a:ext cx="4191000" cy="2692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Portée et communication</a:t>
                      </a:r>
                    </a:p>
                  </p:txBody>
                </p:sp>
              </p:grpSp>
              <p:sp>
                <p:nvSpPr>
                  <p:cNvPr id="17" name="Rectangle 16"/>
                  <p:cNvSpPr/>
                  <p:nvPr/>
                </p:nvSpPr>
                <p:spPr>
                  <a:xfrm>
                    <a:off x="82550" y="1870710"/>
                    <a:ext cx="4203700" cy="2692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Bénéficiaires et gestion de cas</a:t>
                    </a:r>
                  </a:p>
                </p:txBody>
              </p:sp>
            </p:grpSp>
            <p:sp>
              <p:nvSpPr>
                <p:cNvPr id="15" name="Text Box 15399"/>
                <p:cNvSpPr txBox="1"/>
                <p:nvPr/>
              </p:nvSpPr>
              <p:spPr>
                <a:xfrm>
                  <a:off x="3864609" y="651618"/>
                  <a:ext cx="446560" cy="6178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spcAft>
                      <a:spcPts val="0"/>
                    </a:spcAft>
                  </a:pPr>
                  <a:r>
                    <a:rPr lang="fr-FR" sz="1600" dirty="0">
                      <a:solidFill>
                        <a:srgbClr val="FFFFFF"/>
                      </a:solidFill>
                      <a:effectLst/>
                      <a:latin typeface="Avenir Book"/>
                      <a:ea typeface="MS Mincho" panose="02020609040205080304" pitchFamily="49" charset="-128"/>
                      <a:cs typeface="Avenir Book"/>
                    </a:rPr>
                    <a:t>Sortie… promotion</a:t>
                  </a:r>
                  <a:r>
                    <a:rPr lang="fr-FR" sz="16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13" name="Rectangle 12"/>
              <p:cNvSpPr/>
              <p:nvPr/>
            </p:nvSpPr>
            <p:spPr>
              <a:xfrm>
                <a:off x="3260335" y="1651952"/>
                <a:ext cx="962413" cy="224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200" dirty="0">
                    <a:effectLst/>
                    <a:latin typeface="Avenir Book"/>
                    <a:ea typeface="MS Mincho" panose="02020609040205080304" pitchFamily="49" charset="-128"/>
                    <a:cs typeface="Avenir Book"/>
                  </a:rPr>
                  <a:t>Conditionnalité?</a:t>
                </a:r>
                <a:endParaRPr lang="fr-FR" sz="1600" dirty="0">
                  <a:effectLst/>
                  <a:latin typeface="Avenir Book"/>
                  <a:ea typeface="MS Mincho" panose="02020609040205080304" pitchFamily="49" charset="-128"/>
                  <a:cs typeface="Avenir Book"/>
                </a:endParaRPr>
              </a:p>
            </p:txBody>
          </p:sp>
        </p:grpSp>
      </p:grpSp>
      <p:sp>
        <p:nvSpPr>
          <p:cNvPr id="8" name="Rectangle 27"/>
          <p:cNvSpPr>
            <a:spLocks noChangeArrowheads="1"/>
          </p:cNvSpPr>
          <p:nvPr/>
        </p:nvSpPr>
        <p:spPr bwMode="auto">
          <a:xfrm>
            <a:off x="-498192" y="-317193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40"/>
          <p:cNvSpPr>
            <a:spLocks noChangeArrowheads="1"/>
          </p:cNvSpPr>
          <p:nvPr/>
        </p:nvSpPr>
        <p:spPr bwMode="auto">
          <a:xfrm>
            <a:off x="547079" y="6474242"/>
            <a:ext cx="339548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fr-FR" altLang="en-US" sz="1000" dirty="0">
                <a:latin typeface="Calibri" panose="020F0502020204030204" pitchFamily="34" charset="0"/>
                <a:ea typeface="MS Mincho" panose="02020609040205080304" pitchFamily="49" charset="-128"/>
                <a:cs typeface="Times New Roman" panose="02020603050405020304" pitchFamily="18" charset="0"/>
              </a:rPr>
              <a:t>Source: Adapté de Lindert et al (2016)</a:t>
            </a:r>
            <a:r>
              <a:rPr lang="fr-FR" altLang="en-US" sz="1000" b="1" dirty="0">
                <a:latin typeface="Calibri" panose="020F0502020204030204" pitchFamily="34" charset="0"/>
                <a:ea typeface="MS Mincho" panose="02020609040205080304" pitchFamily="49" charset="-128"/>
                <a:cs typeface="Times New Roman" panose="02020603050405020304" pitchFamily="18" charset="0"/>
              </a:rPr>
              <a:t>,</a:t>
            </a:r>
            <a:r>
              <a:rPr lang="fr-FR" altLang="en-US" sz="1000" dirty="0">
                <a:latin typeface="Calibri" panose="020F0502020204030204" pitchFamily="34" charset="0"/>
                <a:ea typeface="MS Mincho" panose="02020609040205080304" pitchFamily="49" charset="-128"/>
                <a:cs typeface="Times New Roman" panose="02020603050405020304" pitchFamily="18" charset="0"/>
              </a:rPr>
              <a:t> Barrett et Kidd (2015).</a:t>
            </a:r>
            <a:endParaRPr lang="fr-FR" altLang="en-US" sz="1000" dirty="0">
              <a:latin typeface="Arial" panose="020B0604020202020204" pitchFamily="34" charset="0"/>
            </a:endParaRPr>
          </a:p>
        </p:txBody>
      </p:sp>
      <p:sp>
        <p:nvSpPr>
          <p:cNvPr id="39" name="Rectangle 38"/>
          <p:cNvSpPr/>
          <p:nvPr/>
        </p:nvSpPr>
        <p:spPr>
          <a:xfrm>
            <a:off x="2373135" y="1733468"/>
            <a:ext cx="732648" cy="315762"/>
          </a:xfrm>
          <a:prstGeom prst="rect">
            <a:avLst/>
          </a:prstGeom>
          <a:solidFill>
            <a:srgbClr val="91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900" b="1" dirty="0">
                <a:effectLst/>
                <a:latin typeface="Calibri" panose="020F0502020204030204" pitchFamily="34" charset="0"/>
                <a:ea typeface="MS Mincho" panose="02020609040205080304" pitchFamily="49" charset="-128"/>
                <a:cs typeface="Times New Roman" panose="02020603050405020304" pitchFamily="18" charset="0"/>
              </a:rPr>
              <a:t>Validation</a:t>
            </a:r>
            <a:endParaRPr lang="fr-FR" sz="9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34" name="Oval 33"/>
          <p:cNvSpPr/>
          <p:nvPr/>
        </p:nvSpPr>
        <p:spPr>
          <a:xfrm>
            <a:off x="6108371" y="1911132"/>
            <a:ext cx="1351605" cy="11788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59934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8" name="Title 1"/>
          <p:cNvSpPr txBox="1">
            <a:spLocks/>
          </p:cNvSpPr>
          <p:nvPr/>
        </p:nvSpPr>
        <p:spPr>
          <a:xfrm>
            <a:off x="1003536" y="251105"/>
            <a:ext cx="73914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cs typeface="Avenir Medium"/>
              </a:rPr>
              <a:t>Paiements et exécution: quelle importance?</a:t>
            </a:r>
          </a:p>
        </p:txBody>
      </p:sp>
      <p:sp>
        <p:nvSpPr>
          <p:cNvPr id="9" name="Content Placeholder 2"/>
          <p:cNvSpPr txBox="1">
            <a:spLocks/>
          </p:cNvSpPr>
          <p:nvPr/>
        </p:nvSpPr>
        <p:spPr>
          <a:xfrm>
            <a:off x="55034" y="1010057"/>
            <a:ext cx="7335644" cy="4495901"/>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fr-FR" dirty="0"/>
          </a:p>
          <a:p>
            <a:r>
              <a:rPr lang="fr-FR" dirty="0"/>
              <a:t>Garantir que les transferts atteignent</a:t>
            </a:r>
            <a:br>
              <a:rPr lang="fr-FR" dirty="0"/>
            </a:br>
            <a:r>
              <a:rPr lang="fr-FR" dirty="0">
                <a:solidFill>
                  <a:srgbClr val="006600"/>
                </a:solidFill>
              </a:rPr>
              <a:t>les bonnes personnes</a:t>
            </a:r>
            <a:r>
              <a:rPr lang="fr-FR" dirty="0"/>
              <a:t>, au </a:t>
            </a:r>
            <a:r>
              <a:rPr lang="fr-FR" dirty="0">
                <a:solidFill>
                  <a:srgbClr val="006600"/>
                </a:solidFill>
              </a:rPr>
              <a:t>bon moment</a:t>
            </a:r>
            <a:r>
              <a:rPr lang="fr-FR" dirty="0"/>
              <a:t>,  </a:t>
            </a:r>
            <a:br>
              <a:rPr lang="fr-FR" dirty="0"/>
            </a:br>
            <a:r>
              <a:rPr lang="fr-FR" dirty="0">
                <a:solidFill>
                  <a:srgbClr val="006600"/>
                </a:solidFill>
              </a:rPr>
              <a:t>au bon endroit</a:t>
            </a:r>
            <a:r>
              <a:rPr lang="fr-FR" dirty="0"/>
              <a:t>, </a:t>
            </a:r>
            <a:r>
              <a:rPr lang="fr-FR" dirty="0">
                <a:solidFill>
                  <a:srgbClr val="006600"/>
                </a:solidFill>
              </a:rPr>
              <a:t>de la bonne façon</a:t>
            </a:r>
            <a:r>
              <a:rPr lang="fr-FR" dirty="0"/>
              <a:t>… </a:t>
            </a:r>
            <a:br>
              <a:rPr lang="fr-FR" dirty="0"/>
            </a:br>
            <a:r>
              <a:rPr lang="fr-FR" dirty="0"/>
              <a:t>et avec </a:t>
            </a:r>
            <a:r>
              <a:rPr lang="fr-FR" dirty="0">
                <a:solidFill>
                  <a:srgbClr val="006600"/>
                </a:solidFill>
              </a:rPr>
              <a:t>les bons montants</a:t>
            </a:r>
            <a:r>
              <a:rPr lang="fr-FR" dirty="0"/>
              <a:t>.</a:t>
            </a:r>
            <a:r>
              <a:rPr lang="fr-FR" dirty="0">
                <a:latin typeface="Avenir LT Std 35 Light" pitchFamily="34" charset="0"/>
              </a:rPr>
              <a:t> </a:t>
            </a:r>
            <a:br>
              <a:rPr lang="fr-FR" dirty="0">
                <a:latin typeface="Avenir LT Std 35 Light" pitchFamily="34" charset="0"/>
              </a:rPr>
            </a:br>
            <a:endParaRPr lang="fr-FR" dirty="0">
              <a:latin typeface="Avenir LT Std 35 Light" pitchFamily="34" charset="0"/>
            </a:endParaRPr>
          </a:p>
          <a:p>
            <a:r>
              <a:rPr lang="fr-FR" dirty="0">
                <a:latin typeface="Avenir LT Std 35 Light" pitchFamily="34" charset="0"/>
              </a:rPr>
              <a:t>La façon dont les prestations sont payées/exécutées peut:</a:t>
            </a:r>
          </a:p>
          <a:p>
            <a:pPr lvl="1"/>
            <a:r>
              <a:rPr lang="fr-FR" sz="2400" dirty="0">
                <a:latin typeface="Avenir LT Std 35 Light" pitchFamily="34" charset="0"/>
              </a:rPr>
              <a:t>influencer </a:t>
            </a:r>
            <a:r>
              <a:rPr lang="fr-FR" sz="2400" dirty="0">
                <a:solidFill>
                  <a:srgbClr val="006600"/>
                </a:solidFill>
                <a:latin typeface="Avenir LT Std 35 Light" pitchFamily="34" charset="0"/>
              </a:rPr>
              <a:t>l’impact</a:t>
            </a:r>
            <a:r>
              <a:rPr lang="fr-FR" sz="2400" dirty="0">
                <a:latin typeface="Avenir LT Std 35 Light" pitchFamily="34" charset="0"/>
              </a:rPr>
              <a:t> d’un programme</a:t>
            </a:r>
            <a:br>
              <a:rPr lang="fr-FR" sz="2400" dirty="0">
                <a:latin typeface="Avenir LT Std 35 Light" pitchFamily="34" charset="0"/>
              </a:rPr>
            </a:br>
            <a:r>
              <a:rPr lang="fr-FR" sz="2400" dirty="0">
                <a:latin typeface="Avenir LT Std 35 Light" pitchFamily="34" charset="0"/>
              </a:rPr>
              <a:t>(par ex.: schémas de dépenses, inclusion financière);</a:t>
            </a:r>
          </a:p>
          <a:p>
            <a:pPr lvl="1"/>
            <a:r>
              <a:rPr lang="fr-FR" sz="2400" dirty="0">
                <a:latin typeface="Avenir LT Std 35 Light" pitchFamily="34" charset="0"/>
              </a:rPr>
              <a:t>affecter les </a:t>
            </a:r>
            <a:r>
              <a:rPr lang="fr-FR" sz="2400" dirty="0">
                <a:solidFill>
                  <a:srgbClr val="006600"/>
                </a:solidFill>
                <a:latin typeface="Avenir LT Std 35 Light" pitchFamily="34" charset="0"/>
              </a:rPr>
              <a:t>coûts et risques </a:t>
            </a:r>
            <a:r>
              <a:rPr lang="fr-FR" sz="2400" dirty="0">
                <a:latin typeface="Avenir LT Std 35 Light" pitchFamily="34" charset="0"/>
              </a:rPr>
              <a:t>rencontrés par un programmes;</a:t>
            </a:r>
          </a:p>
          <a:p>
            <a:pPr lvl="1"/>
            <a:r>
              <a:rPr lang="fr-FR" sz="2400" dirty="0">
                <a:latin typeface="Avenir LT Std 35 Light" pitchFamily="34" charset="0"/>
              </a:rPr>
              <a:t>affecter la </a:t>
            </a:r>
            <a:r>
              <a:rPr lang="fr-FR" sz="2400" dirty="0">
                <a:solidFill>
                  <a:srgbClr val="006600"/>
                </a:solidFill>
                <a:latin typeface="Avenir LT Std 35 Light" pitchFamily="34" charset="0"/>
              </a:rPr>
              <a:t>charge</a:t>
            </a:r>
            <a:r>
              <a:rPr lang="fr-FR" sz="2400" dirty="0">
                <a:latin typeface="Avenir LT Std 35 Light" pitchFamily="34" charset="0"/>
              </a:rPr>
              <a:t> pesant sur .</a:t>
            </a:r>
          </a:p>
          <a:p>
            <a:endParaRPr lang="fr-FR" dirty="0"/>
          </a:p>
          <a:p>
            <a:endParaRPr lang="fr-FR" dirty="0"/>
          </a:p>
          <a:p>
            <a:pPr lvl="1"/>
            <a:endParaRPr lang="fr-FR" b="1" dirty="0"/>
          </a:p>
          <a:p>
            <a:pPr lvl="1"/>
            <a:endParaRPr lang="fr-FR" dirty="0"/>
          </a:p>
          <a:p>
            <a:endParaRPr lang="fr-FR" dirty="0">
              <a:solidFill>
                <a:srgbClr val="FF0000"/>
              </a:solidFill>
            </a:endParaRPr>
          </a:p>
          <a:p>
            <a:pPr marL="457200" indent="-457200">
              <a:buFont typeface="+mj-lt"/>
              <a:buAutoNum type="arabicPeriod"/>
            </a:pPr>
            <a:endParaRPr lang="fr-FR" dirty="0"/>
          </a:p>
          <a:p>
            <a:endParaRPr lang="fr-FR" dirty="0"/>
          </a:p>
        </p:txBody>
      </p:sp>
      <p:pic>
        <p:nvPicPr>
          <p:cNvPr id="6" name="Picture 5"/>
          <p:cNvPicPr>
            <a:picLocks noChangeAspect="1"/>
          </p:cNvPicPr>
          <p:nvPr/>
        </p:nvPicPr>
        <p:blipFill>
          <a:blip r:embed="rId4"/>
          <a:stretch>
            <a:fillRect/>
          </a:stretch>
        </p:blipFill>
        <p:spPr>
          <a:xfrm>
            <a:off x="7029538" y="1010880"/>
            <a:ext cx="1612490" cy="1357887"/>
          </a:xfrm>
          <a:prstGeom prst="rect">
            <a:avLst/>
          </a:prstGeom>
        </p:spPr>
      </p:pic>
      <p:sp>
        <p:nvSpPr>
          <p:cNvPr id="10" name="Oval 9"/>
          <p:cNvSpPr/>
          <p:nvPr/>
        </p:nvSpPr>
        <p:spPr>
          <a:xfrm>
            <a:off x="8110155" y="1314246"/>
            <a:ext cx="373915" cy="4729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736220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60" name="Picture 2059"/>
          <p:cNvPicPr>
            <a:picLocks noChangeAspect="1"/>
          </p:cNvPicPr>
          <p:nvPr/>
        </p:nvPicPr>
        <p:blipFill>
          <a:blip r:embed="rId3"/>
          <a:stretch>
            <a:fillRect/>
          </a:stretch>
        </p:blipFill>
        <p:spPr>
          <a:xfrm>
            <a:off x="4532611" y="1628465"/>
            <a:ext cx="1299384" cy="1112230"/>
          </a:xfrm>
          <a:prstGeom prst="rect">
            <a:avLst/>
          </a:prstGeom>
        </p:spPr>
      </p:pic>
      <p:pic>
        <p:nvPicPr>
          <p:cNvPr id="95" name="Picture 94"/>
          <p:cNvPicPr>
            <a:picLocks noChangeAspect="1"/>
          </p:cNvPicPr>
          <p:nvPr/>
        </p:nvPicPr>
        <p:blipFill>
          <a:blip r:embed="rId4"/>
          <a:stretch>
            <a:fillRect/>
          </a:stretch>
        </p:blipFill>
        <p:spPr>
          <a:xfrm>
            <a:off x="517985" y="3756886"/>
            <a:ext cx="1015931" cy="1015931"/>
          </a:xfrm>
          <a:prstGeom prst="rect">
            <a:avLst/>
          </a:prstGeom>
        </p:spPr>
      </p:pic>
      <p:sp>
        <p:nvSpPr>
          <p:cNvPr id="6" name="Footer Placeholder 5"/>
          <p:cNvSpPr>
            <a:spLocks noGrp="1"/>
          </p:cNvSpPr>
          <p:nvPr>
            <p:ph type="ftr" sz="quarter" idx="3"/>
          </p:nvPr>
        </p:nvSpPr>
        <p:spPr>
          <a:xfrm>
            <a:off x="0" y="6449303"/>
            <a:ext cx="8109480" cy="351327"/>
          </a:xfrm>
        </p:spPr>
        <p:txBody>
          <a:bodyPr/>
          <a:lstStyle/>
          <a:p>
            <a:pPr algn="ctr"/>
            <a:r>
              <a:rPr lang="fr-FR" dirty="0">
                <a:solidFill>
                  <a:schemeClr val="tx1"/>
                </a:solidFill>
                <a:latin typeface="Avenir LT Std 35 Light" pitchFamily="34" charset="0"/>
                <a:cs typeface="Arial" charset="0"/>
                <a:sym typeface="Arial" charset="0"/>
              </a:rPr>
              <a:t>Source: Oxford Policy Management, séance d’apprentissage sur les systèmes de paiement  dispensée pour le  DFAT, à partir d’ISPA (2016)</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419" y="1599331"/>
            <a:ext cx="1118874" cy="754204"/>
          </a:xfrm>
          <a:prstGeom prst="rect">
            <a:avLst/>
          </a:prstGeom>
        </p:spPr>
      </p:pic>
      <p:pic>
        <p:nvPicPr>
          <p:cNvPr id="14" name="Picture 13"/>
          <p:cNvPicPr>
            <a:picLocks noChangeAspect="1"/>
          </p:cNvPicPr>
          <p:nvPr/>
        </p:nvPicPr>
        <p:blipFill>
          <a:blip r:embed="rId6"/>
          <a:stretch>
            <a:fillRect/>
          </a:stretch>
        </p:blipFill>
        <p:spPr>
          <a:xfrm>
            <a:off x="579177" y="4674974"/>
            <a:ext cx="1026070" cy="651555"/>
          </a:xfrm>
          <a:prstGeom prst="rect">
            <a:avLst/>
          </a:prstGeom>
        </p:spPr>
      </p:pic>
      <p:sp>
        <p:nvSpPr>
          <p:cNvPr id="16" name="Text Placeholder 2"/>
          <p:cNvSpPr>
            <a:spLocks noGrp="1"/>
          </p:cNvSpPr>
          <p:nvPr>
            <p:ph type="body" sz="quarter" idx="12"/>
          </p:nvPr>
        </p:nvSpPr>
        <p:spPr>
          <a:xfrm>
            <a:off x="1795413" y="1834461"/>
            <a:ext cx="1033961" cy="397623"/>
          </a:xfrm>
        </p:spPr>
        <p:txBody>
          <a:bodyPr vert="horz">
            <a:normAutofit/>
          </a:bodyPr>
          <a:lstStyle/>
          <a:p>
            <a:pPr marL="0" indent="0">
              <a:buClr>
                <a:srgbClr val="00005E"/>
              </a:buClr>
              <a:buSzPct val="85000"/>
              <a:buFont typeface="Wingdings 2"/>
              <a:buNone/>
            </a:pPr>
            <a:r>
              <a:rPr lang="fr-FR" sz="1800" dirty="0">
                <a:latin typeface="Avenir LT Std 35 Light" pitchFamily="34" charset="0"/>
                <a:cs typeface="Arial" pitchFamily="34" charset="0"/>
              </a:rPr>
              <a:t>Espèces</a:t>
            </a:r>
          </a:p>
        </p:txBody>
      </p:sp>
      <p:sp>
        <p:nvSpPr>
          <p:cNvPr id="17" name="Text Placeholder 2"/>
          <p:cNvSpPr txBox="1">
            <a:spLocks/>
          </p:cNvSpPr>
          <p:nvPr/>
        </p:nvSpPr>
        <p:spPr>
          <a:xfrm>
            <a:off x="1809846" y="2557849"/>
            <a:ext cx="1033961" cy="397623"/>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dirty="0">
                <a:solidFill>
                  <a:schemeClr val="tx1"/>
                </a:solidFill>
                <a:latin typeface="Avenir LT Std 35 Light" pitchFamily="34" charset="0"/>
              </a:rPr>
              <a:t>Bons</a:t>
            </a:r>
          </a:p>
        </p:txBody>
      </p:sp>
      <p:pic>
        <p:nvPicPr>
          <p:cNvPr id="18" name="Picture 17"/>
          <p:cNvPicPr>
            <a:picLocks noChangeAspect="1"/>
          </p:cNvPicPr>
          <p:nvPr/>
        </p:nvPicPr>
        <p:blipFill rotWithShape="1">
          <a:blip r:embed="rId7"/>
          <a:srcRect t="19300" b="25010"/>
          <a:stretch/>
        </p:blipFill>
        <p:spPr>
          <a:xfrm>
            <a:off x="618254" y="2426595"/>
            <a:ext cx="1260992" cy="576064"/>
          </a:xfrm>
          <a:prstGeom prst="rect">
            <a:avLst/>
          </a:prstGeom>
        </p:spPr>
      </p:pic>
      <p:pic>
        <p:nvPicPr>
          <p:cNvPr id="2051" name="Picture 3" descr="Image result for magstripe car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595" y="4334489"/>
            <a:ext cx="819708" cy="5145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9"/>
          <a:stretch>
            <a:fillRect/>
          </a:stretch>
        </p:blipFill>
        <p:spPr>
          <a:xfrm>
            <a:off x="4803553" y="5179051"/>
            <a:ext cx="729143" cy="1167738"/>
          </a:xfrm>
          <a:prstGeom prst="rect">
            <a:avLst/>
          </a:prstGeom>
        </p:spPr>
      </p:pic>
      <p:pic>
        <p:nvPicPr>
          <p:cNvPr id="22" name="Picture 21"/>
          <p:cNvPicPr>
            <a:picLocks noChangeAspect="1"/>
          </p:cNvPicPr>
          <p:nvPr/>
        </p:nvPicPr>
        <p:blipFill>
          <a:blip r:embed="rId10"/>
          <a:stretch>
            <a:fillRect/>
          </a:stretch>
        </p:blipFill>
        <p:spPr>
          <a:xfrm>
            <a:off x="4345172" y="3853423"/>
            <a:ext cx="1167738" cy="1167738"/>
          </a:xfrm>
          <a:prstGeom prst="rect">
            <a:avLst/>
          </a:prstGeom>
        </p:spPr>
      </p:pic>
      <p:pic>
        <p:nvPicPr>
          <p:cNvPr id="29" name="Picture 28"/>
          <p:cNvPicPr>
            <a:picLocks noChangeAspect="1"/>
          </p:cNvPicPr>
          <p:nvPr/>
        </p:nvPicPr>
        <p:blipFill>
          <a:blip r:embed="rId11"/>
          <a:stretch>
            <a:fillRect/>
          </a:stretch>
        </p:blipFill>
        <p:spPr>
          <a:xfrm>
            <a:off x="4452286" y="2798736"/>
            <a:ext cx="1011182" cy="997759"/>
          </a:xfrm>
          <a:prstGeom prst="rect">
            <a:avLst/>
          </a:prstGeom>
        </p:spPr>
      </p:pic>
      <p:sp>
        <p:nvSpPr>
          <p:cNvPr id="31" name="Text Placeholder 2"/>
          <p:cNvSpPr txBox="1">
            <a:spLocks/>
          </p:cNvSpPr>
          <p:nvPr/>
        </p:nvSpPr>
        <p:spPr>
          <a:xfrm>
            <a:off x="3981510" y="1988975"/>
            <a:ext cx="1033961" cy="397623"/>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dirty="0">
                <a:solidFill>
                  <a:schemeClr val="tx1"/>
                </a:solidFill>
                <a:latin typeface="Avenir LT Std 35 Light" pitchFamily="34" charset="0"/>
              </a:rPr>
              <a:t>Aucun</a:t>
            </a:r>
          </a:p>
        </p:txBody>
      </p:sp>
      <p:sp>
        <p:nvSpPr>
          <p:cNvPr id="32" name="Text Placeholder 2"/>
          <p:cNvSpPr txBox="1">
            <a:spLocks/>
          </p:cNvSpPr>
          <p:nvPr/>
        </p:nvSpPr>
        <p:spPr>
          <a:xfrm>
            <a:off x="3972061" y="3055033"/>
            <a:ext cx="1033961" cy="397623"/>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dirty="0">
                <a:solidFill>
                  <a:schemeClr val="tx1"/>
                </a:solidFill>
                <a:latin typeface="Avenir LT Std 35 Light" pitchFamily="34" charset="0"/>
              </a:rPr>
              <a:t>Terminal</a:t>
            </a:r>
          </a:p>
        </p:txBody>
      </p:sp>
      <p:sp>
        <p:nvSpPr>
          <p:cNvPr id="33" name="Text Placeholder 2"/>
          <p:cNvSpPr txBox="1">
            <a:spLocks/>
          </p:cNvSpPr>
          <p:nvPr/>
        </p:nvSpPr>
        <p:spPr>
          <a:xfrm>
            <a:off x="3970773" y="4267751"/>
            <a:ext cx="1033961" cy="397623"/>
          </a:xfrm>
          <a:prstGeom prst="rect">
            <a:avLst/>
          </a:prstGeom>
        </p:spPr>
        <p:txBody>
          <a:bodyPr vert="horz">
            <a:normAutofit fontScale="70000" lnSpcReduction="20000"/>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dirty="0">
                <a:solidFill>
                  <a:schemeClr val="tx1"/>
                </a:solidFill>
                <a:latin typeface="Avenir LT Std 35 Light" pitchFamily="34" charset="0"/>
              </a:rPr>
              <a:t>Distributeur</a:t>
            </a:r>
          </a:p>
        </p:txBody>
      </p:sp>
      <p:sp>
        <p:nvSpPr>
          <p:cNvPr id="34" name="Text Placeholder 2"/>
          <p:cNvSpPr txBox="1">
            <a:spLocks/>
          </p:cNvSpPr>
          <p:nvPr/>
        </p:nvSpPr>
        <p:spPr>
          <a:xfrm>
            <a:off x="4015630" y="5573476"/>
            <a:ext cx="1033961" cy="397623"/>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dirty="0">
                <a:solidFill>
                  <a:schemeClr val="tx1"/>
                </a:solidFill>
                <a:latin typeface="Avenir LT Std 35 Light" pitchFamily="34" charset="0"/>
              </a:rPr>
              <a:t>Mobile</a:t>
            </a:r>
          </a:p>
        </p:txBody>
      </p:sp>
      <p:sp>
        <p:nvSpPr>
          <p:cNvPr id="35" name="Text Placeholder 2"/>
          <p:cNvSpPr txBox="1">
            <a:spLocks/>
          </p:cNvSpPr>
          <p:nvPr/>
        </p:nvSpPr>
        <p:spPr>
          <a:xfrm>
            <a:off x="3682678" y="923887"/>
            <a:ext cx="2539740" cy="542685"/>
          </a:xfrm>
          <a:prstGeom prst="rect">
            <a:avLst/>
          </a:prstGeom>
        </p:spPr>
        <p:txBody>
          <a:bodyPr vert="horz">
            <a:no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sz="1700" b="1" dirty="0">
                <a:solidFill>
                  <a:schemeClr val="tx1"/>
                </a:solidFill>
                <a:latin typeface="Avenir LT Std 35 Light" pitchFamily="34" charset="0"/>
              </a:rPr>
              <a:t>Dispositif de paiement</a:t>
            </a:r>
          </a:p>
        </p:txBody>
      </p:sp>
      <p:sp>
        <p:nvSpPr>
          <p:cNvPr id="36" name="Text Placeholder 2"/>
          <p:cNvSpPr txBox="1">
            <a:spLocks/>
          </p:cNvSpPr>
          <p:nvPr/>
        </p:nvSpPr>
        <p:spPr>
          <a:xfrm>
            <a:off x="457572" y="947526"/>
            <a:ext cx="2790588" cy="542685"/>
          </a:xfrm>
          <a:prstGeom prst="rect">
            <a:avLst/>
          </a:prstGeom>
        </p:spPr>
        <p:txBody>
          <a:bodyPr vert="horz">
            <a:no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b="1" dirty="0">
                <a:solidFill>
                  <a:schemeClr val="tx1"/>
                </a:solidFill>
                <a:latin typeface="Avenir LT Std 35 Light" pitchFamily="34" charset="0"/>
              </a:rPr>
              <a:t>Instrument de paiement</a:t>
            </a:r>
          </a:p>
        </p:txBody>
      </p:sp>
      <p:sp>
        <p:nvSpPr>
          <p:cNvPr id="38" name="Text Placeholder 2"/>
          <p:cNvSpPr txBox="1">
            <a:spLocks/>
          </p:cNvSpPr>
          <p:nvPr/>
        </p:nvSpPr>
        <p:spPr>
          <a:xfrm>
            <a:off x="1809845" y="3364771"/>
            <a:ext cx="1530771" cy="397623"/>
          </a:xfrm>
          <a:prstGeom prst="rect">
            <a:avLst/>
          </a:prstGeom>
        </p:spPr>
        <p:txBody>
          <a:bodyPr vert="horz">
            <a:normAutofit fontScale="70000" lnSpcReduction="20000"/>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dirty="0">
                <a:solidFill>
                  <a:schemeClr val="tx1"/>
                </a:solidFill>
                <a:latin typeface="Avenir LT Std 35 Light" pitchFamily="34" charset="0"/>
              </a:rPr>
              <a:t>Bons électroniques</a:t>
            </a:r>
          </a:p>
        </p:txBody>
      </p:sp>
      <p:pic>
        <p:nvPicPr>
          <p:cNvPr id="30" name="Picture 29"/>
          <p:cNvPicPr>
            <a:picLocks noChangeAspect="1"/>
          </p:cNvPicPr>
          <p:nvPr/>
        </p:nvPicPr>
        <p:blipFill>
          <a:blip r:embed="rId12"/>
          <a:stretch>
            <a:fillRect/>
          </a:stretch>
        </p:blipFill>
        <p:spPr>
          <a:xfrm>
            <a:off x="860815" y="3171818"/>
            <a:ext cx="785578" cy="609277"/>
          </a:xfrm>
          <a:prstGeom prst="rect">
            <a:avLst/>
          </a:prstGeom>
        </p:spPr>
      </p:pic>
      <p:sp>
        <p:nvSpPr>
          <p:cNvPr id="47" name="Text Placeholder 2"/>
          <p:cNvSpPr txBox="1">
            <a:spLocks/>
          </p:cNvSpPr>
          <p:nvPr/>
        </p:nvSpPr>
        <p:spPr>
          <a:xfrm>
            <a:off x="1482249" y="4239049"/>
            <a:ext cx="2051868" cy="711648"/>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sz="1600" dirty="0">
                <a:solidFill>
                  <a:schemeClr val="tx1"/>
                </a:solidFill>
                <a:latin typeface="Avenir LT Std 35 Light" pitchFamily="34" charset="0"/>
              </a:rPr>
              <a:t>Cartes prépayées</a:t>
            </a:r>
          </a:p>
        </p:txBody>
      </p:sp>
      <p:sp>
        <p:nvSpPr>
          <p:cNvPr id="48" name="Text Placeholder 2"/>
          <p:cNvSpPr txBox="1">
            <a:spLocks/>
          </p:cNvSpPr>
          <p:nvPr/>
        </p:nvSpPr>
        <p:spPr>
          <a:xfrm>
            <a:off x="1477851" y="5003352"/>
            <a:ext cx="2691663" cy="711648"/>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sz="1600" dirty="0">
                <a:solidFill>
                  <a:schemeClr val="tx1"/>
                </a:solidFill>
                <a:latin typeface="Avenir LT Std 35 Light" pitchFamily="34" charset="0"/>
              </a:rPr>
              <a:t>Cartes « intelligentes »</a:t>
            </a:r>
          </a:p>
        </p:txBody>
      </p:sp>
      <p:sp>
        <p:nvSpPr>
          <p:cNvPr id="49" name="Text Placeholder 2"/>
          <p:cNvSpPr txBox="1">
            <a:spLocks/>
          </p:cNvSpPr>
          <p:nvPr/>
        </p:nvSpPr>
        <p:spPr>
          <a:xfrm>
            <a:off x="1477961" y="4563785"/>
            <a:ext cx="1830630" cy="711648"/>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nSpc>
                <a:spcPts val="1500"/>
              </a:lnSpc>
              <a:spcBef>
                <a:spcPts val="0"/>
              </a:spcBef>
              <a:buFont typeface="Wingdings 2"/>
              <a:buNone/>
            </a:pPr>
            <a:r>
              <a:rPr lang="fr-FR" sz="1600" dirty="0">
                <a:solidFill>
                  <a:schemeClr val="tx1"/>
                </a:solidFill>
                <a:latin typeface="Avenir LT Std 35 Light" pitchFamily="34" charset="0"/>
              </a:rPr>
              <a:t>Cartes à puce</a:t>
            </a:r>
          </a:p>
        </p:txBody>
      </p:sp>
      <p:pic>
        <p:nvPicPr>
          <p:cNvPr id="50" name="Picture 49"/>
          <p:cNvPicPr>
            <a:picLocks noChangeAspect="1"/>
          </p:cNvPicPr>
          <p:nvPr/>
        </p:nvPicPr>
        <p:blipFill>
          <a:blip r:embed="rId9"/>
          <a:stretch>
            <a:fillRect/>
          </a:stretch>
        </p:blipFill>
        <p:spPr>
          <a:xfrm>
            <a:off x="801696" y="5405273"/>
            <a:ext cx="481352" cy="770895"/>
          </a:xfrm>
          <a:prstGeom prst="rect">
            <a:avLst/>
          </a:prstGeom>
        </p:spPr>
      </p:pic>
      <p:sp>
        <p:nvSpPr>
          <p:cNvPr id="51" name="Text Placeholder 2"/>
          <p:cNvSpPr txBox="1">
            <a:spLocks/>
          </p:cNvSpPr>
          <p:nvPr/>
        </p:nvSpPr>
        <p:spPr>
          <a:xfrm>
            <a:off x="1365916" y="5666696"/>
            <a:ext cx="2089054" cy="719402"/>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dirty="0">
                <a:solidFill>
                  <a:schemeClr val="tx1"/>
                </a:solidFill>
                <a:latin typeface="Avenir LT Std 35 Light" pitchFamily="34" charset="0"/>
              </a:rPr>
              <a:t>Argent mobile</a:t>
            </a:r>
          </a:p>
        </p:txBody>
      </p:sp>
      <p:cxnSp>
        <p:nvCxnSpPr>
          <p:cNvPr id="55" name="Straight Connector 54"/>
          <p:cNvCxnSpPr>
            <a:endCxn id="31" idx="1"/>
          </p:cNvCxnSpPr>
          <p:nvPr/>
        </p:nvCxnSpPr>
        <p:spPr>
          <a:xfrm flipV="1">
            <a:off x="2514811" y="2187787"/>
            <a:ext cx="1466699" cy="20546"/>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endCxn id="84" idx="1"/>
          </p:cNvCxnSpPr>
          <p:nvPr/>
        </p:nvCxnSpPr>
        <p:spPr>
          <a:xfrm flipV="1">
            <a:off x="5661440" y="2078995"/>
            <a:ext cx="1039871" cy="259037"/>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cxnSpLocks/>
            <a:stCxn id="85" idx="1"/>
          </p:cNvCxnSpPr>
          <p:nvPr/>
        </p:nvCxnSpPr>
        <p:spPr>
          <a:xfrm flipH="1" flipV="1">
            <a:off x="5464737" y="2359732"/>
            <a:ext cx="1051926" cy="555628"/>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795219" y="2287806"/>
            <a:ext cx="1261774" cy="624439"/>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88" idx="1"/>
          </p:cNvCxnSpPr>
          <p:nvPr/>
        </p:nvCxnSpPr>
        <p:spPr>
          <a:xfrm>
            <a:off x="5655572" y="2405966"/>
            <a:ext cx="1092809" cy="2073034"/>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a:off x="6516663" y="890508"/>
            <a:ext cx="2170137" cy="5363331"/>
            <a:chOff x="3365258" y="679069"/>
            <a:chExt cx="2170137" cy="5363331"/>
          </a:xfrm>
        </p:grpSpPr>
        <p:sp>
          <p:nvSpPr>
            <p:cNvPr id="83" name="Text Placeholder 2"/>
            <p:cNvSpPr txBox="1">
              <a:spLocks/>
            </p:cNvSpPr>
            <p:nvPr/>
          </p:nvSpPr>
          <p:spPr>
            <a:xfrm>
              <a:off x="3467234" y="679069"/>
              <a:ext cx="2029552" cy="542685"/>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sz="1600" b="1" dirty="0">
                  <a:solidFill>
                    <a:schemeClr val="tx1"/>
                  </a:solidFill>
                  <a:latin typeface="Avenir LT Std 35 Light" pitchFamily="34" charset="0"/>
                </a:rPr>
                <a:t>Point de paiement</a:t>
              </a:r>
            </a:p>
          </p:txBody>
        </p:sp>
        <p:sp>
          <p:nvSpPr>
            <p:cNvPr id="84" name="Text Placeholder 2"/>
            <p:cNvSpPr txBox="1">
              <a:spLocks/>
            </p:cNvSpPr>
            <p:nvPr/>
          </p:nvSpPr>
          <p:spPr>
            <a:xfrm>
              <a:off x="3549906" y="1668744"/>
              <a:ext cx="1334682" cy="397623"/>
            </a:xfrm>
            <a:prstGeom prst="rect">
              <a:avLst/>
            </a:prstGeom>
          </p:spPr>
          <p:txBody>
            <a:bodyPr vert="horz">
              <a:normAutofit fontScale="92500"/>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dirty="0">
                  <a:solidFill>
                    <a:schemeClr val="tx1"/>
                  </a:solidFill>
                  <a:latin typeface="Avenir LT Std 35 Light" pitchFamily="34" charset="0"/>
                </a:rPr>
                <a:t>Unité mobile</a:t>
              </a:r>
            </a:p>
          </p:txBody>
        </p:sp>
        <p:sp>
          <p:nvSpPr>
            <p:cNvPr id="85" name="Text Placeholder 2"/>
            <p:cNvSpPr txBox="1">
              <a:spLocks/>
            </p:cNvSpPr>
            <p:nvPr/>
          </p:nvSpPr>
          <p:spPr>
            <a:xfrm>
              <a:off x="3365258" y="2423156"/>
              <a:ext cx="1729038" cy="561530"/>
            </a:xfrm>
            <a:prstGeom prst="rect">
              <a:avLst/>
            </a:prstGeom>
          </p:spPr>
          <p:txBody>
            <a:bodyPr vert="horz">
              <a:no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sz="1500" dirty="0">
                  <a:solidFill>
                    <a:schemeClr val="tx1"/>
                  </a:solidFill>
                  <a:latin typeface="Avenir LT Std 35 Light" pitchFamily="34" charset="0"/>
                </a:rPr>
                <a:t>Bureau/bâtiment public</a:t>
              </a:r>
            </a:p>
          </p:txBody>
        </p:sp>
        <p:sp>
          <p:nvSpPr>
            <p:cNvPr id="86" name="Text Placeholder 2"/>
            <p:cNvSpPr txBox="1">
              <a:spLocks/>
            </p:cNvSpPr>
            <p:nvPr/>
          </p:nvSpPr>
          <p:spPr>
            <a:xfrm>
              <a:off x="3596976" y="3295576"/>
              <a:ext cx="1938419" cy="561530"/>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dirty="0">
                  <a:solidFill>
                    <a:schemeClr val="tx1"/>
                  </a:solidFill>
                  <a:latin typeface="Avenir LT Std 35 Light" pitchFamily="34" charset="0"/>
                </a:rPr>
                <a:t>Poste</a:t>
              </a:r>
            </a:p>
          </p:txBody>
        </p:sp>
        <p:sp>
          <p:nvSpPr>
            <p:cNvPr id="87" name="Text Placeholder 2"/>
            <p:cNvSpPr txBox="1">
              <a:spLocks/>
            </p:cNvSpPr>
            <p:nvPr/>
          </p:nvSpPr>
          <p:spPr>
            <a:xfrm>
              <a:off x="3387595" y="4686846"/>
              <a:ext cx="1938419" cy="561530"/>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sz="1400" dirty="0">
                  <a:solidFill>
                    <a:schemeClr val="tx1"/>
                  </a:solidFill>
                  <a:latin typeface="Avenir LT Std 35 Light" pitchFamily="34" charset="0"/>
                </a:rPr>
                <a:t>Succursale bancaire</a:t>
              </a:r>
            </a:p>
          </p:txBody>
        </p:sp>
        <p:sp>
          <p:nvSpPr>
            <p:cNvPr id="88" name="Text Placeholder 2"/>
            <p:cNvSpPr txBox="1">
              <a:spLocks/>
            </p:cNvSpPr>
            <p:nvPr/>
          </p:nvSpPr>
          <p:spPr>
            <a:xfrm>
              <a:off x="3596976" y="3986796"/>
              <a:ext cx="1938419" cy="561530"/>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dirty="0">
                  <a:solidFill>
                    <a:schemeClr val="tx1"/>
                  </a:solidFill>
                  <a:latin typeface="Avenir LT Std 35 Light" pitchFamily="34" charset="0"/>
                </a:rPr>
                <a:t>Magasin local</a:t>
              </a:r>
            </a:p>
          </p:txBody>
        </p:sp>
        <p:sp>
          <p:nvSpPr>
            <p:cNvPr id="89" name="Text Placeholder 2"/>
            <p:cNvSpPr txBox="1">
              <a:spLocks/>
            </p:cNvSpPr>
            <p:nvPr/>
          </p:nvSpPr>
          <p:spPr>
            <a:xfrm>
              <a:off x="3380426" y="5480869"/>
              <a:ext cx="1504161" cy="561531"/>
            </a:xfrm>
            <a:prstGeom prst="rect">
              <a:avLst/>
            </a:prstGeom>
          </p:spPr>
          <p:txBody>
            <a:bodyPr vert="horz">
              <a:normAutofit fontScale="92500" lnSpcReduction="10000"/>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dirty="0">
                  <a:solidFill>
                    <a:schemeClr val="tx1"/>
                  </a:solidFill>
                  <a:latin typeface="Avenir LT Std 35 Light" pitchFamily="34" charset="0"/>
                </a:rPr>
                <a:t>Agent d’argent mobile</a:t>
              </a:r>
            </a:p>
          </p:txBody>
        </p:sp>
      </p:grpSp>
      <p:cxnSp>
        <p:nvCxnSpPr>
          <p:cNvPr id="98" name="Straight Connector 97"/>
          <p:cNvCxnSpPr/>
          <p:nvPr/>
        </p:nvCxnSpPr>
        <p:spPr>
          <a:xfrm flipH="1" flipV="1">
            <a:off x="5648064" y="2346547"/>
            <a:ext cx="1100319" cy="1304512"/>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endCxn id="32" idx="1"/>
          </p:cNvCxnSpPr>
          <p:nvPr/>
        </p:nvCxnSpPr>
        <p:spPr>
          <a:xfrm flipV="1">
            <a:off x="3020832" y="3253845"/>
            <a:ext cx="951229" cy="430044"/>
          </a:xfrm>
          <a:prstGeom prst="line">
            <a:avLst/>
          </a:prstGeom>
          <a:ln w="38100">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endCxn id="34" idx="1"/>
          </p:cNvCxnSpPr>
          <p:nvPr/>
        </p:nvCxnSpPr>
        <p:spPr>
          <a:xfrm>
            <a:off x="3023091" y="3651059"/>
            <a:ext cx="992539" cy="2121229"/>
          </a:xfrm>
          <a:prstGeom prst="line">
            <a:avLst/>
          </a:prstGeom>
          <a:ln w="38100">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88" idx="1"/>
            <a:endCxn id="19" idx="3"/>
          </p:cNvCxnSpPr>
          <p:nvPr/>
        </p:nvCxnSpPr>
        <p:spPr>
          <a:xfrm flipH="1">
            <a:off x="5532696" y="4479000"/>
            <a:ext cx="1215685" cy="1283920"/>
          </a:xfrm>
          <a:prstGeom prst="line">
            <a:avLst/>
          </a:prstGeom>
          <a:ln w="38100">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endCxn id="88" idx="1"/>
          </p:cNvCxnSpPr>
          <p:nvPr/>
        </p:nvCxnSpPr>
        <p:spPr>
          <a:xfrm>
            <a:off x="5279036" y="3327532"/>
            <a:ext cx="1469345" cy="1151468"/>
          </a:xfrm>
          <a:prstGeom prst="line">
            <a:avLst/>
          </a:prstGeom>
          <a:ln w="38100">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49" idx="3"/>
            <a:endCxn id="33" idx="1"/>
          </p:cNvCxnSpPr>
          <p:nvPr/>
        </p:nvCxnSpPr>
        <p:spPr>
          <a:xfrm flipV="1">
            <a:off x="3308591" y="4466563"/>
            <a:ext cx="662182" cy="453046"/>
          </a:xfrm>
          <a:prstGeom prst="line">
            <a:avLst/>
          </a:prstGeom>
          <a:ln w="3810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5197191" y="4433355"/>
            <a:ext cx="1421448" cy="633250"/>
          </a:xfrm>
          <a:prstGeom prst="line">
            <a:avLst/>
          </a:prstGeom>
          <a:ln w="3810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stCxn id="49" idx="3"/>
          </p:cNvCxnSpPr>
          <p:nvPr/>
        </p:nvCxnSpPr>
        <p:spPr>
          <a:xfrm flipV="1">
            <a:off x="3308591" y="3362286"/>
            <a:ext cx="687658" cy="1557323"/>
          </a:xfrm>
          <a:prstGeom prst="line">
            <a:avLst/>
          </a:prstGeom>
          <a:ln w="3810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endCxn id="88" idx="1"/>
          </p:cNvCxnSpPr>
          <p:nvPr/>
        </p:nvCxnSpPr>
        <p:spPr>
          <a:xfrm>
            <a:off x="5101978" y="3496082"/>
            <a:ext cx="1646403" cy="982918"/>
          </a:xfrm>
          <a:prstGeom prst="line">
            <a:avLst/>
          </a:prstGeom>
          <a:ln w="3810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34" idx="1"/>
          </p:cNvCxnSpPr>
          <p:nvPr/>
        </p:nvCxnSpPr>
        <p:spPr>
          <a:xfrm flipV="1">
            <a:off x="3123614" y="5772288"/>
            <a:ext cx="892016" cy="481551"/>
          </a:xfrm>
          <a:prstGeom prst="line">
            <a:avLst/>
          </a:prstGeom>
          <a:ln w="38100">
            <a:solidFill>
              <a:srgbClr val="91AECE"/>
            </a:solidFill>
            <a:prstDash val="sysDash"/>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5585325" y="5749110"/>
            <a:ext cx="967875" cy="238718"/>
          </a:xfrm>
          <a:prstGeom prst="line">
            <a:avLst/>
          </a:prstGeom>
          <a:ln w="38100">
            <a:solidFill>
              <a:srgbClr val="91AECE"/>
            </a:solidFill>
            <a:prstDash val="sysDash"/>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rotWithShape="1">
          <a:blip r:embed="rId13"/>
          <a:srcRect l="16863" t="20213" r="29741" b="7018"/>
          <a:stretch/>
        </p:blipFill>
        <p:spPr>
          <a:xfrm>
            <a:off x="8096964" y="5622794"/>
            <a:ext cx="982498" cy="930787"/>
          </a:xfrm>
          <a:prstGeom prst="rect">
            <a:avLst/>
          </a:prstGeom>
        </p:spPr>
      </p:pic>
      <p:pic>
        <p:nvPicPr>
          <p:cNvPr id="101" name="Picture 100"/>
          <p:cNvPicPr>
            <a:picLocks noChangeAspect="1"/>
          </p:cNvPicPr>
          <p:nvPr/>
        </p:nvPicPr>
        <p:blipFill>
          <a:blip r:embed="rId14"/>
          <a:stretch>
            <a:fillRect/>
          </a:stretch>
        </p:blipFill>
        <p:spPr>
          <a:xfrm>
            <a:off x="7956646" y="4811664"/>
            <a:ext cx="1135596" cy="672802"/>
          </a:xfrm>
          <a:prstGeom prst="rect">
            <a:avLst/>
          </a:prstGeom>
        </p:spPr>
      </p:pic>
      <p:pic>
        <p:nvPicPr>
          <p:cNvPr id="103" name="Picture 29" descr="http://blogs.cfr.org/coleman/files/2012/05/Africa-food-security-famine-agriculture-development-malnutrition-Human-Development-Report2.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57678" y="4050966"/>
            <a:ext cx="933531" cy="699014"/>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5"/>
          <p:cNvPicPr>
            <a:picLocks noChangeAspect="1"/>
          </p:cNvPicPr>
          <p:nvPr/>
        </p:nvPicPr>
        <p:blipFill>
          <a:blip r:embed="rId16"/>
          <a:stretch>
            <a:fillRect/>
          </a:stretch>
        </p:blipFill>
        <p:spPr>
          <a:xfrm>
            <a:off x="15995221" y="7291522"/>
            <a:ext cx="201660" cy="130826"/>
          </a:xfrm>
          <a:prstGeom prst="rect">
            <a:avLst/>
          </a:prstGeom>
        </p:spPr>
      </p:pic>
      <p:pic>
        <p:nvPicPr>
          <p:cNvPr id="2081" name="Picture 33" descr="https://flavorwire.files.wordpress.com/2011/04/01-india-bureau-17-prasad.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16700" y="2321935"/>
            <a:ext cx="874509" cy="881561"/>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9"/>
          <p:cNvPicPr>
            <a:picLocks noChangeAspect="1"/>
          </p:cNvPicPr>
          <p:nvPr/>
        </p:nvPicPr>
        <p:blipFill>
          <a:blip r:embed="rId16"/>
          <a:stretch>
            <a:fillRect/>
          </a:stretch>
        </p:blipFill>
        <p:spPr>
          <a:xfrm>
            <a:off x="7993453" y="3261137"/>
            <a:ext cx="1061980" cy="688955"/>
          </a:xfrm>
          <a:prstGeom prst="rect">
            <a:avLst/>
          </a:prstGeom>
        </p:spPr>
      </p:pic>
      <p:pic>
        <p:nvPicPr>
          <p:cNvPr id="152" name="Picture 151" descr="C:\Users\PatNa\AppData\Local\Temp\Rar$DI01.112\IMG_0312.jpg"/>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137580" y="1504812"/>
            <a:ext cx="848053" cy="638281"/>
          </a:xfrm>
          <a:prstGeom prst="rect">
            <a:avLst/>
          </a:prstGeom>
          <a:noFill/>
          <a:ln>
            <a:noFill/>
          </a:ln>
          <a:extLst/>
        </p:spPr>
      </p:pic>
      <p:sp>
        <p:nvSpPr>
          <p:cNvPr id="113" name="Left Brace 112"/>
          <p:cNvSpPr/>
          <p:nvPr/>
        </p:nvSpPr>
        <p:spPr>
          <a:xfrm>
            <a:off x="267904" y="1431319"/>
            <a:ext cx="359427" cy="1692973"/>
          </a:xfrm>
          <a:prstGeom prst="leftBrac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atin typeface="Avenir LT Std 35 Light" pitchFamily="34" charset="0"/>
            </a:endParaRPr>
          </a:p>
        </p:txBody>
      </p:sp>
      <p:sp>
        <p:nvSpPr>
          <p:cNvPr id="155" name="Left Brace 154"/>
          <p:cNvSpPr/>
          <p:nvPr/>
        </p:nvSpPr>
        <p:spPr>
          <a:xfrm>
            <a:off x="267150" y="3277041"/>
            <a:ext cx="365485" cy="3178589"/>
          </a:xfrm>
          <a:prstGeom prst="leftBrac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atin typeface="Avenir LT Std 35 Light" pitchFamily="34" charset="0"/>
            </a:endParaRPr>
          </a:p>
        </p:txBody>
      </p:sp>
      <p:sp>
        <p:nvSpPr>
          <p:cNvPr id="161" name="Text Placeholder 2"/>
          <p:cNvSpPr txBox="1">
            <a:spLocks/>
          </p:cNvSpPr>
          <p:nvPr/>
        </p:nvSpPr>
        <p:spPr>
          <a:xfrm>
            <a:off x="-43421" y="1603111"/>
            <a:ext cx="393089" cy="1376224"/>
          </a:xfrm>
          <a:prstGeom prst="rect">
            <a:avLst/>
          </a:prstGeom>
        </p:spPr>
        <p:txBody>
          <a:bodyPr vert="vert270">
            <a:normAutofit fontScale="92500" lnSpcReduction="10000"/>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sz="1600" b="1" dirty="0">
                <a:solidFill>
                  <a:schemeClr val="tx1"/>
                </a:solidFill>
                <a:latin typeface="Avenir LT Std 35 Light" pitchFamily="34" charset="0"/>
              </a:rPr>
              <a:t>Manuel (</a:t>
            </a:r>
            <a:r>
              <a:rPr lang="fr-FR" sz="1600" b="1" i="1" dirty="0">
                <a:solidFill>
                  <a:schemeClr val="tx1"/>
                </a:solidFill>
                <a:latin typeface="Avenir LT Std 35 Light" pitchFamily="34" charset="0"/>
              </a:rPr>
              <a:t>pull</a:t>
            </a:r>
            <a:r>
              <a:rPr lang="fr-FR" sz="1600" b="1" dirty="0">
                <a:solidFill>
                  <a:schemeClr val="tx1"/>
                </a:solidFill>
                <a:latin typeface="Avenir LT Std 35 Light" pitchFamily="34" charset="0"/>
              </a:rPr>
              <a:t>)</a:t>
            </a:r>
          </a:p>
        </p:txBody>
      </p:sp>
      <p:sp>
        <p:nvSpPr>
          <p:cNvPr id="162" name="Text Placeholder 2"/>
          <p:cNvSpPr txBox="1">
            <a:spLocks/>
          </p:cNvSpPr>
          <p:nvPr/>
        </p:nvSpPr>
        <p:spPr>
          <a:xfrm>
            <a:off x="-27253" y="4069091"/>
            <a:ext cx="393089" cy="1644410"/>
          </a:xfrm>
          <a:prstGeom prst="rect">
            <a:avLst/>
          </a:prstGeom>
        </p:spPr>
        <p:txBody>
          <a:bodyPr vert="vert270">
            <a:normAutofit fontScale="77500" lnSpcReduction="20000"/>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sz="1900" b="1" dirty="0">
                <a:solidFill>
                  <a:schemeClr val="tx1"/>
                </a:solidFill>
                <a:latin typeface="Avenir LT Std 35 Light" pitchFamily="34" charset="0"/>
              </a:rPr>
              <a:t>Électronique</a:t>
            </a:r>
            <a:r>
              <a:rPr lang="fr-FR" sz="1600" b="1" dirty="0">
                <a:solidFill>
                  <a:schemeClr val="tx1"/>
                </a:solidFill>
                <a:latin typeface="Avenir LT Std 35 Light" pitchFamily="34" charset="0"/>
              </a:rPr>
              <a:t> (</a:t>
            </a:r>
            <a:r>
              <a:rPr lang="fr-FR" sz="1900" b="1" i="1" dirty="0">
                <a:solidFill>
                  <a:schemeClr val="tx1"/>
                </a:solidFill>
                <a:latin typeface="Avenir LT Std 35 Light" pitchFamily="34" charset="0"/>
              </a:rPr>
              <a:t>push</a:t>
            </a:r>
            <a:r>
              <a:rPr lang="fr-FR" sz="1900" b="1" dirty="0">
                <a:solidFill>
                  <a:schemeClr val="tx1"/>
                </a:solidFill>
                <a:latin typeface="Avenir LT Std 35 Light" pitchFamily="34" charset="0"/>
              </a:rPr>
              <a:t>)</a:t>
            </a:r>
          </a:p>
        </p:txBody>
      </p:sp>
      <p:sp>
        <p:nvSpPr>
          <p:cNvPr id="166" name="Left Brace 165"/>
          <p:cNvSpPr/>
          <p:nvPr/>
        </p:nvSpPr>
        <p:spPr>
          <a:xfrm rot="10800000">
            <a:off x="2514812" y="4206849"/>
            <a:ext cx="191045" cy="1086261"/>
          </a:xfrm>
          <a:prstGeom prst="leftBrac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atin typeface="Avenir LT Std 35 Light" pitchFamily="34" charset="0"/>
            </a:endParaRPr>
          </a:p>
        </p:txBody>
      </p:sp>
      <p:cxnSp>
        <p:nvCxnSpPr>
          <p:cNvPr id="168" name="Straight Connector 167"/>
          <p:cNvCxnSpPr/>
          <p:nvPr/>
        </p:nvCxnSpPr>
        <p:spPr>
          <a:xfrm>
            <a:off x="1400628" y="6255936"/>
            <a:ext cx="1654715" cy="7068"/>
          </a:xfrm>
          <a:prstGeom prst="line">
            <a:avLst/>
          </a:prstGeom>
          <a:ln w="38100">
            <a:solidFill>
              <a:srgbClr val="91AECE"/>
            </a:solidFill>
            <a:prstDash val="sys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a:endCxn id="49" idx="3"/>
          </p:cNvCxnSpPr>
          <p:nvPr/>
        </p:nvCxnSpPr>
        <p:spPr>
          <a:xfrm>
            <a:off x="2733074" y="4919004"/>
            <a:ext cx="575517" cy="605"/>
          </a:xfrm>
          <a:prstGeom prst="line">
            <a:avLst/>
          </a:prstGeom>
          <a:ln w="38100">
            <a:solidFill>
              <a:schemeClr val="accent5">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847228" y="3689632"/>
            <a:ext cx="1186051" cy="10903"/>
          </a:xfrm>
          <a:prstGeom prst="line">
            <a:avLst/>
          </a:prstGeom>
          <a:ln w="38100">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1866147" y="2943333"/>
            <a:ext cx="883398" cy="4159"/>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V="1">
            <a:off x="1856153" y="2207641"/>
            <a:ext cx="647567" cy="1384"/>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0" y="0"/>
            <a:ext cx="9193307" cy="776938"/>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1" name="Title 1"/>
          <p:cNvSpPr txBox="1">
            <a:spLocks/>
          </p:cNvSpPr>
          <p:nvPr/>
        </p:nvSpPr>
        <p:spPr>
          <a:xfrm>
            <a:off x="267149" y="-8277"/>
            <a:ext cx="8718483" cy="834847"/>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cs typeface="Avenir Medium"/>
              </a:rPr>
              <a:t>Quels sont les principaux modes de paiement?</a:t>
            </a:r>
          </a:p>
        </p:txBody>
      </p:sp>
    </p:spTree>
    <p:extLst>
      <p:ext uri="{BB962C8B-B14F-4D97-AF65-F5344CB8AC3E}">
        <p14:creationId xmlns:p14="http://schemas.microsoft.com/office/powerpoint/2010/main" val="981557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0"/>
            <a:ext cx="9144000" cy="6841269"/>
          </a:xfrm>
          <a:prstGeom prst="rect">
            <a:avLst/>
          </a:prstGeom>
        </p:spPr>
      </p:pic>
      <p:sp>
        <p:nvSpPr>
          <p:cNvPr id="8" name="Title 1"/>
          <p:cNvSpPr txBox="1">
            <a:spLocks/>
          </p:cNvSpPr>
          <p:nvPr/>
        </p:nvSpPr>
        <p:spPr>
          <a:xfrm>
            <a:off x="-64058" y="228600"/>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cs typeface="Avenir Medium"/>
              </a:rPr>
              <a:t>Mise au point du système de paiement</a:t>
            </a:r>
          </a:p>
        </p:txBody>
      </p:sp>
      <p:sp>
        <p:nvSpPr>
          <p:cNvPr id="6" name="Content Placeholder 2"/>
          <p:cNvSpPr txBox="1">
            <a:spLocks/>
          </p:cNvSpPr>
          <p:nvPr/>
        </p:nvSpPr>
        <p:spPr>
          <a:xfrm>
            <a:off x="748742" y="1028700"/>
            <a:ext cx="7035834" cy="4800600"/>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800" dirty="0">
                <a:latin typeface="Avenir Book"/>
                <a:cs typeface="Avenir Book"/>
              </a:rPr>
              <a:t>Tous présentent des avantages et des inconvénients (débattre).</a:t>
            </a:r>
          </a:p>
          <a:p>
            <a:pPr marL="0" indent="0">
              <a:buNone/>
            </a:pPr>
            <a:endParaRPr lang="fr-FR" sz="2800" dirty="0">
              <a:latin typeface="Avenir Book"/>
              <a:cs typeface="Avenir Book"/>
            </a:endParaRPr>
          </a:p>
          <a:p>
            <a:r>
              <a:rPr lang="fr-FR" sz="2800" b="1" dirty="0">
                <a:latin typeface="Avenir Book"/>
                <a:cs typeface="Avenir Book"/>
              </a:rPr>
              <a:t>Question clé</a:t>
            </a:r>
            <a:r>
              <a:rPr lang="fr-FR" sz="2800" dirty="0">
                <a:latin typeface="Avenir Book"/>
                <a:cs typeface="Avenir Book"/>
              </a:rPr>
              <a:t>: Rapport coût/efficacité compte tenu des contraintes (physiques, financières et technologiques) et des besoins propres au pays?</a:t>
            </a:r>
            <a:br>
              <a:rPr lang="fr-FR" sz="2800" dirty="0">
                <a:latin typeface="Avenir Book"/>
                <a:cs typeface="Avenir Book"/>
              </a:rPr>
            </a:br>
            <a:endParaRPr lang="fr-FR" sz="2800" dirty="0">
              <a:latin typeface="Avenir Book"/>
              <a:cs typeface="Avenir Book"/>
            </a:endParaRPr>
          </a:p>
          <a:p>
            <a:pPr lvl="1"/>
            <a:r>
              <a:rPr lang="fr-FR" dirty="0">
                <a:latin typeface="Avenir Book"/>
                <a:cs typeface="Avenir Book"/>
              </a:rPr>
              <a:t>Les transferts électroniques ne constituent pas nécessairement la meilleure option! Alors comment sélectionner? (débattre)</a:t>
            </a:r>
          </a:p>
          <a:p>
            <a:pPr marL="457200" lvl="1" indent="0">
              <a:buNone/>
            </a:pPr>
            <a:endParaRPr lang="fr-FR" dirty="0">
              <a:latin typeface="Avenir Book"/>
              <a:cs typeface="Avenir Book"/>
            </a:endParaRPr>
          </a:p>
          <a:p>
            <a:endParaRPr lang="fr-FR" dirty="0"/>
          </a:p>
          <a:p>
            <a:endParaRPr lang="fr-FR" dirty="0"/>
          </a:p>
          <a:p>
            <a:pPr lvl="1"/>
            <a:endParaRPr lang="fr-FR" b="1" dirty="0"/>
          </a:p>
          <a:p>
            <a:pPr lvl="1"/>
            <a:endParaRPr lang="fr-FR" dirty="0"/>
          </a:p>
          <a:p>
            <a:endParaRPr lang="fr-FR" dirty="0">
              <a:solidFill>
                <a:srgbClr val="FF0000"/>
              </a:solidFill>
            </a:endParaRPr>
          </a:p>
          <a:p>
            <a:pPr marL="457200" indent="-457200">
              <a:buFont typeface="+mj-lt"/>
              <a:buAutoNum type="arabicPeriod"/>
            </a:pPr>
            <a:endParaRPr lang="fr-FR" dirty="0"/>
          </a:p>
          <a:p>
            <a:endParaRPr lang="fr-FR" dirty="0"/>
          </a:p>
        </p:txBody>
      </p:sp>
      <p:sp>
        <p:nvSpPr>
          <p:cNvPr id="11" name="TextBox 10"/>
          <p:cNvSpPr txBox="1"/>
          <p:nvPr/>
        </p:nvSpPr>
        <p:spPr>
          <a:xfrm>
            <a:off x="1143000" y="5772090"/>
            <a:ext cx="4752528" cy="400110"/>
          </a:xfrm>
          <a:prstGeom prst="rect">
            <a:avLst/>
          </a:prstGeom>
          <a:noFill/>
        </p:spPr>
        <p:txBody>
          <a:bodyPr wrap="square" rtlCol="0">
            <a:spAutoFit/>
          </a:bodyPr>
          <a:lstStyle/>
          <a:p>
            <a:r>
              <a:rPr lang="fr-FR" sz="1000" dirty="0">
                <a:solidFill>
                  <a:srgbClr val="0B1F51"/>
                </a:solidFill>
                <a:latin typeface="Avenir" panose="020B0503020203020204" pitchFamily="34" charset="0"/>
                <a:cs typeface="Arial" charset="0"/>
              </a:rPr>
              <a:t>Source: Adapté d</a:t>
            </a:r>
            <a:r>
              <a:rPr lang="fr-FR" sz="1000" dirty="0">
                <a:solidFill>
                  <a:srgbClr val="0B1F51"/>
                </a:solidFill>
                <a:latin typeface="Avenir" panose="020B0503020203020204" pitchFamily="34" charset="0"/>
                <a:cs typeface="Arial" charset="0"/>
                <a:hlinkClick r:id="rId4"/>
              </a:rPr>
              <a:t>’ISPA (2016). </a:t>
            </a:r>
            <a:endParaRPr lang="fr-FR" sz="1000" dirty="0">
              <a:solidFill>
                <a:srgbClr val="0B1F51"/>
              </a:solidFill>
              <a:latin typeface="Avenir" panose="020B0503020203020204" pitchFamily="34" charset="0"/>
              <a:cs typeface="Arial" charset="0"/>
            </a:endParaRPr>
          </a:p>
          <a:p>
            <a:endParaRPr lang="fr-FR" sz="1000" dirty="0"/>
          </a:p>
        </p:txBody>
      </p:sp>
      <p:pic>
        <p:nvPicPr>
          <p:cNvPr id="7" name="Picture 6"/>
          <p:cNvPicPr>
            <a:picLocks noChangeAspect="1"/>
          </p:cNvPicPr>
          <p:nvPr/>
        </p:nvPicPr>
        <p:blipFill>
          <a:blip r:embed="rId5"/>
          <a:stretch>
            <a:fillRect/>
          </a:stretch>
        </p:blipFill>
        <p:spPr>
          <a:xfrm>
            <a:off x="7784576" y="2415540"/>
            <a:ext cx="1015931" cy="1015931"/>
          </a:xfrm>
          <a:prstGeom prst="rect">
            <a:avLst/>
          </a:prstGeom>
        </p:spPr>
      </p:pic>
      <p:pic>
        <p:nvPicPr>
          <p:cNvPr id="9" name="Picture 8"/>
          <p:cNvPicPr>
            <a:picLocks noChangeAspect="1"/>
          </p:cNvPicPr>
          <p:nvPr/>
        </p:nvPicPr>
        <p:blipFill>
          <a:blip r:embed="rId6"/>
          <a:stretch>
            <a:fillRect/>
          </a:stretch>
        </p:blipFill>
        <p:spPr>
          <a:xfrm>
            <a:off x="7845768" y="3333628"/>
            <a:ext cx="1026070" cy="651555"/>
          </a:xfrm>
          <a:prstGeom prst="rect">
            <a:avLst/>
          </a:prstGeom>
        </p:spPr>
      </p:pic>
      <p:pic>
        <p:nvPicPr>
          <p:cNvPr id="12" name="Picture 11"/>
          <p:cNvPicPr>
            <a:picLocks noChangeAspect="1"/>
          </p:cNvPicPr>
          <p:nvPr/>
        </p:nvPicPr>
        <p:blipFill>
          <a:blip r:embed="rId7"/>
          <a:stretch>
            <a:fillRect/>
          </a:stretch>
        </p:blipFill>
        <p:spPr>
          <a:xfrm>
            <a:off x="8068287" y="4063927"/>
            <a:ext cx="481352" cy="770895"/>
          </a:xfrm>
          <a:prstGeom prst="rect">
            <a:avLst/>
          </a:prstGeom>
        </p:spPr>
      </p:pic>
    </p:spTree>
    <p:extLst>
      <p:ext uri="{BB962C8B-B14F-4D97-AF65-F5344CB8AC3E}">
        <p14:creationId xmlns:p14="http://schemas.microsoft.com/office/powerpoint/2010/main" val="7070761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731"/>
            <a:ext cx="9144000" cy="6841269"/>
          </a:xfrm>
          <a:prstGeom prst="rect">
            <a:avLst/>
          </a:prstGeom>
        </p:spPr>
      </p:pic>
      <p:sp>
        <p:nvSpPr>
          <p:cNvPr id="8" name="Title 1"/>
          <p:cNvSpPr txBox="1">
            <a:spLocks/>
          </p:cNvSpPr>
          <p:nvPr/>
        </p:nvSpPr>
        <p:spPr>
          <a:xfrm>
            <a:off x="-62116" y="260873"/>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cs typeface="Avenir Medium"/>
              </a:rPr>
              <a:t>… Garantir la « flexibilité » et la « qualité »</a:t>
            </a:r>
          </a:p>
        </p:txBody>
      </p:sp>
      <p:sp>
        <p:nvSpPr>
          <p:cNvPr id="6" name="Content Placeholder 2"/>
          <p:cNvSpPr txBox="1">
            <a:spLocks/>
          </p:cNvSpPr>
          <p:nvPr/>
        </p:nvSpPr>
        <p:spPr>
          <a:xfrm>
            <a:off x="172148" y="1123575"/>
            <a:ext cx="5799580" cy="4594115"/>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800" dirty="0">
                <a:latin typeface="Avenir Book"/>
                <a:cs typeface="Avenir Book"/>
              </a:rPr>
              <a:t>Il est essentiel de garantir la « flexibilité » et la « qualité »:</a:t>
            </a:r>
          </a:p>
          <a:p>
            <a:pPr lvl="1"/>
            <a:r>
              <a:rPr lang="fr-FR" dirty="0">
                <a:solidFill>
                  <a:srgbClr val="00B050"/>
                </a:solidFill>
                <a:latin typeface="Avenir Book"/>
                <a:cs typeface="Avenir Book"/>
              </a:rPr>
              <a:t>accessibilité </a:t>
            </a:r>
            <a:r>
              <a:rPr lang="fr-FR" dirty="0">
                <a:latin typeface="Avenir Book"/>
                <a:cs typeface="Avenir Book"/>
              </a:rPr>
              <a:t>(faible coût d’opportunité direct et indirect de l’accès, accès adapté aux besoins du bénéficiaire, droits </a:t>
            </a:r>
            <a:br>
              <a:rPr lang="fr-FR" dirty="0">
                <a:latin typeface="Avenir Book"/>
                <a:cs typeface="Avenir Book"/>
              </a:rPr>
            </a:br>
            <a:r>
              <a:rPr lang="fr-FR" dirty="0">
                <a:latin typeface="Avenir Book"/>
                <a:cs typeface="Avenir Book"/>
              </a:rPr>
              <a:t>et dignité)</a:t>
            </a:r>
          </a:p>
          <a:p>
            <a:pPr lvl="1"/>
            <a:r>
              <a:rPr lang="fr-FR" dirty="0">
                <a:solidFill>
                  <a:srgbClr val="00B050"/>
                </a:solidFill>
                <a:latin typeface="Avenir Book"/>
                <a:cs typeface="Avenir Book"/>
              </a:rPr>
              <a:t>solidité</a:t>
            </a:r>
            <a:r>
              <a:rPr lang="fr-FR" dirty="0">
                <a:latin typeface="Avenir Book"/>
                <a:cs typeface="Avenir Book"/>
              </a:rPr>
              <a:t> (fiabilité, bonne gouvernance et sécurité);</a:t>
            </a:r>
          </a:p>
          <a:p>
            <a:pPr lvl="1"/>
            <a:r>
              <a:rPr lang="fr-FR" dirty="0">
                <a:solidFill>
                  <a:srgbClr val="00B050"/>
                </a:solidFill>
                <a:latin typeface="Avenir Book"/>
                <a:cs typeface="Avenir Book"/>
              </a:rPr>
              <a:t>intégration</a:t>
            </a:r>
            <a:r>
              <a:rPr lang="fr-FR" dirty="0">
                <a:latin typeface="Avenir Book"/>
                <a:cs typeface="Avenir Book"/>
              </a:rPr>
              <a:t> (porter autant que possible une attention spéciale </a:t>
            </a:r>
            <a:br>
              <a:rPr lang="fr-FR" dirty="0">
                <a:latin typeface="Avenir Book"/>
                <a:cs typeface="Avenir Book"/>
              </a:rPr>
            </a:br>
            <a:r>
              <a:rPr lang="fr-FR" dirty="0">
                <a:latin typeface="Avenir Book"/>
                <a:cs typeface="Avenir Book"/>
              </a:rPr>
              <a:t>à l’inclusion financière et à </a:t>
            </a:r>
            <a:br>
              <a:rPr lang="fr-FR" dirty="0">
                <a:latin typeface="Avenir Book"/>
                <a:cs typeface="Avenir Book"/>
              </a:rPr>
            </a:br>
            <a:r>
              <a:rPr lang="fr-FR" dirty="0">
                <a:latin typeface="Avenir Book"/>
                <a:cs typeface="Avenir Book"/>
              </a:rPr>
              <a:t>la coordination).</a:t>
            </a:r>
          </a:p>
          <a:p>
            <a:endParaRPr lang="fr-FR" dirty="0"/>
          </a:p>
          <a:p>
            <a:endParaRPr lang="fr-FR" dirty="0"/>
          </a:p>
          <a:p>
            <a:pPr lvl="1"/>
            <a:endParaRPr lang="fr-FR" b="1" dirty="0"/>
          </a:p>
          <a:p>
            <a:pPr lvl="1"/>
            <a:endParaRPr lang="fr-FR" dirty="0"/>
          </a:p>
          <a:p>
            <a:endParaRPr lang="fr-FR" dirty="0">
              <a:solidFill>
                <a:srgbClr val="FF0000"/>
              </a:solidFill>
            </a:endParaRPr>
          </a:p>
          <a:p>
            <a:pPr marL="457200" indent="-457200">
              <a:buFont typeface="+mj-lt"/>
              <a:buAutoNum type="arabicPeriod"/>
            </a:pPr>
            <a:endParaRPr lang="fr-FR" dirty="0"/>
          </a:p>
          <a:p>
            <a:endParaRPr lang="fr-FR" dirty="0"/>
          </a:p>
        </p:txBody>
      </p:sp>
      <p:pic>
        <p:nvPicPr>
          <p:cNvPr id="10" name="Picture 9"/>
          <p:cNvPicPr>
            <a:picLocks noChangeAspect="1"/>
          </p:cNvPicPr>
          <p:nvPr/>
        </p:nvPicPr>
        <p:blipFill>
          <a:blip r:embed="rId4"/>
          <a:stretch>
            <a:fillRect/>
          </a:stretch>
        </p:blipFill>
        <p:spPr>
          <a:xfrm>
            <a:off x="7086600" y="5549416"/>
            <a:ext cx="2057400" cy="1210235"/>
          </a:xfrm>
          <a:prstGeom prst="rect">
            <a:avLst/>
          </a:prstGeom>
        </p:spPr>
      </p:pic>
      <p:sp>
        <p:nvSpPr>
          <p:cNvPr id="11" name="TextBox 10"/>
          <p:cNvSpPr txBox="1"/>
          <p:nvPr/>
        </p:nvSpPr>
        <p:spPr>
          <a:xfrm>
            <a:off x="1219200" y="5810268"/>
            <a:ext cx="4752528" cy="400110"/>
          </a:xfrm>
          <a:prstGeom prst="rect">
            <a:avLst/>
          </a:prstGeom>
          <a:noFill/>
        </p:spPr>
        <p:txBody>
          <a:bodyPr wrap="square" rtlCol="0">
            <a:spAutoFit/>
          </a:bodyPr>
          <a:lstStyle/>
          <a:p>
            <a:r>
              <a:rPr lang="fr-FR" sz="1000" dirty="0">
                <a:solidFill>
                  <a:srgbClr val="0B1F51"/>
                </a:solidFill>
                <a:latin typeface="Avenir" panose="020B0503020203020204" pitchFamily="34" charset="0"/>
                <a:cs typeface="Arial" charset="0"/>
              </a:rPr>
              <a:t>Source: Adapté d</a:t>
            </a:r>
            <a:r>
              <a:rPr lang="fr-FR" sz="1000" dirty="0">
                <a:solidFill>
                  <a:srgbClr val="0B1F51"/>
                </a:solidFill>
                <a:latin typeface="Avenir" panose="020B0503020203020204" pitchFamily="34" charset="0"/>
                <a:cs typeface="Arial" charset="0"/>
                <a:hlinkClick r:id="rId5"/>
              </a:rPr>
              <a:t>’ISPA (2016). </a:t>
            </a:r>
            <a:endParaRPr lang="fr-FR" sz="1000" dirty="0">
              <a:solidFill>
                <a:srgbClr val="0B1F51"/>
              </a:solidFill>
              <a:latin typeface="Avenir" panose="020B0503020203020204" pitchFamily="34" charset="0"/>
              <a:cs typeface="Arial" charset="0"/>
            </a:endParaRPr>
          </a:p>
          <a:p>
            <a:endParaRPr lang="fr-FR" sz="1000" dirty="0"/>
          </a:p>
        </p:txBody>
      </p:sp>
      <p:pic>
        <p:nvPicPr>
          <p:cNvPr id="3" name="Picture 2"/>
          <p:cNvPicPr>
            <a:picLocks noChangeAspect="1"/>
          </p:cNvPicPr>
          <p:nvPr/>
        </p:nvPicPr>
        <p:blipFill>
          <a:blip r:embed="rId6"/>
          <a:stretch>
            <a:fillRect/>
          </a:stretch>
        </p:blipFill>
        <p:spPr>
          <a:xfrm>
            <a:off x="5867400" y="1019825"/>
            <a:ext cx="3143663" cy="4505672"/>
          </a:xfrm>
          <a:prstGeom prst="rect">
            <a:avLst/>
          </a:prstGeom>
        </p:spPr>
      </p:pic>
    </p:spTree>
    <p:extLst>
      <p:ext uri="{BB962C8B-B14F-4D97-AF65-F5344CB8AC3E}">
        <p14:creationId xmlns:p14="http://schemas.microsoft.com/office/powerpoint/2010/main" val="31337202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56" y="16731"/>
            <a:ext cx="9144000" cy="6841269"/>
          </a:xfrm>
          <a:prstGeom prst="rect">
            <a:avLst/>
          </a:prstGeom>
        </p:spPr>
      </p:pic>
      <p:sp>
        <p:nvSpPr>
          <p:cNvPr id="8" name="Title 1"/>
          <p:cNvSpPr txBox="1">
            <a:spLocks/>
          </p:cNvSpPr>
          <p:nvPr/>
        </p:nvSpPr>
        <p:spPr>
          <a:xfrm>
            <a:off x="830226" y="259176"/>
            <a:ext cx="73914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cs typeface="Avenir Medium"/>
              </a:rPr>
              <a:t>Gestion du système de paiement</a:t>
            </a:r>
          </a:p>
        </p:txBody>
      </p:sp>
      <p:sp>
        <p:nvSpPr>
          <p:cNvPr id="6" name="Content Placeholder 2"/>
          <p:cNvSpPr txBox="1">
            <a:spLocks/>
          </p:cNvSpPr>
          <p:nvPr/>
        </p:nvSpPr>
        <p:spPr>
          <a:xfrm>
            <a:off x="304800" y="1600200"/>
            <a:ext cx="8305800" cy="426755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800" b="1" dirty="0">
                <a:latin typeface="Avenir LT Std 35 Light" pitchFamily="34" charset="0"/>
              </a:rPr>
              <a:t>Interne </a:t>
            </a:r>
            <a:r>
              <a:rPr lang="fr-FR" sz="2800" dirty="0">
                <a:latin typeface="Avenir LT Std 35 Light" pitchFamily="34" charset="0"/>
              </a:rPr>
              <a:t>(requiert des capacités élevées) ou </a:t>
            </a:r>
            <a:r>
              <a:rPr lang="fr-FR" sz="2800" b="1" dirty="0">
                <a:latin typeface="Avenir LT Std 35 Light" pitchFamily="34" charset="0"/>
              </a:rPr>
              <a:t>externe </a:t>
            </a:r>
            <a:r>
              <a:rPr lang="fr-FR" sz="2800" dirty="0">
                <a:latin typeface="Avenir LT Std 35 Light" pitchFamily="34" charset="0"/>
              </a:rPr>
              <a:t>(exige de soigneusement développer des relations contractuelles et d’assurer une supervision continue)</a:t>
            </a:r>
          </a:p>
          <a:p>
            <a:pPr marL="0" indent="0">
              <a:buNone/>
            </a:pPr>
            <a:endParaRPr lang="fr-FR" sz="2800" dirty="0">
              <a:latin typeface="Avenir LT Std 35 Light" pitchFamily="34" charset="0"/>
            </a:endParaRPr>
          </a:p>
          <a:p>
            <a:r>
              <a:rPr lang="fr-FR" sz="2800" dirty="0">
                <a:latin typeface="Avenir LT Std 35 Light" pitchFamily="34" charset="0"/>
              </a:rPr>
              <a:t>Gestion prudente du </a:t>
            </a:r>
            <a:r>
              <a:rPr lang="fr-FR" sz="2800" b="1" dirty="0">
                <a:latin typeface="Avenir LT Std 35 Light" pitchFamily="34" charset="0"/>
              </a:rPr>
              <a:t>flux général des fonds </a:t>
            </a:r>
            <a:r>
              <a:rPr lang="fr-FR" sz="2800" dirty="0">
                <a:latin typeface="Avenir LT Std 35 Light" pitchFamily="34" charset="0"/>
              </a:rPr>
              <a:t>pour garantir des décaissements en temps voulu.</a:t>
            </a:r>
          </a:p>
          <a:p>
            <a:pPr lvl="1"/>
            <a:endParaRPr lang="fr-FR" b="1" dirty="0"/>
          </a:p>
          <a:p>
            <a:pPr lvl="1"/>
            <a:endParaRPr lang="fr-FR" dirty="0"/>
          </a:p>
          <a:p>
            <a:endParaRPr lang="fr-FR" dirty="0">
              <a:solidFill>
                <a:srgbClr val="FF0000"/>
              </a:solidFill>
            </a:endParaRPr>
          </a:p>
          <a:p>
            <a:pPr marL="457200" indent="-457200">
              <a:buFont typeface="+mj-lt"/>
              <a:buAutoNum type="arabicPeriod"/>
            </a:pPr>
            <a:endParaRPr lang="fr-FR" dirty="0"/>
          </a:p>
          <a:p>
            <a:endParaRPr lang="fr-FR" dirty="0"/>
          </a:p>
        </p:txBody>
      </p:sp>
      <p:pic>
        <p:nvPicPr>
          <p:cNvPr id="4" name="Picture 3"/>
          <p:cNvPicPr>
            <a:picLocks noChangeAspect="1"/>
          </p:cNvPicPr>
          <p:nvPr/>
        </p:nvPicPr>
        <p:blipFill>
          <a:blip r:embed="rId4"/>
          <a:stretch>
            <a:fillRect/>
          </a:stretch>
        </p:blipFill>
        <p:spPr>
          <a:xfrm>
            <a:off x="6172201" y="4814015"/>
            <a:ext cx="2920442" cy="1986331"/>
          </a:xfrm>
          <a:prstGeom prst="rect">
            <a:avLst/>
          </a:prstGeom>
        </p:spPr>
      </p:pic>
    </p:spTree>
    <p:extLst>
      <p:ext uri="{BB962C8B-B14F-4D97-AF65-F5344CB8AC3E}">
        <p14:creationId xmlns:p14="http://schemas.microsoft.com/office/powerpoint/2010/main" val="1016219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bg1"/>
                </a:solidFill>
                <a:latin typeface="Avenir LT Std 35 Light" pitchFamily="34" charset="0"/>
              </a:rPr>
              <a:t>L&amp;T Journaling</a:t>
            </a:r>
          </a:p>
        </p:txBody>
      </p:sp>
      <p:sp>
        <p:nvSpPr>
          <p:cNvPr id="6" name="Content Placeholder 2"/>
          <p:cNvSpPr txBox="1">
            <a:spLocks/>
          </p:cNvSpPr>
          <p:nvPr/>
        </p:nvSpPr>
        <p:spPr>
          <a:xfrm>
            <a:off x="304800" y="990600"/>
            <a:ext cx="8622792" cy="1447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fr-FR" sz="2800" dirty="0">
                <a:latin typeface="Avenir Book"/>
                <a:cs typeface="Avenir Book"/>
              </a:rPr>
              <a:t>Qu’est-ce qui vous donne le plus d’énergie? </a:t>
            </a:r>
          </a:p>
          <a:p>
            <a:pPr marL="0" lvl="0" indent="0" algn="ctr">
              <a:buNone/>
            </a:pPr>
            <a:r>
              <a:rPr lang="fr-FR" sz="2800" dirty="0">
                <a:latin typeface="Avenir Book"/>
                <a:cs typeface="Avenir Book"/>
              </a:rPr>
              <a:t>Qu’est-ce qui vous plaît? (environ 3 min.)</a:t>
            </a:r>
            <a:endParaRPr lang="fr-FR" b="1" dirty="0"/>
          </a:p>
        </p:txBody>
      </p:sp>
      <p:grpSp>
        <p:nvGrpSpPr>
          <p:cNvPr id="5" name="Group 4"/>
          <p:cNvGrpSpPr/>
          <p:nvPr/>
        </p:nvGrpSpPr>
        <p:grpSpPr>
          <a:xfrm>
            <a:off x="-22411" y="0"/>
            <a:ext cx="9144000" cy="1143000"/>
            <a:chOff x="-22411" y="15240"/>
            <a:chExt cx="9144000" cy="1143000"/>
          </a:xfrm>
        </p:grpSpPr>
        <p:sp>
          <p:nvSpPr>
            <p:cNvPr id="7" name="Rectangle 6"/>
            <p:cNvSpPr/>
            <p:nvPr/>
          </p:nvSpPr>
          <p:spPr>
            <a:xfrm>
              <a:off x="-22411" y="15240"/>
              <a:ext cx="9144000" cy="8382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 name="Title 1"/>
            <p:cNvSpPr txBox="1">
              <a:spLocks/>
            </p:cNvSpPr>
            <p:nvPr/>
          </p:nvSpPr>
          <p:spPr>
            <a:xfrm>
              <a:off x="439271" y="197802"/>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dirty="0">
                  <a:solidFill>
                    <a:schemeClr val="bg1"/>
                  </a:solidFill>
                  <a:latin typeface="Avenir Medium"/>
                  <a:cs typeface="Avenir Medium"/>
                </a:rPr>
                <a:t>Journal de bord de L&amp;T</a:t>
              </a:r>
            </a:p>
          </p:txBody>
        </p:sp>
      </p:grpSp>
      <p:pic>
        <p:nvPicPr>
          <p:cNvPr id="9" name="Picture 8"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800" y="-13447"/>
            <a:ext cx="855785" cy="855785"/>
          </a:xfrm>
          <a:prstGeom prst="rect">
            <a:avLst/>
          </a:prstGeom>
        </p:spPr>
      </p:pic>
      <p:sp>
        <p:nvSpPr>
          <p:cNvPr id="3" name="AutoShape 2" descr="Image result for energy"/>
          <p:cNvSpPr>
            <a:spLocks noChangeAspect="1" noChangeArrowheads="1"/>
          </p:cNvSpPr>
          <p:nvPr/>
        </p:nvSpPr>
        <p:spPr bwMode="auto">
          <a:xfrm>
            <a:off x="155575" y="-1081088"/>
            <a:ext cx="2019300" cy="22669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4100" name="Picture 4" descr="Image result for people energ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2207019"/>
            <a:ext cx="3352800" cy="33528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9019487-E0FC-4981-AF20-5BF7FB4BA540}"/>
              </a:ext>
            </a:extLst>
          </p:cNvPr>
          <p:cNvSpPr txBox="1"/>
          <p:nvPr/>
        </p:nvSpPr>
        <p:spPr>
          <a:xfrm>
            <a:off x="1219200" y="6400800"/>
            <a:ext cx="7315200" cy="246221"/>
          </a:xfrm>
          <a:prstGeom prst="rect">
            <a:avLst/>
          </a:prstGeom>
          <a:noFill/>
        </p:spPr>
        <p:txBody>
          <a:bodyPr wrap="square" rtlCol="0">
            <a:spAutoFit/>
          </a:bodyPr>
          <a:lstStyle/>
          <a:p>
            <a:r>
              <a:rPr lang="fr-FR" sz="1000" i="1" dirty="0">
                <a:latin typeface="Avenir" panose="020B0503020203020204" pitchFamily="34" charset="0"/>
                <a:cs typeface="Avenir Book"/>
              </a:rPr>
              <a:t>U Theory </a:t>
            </a:r>
            <a:r>
              <a:rPr lang="fr-FR" sz="1000" dirty="0">
                <a:latin typeface="Avenir" panose="020B0503020203020204" pitchFamily="34" charset="0"/>
                <a:cs typeface="Avenir Book"/>
              </a:rPr>
              <a:t>d’Otto Scharmer adaptée par Catherine Widrig Jenkins (IPK).</a:t>
            </a:r>
          </a:p>
        </p:txBody>
      </p:sp>
    </p:spTree>
    <p:extLst>
      <p:ext uri="{BB962C8B-B14F-4D97-AF65-F5344CB8AC3E}">
        <p14:creationId xmlns:p14="http://schemas.microsoft.com/office/powerpoint/2010/main" val="1958681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62724" y="304801"/>
            <a:ext cx="7065714" cy="5948942"/>
            <a:chOff x="0" y="0"/>
            <a:chExt cx="4318822" cy="2533650"/>
          </a:xfrm>
        </p:grpSpPr>
        <p:grpSp>
          <p:nvGrpSpPr>
            <p:cNvPr id="10" name="Group 9"/>
            <p:cNvGrpSpPr/>
            <p:nvPr/>
          </p:nvGrpSpPr>
          <p:grpSpPr>
            <a:xfrm>
              <a:off x="3909060" y="642057"/>
              <a:ext cx="409762" cy="912423"/>
              <a:chOff x="-21590" y="26107"/>
              <a:chExt cx="409762" cy="912423"/>
            </a:xfrm>
          </p:grpSpPr>
          <p:sp>
            <p:nvSpPr>
              <p:cNvPr id="32" name="Rectangle 31"/>
              <p:cNvSpPr/>
              <p:nvPr/>
            </p:nvSpPr>
            <p:spPr>
              <a:xfrm>
                <a:off x="-21590" y="26107"/>
                <a:ext cx="409762" cy="612140"/>
              </a:xfrm>
              <a:prstGeom prst="rect">
                <a:avLst/>
              </a:prstGeom>
              <a:solidFill>
                <a:srgbClr val="AA2A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b="1" dirty="0">
                    <a:effectLst/>
                    <a:latin typeface="Calibri" panose="020F0502020204030204" pitchFamily="34" charset="0"/>
                    <a:ea typeface="MS Mincho" panose="02020609040205080304" pitchFamily="49" charset="-128"/>
                    <a:cs typeface="Times New Roman" panose="02020603050405020304" pitchFamily="18" charset="0"/>
                  </a:rPr>
                  <a:t> </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cxnSp>
            <p:nvCxnSpPr>
              <p:cNvPr id="33" name="Straight Arrow Connector 32"/>
              <p:cNvCxnSpPr/>
              <p:nvPr/>
            </p:nvCxnSpPr>
            <p:spPr>
              <a:xfrm>
                <a:off x="171450" y="596900"/>
                <a:ext cx="0" cy="341630"/>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0" y="0"/>
              <a:ext cx="4311169" cy="2533650"/>
              <a:chOff x="0" y="0"/>
              <a:chExt cx="4311169" cy="2533650"/>
            </a:xfrm>
          </p:grpSpPr>
          <p:grpSp>
            <p:nvGrpSpPr>
              <p:cNvPr id="12" name="Group 11"/>
              <p:cNvGrpSpPr/>
              <p:nvPr/>
            </p:nvGrpSpPr>
            <p:grpSpPr>
              <a:xfrm>
                <a:off x="0" y="0"/>
                <a:ext cx="4311169" cy="2533650"/>
                <a:chOff x="0" y="0"/>
                <a:chExt cx="4311169" cy="2533650"/>
              </a:xfrm>
            </p:grpSpPr>
            <p:grpSp>
              <p:nvGrpSpPr>
                <p:cNvPr id="14" name="Group 13"/>
                <p:cNvGrpSpPr/>
                <p:nvPr/>
              </p:nvGrpSpPr>
              <p:grpSpPr>
                <a:xfrm>
                  <a:off x="0" y="0"/>
                  <a:ext cx="4222750" cy="2533650"/>
                  <a:chOff x="63500" y="241300"/>
                  <a:chExt cx="4222750" cy="2533650"/>
                </a:xfrm>
              </p:grpSpPr>
              <p:grpSp>
                <p:nvGrpSpPr>
                  <p:cNvPr id="16" name="Group 15"/>
                  <p:cNvGrpSpPr/>
                  <p:nvPr/>
                </p:nvGrpSpPr>
                <p:grpSpPr>
                  <a:xfrm>
                    <a:off x="63500" y="241300"/>
                    <a:ext cx="4222749" cy="2533650"/>
                    <a:chOff x="63500" y="241300"/>
                    <a:chExt cx="4222749" cy="2533650"/>
                  </a:xfrm>
                </p:grpSpPr>
                <p:grpSp>
                  <p:nvGrpSpPr>
                    <p:cNvPr id="18" name="Group 17"/>
                    <p:cNvGrpSpPr/>
                    <p:nvPr/>
                  </p:nvGrpSpPr>
                  <p:grpSpPr>
                    <a:xfrm>
                      <a:off x="63500" y="241300"/>
                      <a:ext cx="4222749" cy="2215515"/>
                      <a:chOff x="743117" y="241452"/>
                      <a:chExt cx="4223288" cy="2216915"/>
                    </a:xfrm>
                  </p:grpSpPr>
                  <p:cxnSp>
                    <p:nvCxnSpPr>
                      <p:cNvPr id="20" name="Straight Arrow Connector 19"/>
                      <p:cNvCxnSpPr/>
                      <p:nvPr/>
                    </p:nvCxnSpPr>
                    <p:spPr>
                      <a:xfrm>
                        <a:off x="2221523"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59369"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8" idx="2"/>
                      </p:cNvCxnSpPr>
                      <p:nvPr/>
                    </p:nvCxnSpPr>
                    <p:spPr>
                      <a:xfrm>
                        <a:off x="4153951" y="1464207"/>
                        <a:ext cx="0" cy="332707"/>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30924"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43117" y="241452"/>
                        <a:ext cx="4223288" cy="2216915"/>
                        <a:chOff x="743117" y="241452"/>
                        <a:chExt cx="4223288" cy="2216915"/>
                      </a:xfrm>
                    </p:grpSpPr>
                    <p:sp>
                      <p:nvSpPr>
                        <p:cNvPr id="25" name="Rectangle 24"/>
                        <p:cNvSpPr/>
                        <p:nvPr/>
                      </p:nvSpPr>
                      <p:spPr>
                        <a:xfrm>
                          <a:off x="779656" y="885093"/>
                          <a:ext cx="908539" cy="5802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Identification &amp; recensement</a:t>
                          </a:r>
                        </a:p>
                      </p:txBody>
                    </p:sp>
                    <p:sp>
                      <p:nvSpPr>
                        <p:cNvPr id="26" name="Rectangle 25"/>
                        <p:cNvSpPr/>
                        <p:nvPr/>
                      </p:nvSpPr>
                      <p:spPr>
                        <a:xfrm>
                          <a:off x="1752672" y="885093"/>
                          <a:ext cx="908539" cy="5802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Détermination de l’admissibilité</a:t>
                          </a:r>
                        </a:p>
                      </p:txBody>
                    </p:sp>
                    <p:sp>
                      <p:nvSpPr>
                        <p:cNvPr id="27" name="Rectangle 26"/>
                        <p:cNvSpPr/>
                        <p:nvPr/>
                      </p:nvSpPr>
                      <p:spPr>
                        <a:xfrm>
                          <a:off x="2719826" y="885093"/>
                          <a:ext cx="908539" cy="580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Inscription</a:t>
                          </a:r>
                        </a:p>
                      </p:txBody>
                    </p:sp>
                    <p:sp>
                      <p:nvSpPr>
                        <p:cNvPr id="28" name="Rectangle 27"/>
                        <p:cNvSpPr/>
                        <p:nvPr/>
                      </p:nvSpPr>
                      <p:spPr>
                        <a:xfrm>
                          <a:off x="3699681" y="883915"/>
                          <a:ext cx="908539" cy="5802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Paiements/</a:t>
                          </a:r>
                        </a:p>
                        <a:p>
                          <a:pPr algn="ctr">
                            <a:spcAft>
                              <a:spcPts val="1200"/>
                            </a:spcAft>
                          </a:pPr>
                          <a:r>
                            <a:rPr lang="fr-FR" sz="1600" dirty="0">
                              <a:effectLst/>
                              <a:latin typeface="Avenir Book"/>
                              <a:ea typeface="MS Mincho" panose="02020609040205080304" pitchFamily="49" charset="-128"/>
                              <a:cs typeface="Avenir Book"/>
                            </a:rPr>
                            <a:t>exécution</a:t>
                          </a:r>
                        </a:p>
                      </p:txBody>
                    </p:sp>
                    <p:sp>
                      <p:nvSpPr>
                        <p:cNvPr id="29" name="Rectangle 28"/>
                        <p:cNvSpPr/>
                        <p:nvPr/>
                      </p:nvSpPr>
                      <p:spPr>
                        <a:xfrm>
                          <a:off x="762169" y="2188737"/>
                          <a:ext cx="4204236" cy="269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Plaintes et recours</a:t>
                          </a:r>
                        </a:p>
                      </p:txBody>
                    </p:sp>
                    <p:sp>
                      <p:nvSpPr>
                        <p:cNvPr id="30" name="Rectangle 29"/>
                        <p:cNvSpPr/>
                        <p:nvPr/>
                      </p:nvSpPr>
                      <p:spPr>
                        <a:xfrm>
                          <a:off x="743117" y="241452"/>
                          <a:ext cx="4191535" cy="26963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Suivi &amp; Évaluation, SIG et autres fonctions d’appui à la gestion</a:t>
                          </a:r>
                        </a:p>
                      </p:txBody>
                    </p:sp>
                    <p:sp>
                      <p:nvSpPr>
                        <p:cNvPr id="31" name="Down Arrow 30"/>
                        <p:cNvSpPr/>
                        <p:nvPr/>
                      </p:nvSpPr>
                      <p:spPr>
                        <a:xfrm>
                          <a:off x="2616822" y="472959"/>
                          <a:ext cx="416169" cy="240323"/>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1600" dirty="0"/>
                        </a:p>
                      </p:txBody>
                    </p:sp>
                  </p:grpSp>
                </p:grpSp>
                <p:sp>
                  <p:nvSpPr>
                    <p:cNvPr id="19" name="Rectangle 18"/>
                    <p:cNvSpPr/>
                    <p:nvPr/>
                  </p:nvSpPr>
                  <p:spPr>
                    <a:xfrm>
                      <a:off x="88900" y="2505710"/>
                      <a:ext cx="4191000" cy="2692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Portée et communication</a:t>
                      </a:r>
                    </a:p>
                  </p:txBody>
                </p:sp>
              </p:grpSp>
              <p:sp>
                <p:nvSpPr>
                  <p:cNvPr id="17" name="Rectangle 16"/>
                  <p:cNvSpPr/>
                  <p:nvPr/>
                </p:nvSpPr>
                <p:spPr>
                  <a:xfrm>
                    <a:off x="82550" y="1870710"/>
                    <a:ext cx="4203700" cy="2692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Bénéficiaires et gestion de cas</a:t>
                    </a:r>
                  </a:p>
                </p:txBody>
              </p:sp>
            </p:grpSp>
            <p:sp>
              <p:nvSpPr>
                <p:cNvPr id="15" name="Text Box 15399"/>
                <p:cNvSpPr txBox="1"/>
                <p:nvPr/>
              </p:nvSpPr>
              <p:spPr>
                <a:xfrm>
                  <a:off x="3864609" y="651618"/>
                  <a:ext cx="446560" cy="6178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spcAft>
                      <a:spcPts val="0"/>
                    </a:spcAft>
                  </a:pPr>
                  <a:r>
                    <a:rPr lang="fr-FR" sz="1600" dirty="0">
                      <a:solidFill>
                        <a:srgbClr val="FFFFFF"/>
                      </a:solidFill>
                      <a:effectLst/>
                      <a:latin typeface="Avenir Book"/>
                      <a:ea typeface="MS Mincho" panose="02020609040205080304" pitchFamily="49" charset="-128"/>
                      <a:cs typeface="Avenir Book"/>
                    </a:rPr>
                    <a:t>Sortie… promotion</a:t>
                  </a:r>
                  <a:r>
                    <a:rPr lang="fr-FR" sz="16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13" name="Rectangle 12"/>
              <p:cNvSpPr/>
              <p:nvPr/>
            </p:nvSpPr>
            <p:spPr>
              <a:xfrm>
                <a:off x="3260335" y="1651952"/>
                <a:ext cx="962413" cy="224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200" dirty="0">
                    <a:effectLst/>
                    <a:latin typeface="Avenir Book"/>
                    <a:ea typeface="MS Mincho" panose="02020609040205080304" pitchFamily="49" charset="-128"/>
                    <a:cs typeface="Avenir Book"/>
                  </a:rPr>
                  <a:t>Conditionnalité?</a:t>
                </a:r>
                <a:endParaRPr lang="fr-FR" sz="1600" dirty="0">
                  <a:effectLst/>
                  <a:latin typeface="Avenir Book"/>
                  <a:ea typeface="MS Mincho" panose="02020609040205080304" pitchFamily="49" charset="-128"/>
                  <a:cs typeface="Avenir Book"/>
                </a:endParaRPr>
              </a:p>
            </p:txBody>
          </p:sp>
        </p:grpSp>
      </p:grpSp>
      <p:sp>
        <p:nvSpPr>
          <p:cNvPr id="8" name="Rectangle 27"/>
          <p:cNvSpPr>
            <a:spLocks noChangeArrowheads="1"/>
          </p:cNvSpPr>
          <p:nvPr/>
        </p:nvSpPr>
        <p:spPr bwMode="auto">
          <a:xfrm>
            <a:off x="-498192" y="-317193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40"/>
          <p:cNvSpPr>
            <a:spLocks noChangeArrowheads="1"/>
          </p:cNvSpPr>
          <p:nvPr/>
        </p:nvSpPr>
        <p:spPr bwMode="auto">
          <a:xfrm>
            <a:off x="547079" y="6474242"/>
            <a:ext cx="339548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fr-FR" altLang="en-US" sz="1000" dirty="0">
                <a:latin typeface="Calibri" panose="020F0502020204030204" pitchFamily="34" charset="0"/>
                <a:ea typeface="MS Mincho" panose="02020609040205080304" pitchFamily="49" charset="-128"/>
                <a:cs typeface="Times New Roman" panose="02020603050405020304" pitchFamily="18" charset="0"/>
              </a:rPr>
              <a:t>Source: Adapté de Lindert et al (2016)</a:t>
            </a:r>
            <a:r>
              <a:rPr lang="fr-FR" altLang="en-US" sz="1000" b="1" dirty="0">
                <a:latin typeface="Calibri" panose="020F0502020204030204" pitchFamily="34" charset="0"/>
                <a:ea typeface="MS Mincho" panose="02020609040205080304" pitchFamily="49" charset="-128"/>
                <a:cs typeface="Times New Roman" panose="02020603050405020304" pitchFamily="18" charset="0"/>
              </a:rPr>
              <a:t>,</a:t>
            </a:r>
            <a:r>
              <a:rPr lang="fr-FR" altLang="en-US" sz="1000" dirty="0">
                <a:latin typeface="Calibri" panose="020F0502020204030204" pitchFamily="34" charset="0"/>
                <a:ea typeface="MS Mincho" panose="02020609040205080304" pitchFamily="49" charset="-128"/>
                <a:cs typeface="Times New Roman" panose="02020603050405020304" pitchFamily="18" charset="0"/>
              </a:rPr>
              <a:t> Barrett et Kidd (2015).</a:t>
            </a:r>
            <a:endParaRPr lang="fr-FR" altLang="en-US" sz="1000" dirty="0">
              <a:latin typeface="Arial" panose="020B0604020202020204" pitchFamily="34" charset="0"/>
            </a:endParaRPr>
          </a:p>
        </p:txBody>
      </p:sp>
      <p:sp>
        <p:nvSpPr>
          <p:cNvPr id="39" name="Rectangle 38"/>
          <p:cNvSpPr/>
          <p:nvPr/>
        </p:nvSpPr>
        <p:spPr>
          <a:xfrm>
            <a:off x="2373135" y="1733468"/>
            <a:ext cx="732648" cy="315762"/>
          </a:xfrm>
          <a:prstGeom prst="rect">
            <a:avLst/>
          </a:prstGeom>
          <a:solidFill>
            <a:srgbClr val="91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900" b="1" dirty="0">
                <a:effectLst/>
                <a:latin typeface="Calibri" panose="020F0502020204030204" pitchFamily="34" charset="0"/>
                <a:ea typeface="MS Mincho" panose="02020609040205080304" pitchFamily="49" charset="-128"/>
                <a:cs typeface="Times New Roman" panose="02020603050405020304" pitchFamily="18" charset="0"/>
              </a:rPr>
              <a:t>Validation</a:t>
            </a:r>
            <a:endParaRPr lang="fr-FR" sz="9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35" name="Oval 34">
            <a:extLst>
              <a:ext uri="{FF2B5EF4-FFF2-40B4-BE49-F238E27FC236}">
                <a16:creationId xmlns:a16="http://schemas.microsoft.com/office/drawing/2014/main" id="{288B1EFF-6599-F44E-BA22-0CB67799278C}"/>
              </a:ext>
            </a:extLst>
          </p:cNvPr>
          <p:cNvSpPr/>
          <p:nvPr/>
        </p:nvSpPr>
        <p:spPr>
          <a:xfrm>
            <a:off x="7516612" y="1600199"/>
            <a:ext cx="952576" cy="20559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3150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8" name="Title 1"/>
          <p:cNvSpPr txBox="1">
            <a:spLocks/>
          </p:cNvSpPr>
          <p:nvPr/>
        </p:nvSpPr>
        <p:spPr>
          <a:xfrm>
            <a:off x="469621" y="244747"/>
            <a:ext cx="8102042" cy="758952"/>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cs typeface="Avenir Medium"/>
              </a:rPr>
              <a:t>Sortie… ou « progression »… quelle est leur importance?</a:t>
            </a:r>
          </a:p>
        </p:txBody>
      </p:sp>
      <p:sp>
        <p:nvSpPr>
          <p:cNvPr id="9" name="Content Placeholder 2"/>
          <p:cNvSpPr txBox="1">
            <a:spLocks/>
          </p:cNvSpPr>
          <p:nvPr/>
        </p:nvSpPr>
        <p:spPr>
          <a:xfrm>
            <a:off x="94343" y="2057400"/>
            <a:ext cx="8991600" cy="38680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fr-FR" sz="2400" dirty="0">
              <a:latin typeface="Avenir Book"/>
              <a:cs typeface="Avenir Book"/>
            </a:endParaRPr>
          </a:p>
          <a:p>
            <a:r>
              <a:rPr lang="fr-FR" sz="2400" dirty="0">
                <a:latin typeface="Avenir Book"/>
                <a:cs typeface="Avenir Book"/>
              </a:rPr>
              <a:t>Orienter l’attention vers l’objectif final: la « sortie » de la pauvreté et la résilience.</a:t>
            </a:r>
          </a:p>
          <a:p>
            <a:r>
              <a:rPr lang="fr-FR" sz="2400" dirty="0">
                <a:latin typeface="Avenir Book"/>
                <a:cs typeface="Avenir Book"/>
              </a:rPr>
              <a:t>Garantir la pérennité des effets du programme, idéalement dans une perspective intergénérationnelle. </a:t>
            </a:r>
          </a:p>
          <a:p>
            <a:pPr marL="320040" lvl="1" indent="0">
              <a:buFont typeface="Arial" pitchFamily="34" charset="0"/>
              <a:buNone/>
            </a:pPr>
            <a:endParaRPr lang="fr-FR" sz="2400" dirty="0">
              <a:latin typeface="Avenir Book"/>
              <a:cs typeface="Avenir Book"/>
            </a:endParaRPr>
          </a:p>
          <a:p>
            <a:pPr marL="640080" lvl="2" indent="0">
              <a:buNone/>
            </a:pPr>
            <a:r>
              <a:rPr lang="fr-FR" dirty="0">
                <a:latin typeface="Avenir Book"/>
                <a:cs typeface="Avenir Book"/>
              </a:rPr>
              <a:t>...mais repose souvent sur des </a:t>
            </a:r>
            <a:r>
              <a:rPr lang="fr-FR" dirty="0">
                <a:solidFill>
                  <a:srgbClr val="006600"/>
                </a:solidFill>
                <a:latin typeface="Avenir Book"/>
                <a:cs typeface="Avenir Book"/>
              </a:rPr>
              <a:t>considérations budgétaires </a:t>
            </a:r>
            <a:r>
              <a:rPr lang="fr-FR" dirty="0">
                <a:latin typeface="Avenir Book"/>
                <a:cs typeface="Avenir Book"/>
              </a:rPr>
              <a:t>et </a:t>
            </a:r>
            <a:r>
              <a:rPr lang="fr-FR" dirty="0">
                <a:solidFill>
                  <a:srgbClr val="006600"/>
                </a:solidFill>
                <a:latin typeface="Avenir Book"/>
                <a:cs typeface="Avenir Book"/>
              </a:rPr>
              <a:t>la peur de générer une dépendance</a:t>
            </a:r>
          </a:p>
          <a:p>
            <a:pPr marL="0" indent="0">
              <a:buNone/>
            </a:pPr>
            <a:endParaRPr lang="fr-FR" dirty="0">
              <a:solidFill>
                <a:srgbClr val="FF0000"/>
              </a:solidFill>
            </a:endParaRPr>
          </a:p>
          <a:p>
            <a:pPr marL="457200" indent="-457200">
              <a:buFont typeface="+mj-lt"/>
              <a:buAutoNum type="arabicPeriod"/>
            </a:pPr>
            <a:endParaRPr lang="fr-FR" dirty="0"/>
          </a:p>
          <a:p>
            <a:endParaRPr lang="fr-FR" dirty="0"/>
          </a:p>
        </p:txBody>
      </p:sp>
      <p:pic>
        <p:nvPicPr>
          <p:cNvPr id="5" name="Picture 4" descr="A screenshot of a cell phone&#10;&#10;Description generated with very high confidence">
            <a:extLst>
              <a:ext uri="{FF2B5EF4-FFF2-40B4-BE49-F238E27FC236}">
                <a16:creationId xmlns:a16="http://schemas.microsoft.com/office/drawing/2014/main" id="{9D8AF02D-5CF0-41D5-856E-2387ACBB38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905591"/>
            <a:ext cx="1905000" cy="1532809"/>
          </a:xfrm>
          <a:prstGeom prst="rect">
            <a:avLst/>
          </a:prstGeom>
        </p:spPr>
      </p:pic>
    </p:spTree>
    <p:extLst>
      <p:ext uri="{BB962C8B-B14F-4D97-AF65-F5344CB8AC3E}">
        <p14:creationId xmlns:p14="http://schemas.microsoft.com/office/powerpoint/2010/main" val="27384234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8" name="Title 1"/>
          <p:cNvSpPr txBox="1">
            <a:spLocks/>
          </p:cNvSpPr>
          <p:nvPr/>
        </p:nvSpPr>
        <p:spPr>
          <a:xfrm>
            <a:off x="824942" y="228600"/>
            <a:ext cx="73914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cs typeface="Avenir Medium"/>
              </a:rPr>
              <a:t>Définition des termes clés</a:t>
            </a:r>
          </a:p>
        </p:txBody>
      </p:sp>
      <p:sp>
        <p:nvSpPr>
          <p:cNvPr id="5" name="Content Placeholder 2"/>
          <p:cNvSpPr txBox="1">
            <a:spLocks/>
          </p:cNvSpPr>
          <p:nvPr/>
        </p:nvSpPr>
        <p:spPr>
          <a:xfrm>
            <a:off x="380994" y="533400"/>
            <a:ext cx="6553206" cy="609548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fr-FR" sz="2400" dirty="0">
              <a:latin typeface="Avenir Book"/>
              <a:cs typeface="Avenir Book"/>
            </a:endParaRPr>
          </a:p>
          <a:p>
            <a:r>
              <a:rPr lang="fr-FR" sz="2400" b="1" dirty="0">
                <a:latin typeface="Avenir Book"/>
                <a:cs typeface="Avenir Book"/>
              </a:rPr>
              <a:t>La sortie du programme </a:t>
            </a:r>
            <a:r>
              <a:rPr lang="fr-FR" sz="2400" dirty="0">
                <a:latin typeface="Avenir Book"/>
                <a:cs typeface="Avenir Book"/>
              </a:rPr>
              <a:t>renvoie à l’exclusion des personnes décédées ou qui ne sont plus admissibles.</a:t>
            </a:r>
          </a:p>
          <a:p>
            <a:endParaRPr lang="fr-FR" sz="2400" dirty="0">
              <a:latin typeface="Avenir Book"/>
              <a:cs typeface="Avenir Book"/>
            </a:endParaRPr>
          </a:p>
          <a:p>
            <a:r>
              <a:rPr lang="fr-FR" sz="2400" b="1" dirty="0">
                <a:latin typeface="Avenir Book"/>
                <a:cs typeface="Avenir Book"/>
              </a:rPr>
              <a:t>La progression </a:t>
            </a:r>
            <a:r>
              <a:rPr lang="fr-FR" sz="2400" dirty="0">
                <a:latin typeface="Avenir Book"/>
                <a:cs typeface="Avenir Book"/>
              </a:rPr>
              <a:t>renvoie à la possibilité de sortir du programme de protection sociale en franchissant un « seuil » d’admissibilité (par ex.: fondé sur les actifs).</a:t>
            </a:r>
          </a:p>
          <a:p>
            <a:pPr marL="0" indent="0">
              <a:buNone/>
            </a:pPr>
            <a:endParaRPr lang="fr-FR" sz="2400" dirty="0">
              <a:latin typeface="Avenir Book"/>
              <a:cs typeface="Avenir Book"/>
            </a:endParaRPr>
          </a:p>
          <a:p>
            <a:r>
              <a:rPr lang="fr-FR" sz="2400" b="1" dirty="0">
                <a:latin typeface="Avenir Book"/>
                <a:cs typeface="Avenir Book"/>
              </a:rPr>
              <a:t>La « Progression de développement » </a:t>
            </a:r>
            <a:r>
              <a:rPr lang="fr-FR" sz="2400" dirty="0">
                <a:latin typeface="Avenir Book"/>
                <a:cs typeface="Avenir Book"/>
              </a:rPr>
              <a:t>peut être activement promue par des activités complémentaires .</a:t>
            </a:r>
          </a:p>
          <a:p>
            <a:pPr lvl="1"/>
            <a:endParaRPr lang="fr-FR" dirty="0"/>
          </a:p>
          <a:p>
            <a:endParaRPr lang="fr-FR" dirty="0">
              <a:solidFill>
                <a:srgbClr val="FF0000"/>
              </a:solidFill>
            </a:endParaRPr>
          </a:p>
          <a:p>
            <a:pPr marL="457200" indent="-457200">
              <a:buFont typeface="+mj-lt"/>
              <a:buAutoNum type="arabicPeriod"/>
            </a:pPr>
            <a:endParaRPr lang="fr-FR" dirty="0"/>
          </a:p>
          <a:p>
            <a:endParaRPr lang="fr-FR" dirty="0"/>
          </a:p>
        </p:txBody>
      </p:sp>
      <p:pic>
        <p:nvPicPr>
          <p:cNvPr id="6" name="Picture 5"/>
          <p:cNvPicPr>
            <a:picLocks noChangeAspect="1"/>
          </p:cNvPicPr>
          <p:nvPr/>
        </p:nvPicPr>
        <p:blipFill>
          <a:blip r:embed="rId4"/>
          <a:stretch>
            <a:fillRect/>
          </a:stretch>
        </p:blipFill>
        <p:spPr>
          <a:xfrm>
            <a:off x="7367179" y="1115458"/>
            <a:ext cx="1419442" cy="711960"/>
          </a:xfrm>
          <a:prstGeom prst="rect">
            <a:avLst/>
          </a:prstGeom>
        </p:spPr>
      </p:pic>
      <p:pic>
        <p:nvPicPr>
          <p:cNvPr id="9" name="Picture 8"/>
          <p:cNvPicPr>
            <a:picLocks noChangeAspect="1"/>
          </p:cNvPicPr>
          <p:nvPr/>
        </p:nvPicPr>
        <p:blipFill>
          <a:blip r:embed="rId5"/>
          <a:stretch>
            <a:fillRect/>
          </a:stretch>
        </p:blipFill>
        <p:spPr>
          <a:xfrm>
            <a:off x="7545593" y="2872474"/>
            <a:ext cx="1096318" cy="1096318"/>
          </a:xfrm>
          <a:prstGeom prst="rect">
            <a:avLst/>
          </a:prstGeom>
        </p:spPr>
      </p:pic>
      <p:pic>
        <p:nvPicPr>
          <p:cNvPr id="10" name="Picture 6" descr="Image result for extension training afri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2750" y="4724400"/>
            <a:ext cx="1216823" cy="91261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020983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8" name="Title 1"/>
          <p:cNvSpPr txBox="1">
            <a:spLocks/>
          </p:cNvSpPr>
          <p:nvPr/>
        </p:nvSpPr>
        <p:spPr>
          <a:xfrm>
            <a:off x="990600" y="236397"/>
            <a:ext cx="73914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dirty="0">
                <a:solidFill>
                  <a:schemeClr val="bg1"/>
                </a:solidFill>
                <a:latin typeface="Avenir LT Std 35 Light" pitchFamily="34" charset="0"/>
              </a:rPr>
              <a:t>Principes directeurs</a:t>
            </a:r>
          </a:p>
        </p:txBody>
      </p:sp>
      <p:sp>
        <p:nvSpPr>
          <p:cNvPr id="5" name="Content Placeholder 2"/>
          <p:cNvSpPr txBox="1">
            <a:spLocks/>
          </p:cNvSpPr>
          <p:nvPr/>
        </p:nvSpPr>
        <p:spPr>
          <a:xfrm>
            <a:off x="228600" y="1371600"/>
            <a:ext cx="7010400" cy="609548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200" dirty="0">
                <a:latin typeface="Avenir Book"/>
                <a:cs typeface="Avenir Book"/>
              </a:rPr>
              <a:t>Mettre en place une </a:t>
            </a:r>
            <a:r>
              <a:rPr lang="fr-FR" sz="2200" b="1" dirty="0">
                <a:latin typeface="Avenir Book"/>
                <a:cs typeface="Avenir Book"/>
              </a:rPr>
              <a:t>« porte tournante »; </a:t>
            </a:r>
          </a:p>
          <a:p>
            <a:r>
              <a:rPr lang="fr-FR" sz="2200" dirty="0">
                <a:latin typeface="Avenir Book"/>
                <a:cs typeface="Avenir Book"/>
              </a:rPr>
              <a:t>Faciliter </a:t>
            </a:r>
            <a:r>
              <a:rPr lang="fr-FR" sz="2200" b="1" dirty="0">
                <a:latin typeface="Avenir Book"/>
                <a:cs typeface="Avenir Book"/>
              </a:rPr>
              <a:t>l’aiguillage vers d’autres appuis</a:t>
            </a:r>
            <a:r>
              <a:rPr lang="fr-FR" sz="2200" dirty="0">
                <a:latin typeface="Avenir Book"/>
                <a:cs typeface="Avenir Book"/>
              </a:rPr>
              <a:t>, en </a:t>
            </a:r>
            <a:br>
              <a:rPr lang="fr-FR" sz="2200" dirty="0">
                <a:latin typeface="Avenir Book"/>
                <a:cs typeface="Avenir Book"/>
              </a:rPr>
            </a:br>
            <a:r>
              <a:rPr lang="fr-FR" sz="2200" dirty="0">
                <a:latin typeface="Avenir Book"/>
                <a:cs typeface="Avenir Book"/>
              </a:rPr>
              <a:t>fonction des besoins, dont l’assurance sociale </a:t>
            </a:r>
            <a:br>
              <a:rPr lang="fr-FR" sz="2200" dirty="0">
                <a:latin typeface="Avenir Book"/>
                <a:cs typeface="Avenir Book"/>
              </a:rPr>
            </a:br>
            <a:r>
              <a:rPr lang="fr-FR" sz="2200" dirty="0">
                <a:latin typeface="Avenir Book"/>
                <a:cs typeface="Avenir Book"/>
              </a:rPr>
              <a:t>et les services sociaux;</a:t>
            </a:r>
          </a:p>
          <a:p>
            <a:r>
              <a:rPr lang="fr-FR" sz="2200" dirty="0">
                <a:latin typeface="Avenir Book"/>
                <a:cs typeface="Avenir Book"/>
              </a:rPr>
              <a:t>Garantir la </a:t>
            </a:r>
            <a:r>
              <a:rPr lang="fr-FR" sz="2200" b="1" dirty="0">
                <a:latin typeface="Avenir Book"/>
                <a:cs typeface="Avenir Book"/>
              </a:rPr>
              <a:t>réception continue </a:t>
            </a:r>
            <a:r>
              <a:rPr lang="fr-FR" sz="2200" dirty="0">
                <a:latin typeface="Avenir Book"/>
                <a:cs typeface="Avenir Book"/>
              </a:rPr>
              <a:t>d’appuis destinés </a:t>
            </a:r>
            <a:br>
              <a:rPr lang="fr-FR" sz="2200" dirty="0">
                <a:latin typeface="Avenir Book"/>
                <a:cs typeface="Avenir Book"/>
              </a:rPr>
            </a:br>
            <a:r>
              <a:rPr lang="fr-FR" sz="2200" dirty="0">
                <a:latin typeface="Avenir Book"/>
                <a:cs typeface="Avenir Book"/>
              </a:rPr>
              <a:t>aux </a:t>
            </a:r>
            <a:r>
              <a:rPr lang="fr-FR" sz="2200" b="1" dirty="0">
                <a:latin typeface="Avenir Book"/>
                <a:cs typeface="Avenir Book"/>
              </a:rPr>
              <a:t>catégories</a:t>
            </a:r>
            <a:r>
              <a:rPr lang="fr-FR" sz="2200" dirty="0">
                <a:latin typeface="Avenir Book"/>
                <a:cs typeface="Avenir Book"/>
              </a:rPr>
              <a:t> de bénéficiaires et aux familles </a:t>
            </a:r>
            <a:br>
              <a:rPr lang="fr-FR" sz="2200" dirty="0">
                <a:latin typeface="Avenir Book"/>
                <a:cs typeface="Avenir Book"/>
              </a:rPr>
            </a:br>
            <a:r>
              <a:rPr lang="fr-FR" sz="2200" dirty="0">
                <a:latin typeface="Avenir Book"/>
                <a:cs typeface="Avenir Book"/>
              </a:rPr>
              <a:t>pour lesquelles la « progression » ou la sortie de programme ne sont pas envisageables (par ex.: inaptitude au travail).</a:t>
            </a:r>
          </a:p>
          <a:p>
            <a:r>
              <a:rPr lang="fr-FR" sz="2200" dirty="0">
                <a:latin typeface="Avenir Book"/>
                <a:cs typeface="Avenir Book"/>
              </a:rPr>
              <a:t>Garantir une </a:t>
            </a:r>
            <a:r>
              <a:rPr lang="fr-FR" sz="2200" b="1" dirty="0">
                <a:latin typeface="Avenir Book"/>
                <a:cs typeface="Avenir Book"/>
              </a:rPr>
              <a:t>progression vers les résultats </a:t>
            </a:r>
            <a:br>
              <a:rPr lang="fr-FR" sz="2200" b="1" dirty="0">
                <a:latin typeface="Avenir Book"/>
                <a:cs typeface="Avenir Book"/>
              </a:rPr>
            </a:br>
            <a:r>
              <a:rPr lang="fr-FR" sz="2200" b="1" dirty="0">
                <a:latin typeface="Avenir Book"/>
                <a:cs typeface="Avenir Book"/>
              </a:rPr>
              <a:t>de progression. </a:t>
            </a:r>
            <a:endParaRPr lang="fr-FR" sz="2200" dirty="0"/>
          </a:p>
        </p:txBody>
      </p:sp>
      <p:pic>
        <p:nvPicPr>
          <p:cNvPr id="5122" name="Picture 2" descr="Image result for revolving d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3297" y="1032547"/>
            <a:ext cx="1775702" cy="22174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srcRect l="23878" r="22788"/>
          <a:stretch/>
        </p:blipFill>
        <p:spPr>
          <a:xfrm>
            <a:off x="7403821" y="3962400"/>
            <a:ext cx="1524000" cy="1600200"/>
          </a:xfrm>
          <a:prstGeom prst="rect">
            <a:avLst/>
          </a:prstGeom>
        </p:spPr>
      </p:pic>
    </p:spTree>
    <p:extLst>
      <p:ext uri="{BB962C8B-B14F-4D97-AF65-F5344CB8AC3E}">
        <p14:creationId xmlns:p14="http://schemas.microsoft.com/office/powerpoint/2010/main" val="7020983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62724" y="304801"/>
            <a:ext cx="7065714" cy="5948942"/>
            <a:chOff x="0" y="0"/>
            <a:chExt cx="4318822" cy="2533650"/>
          </a:xfrm>
        </p:grpSpPr>
        <p:grpSp>
          <p:nvGrpSpPr>
            <p:cNvPr id="10" name="Group 9"/>
            <p:cNvGrpSpPr/>
            <p:nvPr/>
          </p:nvGrpSpPr>
          <p:grpSpPr>
            <a:xfrm>
              <a:off x="3909060" y="642057"/>
              <a:ext cx="409762" cy="912423"/>
              <a:chOff x="-21590" y="26107"/>
              <a:chExt cx="409762" cy="912423"/>
            </a:xfrm>
          </p:grpSpPr>
          <p:sp>
            <p:nvSpPr>
              <p:cNvPr id="32" name="Rectangle 31"/>
              <p:cNvSpPr/>
              <p:nvPr/>
            </p:nvSpPr>
            <p:spPr>
              <a:xfrm>
                <a:off x="-21590" y="26107"/>
                <a:ext cx="409762" cy="612140"/>
              </a:xfrm>
              <a:prstGeom prst="rect">
                <a:avLst/>
              </a:prstGeom>
              <a:solidFill>
                <a:srgbClr val="AA2A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b="1" dirty="0">
                    <a:effectLst/>
                    <a:latin typeface="Calibri" panose="020F0502020204030204" pitchFamily="34" charset="0"/>
                    <a:ea typeface="MS Mincho" panose="02020609040205080304" pitchFamily="49" charset="-128"/>
                    <a:cs typeface="Times New Roman" panose="02020603050405020304" pitchFamily="18" charset="0"/>
                  </a:rPr>
                  <a:t> </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cxnSp>
            <p:nvCxnSpPr>
              <p:cNvPr id="33" name="Straight Arrow Connector 32"/>
              <p:cNvCxnSpPr/>
              <p:nvPr/>
            </p:nvCxnSpPr>
            <p:spPr>
              <a:xfrm>
                <a:off x="171450" y="596900"/>
                <a:ext cx="0" cy="341630"/>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0" y="0"/>
              <a:ext cx="4311169" cy="2533650"/>
              <a:chOff x="0" y="0"/>
              <a:chExt cx="4311169" cy="2533650"/>
            </a:xfrm>
          </p:grpSpPr>
          <p:grpSp>
            <p:nvGrpSpPr>
              <p:cNvPr id="12" name="Group 11"/>
              <p:cNvGrpSpPr/>
              <p:nvPr/>
            </p:nvGrpSpPr>
            <p:grpSpPr>
              <a:xfrm>
                <a:off x="0" y="0"/>
                <a:ext cx="4311169" cy="2533650"/>
                <a:chOff x="0" y="0"/>
                <a:chExt cx="4311169" cy="2533650"/>
              </a:xfrm>
            </p:grpSpPr>
            <p:grpSp>
              <p:nvGrpSpPr>
                <p:cNvPr id="14" name="Group 13"/>
                <p:cNvGrpSpPr/>
                <p:nvPr/>
              </p:nvGrpSpPr>
              <p:grpSpPr>
                <a:xfrm>
                  <a:off x="0" y="0"/>
                  <a:ext cx="4222750" cy="2533650"/>
                  <a:chOff x="63500" y="241300"/>
                  <a:chExt cx="4222750" cy="2533650"/>
                </a:xfrm>
              </p:grpSpPr>
              <p:grpSp>
                <p:nvGrpSpPr>
                  <p:cNvPr id="16" name="Group 15"/>
                  <p:cNvGrpSpPr/>
                  <p:nvPr/>
                </p:nvGrpSpPr>
                <p:grpSpPr>
                  <a:xfrm>
                    <a:off x="63500" y="241300"/>
                    <a:ext cx="4222749" cy="2533650"/>
                    <a:chOff x="63500" y="241300"/>
                    <a:chExt cx="4222749" cy="2533650"/>
                  </a:xfrm>
                </p:grpSpPr>
                <p:grpSp>
                  <p:nvGrpSpPr>
                    <p:cNvPr id="18" name="Group 17"/>
                    <p:cNvGrpSpPr/>
                    <p:nvPr/>
                  </p:nvGrpSpPr>
                  <p:grpSpPr>
                    <a:xfrm>
                      <a:off x="63500" y="241300"/>
                      <a:ext cx="4222749" cy="2215515"/>
                      <a:chOff x="743117" y="241452"/>
                      <a:chExt cx="4223288" cy="2216915"/>
                    </a:xfrm>
                  </p:grpSpPr>
                  <p:cxnSp>
                    <p:nvCxnSpPr>
                      <p:cNvPr id="20" name="Straight Arrow Connector 19"/>
                      <p:cNvCxnSpPr/>
                      <p:nvPr/>
                    </p:nvCxnSpPr>
                    <p:spPr>
                      <a:xfrm>
                        <a:off x="2221523"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59369"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8" idx="2"/>
                      </p:cNvCxnSpPr>
                      <p:nvPr/>
                    </p:nvCxnSpPr>
                    <p:spPr>
                      <a:xfrm>
                        <a:off x="4153951" y="1464207"/>
                        <a:ext cx="0" cy="332707"/>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30924"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43117" y="241452"/>
                        <a:ext cx="4223288" cy="2216915"/>
                        <a:chOff x="743117" y="241452"/>
                        <a:chExt cx="4223288" cy="2216915"/>
                      </a:xfrm>
                    </p:grpSpPr>
                    <p:sp>
                      <p:nvSpPr>
                        <p:cNvPr id="25" name="Rectangle 24"/>
                        <p:cNvSpPr/>
                        <p:nvPr/>
                      </p:nvSpPr>
                      <p:spPr>
                        <a:xfrm>
                          <a:off x="779656" y="885093"/>
                          <a:ext cx="908539" cy="5802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Identification &amp; recensement</a:t>
                          </a:r>
                        </a:p>
                      </p:txBody>
                    </p:sp>
                    <p:sp>
                      <p:nvSpPr>
                        <p:cNvPr id="26" name="Rectangle 25"/>
                        <p:cNvSpPr/>
                        <p:nvPr/>
                      </p:nvSpPr>
                      <p:spPr>
                        <a:xfrm>
                          <a:off x="1752672" y="885093"/>
                          <a:ext cx="908539" cy="5802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Détermination de l’admissibilité</a:t>
                          </a:r>
                        </a:p>
                      </p:txBody>
                    </p:sp>
                    <p:sp>
                      <p:nvSpPr>
                        <p:cNvPr id="27" name="Rectangle 26"/>
                        <p:cNvSpPr/>
                        <p:nvPr/>
                      </p:nvSpPr>
                      <p:spPr>
                        <a:xfrm>
                          <a:off x="2719826" y="885093"/>
                          <a:ext cx="908539" cy="580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Inscription</a:t>
                          </a:r>
                        </a:p>
                      </p:txBody>
                    </p:sp>
                    <p:sp>
                      <p:nvSpPr>
                        <p:cNvPr id="28" name="Rectangle 27"/>
                        <p:cNvSpPr/>
                        <p:nvPr/>
                      </p:nvSpPr>
                      <p:spPr>
                        <a:xfrm>
                          <a:off x="3699681" y="883915"/>
                          <a:ext cx="908539" cy="5802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Paiements/</a:t>
                          </a:r>
                        </a:p>
                        <a:p>
                          <a:pPr algn="ctr">
                            <a:spcAft>
                              <a:spcPts val="1200"/>
                            </a:spcAft>
                          </a:pPr>
                          <a:r>
                            <a:rPr lang="fr-FR" sz="1600" dirty="0">
                              <a:effectLst/>
                              <a:latin typeface="Avenir Book"/>
                              <a:ea typeface="MS Mincho" panose="02020609040205080304" pitchFamily="49" charset="-128"/>
                              <a:cs typeface="Avenir Book"/>
                            </a:rPr>
                            <a:t>exécution</a:t>
                          </a:r>
                        </a:p>
                      </p:txBody>
                    </p:sp>
                    <p:sp>
                      <p:nvSpPr>
                        <p:cNvPr id="29" name="Rectangle 28"/>
                        <p:cNvSpPr/>
                        <p:nvPr/>
                      </p:nvSpPr>
                      <p:spPr>
                        <a:xfrm>
                          <a:off x="762169" y="2188737"/>
                          <a:ext cx="4204236" cy="269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Plaintes et </a:t>
                          </a:r>
                          <a:r>
                            <a:rPr lang="fr-FR" sz="1600" dirty="0">
                              <a:latin typeface="Avenir Book"/>
                              <a:ea typeface="MS Mincho" panose="02020609040205080304" pitchFamily="49" charset="-128"/>
                              <a:cs typeface="Avenir Book"/>
                            </a:rPr>
                            <a:t>recours</a:t>
                          </a:r>
                          <a:endParaRPr lang="fr-FR" sz="1600" dirty="0">
                            <a:effectLst/>
                            <a:latin typeface="Avenir Book"/>
                            <a:ea typeface="MS Mincho" panose="02020609040205080304" pitchFamily="49" charset="-128"/>
                            <a:cs typeface="Avenir Book"/>
                          </a:endParaRPr>
                        </a:p>
                      </p:txBody>
                    </p:sp>
                    <p:sp>
                      <p:nvSpPr>
                        <p:cNvPr id="30" name="Rectangle 29"/>
                        <p:cNvSpPr/>
                        <p:nvPr/>
                      </p:nvSpPr>
                      <p:spPr>
                        <a:xfrm>
                          <a:off x="743117" y="241452"/>
                          <a:ext cx="4191535" cy="26963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Suivi &amp; Évaluation, SIG et autres fonctions d’appui à la gestion</a:t>
                          </a:r>
                        </a:p>
                      </p:txBody>
                    </p:sp>
                    <p:sp>
                      <p:nvSpPr>
                        <p:cNvPr id="31" name="Down Arrow 30"/>
                        <p:cNvSpPr/>
                        <p:nvPr/>
                      </p:nvSpPr>
                      <p:spPr>
                        <a:xfrm>
                          <a:off x="2616822" y="472959"/>
                          <a:ext cx="416169" cy="240323"/>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1600" dirty="0"/>
                        </a:p>
                      </p:txBody>
                    </p:sp>
                  </p:grpSp>
                </p:grpSp>
                <p:sp>
                  <p:nvSpPr>
                    <p:cNvPr id="19" name="Rectangle 18"/>
                    <p:cNvSpPr/>
                    <p:nvPr/>
                  </p:nvSpPr>
                  <p:spPr>
                    <a:xfrm>
                      <a:off x="88900" y="2505710"/>
                      <a:ext cx="4191000" cy="2692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Portée et communication</a:t>
                      </a:r>
                    </a:p>
                  </p:txBody>
                </p:sp>
              </p:grpSp>
              <p:sp>
                <p:nvSpPr>
                  <p:cNvPr id="17" name="Rectangle 16"/>
                  <p:cNvSpPr/>
                  <p:nvPr/>
                </p:nvSpPr>
                <p:spPr>
                  <a:xfrm>
                    <a:off x="82550" y="1870710"/>
                    <a:ext cx="4203700" cy="2692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Bénéficiaires et gestion de cas</a:t>
                    </a:r>
                  </a:p>
                </p:txBody>
              </p:sp>
            </p:grpSp>
            <p:sp>
              <p:nvSpPr>
                <p:cNvPr id="15" name="Text Box 15399"/>
                <p:cNvSpPr txBox="1"/>
                <p:nvPr/>
              </p:nvSpPr>
              <p:spPr>
                <a:xfrm>
                  <a:off x="3864609" y="651618"/>
                  <a:ext cx="446560" cy="6178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spcAft>
                      <a:spcPts val="0"/>
                    </a:spcAft>
                  </a:pPr>
                  <a:r>
                    <a:rPr lang="fr-FR" sz="1600" dirty="0">
                      <a:solidFill>
                        <a:srgbClr val="FFFFFF"/>
                      </a:solidFill>
                      <a:effectLst/>
                      <a:latin typeface="Avenir Book"/>
                      <a:ea typeface="MS Mincho" panose="02020609040205080304" pitchFamily="49" charset="-128"/>
                      <a:cs typeface="Avenir Book"/>
                    </a:rPr>
                    <a:t>Sortie… promotion</a:t>
                  </a:r>
                  <a:r>
                    <a:rPr lang="fr-FR" sz="16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13" name="Rectangle 12"/>
              <p:cNvSpPr/>
              <p:nvPr/>
            </p:nvSpPr>
            <p:spPr>
              <a:xfrm>
                <a:off x="3260335" y="1651952"/>
                <a:ext cx="962413" cy="224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200" dirty="0">
                    <a:effectLst/>
                    <a:latin typeface="Avenir Book"/>
                    <a:ea typeface="MS Mincho" panose="02020609040205080304" pitchFamily="49" charset="-128"/>
                    <a:cs typeface="Avenir Book"/>
                  </a:rPr>
                  <a:t>Conditionnalité?</a:t>
                </a:r>
                <a:endParaRPr lang="fr-FR" sz="1600" dirty="0">
                  <a:effectLst/>
                  <a:latin typeface="Avenir Book"/>
                  <a:ea typeface="MS Mincho" panose="02020609040205080304" pitchFamily="49" charset="-128"/>
                  <a:cs typeface="Avenir Book"/>
                </a:endParaRPr>
              </a:p>
            </p:txBody>
          </p:sp>
        </p:grpSp>
      </p:grpSp>
      <p:sp>
        <p:nvSpPr>
          <p:cNvPr id="8" name="Rectangle 27"/>
          <p:cNvSpPr>
            <a:spLocks noChangeArrowheads="1"/>
          </p:cNvSpPr>
          <p:nvPr/>
        </p:nvSpPr>
        <p:spPr bwMode="auto">
          <a:xfrm>
            <a:off x="-498192" y="-317193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40"/>
          <p:cNvSpPr>
            <a:spLocks noChangeArrowheads="1"/>
          </p:cNvSpPr>
          <p:nvPr/>
        </p:nvSpPr>
        <p:spPr bwMode="auto">
          <a:xfrm>
            <a:off x="547079" y="6474242"/>
            <a:ext cx="339548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fr-FR" altLang="en-US" sz="1000" dirty="0">
                <a:latin typeface="Calibri" panose="020F0502020204030204" pitchFamily="34" charset="0"/>
                <a:ea typeface="MS Mincho" panose="02020609040205080304" pitchFamily="49" charset="-128"/>
                <a:cs typeface="Times New Roman" panose="02020603050405020304" pitchFamily="18" charset="0"/>
              </a:rPr>
              <a:t>Source: Adapté de Lindert et al (2016)</a:t>
            </a:r>
            <a:r>
              <a:rPr lang="fr-FR" altLang="en-US" sz="1000" b="1" dirty="0">
                <a:latin typeface="Calibri" panose="020F0502020204030204" pitchFamily="34" charset="0"/>
                <a:ea typeface="MS Mincho" panose="02020609040205080304" pitchFamily="49" charset="-128"/>
                <a:cs typeface="Times New Roman" panose="02020603050405020304" pitchFamily="18" charset="0"/>
              </a:rPr>
              <a:t>,</a:t>
            </a:r>
            <a:r>
              <a:rPr lang="fr-FR" altLang="en-US" sz="1000" dirty="0">
                <a:latin typeface="Calibri" panose="020F0502020204030204" pitchFamily="34" charset="0"/>
                <a:ea typeface="MS Mincho" panose="02020609040205080304" pitchFamily="49" charset="-128"/>
                <a:cs typeface="Times New Roman" panose="02020603050405020304" pitchFamily="18" charset="0"/>
              </a:rPr>
              <a:t> Barrett et Kidd (2015).</a:t>
            </a:r>
            <a:endParaRPr lang="fr-FR" altLang="en-US" sz="1000" dirty="0">
              <a:latin typeface="Arial" panose="020B0604020202020204" pitchFamily="34" charset="0"/>
            </a:endParaRPr>
          </a:p>
        </p:txBody>
      </p:sp>
      <p:sp>
        <p:nvSpPr>
          <p:cNvPr id="39" name="Rectangle 38"/>
          <p:cNvSpPr/>
          <p:nvPr/>
        </p:nvSpPr>
        <p:spPr>
          <a:xfrm>
            <a:off x="2373135" y="1733468"/>
            <a:ext cx="732648" cy="315762"/>
          </a:xfrm>
          <a:prstGeom prst="rect">
            <a:avLst/>
          </a:prstGeom>
          <a:solidFill>
            <a:srgbClr val="91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900" b="1" dirty="0">
                <a:effectLst/>
                <a:latin typeface="Calibri" panose="020F0502020204030204" pitchFamily="34" charset="0"/>
                <a:ea typeface="MS Mincho" panose="02020609040205080304" pitchFamily="49" charset="-128"/>
                <a:cs typeface="Times New Roman" panose="02020603050405020304" pitchFamily="18" charset="0"/>
              </a:rPr>
              <a:t>Validation</a:t>
            </a:r>
            <a:endParaRPr lang="fr-FR" sz="9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36" name="Oval 35">
            <a:extLst>
              <a:ext uri="{FF2B5EF4-FFF2-40B4-BE49-F238E27FC236}">
                <a16:creationId xmlns:a16="http://schemas.microsoft.com/office/drawing/2014/main" id="{3229A589-485C-8E44-8652-7868AC84312F}"/>
              </a:ext>
            </a:extLst>
          </p:cNvPr>
          <p:cNvSpPr/>
          <p:nvPr/>
        </p:nvSpPr>
        <p:spPr>
          <a:xfrm>
            <a:off x="1304275" y="4906760"/>
            <a:ext cx="7011641" cy="60001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5881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8" name="Title 1"/>
          <p:cNvSpPr txBox="1">
            <a:spLocks/>
          </p:cNvSpPr>
          <p:nvPr/>
        </p:nvSpPr>
        <p:spPr>
          <a:xfrm>
            <a:off x="993658" y="243570"/>
            <a:ext cx="7391400" cy="758952"/>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dirty="0">
                <a:solidFill>
                  <a:schemeClr val="bg1"/>
                </a:solidFill>
                <a:latin typeface="Avenir LT Std 35 Light" pitchFamily="34" charset="0"/>
              </a:rPr>
              <a:t>Plaintes et recours... Quelle est leur importance?</a:t>
            </a:r>
          </a:p>
        </p:txBody>
      </p:sp>
      <p:sp>
        <p:nvSpPr>
          <p:cNvPr id="5" name="Content Placeholder 2"/>
          <p:cNvSpPr txBox="1">
            <a:spLocks/>
          </p:cNvSpPr>
          <p:nvPr/>
        </p:nvSpPr>
        <p:spPr>
          <a:xfrm>
            <a:off x="304801" y="1447800"/>
            <a:ext cx="6705600" cy="436730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400" dirty="0">
                <a:latin typeface="Avenir LT Std 35 Light" pitchFamily="34" charset="0"/>
              </a:rPr>
              <a:t>Inscrits dans la </a:t>
            </a:r>
            <a:r>
              <a:rPr lang="fr-FR" sz="2400" b="1" dirty="0">
                <a:latin typeface="Avenir LT Std 35 Light" pitchFamily="34" charset="0"/>
              </a:rPr>
              <a:t>Recommandation 202 </a:t>
            </a:r>
            <a:r>
              <a:rPr lang="fr-FR" sz="2400" dirty="0">
                <a:latin typeface="Avenir LT Std 35 Light" pitchFamily="34" charset="0"/>
              </a:rPr>
              <a:t>sur les socles de protection sociale</a:t>
            </a:r>
          </a:p>
          <a:p>
            <a:r>
              <a:rPr lang="fr-FR" sz="2400" b="1" dirty="0">
                <a:latin typeface="Avenir LT Std 35 Light" pitchFamily="34" charset="0"/>
              </a:rPr>
              <a:t>Les résultats de ce processus sont justes, efficaces et </a:t>
            </a:r>
            <a:r>
              <a:rPr lang="fr-FR" sz="2400" dirty="0">
                <a:latin typeface="Avenir LT Std 35 Light" pitchFamily="34" charset="0"/>
              </a:rPr>
              <a:t>durables, et peuvent contribuer à:</a:t>
            </a:r>
          </a:p>
          <a:p>
            <a:pPr lvl="1">
              <a:buFont typeface="Arial"/>
              <a:buChar char="•"/>
            </a:pPr>
            <a:r>
              <a:rPr lang="fr-FR" sz="2400" dirty="0">
                <a:latin typeface="Avenir LT Std 35 Light" pitchFamily="34" charset="0"/>
              </a:rPr>
              <a:t>Réduire la corruption et accroître la responsabilisation générale du programme; </a:t>
            </a:r>
          </a:p>
          <a:p>
            <a:pPr lvl="1">
              <a:buFont typeface="Arial"/>
              <a:buChar char="•"/>
            </a:pPr>
            <a:r>
              <a:rPr lang="fr-FR" sz="2400" dirty="0">
                <a:latin typeface="Avenir LT Std 35 Light" pitchFamily="34" charset="0"/>
              </a:rPr>
              <a:t>Favoriser la confiance et la participation des citoyens;</a:t>
            </a:r>
          </a:p>
          <a:p>
            <a:pPr lvl="1">
              <a:buFont typeface="Arial"/>
              <a:buChar char="•"/>
            </a:pPr>
            <a:r>
              <a:rPr lang="fr-FR" sz="2400" dirty="0">
                <a:latin typeface="Avenir LT Std 35 Light" pitchFamily="34" charset="0"/>
              </a:rPr>
              <a:t>Permettre une résolution continue des questions opérationnelles et standardiser la </a:t>
            </a:r>
            <a:br>
              <a:rPr lang="fr-FR" sz="2400" dirty="0">
                <a:latin typeface="Avenir LT Std 35 Light" pitchFamily="34" charset="0"/>
              </a:rPr>
            </a:br>
            <a:r>
              <a:rPr lang="fr-FR" sz="2400" dirty="0">
                <a:latin typeface="Avenir LT Std 35 Light" pitchFamily="34" charset="0"/>
              </a:rPr>
              <a:t>mise en œuvre (tout en réduisant les coûts!).</a:t>
            </a:r>
          </a:p>
          <a:p>
            <a:pPr marL="594360" lvl="2" indent="0">
              <a:buFont typeface="Arial" pitchFamily="34" charset="0"/>
              <a:buNone/>
            </a:pPr>
            <a:endParaRPr lang="fr-FR" dirty="0"/>
          </a:p>
          <a:p>
            <a:endParaRPr lang="fr-FR" dirty="0"/>
          </a:p>
        </p:txBody>
      </p:sp>
      <p:pic>
        <p:nvPicPr>
          <p:cNvPr id="4" name="Picture 3" descr="A screenshot of a cell phone&#10;&#10;Description generated with very high confidence">
            <a:extLst>
              <a:ext uri="{FF2B5EF4-FFF2-40B4-BE49-F238E27FC236}">
                <a16:creationId xmlns:a16="http://schemas.microsoft.com/office/drawing/2014/main" id="{1582B644-3640-4F14-B55E-304171E875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3977" y="1165898"/>
            <a:ext cx="2055222" cy="1665232"/>
          </a:xfrm>
          <a:prstGeom prst="rect">
            <a:avLst/>
          </a:prstGeom>
        </p:spPr>
      </p:pic>
    </p:spTree>
    <p:extLst>
      <p:ext uri="{BB962C8B-B14F-4D97-AF65-F5344CB8AC3E}">
        <p14:creationId xmlns:p14="http://schemas.microsoft.com/office/powerpoint/2010/main" val="702098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8" name="Title 1"/>
          <p:cNvSpPr txBox="1">
            <a:spLocks/>
          </p:cNvSpPr>
          <p:nvPr/>
        </p:nvSpPr>
        <p:spPr>
          <a:xfrm>
            <a:off x="993658" y="218170"/>
            <a:ext cx="73914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800" dirty="0">
                <a:solidFill>
                  <a:schemeClr val="bg1"/>
                </a:solidFill>
                <a:latin typeface="Avenir LT Std 35 Light" pitchFamily="34" charset="0"/>
              </a:rPr>
              <a:t>Plaintes et recours... défis à relever</a:t>
            </a:r>
          </a:p>
        </p:txBody>
      </p:sp>
      <p:sp>
        <p:nvSpPr>
          <p:cNvPr id="5" name="Content Placeholder 2"/>
          <p:cNvSpPr txBox="1">
            <a:spLocks/>
          </p:cNvSpPr>
          <p:nvPr/>
        </p:nvSpPr>
        <p:spPr>
          <a:xfrm>
            <a:off x="304801" y="1267159"/>
            <a:ext cx="6705600" cy="40527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000" b="1" dirty="0">
                <a:latin typeface="Avenir LT Std 35 Light" pitchFamily="34" charset="0"/>
              </a:rPr>
              <a:t>Définitions</a:t>
            </a:r>
            <a:r>
              <a:rPr lang="fr-FR" sz="2000" dirty="0">
                <a:latin typeface="Avenir LT Std 35 Light" pitchFamily="34" charset="0"/>
              </a:rPr>
              <a:t>: plaintes (informelles et formelles), </a:t>
            </a:r>
            <a:br>
              <a:rPr lang="fr-FR" sz="2000" dirty="0">
                <a:latin typeface="Avenir LT Std 35 Light" pitchFamily="34" charset="0"/>
              </a:rPr>
            </a:br>
            <a:r>
              <a:rPr lang="fr-FR" sz="2000" dirty="0">
                <a:latin typeface="Avenir LT Std 35 Light" pitchFamily="34" charset="0"/>
              </a:rPr>
              <a:t>recours et retours d’informations</a:t>
            </a:r>
            <a:r>
              <a:rPr lang="fr-FR" sz="2000" i="1" dirty="0">
                <a:latin typeface="Avenir LT Std 35 Light" pitchFamily="34" charset="0"/>
              </a:rPr>
              <a:t>.</a:t>
            </a:r>
            <a:r>
              <a:rPr lang="fr-FR" sz="2000" dirty="0">
                <a:latin typeface="Avenir LT Std 35 Light" pitchFamily="34" charset="0"/>
              </a:rPr>
              <a:t>..</a:t>
            </a:r>
          </a:p>
          <a:p>
            <a:r>
              <a:rPr lang="fr-FR" sz="2000" dirty="0">
                <a:latin typeface="Avenir LT Std 35 Light" pitchFamily="34" charset="0"/>
              </a:rPr>
              <a:t>Très peu de pays disposent de </a:t>
            </a:r>
            <a:r>
              <a:rPr lang="fr-FR" sz="2000" b="1" dirty="0">
                <a:latin typeface="Avenir LT Std 35 Light" pitchFamily="34" charset="0"/>
              </a:rPr>
              <a:t>systèmes </a:t>
            </a:r>
            <a:br>
              <a:rPr lang="fr-FR" sz="2000" b="1" dirty="0">
                <a:latin typeface="Avenir LT Std 35 Light" pitchFamily="34" charset="0"/>
              </a:rPr>
            </a:br>
            <a:r>
              <a:rPr lang="fr-FR" sz="2000" b="1" dirty="0">
                <a:latin typeface="Avenir LT Std 35 Light" pitchFamily="34" charset="0"/>
              </a:rPr>
              <a:t>efficaces </a:t>
            </a:r>
            <a:r>
              <a:rPr lang="fr-FR" sz="2000" dirty="0">
                <a:latin typeface="Avenir LT Std 35 Light" pitchFamily="34" charset="0"/>
              </a:rPr>
              <a:t>garantissant:</a:t>
            </a:r>
          </a:p>
          <a:p>
            <a:pPr lvl="1"/>
            <a:r>
              <a:rPr lang="fr-FR" sz="1600" dirty="0">
                <a:latin typeface="Avenir LT Std 35 Light" pitchFamily="34" charset="0"/>
              </a:rPr>
              <a:t>L’impartialité et la cohérence;</a:t>
            </a:r>
          </a:p>
          <a:p>
            <a:pPr lvl="1"/>
            <a:r>
              <a:rPr lang="fr-FR" sz="1600" dirty="0">
                <a:latin typeface="Avenir LT Std 35 Light" pitchFamily="34" charset="0"/>
              </a:rPr>
              <a:t>La transparence et la clarté;</a:t>
            </a:r>
          </a:p>
          <a:p>
            <a:pPr lvl="1"/>
            <a:r>
              <a:rPr lang="fr-FR" sz="1600" dirty="0">
                <a:latin typeface="Avenir LT Std 35 Light" pitchFamily="34" charset="0"/>
              </a:rPr>
              <a:t>L’efficacité et la rapidité;</a:t>
            </a:r>
          </a:p>
          <a:p>
            <a:pPr lvl="1"/>
            <a:r>
              <a:rPr lang="fr-FR" sz="1600" dirty="0">
                <a:latin typeface="Avenir LT Std 35 Light" pitchFamily="34" charset="0"/>
              </a:rPr>
              <a:t>L’accès et la simplicité;</a:t>
            </a:r>
          </a:p>
          <a:p>
            <a:pPr lvl="1"/>
            <a:r>
              <a:rPr lang="fr-FR" sz="1600" dirty="0">
                <a:latin typeface="Avenir LT Std 35 Light" pitchFamily="34" charset="0"/>
              </a:rPr>
              <a:t>La capacité de réponse;</a:t>
            </a:r>
          </a:p>
          <a:p>
            <a:pPr lvl="1"/>
            <a:r>
              <a:rPr lang="fr-FR" sz="1600" dirty="0">
                <a:latin typeface="Avenir LT Std 35 Light" pitchFamily="34" charset="0"/>
              </a:rPr>
              <a:t>La proportionnalité;</a:t>
            </a:r>
          </a:p>
          <a:p>
            <a:pPr lvl="1"/>
            <a:r>
              <a:rPr lang="fr-FR" sz="1600" dirty="0">
                <a:latin typeface="Avenir LT Std 35 Light" pitchFamily="34" charset="0"/>
              </a:rPr>
              <a:t>La confidentialité.</a:t>
            </a:r>
          </a:p>
          <a:p>
            <a:pPr marL="594360" lvl="2" indent="0">
              <a:buFont typeface="Arial" pitchFamily="34" charset="0"/>
              <a:buNone/>
            </a:pPr>
            <a:endParaRPr lang="fr-FR" dirty="0"/>
          </a:p>
          <a:p>
            <a:endParaRPr lang="fr-FR" dirty="0"/>
          </a:p>
        </p:txBody>
      </p:sp>
      <p:sp>
        <p:nvSpPr>
          <p:cNvPr id="3" name="TextBox 2"/>
          <p:cNvSpPr txBox="1"/>
          <p:nvPr/>
        </p:nvSpPr>
        <p:spPr>
          <a:xfrm>
            <a:off x="1019058" y="4834512"/>
            <a:ext cx="7543800" cy="1323439"/>
          </a:xfrm>
          <a:prstGeom prst="rect">
            <a:avLst/>
          </a:prstGeom>
          <a:noFill/>
        </p:spPr>
        <p:txBody>
          <a:bodyPr wrap="square" rtlCol="0">
            <a:spAutoFit/>
          </a:bodyPr>
          <a:lstStyle/>
          <a:p>
            <a:pPr marL="0" lvl="2" algn="ctr"/>
            <a:r>
              <a:rPr lang="fr-FR" sz="2000" dirty="0">
                <a:latin typeface="Avenir LT Std 35 Light" pitchFamily="34" charset="0"/>
              </a:rPr>
              <a:t>Et même lorsque des systèmes sont en place, des </a:t>
            </a:r>
            <a:r>
              <a:rPr lang="fr-FR" sz="2000" dirty="0">
                <a:solidFill>
                  <a:srgbClr val="006600"/>
                </a:solidFill>
                <a:latin typeface="Avenir LT Std 35 Light" pitchFamily="34" charset="0"/>
              </a:rPr>
              <a:t>obstacles</a:t>
            </a:r>
            <a:r>
              <a:rPr lang="fr-FR" sz="2000" dirty="0">
                <a:latin typeface="Avenir LT Std 35 Light" pitchFamily="34" charset="0"/>
              </a:rPr>
              <a:t> </a:t>
            </a:r>
            <a:br>
              <a:rPr lang="fr-FR" sz="2000" dirty="0">
                <a:latin typeface="Avenir LT Std 35 Light" pitchFamily="34" charset="0"/>
              </a:rPr>
            </a:br>
            <a:r>
              <a:rPr lang="fr-FR" sz="2000" dirty="0">
                <a:latin typeface="Avenir LT Std 35 Light" pitchFamily="34" charset="0"/>
              </a:rPr>
              <a:t>de taille entravent le dépôt de plaintes du </a:t>
            </a:r>
            <a:r>
              <a:rPr lang="fr-FR" sz="2000" dirty="0">
                <a:solidFill>
                  <a:srgbClr val="006600"/>
                </a:solidFill>
                <a:latin typeface="Avenir LT Std 35 Light" pitchFamily="34" charset="0"/>
              </a:rPr>
              <a:t>côté de l’offre comme </a:t>
            </a:r>
            <a:br>
              <a:rPr lang="fr-FR" sz="2000" dirty="0">
                <a:solidFill>
                  <a:srgbClr val="006600"/>
                </a:solidFill>
                <a:latin typeface="Avenir LT Std 35 Light" pitchFamily="34" charset="0"/>
              </a:rPr>
            </a:br>
            <a:r>
              <a:rPr lang="fr-FR" sz="2000" dirty="0">
                <a:solidFill>
                  <a:srgbClr val="006600"/>
                </a:solidFill>
                <a:latin typeface="Avenir LT Std 35 Light" pitchFamily="34" charset="0"/>
              </a:rPr>
              <a:t>de la demande!</a:t>
            </a:r>
            <a:endParaRPr lang="fr-FR" sz="2000" dirty="0">
              <a:latin typeface="Avenir LT Std 35 Light" pitchFamily="34" charset="0"/>
            </a:endParaRPr>
          </a:p>
          <a:p>
            <a:pPr algn="ctr"/>
            <a:endParaRPr lang="fr-FR" sz="2000" dirty="0"/>
          </a:p>
        </p:txBody>
      </p:sp>
      <p:pic>
        <p:nvPicPr>
          <p:cNvPr id="7" name="Picture 6" descr="A screenshot of a cell phone&#10;&#10;Description generated with very high confidence">
            <a:extLst>
              <a:ext uri="{FF2B5EF4-FFF2-40B4-BE49-F238E27FC236}">
                <a16:creationId xmlns:a16="http://schemas.microsoft.com/office/drawing/2014/main" id="{AB2662F6-ED5E-44D6-AEC6-3C880CD046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3977" y="1165898"/>
            <a:ext cx="2055222" cy="1665232"/>
          </a:xfrm>
          <a:prstGeom prst="rect">
            <a:avLst/>
          </a:prstGeom>
        </p:spPr>
      </p:pic>
    </p:spTree>
    <p:extLst>
      <p:ext uri="{BB962C8B-B14F-4D97-AF65-F5344CB8AC3E}">
        <p14:creationId xmlns:p14="http://schemas.microsoft.com/office/powerpoint/2010/main" val="22768640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46600" y="1818904"/>
            <a:ext cx="4572000" cy="3170099"/>
          </a:xfrm>
          <a:prstGeom prst="rect">
            <a:avLst/>
          </a:prstGeom>
          <a:noFill/>
        </p:spPr>
        <p:txBody>
          <a:bodyPr wrap="square" rtlCol="0">
            <a:spAutoFit/>
          </a:bodyPr>
          <a:lstStyle/>
          <a:p>
            <a:pPr algn="ctr"/>
            <a:r>
              <a:rPr lang="fr-FR" sz="4000" dirty="0">
                <a:solidFill>
                  <a:schemeClr val="bg1"/>
                </a:solidFill>
                <a:latin typeface="Avenir Book"/>
                <a:cs typeface="Avenir Book"/>
              </a:rPr>
              <a:t>Analyse du « champ de forces » des plaintes et </a:t>
            </a:r>
            <a:br>
              <a:rPr lang="fr-FR" sz="4000" dirty="0">
                <a:solidFill>
                  <a:schemeClr val="bg1"/>
                </a:solidFill>
                <a:latin typeface="Avenir Book"/>
                <a:cs typeface="Avenir Book"/>
              </a:rPr>
            </a:br>
            <a:r>
              <a:rPr lang="fr-FR" sz="4000" dirty="0">
                <a:solidFill>
                  <a:schemeClr val="bg1"/>
                </a:solidFill>
                <a:latin typeface="Avenir Book"/>
                <a:cs typeface="Avenir Book"/>
              </a:rPr>
              <a:t>des recours</a:t>
            </a:r>
          </a:p>
        </p:txBody>
      </p:sp>
      <p:sp>
        <p:nvSpPr>
          <p:cNvPr id="5" name="Rectangle 4"/>
          <p:cNvSpPr/>
          <p:nvPr/>
        </p:nvSpPr>
        <p:spPr>
          <a:xfrm>
            <a:off x="-25400" y="1394361"/>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3818891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0"/>
            <a:ext cx="8686800" cy="1143000"/>
          </a:xfrm>
        </p:spPr>
        <p:txBody>
          <a:bodyPr>
            <a:noAutofit/>
          </a:bodyPr>
          <a:lstStyle/>
          <a:p>
            <a:pPr algn="ctr"/>
            <a:r>
              <a:rPr lang="fr-FR" sz="3200" dirty="0">
                <a:latin typeface="Avenir LT Std 35 Light"/>
                <a:cs typeface="Avenir Medium"/>
              </a:rPr>
              <a:t>Théorie du changement </a:t>
            </a:r>
            <a:br>
              <a:rPr lang="fr-FR" sz="3200" dirty="0">
                <a:latin typeface="Avenir LT Std 35 Light"/>
                <a:cs typeface="Avenir Medium"/>
              </a:rPr>
            </a:br>
            <a:r>
              <a:rPr lang="fr-FR" sz="3200" dirty="0">
                <a:latin typeface="Avenir LT Std 35 Light"/>
                <a:cs typeface="Avenir Medium"/>
              </a:rPr>
              <a:t>du « champ de forces » de Kurt Lewin</a:t>
            </a:r>
          </a:p>
        </p:txBody>
      </p:sp>
      <p:sp>
        <p:nvSpPr>
          <p:cNvPr id="4" name="TextBox 3"/>
          <p:cNvSpPr txBox="1"/>
          <p:nvPr/>
        </p:nvSpPr>
        <p:spPr>
          <a:xfrm>
            <a:off x="304800" y="4114800"/>
            <a:ext cx="3048000" cy="461665"/>
          </a:xfrm>
          <a:prstGeom prst="rect">
            <a:avLst/>
          </a:prstGeom>
          <a:solidFill>
            <a:schemeClr val="bg1"/>
          </a:solidFill>
        </p:spPr>
        <p:txBody>
          <a:bodyPr wrap="square" rtlCol="0">
            <a:spAutoFit/>
          </a:bodyPr>
          <a:lstStyle/>
          <a:p>
            <a:r>
              <a:rPr lang="fr-FR" sz="2400" b="1" dirty="0">
                <a:solidFill>
                  <a:schemeClr val="tx1">
                    <a:lumMod val="95000"/>
                    <a:lumOff val="5000"/>
                  </a:schemeClr>
                </a:solidFill>
                <a:latin typeface="Avenir Medium"/>
                <a:cs typeface="Avenir Medium"/>
              </a:rPr>
              <a:t>Moteurs</a:t>
            </a:r>
          </a:p>
        </p:txBody>
      </p:sp>
      <p:sp>
        <p:nvSpPr>
          <p:cNvPr id="5" name="TextBox 4"/>
          <p:cNvSpPr txBox="1"/>
          <p:nvPr/>
        </p:nvSpPr>
        <p:spPr>
          <a:xfrm>
            <a:off x="304800" y="2438400"/>
            <a:ext cx="3111781" cy="400110"/>
          </a:xfrm>
          <a:prstGeom prst="rect">
            <a:avLst/>
          </a:prstGeom>
          <a:solidFill>
            <a:schemeClr val="bg1"/>
          </a:solidFill>
        </p:spPr>
        <p:txBody>
          <a:bodyPr wrap="square" rtlCol="0">
            <a:spAutoFit/>
          </a:bodyPr>
          <a:lstStyle/>
          <a:p>
            <a:r>
              <a:rPr lang="fr-FR" sz="2000" b="1" dirty="0">
                <a:solidFill>
                  <a:schemeClr val="tx1">
                    <a:lumMod val="95000"/>
                    <a:lumOff val="5000"/>
                  </a:schemeClr>
                </a:solidFill>
                <a:latin typeface="Avenir Medium"/>
                <a:cs typeface="Avenir Medium"/>
              </a:rPr>
              <a:t>Forces de changement</a:t>
            </a:r>
          </a:p>
        </p:txBody>
      </p:sp>
      <p:sp>
        <p:nvSpPr>
          <p:cNvPr id="9" name="Right Arrow 8"/>
          <p:cNvSpPr/>
          <p:nvPr/>
        </p:nvSpPr>
        <p:spPr>
          <a:xfrm>
            <a:off x="457200" y="1600200"/>
            <a:ext cx="2743200" cy="533400"/>
          </a:xfrm>
          <a:prstGeom prst="righ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Right Arrow 9"/>
          <p:cNvSpPr/>
          <p:nvPr/>
        </p:nvSpPr>
        <p:spPr>
          <a:xfrm>
            <a:off x="457200" y="3045768"/>
            <a:ext cx="2743200" cy="533400"/>
          </a:xfrm>
          <a:prstGeom prst="righ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Right Arrow 10"/>
          <p:cNvSpPr/>
          <p:nvPr/>
        </p:nvSpPr>
        <p:spPr>
          <a:xfrm>
            <a:off x="457200" y="4775044"/>
            <a:ext cx="2743200" cy="533400"/>
          </a:xfrm>
          <a:prstGeom prst="righ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 name="Right Arrow 13"/>
          <p:cNvSpPr/>
          <p:nvPr/>
        </p:nvSpPr>
        <p:spPr>
          <a:xfrm flipH="1">
            <a:off x="6012160" y="1600200"/>
            <a:ext cx="2743200" cy="53340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Right Arrow 14"/>
          <p:cNvSpPr/>
          <p:nvPr/>
        </p:nvSpPr>
        <p:spPr>
          <a:xfrm flipH="1">
            <a:off x="6012160" y="3045768"/>
            <a:ext cx="2743200" cy="53340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6" name="Right Arrow 15"/>
          <p:cNvSpPr/>
          <p:nvPr/>
        </p:nvSpPr>
        <p:spPr>
          <a:xfrm flipH="1">
            <a:off x="6012160" y="4775044"/>
            <a:ext cx="2743200" cy="53340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7" name="TextBox 16"/>
          <p:cNvSpPr txBox="1"/>
          <p:nvPr/>
        </p:nvSpPr>
        <p:spPr>
          <a:xfrm>
            <a:off x="4875485" y="2438400"/>
            <a:ext cx="3963715" cy="400110"/>
          </a:xfrm>
          <a:prstGeom prst="rect">
            <a:avLst/>
          </a:prstGeom>
          <a:solidFill>
            <a:schemeClr val="bg1"/>
          </a:solidFill>
        </p:spPr>
        <p:txBody>
          <a:bodyPr wrap="square" rtlCol="0">
            <a:spAutoFit/>
          </a:bodyPr>
          <a:lstStyle/>
          <a:p>
            <a:pPr algn="r"/>
            <a:r>
              <a:rPr lang="fr-FR" sz="2000" b="1" dirty="0">
                <a:solidFill>
                  <a:schemeClr val="tx1">
                    <a:lumMod val="95000"/>
                    <a:lumOff val="5000"/>
                  </a:schemeClr>
                </a:solidFill>
                <a:latin typeface="Avenir Medium"/>
                <a:cs typeface="Avenir Medium"/>
              </a:rPr>
              <a:t>Résistance au changement</a:t>
            </a:r>
          </a:p>
        </p:txBody>
      </p:sp>
      <p:sp>
        <p:nvSpPr>
          <p:cNvPr id="18" name="TextBox 17"/>
          <p:cNvSpPr txBox="1"/>
          <p:nvPr/>
        </p:nvSpPr>
        <p:spPr>
          <a:xfrm>
            <a:off x="5443019" y="4114800"/>
            <a:ext cx="3396181" cy="400110"/>
          </a:xfrm>
          <a:prstGeom prst="rect">
            <a:avLst/>
          </a:prstGeom>
          <a:solidFill>
            <a:schemeClr val="bg1"/>
          </a:solidFill>
        </p:spPr>
        <p:txBody>
          <a:bodyPr wrap="square" rtlCol="0">
            <a:spAutoFit/>
          </a:bodyPr>
          <a:lstStyle/>
          <a:p>
            <a:pPr algn="r"/>
            <a:r>
              <a:rPr lang="fr-FR" sz="2000" b="1" dirty="0">
                <a:solidFill>
                  <a:schemeClr val="tx1">
                    <a:lumMod val="95000"/>
                    <a:lumOff val="5000"/>
                  </a:schemeClr>
                </a:solidFill>
                <a:latin typeface="Avenir Medium"/>
                <a:cs typeface="Avenir Medium"/>
              </a:rPr>
              <a:t>Freins</a:t>
            </a:r>
          </a:p>
        </p:txBody>
      </p:sp>
      <p:sp>
        <p:nvSpPr>
          <p:cNvPr id="2" name="Rectangle 1"/>
          <p:cNvSpPr/>
          <p:nvPr/>
        </p:nvSpPr>
        <p:spPr>
          <a:xfrm>
            <a:off x="4121180" y="1295400"/>
            <a:ext cx="838200" cy="5334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9275359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9144000" cy="7208863"/>
          </a:xfrm>
          <a:prstGeom prst="rect">
            <a:avLst/>
          </a:prstGeom>
        </p:spPr>
      </p:pic>
      <p:sp>
        <p:nvSpPr>
          <p:cNvPr id="8" name="Title 1"/>
          <p:cNvSpPr txBox="1">
            <a:spLocks/>
          </p:cNvSpPr>
          <p:nvPr/>
        </p:nvSpPr>
        <p:spPr>
          <a:xfrm>
            <a:off x="25400" y="268224"/>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cs typeface="Avenir Medium"/>
              </a:rPr>
              <a:t>Analyse du champ de forces: plaintes et recours</a:t>
            </a:r>
          </a:p>
        </p:txBody>
      </p:sp>
      <p:sp>
        <p:nvSpPr>
          <p:cNvPr id="4" name="Rectangle 3"/>
          <p:cNvSpPr/>
          <p:nvPr/>
        </p:nvSpPr>
        <p:spPr>
          <a:xfrm>
            <a:off x="304800" y="1295400"/>
            <a:ext cx="4724400" cy="4154984"/>
          </a:xfrm>
          <a:prstGeom prst="rect">
            <a:avLst/>
          </a:prstGeom>
        </p:spPr>
        <p:txBody>
          <a:bodyPr wrap="square">
            <a:spAutoFit/>
          </a:bodyPr>
          <a:lstStyle/>
          <a:p>
            <a:pPr marL="285750" indent="-285750">
              <a:buFont typeface="Arial" panose="020B0604020202020204" pitchFamily="34" charset="0"/>
              <a:buChar char="•"/>
            </a:pPr>
            <a:r>
              <a:rPr lang="fr-FR" sz="2400" dirty="0"/>
              <a:t>Réfléchissez aux freins du côté </a:t>
            </a:r>
            <a:br>
              <a:rPr lang="fr-FR" sz="2400" dirty="0"/>
            </a:br>
            <a:r>
              <a:rPr lang="fr-FR" sz="2400" dirty="0"/>
              <a:t>1) de la demande et </a:t>
            </a:r>
            <a:br>
              <a:rPr lang="fr-FR" sz="2400" dirty="0"/>
            </a:br>
            <a:r>
              <a:rPr lang="fr-FR" sz="2400" dirty="0"/>
              <a:t>2) de l’offre (7 min).</a:t>
            </a:r>
          </a:p>
          <a:p>
            <a:pPr marL="285750" indent="-285750">
              <a:buFont typeface="Arial" panose="020B0604020202020204" pitchFamily="34" charset="0"/>
              <a:buChar char="•"/>
            </a:pPr>
            <a:r>
              <a:rPr lang="fr-FR" sz="2400" dirty="0"/>
              <a:t>Réfléchissez ensuite aux </a:t>
            </a:r>
            <a:br>
              <a:rPr lang="fr-FR" sz="2400" dirty="0"/>
            </a:br>
            <a:r>
              <a:rPr lang="fr-FR" sz="2400" dirty="0"/>
              <a:t>moteurs du côté 1) de la </a:t>
            </a:r>
            <a:br>
              <a:rPr lang="fr-FR" sz="2400" dirty="0"/>
            </a:br>
            <a:r>
              <a:rPr lang="fr-FR" sz="2400" dirty="0"/>
              <a:t>demande et 2) de l’offre (7 min) .</a:t>
            </a:r>
          </a:p>
          <a:p>
            <a:pPr marL="285750" indent="-285750">
              <a:buFont typeface="Arial" panose="020B0604020202020204" pitchFamily="34" charset="0"/>
              <a:buChar char="•"/>
            </a:pPr>
            <a:r>
              <a:rPr lang="fr-FR" sz="2400" dirty="0"/>
              <a:t>Préparez la présentation de vos deux principaux freins et moteurs du côté de l’offre et de la demande et désignez un </a:t>
            </a:r>
            <a:br>
              <a:rPr lang="fr-FR" sz="2400" dirty="0"/>
            </a:br>
            <a:r>
              <a:rPr lang="fr-FR" sz="2400" dirty="0"/>
              <a:t>porte-parole. </a:t>
            </a:r>
            <a:endParaRPr lang="fr-FR" sz="2400" dirty="0">
              <a:latin typeface="Avenir LT Std 35 Light" pitchFamily="34" charset="0"/>
            </a:endParaRPr>
          </a:p>
        </p:txBody>
      </p:sp>
      <p:graphicFrame>
        <p:nvGraphicFramePr>
          <p:cNvPr id="3" name="Diagram 2"/>
          <p:cNvGraphicFramePr/>
          <p:nvPr>
            <p:extLst>
              <p:ext uri="{D42A27DB-BD31-4B8C-83A1-F6EECF244321}">
                <p14:modId xmlns:p14="http://schemas.microsoft.com/office/powerpoint/2010/main" val="3515146162"/>
              </p:ext>
            </p:extLst>
          </p:nvPr>
        </p:nvGraphicFramePr>
        <p:xfrm>
          <a:off x="4075420" y="1828800"/>
          <a:ext cx="5869961" cy="39133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14578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32" y="79495"/>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bg1"/>
                </a:solidFill>
                <a:latin typeface="Avenir LT Std 35 Light" pitchFamily="34" charset="0"/>
              </a:rPr>
              <a:t>L&amp;T Journaling</a:t>
            </a:r>
          </a:p>
        </p:txBody>
      </p:sp>
      <p:sp>
        <p:nvSpPr>
          <p:cNvPr id="6" name="Content Placeholder 2"/>
          <p:cNvSpPr txBox="1">
            <a:spLocks/>
          </p:cNvSpPr>
          <p:nvPr/>
        </p:nvSpPr>
        <p:spPr>
          <a:xfrm>
            <a:off x="260604" y="966703"/>
            <a:ext cx="8622792" cy="280147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fr-FR" sz="2400" dirty="0">
                <a:latin typeface="Avenir Book"/>
                <a:cs typeface="Avenir Book"/>
              </a:rPr>
              <a:t>Qu’est-ce qui vous freine ? Décrivez 2-3 épisodes récents où vous avez entendu une voix en vous (jugement, cynisme ou peur) vous empêchant d’approfondir votre situation actuelle. (environ 4 min.) </a:t>
            </a:r>
            <a:endParaRPr lang="fr-FR" sz="1400" dirty="0">
              <a:latin typeface="Avenir LT Std 35 Light" pitchFamily="34" charset="0"/>
            </a:endParaRPr>
          </a:p>
          <a:p>
            <a:pPr marL="0" indent="0">
              <a:buNone/>
            </a:pPr>
            <a:endParaRPr lang="fr-FR" b="1" dirty="0"/>
          </a:p>
          <a:p>
            <a:pPr marL="0" indent="0">
              <a:buNone/>
            </a:pPr>
            <a:endParaRPr lang="fr-FR" b="1" dirty="0"/>
          </a:p>
        </p:txBody>
      </p:sp>
      <p:sp>
        <p:nvSpPr>
          <p:cNvPr id="7" name="Rectangle 6"/>
          <p:cNvSpPr/>
          <p:nvPr/>
        </p:nvSpPr>
        <p:spPr>
          <a:xfrm>
            <a:off x="-22411" y="0"/>
            <a:ext cx="9166412" cy="8382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 name="Title 1"/>
          <p:cNvSpPr txBox="1">
            <a:spLocks/>
          </p:cNvSpPr>
          <p:nvPr/>
        </p:nvSpPr>
        <p:spPr>
          <a:xfrm>
            <a:off x="440403" y="207998"/>
            <a:ext cx="8249771" cy="1054551"/>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cs typeface="Avenir Medium"/>
              </a:rPr>
              <a:t>Journal de bord de L&amp;T</a:t>
            </a:r>
          </a:p>
        </p:txBody>
      </p:sp>
      <p:pic>
        <p:nvPicPr>
          <p:cNvPr id="10" name="Picture 9"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800" y="-13447"/>
            <a:ext cx="855785" cy="855785"/>
          </a:xfrm>
          <a:prstGeom prst="rect">
            <a:avLst/>
          </a:prstGeom>
        </p:spPr>
      </p:pic>
      <p:pic>
        <p:nvPicPr>
          <p:cNvPr id="1026" name="Picture 2" descr="Image result for boxed 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667000"/>
            <a:ext cx="4267200" cy="32004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EC95D06-8F37-483D-B790-5536512F315A}"/>
              </a:ext>
            </a:extLst>
          </p:cNvPr>
          <p:cNvSpPr txBox="1"/>
          <p:nvPr/>
        </p:nvSpPr>
        <p:spPr>
          <a:xfrm>
            <a:off x="1219200" y="6459379"/>
            <a:ext cx="7315200" cy="246221"/>
          </a:xfrm>
          <a:prstGeom prst="rect">
            <a:avLst/>
          </a:prstGeom>
          <a:noFill/>
        </p:spPr>
        <p:txBody>
          <a:bodyPr wrap="square" rtlCol="0">
            <a:spAutoFit/>
          </a:bodyPr>
          <a:lstStyle/>
          <a:p>
            <a:r>
              <a:rPr lang="fr-FR" sz="1000" i="1" dirty="0">
                <a:latin typeface="Avenir" panose="020B0503020203020204" pitchFamily="34" charset="0"/>
                <a:cs typeface="Avenir Book"/>
              </a:rPr>
              <a:t>U Theory </a:t>
            </a:r>
            <a:r>
              <a:rPr lang="fr-FR" sz="1000" dirty="0">
                <a:latin typeface="Avenir" panose="020B0503020203020204" pitchFamily="34" charset="0"/>
                <a:cs typeface="Avenir Book"/>
              </a:rPr>
              <a:t>d’Otto Scharmer adaptée par Catherine Widrig Jenkins (IPK).</a:t>
            </a:r>
          </a:p>
        </p:txBody>
      </p:sp>
    </p:spTree>
    <p:extLst>
      <p:ext uri="{BB962C8B-B14F-4D97-AF65-F5344CB8AC3E}">
        <p14:creationId xmlns:p14="http://schemas.microsoft.com/office/powerpoint/2010/main" val="29948291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838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 name="Title 1"/>
          <p:cNvSpPr>
            <a:spLocks noGrp="1"/>
          </p:cNvSpPr>
          <p:nvPr>
            <p:ph type="title"/>
          </p:nvPr>
        </p:nvSpPr>
        <p:spPr>
          <a:xfrm>
            <a:off x="179292" y="135874"/>
            <a:ext cx="8897471" cy="566451"/>
          </a:xfrm>
        </p:spPr>
        <p:txBody>
          <a:bodyPr>
            <a:noAutofit/>
          </a:bodyPr>
          <a:lstStyle/>
          <a:p>
            <a:r>
              <a:rPr lang="fr-FR" sz="2800" b="1" dirty="0">
                <a:solidFill>
                  <a:schemeClr val="bg1"/>
                </a:solidFill>
                <a:latin typeface="Avenir Medium"/>
                <a:cs typeface="Avenir Medium"/>
              </a:rPr>
              <a:t>Obstacles du côté de la demande… et de l’offre</a:t>
            </a:r>
          </a:p>
        </p:txBody>
      </p:sp>
      <p:sp>
        <p:nvSpPr>
          <p:cNvPr id="5" name="Slide Number Placeholder 4"/>
          <p:cNvSpPr>
            <a:spLocks noGrp="1"/>
          </p:cNvSpPr>
          <p:nvPr>
            <p:ph type="sldNum" sz="quarter" idx="12"/>
          </p:nvPr>
        </p:nvSpPr>
        <p:spPr/>
        <p:txBody>
          <a:bodyPr/>
          <a:lstStyle/>
          <a:p>
            <a:fld id="{6E2D2B3B-882E-40F3-A32F-6DD516915044}" type="slidenum">
              <a:rPr lang="fr-FR" smtClean="0"/>
              <a:pPr/>
              <a:t>60</a:t>
            </a:fld>
            <a:endParaRPr lang="fr-FR" dirty="0"/>
          </a:p>
        </p:txBody>
      </p:sp>
      <p:sp>
        <p:nvSpPr>
          <p:cNvPr id="12" name="Content Placeholder 2"/>
          <p:cNvSpPr>
            <a:spLocks noGrp="1"/>
          </p:cNvSpPr>
          <p:nvPr>
            <p:ph idx="1"/>
          </p:nvPr>
        </p:nvSpPr>
        <p:spPr>
          <a:xfrm>
            <a:off x="2057400" y="1014413"/>
            <a:ext cx="7086600" cy="3269312"/>
          </a:xfrm>
        </p:spPr>
        <p:txBody>
          <a:bodyPr>
            <a:normAutofit/>
          </a:bodyPr>
          <a:lstStyle/>
          <a:p>
            <a:pPr marL="0" lvl="0" indent="0">
              <a:buNone/>
            </a:pPr>
            <a:r>
              <a:rPr lang="fr-FR" sz="1700" b="1" dirty="0">
                <a:latin typeface="Avenir Book"/>
                <a:cs typeface="Avenir Book"/>
              </a:rPr>
              <a:t>Les individus pourraient ne pas se plaindre, car :</a:t>
            </a:r>
          </a:p>
          <a:p>
            <a:pPr lvl="0"/>
            <a:r>
              <a:rPr lang="fr-FR" sz="1700" dirty="0">
                <a:latin typeface="Avenir Book"/>
                <a:cs typeface="Avenir Book"/>
              </a:rPr>
              <a:t>Ils ne pensent pas mériter le service qu’ils reçoivent;</a:t>
            </a:r>
          </a:p>
          <a:p>
            <a:pPr lvl="0"/>
            <a:r>
              <a:rPr lang="fr-FR" sz="1700" dirty="0">
                <a:latin typeface="Avenir Book"/>
                <a:cs typeface="Avenir Book"/>
              </a:rPr>
              <a:t>Leur information/compréhension est limitée;</a:t>
            </a:r>
          </a:p>
          <a:p>
            <a:pPr lvl="0"/>
            <a:r>
              <a:rPr lang="fr-FR" sz="1700" dirty="0">
                <a:latin typeface="Avenir Book"/>
                <a:cs typeface="Avenir Book"/>
              </a:rPr>
              <a:t>Ils ne disposent ni du temps ni des ressources pour </a:t>
            </a:r>
            <a:br>
              <a:rPr lang="fr-FR" sz="1700" dirty="0">
                <a:latin typeface="Avenir Book"/>
                <a:cs typeface="Avenir Book"/>
              </a:rPr>
            </a:br>
            <a:r>
              <a:rPr lang="fr-FR" sz="1700" dirty="0">
                <a:latin typeface="Avenir Book"/>
                <a:cs typeface="Avenir Book"/>
              </a:rPr>
              <a:t>déposer une plainte;</a:t>
            </a:r>
          </a:p>
          <a:p>
            <a:pPr lvl="0"/>
            <a:r>
              <a:rPr lang="fr-FR" sz="1700" dirty="0">
                <a:latin typeface="Avenir Book"/>
                <a:cs typeface="Avenir Book"/>
              </a:rPr>
              <a:t>Ils ont des doutes quant à la fiabilité du mécanisme et à la </a:t>
            </a:r>
            <a:br>
              <a:rPr lang="fr-FR" sz="1700" dirty="0">
                <a:latin typeface="Avenir Book"/>
                <a:cs typeface="Avenir Book"/>
              </a:rPr>
            </a:br>
            <a:r>
              <a:rPr lang="fr-FR" sz="1700" dirty="0">
                <a:latin typeface="Avenir Book"/>
                <a:cs typeface="Avenir Book"/>
              </a:rPr>
              <a:t>capacité de la plainte à faire changer des résultats particuliers;</a:t>
            </a:r>
          </a:p>
          <a:p>
            <a:pPr lvl="0"/>
            <a:r>
              <a:rPr lang="fr-FR" sz="1700" dirty="0">
                <a:latin typeface="Avenir Book"/>
                <a:cs typeface="Avenir Book"/>
              </a:rPr>
              <a:t>Ils sont réticents à l’idée de défier l’autorité des décideurs;</a:t>
            </a:r>
          </a:p>
          <a:p>
            <a:pPr lvl="0"/>
            <a:r>
              <a:rPr lang="fr-FR" sz="1700" dirty="0">
                <a:latin typeface="Avenir Book"/>
                <a:cs typeface="Avenir Book"/>
              </a:rPr>
              <a:t>Ils craignent les conséquences d’un retour d’information négatif;</a:t>
            </a:r>
          </a:p>
          <a:p>
            <a:pPr lvl="0"/>
            <a:r>
              <a:rPr lang="fr-FR" sz="1700" dirty="0">
                <a:latin typeface="Avenir Book"/>
                <a:cs typeface="Avenir Book"/>
              </a:rPr>
              <a:t>Les mécanismes existants ne sont pas appropriés.</a:t>
            </a:r>
          </a:p>
          <a:p>
            <a:pPr marL="0" indent="0">
              <a:buNone/>
            </a:pPr>
            <a:endParaRPr lang="fr-FR" dirty="0"/>
          </a:p>
          <a:p>
            <a:pPr marL="0" indent="0">
              <a:buNone/>
            </a:pPr>
            <a:endParaRPr lang="fr-FR" dirty="0"/>
          </a:p>
          <a:p>
            <a:pPr marL="0" indent="0">
              <a:buNone/>
            </a:pPr>
            <a:endParaRPr lang="fr-FR" dirty="0"/>
          </a:p>
          <a:p>
            <a:endParaRPr lang="fr-FR" dirty="0"/>
          </a:p>
          <a:p>
            <a:endParaRPr lang="fr-FR" dirty="0"/>
          </a:p>
          <a:p>
            <a:endParaRPr lang="fr-FR" dirty="0"/>
          </a:p>
          <a:p>
            <a:pPr lvl="1"/>
            <a:endParaRPr lang="fr-FR" b="1" dirty="0"/>
          </a:p>
          <a:p>
            <a:pPr lvl="1"/>
            <a:endParaRPr lang="fr-FR" dirty="0"/>
          </a:p>
          <a:p>
            <a:endParaRPr lang="fr-FR" dirty="0">
              <a:solidFill>
                <a:srgbClr val="FF0000"/>
              </a:solidFill>
            </a:endParaRPr>
          </a:p>
          <a:p>
            <a:pPr marL="457200" indent="-457200">
              <a:buFont typeface="+mj-lt"/>
              <a:buAutoNum type="arabicPeriod"/>
            </a:pPr>
            <a:endParaRPr lang="fr-FR" dirty="0"/>
          </a:p>
          <a:p>
            <a:endParaRPr lang="fr-FR" dirty="0"/>
          </a:p>
        </p:txBody>
      </p:sp>
      <p:sp>
        <p:nvSpPr>
          <p:cNvPr id="7" name="Content Placeholder 2"/>
          <p:cNvSpPr txBox="1">
            <a:spLocks/>
          </p:cNvSpPr>
          <p:nvPr/>
        </p:nvSpPr>
        <p:spPr>
          <a:xfrm>
            <a:off x="2057400" y="4419600"/>
            <a:ext cx="6842760" cy="2305051"/>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800" b="1" dirty="0">
                <a:latin typeface="Avenir Book"/>
                <a:cs typeface="Avenir Book"/>
              </a:rPr>
              <a:t>Les fonctionnaires pourraient s’opposer car:</a:t>
            </a:r>
            <a:endParaRPr lang="fr-FR" sz="1800" dirty="0">
              <a:latin typeface="Avenir Book"/>
              <a:cs typeface="Avenir Book"/>
            </a:endParaRPr>
          </a:p>
          <a:p>
            <a:r>
              <a:rPr lang="fr-FR" sz="1800" dirty="0">
                <a:latin typeface="Avenir Book"/>
                <a:cs typeface="Avenir Book"/>
              </a:rPr>
              <a:t>Ils sont réticent à la critique;</a:t>
            </a:r>
          </a:p>
          <a:p>
            <a:r>
              <a:rPr lang="fr-FR" sz="1800" dirty="0">
                <a:latin typeface="Avenir Book"/>
                <a:cs typeface="Avenir Book"/>
              </a:rPr>
              <a:t>Ils sont réticent à recevoir une charge de travail supplémentaire;</a:t>
            </a:r>
          </a:p>
          <a:p>
            <a:r>
              <a:rPr lang="fr-FR" sz="1800" dirty="0">
                <a:latin typeface="Avenir Book"/>
                <a:cs typeface="Avenir Book"/>
              </a:rPr>
              <a:t>Les plaintes sont difficiles à résoudre;</a:t>
            </a:r>
          </a:p>
          <a:p>
            <a:r>
              <a:rPr lang="fr-FR" sz="1800" dirty="0">
                <a:latin typeface="Avenir Book"/>
                <a:cs typeface="Avenir Book"/>
              </a:rPr>
              <a:t>Ils manquent de formation;</a:t>
            </a:r>
          </a:p>
          <a:p>
            <a:r>
              <a:rPr lang="fr-FR" sz="1800" dirty="0">
                <a:latin typeface="Avenir Book"/>
                <a:cs typeface="Avenir Book"/>
              </a:rPr>
              <a:t>Il existe un manque de procédures;</a:t>
            </a:r>
          </a:p>
          <a:p>
            <a:r>
              <a:rPr lang="fr-FR" sz="1800" dirty="0">
                <a:latin typeface="Avenir Book"/>
                <a:cs typeface="Avenir Book"/>
              </a:rPr>
              <a:t>Il existe un manque de capacités.</a:t>
            </a:r>
          </a:p>
          <a:p>
            <a:pPr marL="0" indent="0">
              <a:buFont typeface="Arial" pitchFamily="34" charset="0"/>
              <a:buNone/>
            </a:pPr>
            <a:endParaRPr lang="fr-FR" sz="2400" dirty="0">
              <a:latin typeface="Avenir Book"/>
              <a:cs typeface="Avenir Book"/>
            </a:endParaRPr>
          </a:p>
          <a:p>
            <a:pPr marL="0" indent="0">
              <a:buFont typeface="Arial" pitchFamily="34" charset="0"/>
              <a:buNone/>
            </a:pPr>
            <a:endParaRPr lang="fr-FR" sz="2400" dirty="0">
              <a:latin typeface="Avenir Book"/>
              <a:cs typeface="Avenir Book"/>
            </a:endParaRPr>
          </a:p>
          <a:p>
            <a:pPr marL="0" indent="0">
              <a:buFont typeface="Arial" pitchFamily="34" charset="0"/>
              <a:buNone/>
            </a:pPr>
            <a:endParaRPr lang="fr-FR" sz="2400" dirty="0">
              <a:latin typeface="Avenir Book"/>
              <a:cs typeface="Avenir Book"/>
            </a:endParaRPr>
          </a:p>
          <a:p>
            <a:endParaRPr lang="fr-FR" dirty="0"/>
          </a:p>
          <a:p>
            <a:endParaRPr lang="fr-FR" dirty="0"/>
          </a:p>
          <a:p>
            <a:endParaRPr lang="fr-FR" dirty="0"/>
          </a:p>
          <a:p>
            <a:pPr lvl="1"/>
            <a:endParaRPr lang="fr-FR" b="1" dirty="0"/>
          </a:p>
          <a:p>
            <a:pPr lvl="1"/>
            <a:endParaRPr lang="fr-FR" dirty="0"/>
          </a:p>
          <a:p>
            <a:endParaRPr lang="fr-FR" dirty="0">
              <a:solidFill>
                <a:srgbClr val="FF0000"/>
              </a:solidFill>
            </a:endParaRPr>
          </a:p>
          <a:p>
            <a:pPr marL="457200" indent="-457200">
              <a:buFont typeface="+mj-lt"/>
              <a:buAutoNum type="arabicPeriod"/>
            </a:pPr>
            <a:endParaRPr lang="fr-FR" dirty="0"/>
          </a:p>
          <a:p>
            <a:endParaRPr lang="fr-FR" dirty="0"/>
          </a:p>
        </p:txBody>
      </p:sp>
      <p:sp>
        <p:nvSpPr>
          <p:cNvPr id="9" name="Rectangle 8"/>
          <p:cNvSpPr/>
          <p:nvPr/>
        </p:nvSpPr>
        <p:spPr>
          <a:xfrm>
            <a:off x="7620" y="1143001"/>
            <a:ext cx="754380" cy="5334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ight Arrow 9"/>
          <p:cNvSpPr/>
          <p:nvPr/>
        </p:nvSpPr>
        <p:spPr>
          <a:xfrm flipH="1">
            <a:off x="769620" y="2171700"/>
            <a:ext cx="1287780" cy="95250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Right Arrow 10"/>
          <p:cNvSpPr/>
          <p:nvPr/>
        </p:nvSpPr>
        <p:spPr>
          <a:xfrm flipH="1">
            <a:off x="769620" y="4800600"/>
            <a:ext cx="1287780" cy="95250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91428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7" name="Rectangle 6"/>
          <p:cNvSpPr/>
          <p:nvPr/>
        </p:nvSpPr>
        <p:spPr>
          <a:xfrm>
            <a:off x="-51440" y="0"/>
            <a:ext cx="9166412" cy="8700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 name="Title 1"/>
          <p:cNvSpPr txBox="1">
            <a:spLocks/>
          </p:cNvSpPr>
          <p:nvPr/>
        </p:nvSpPr>
        <p:spPr>
          <a:xfrm>
            <a:off x="0" y="169852"/>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cs typeface="Avenir Medium"/>
              </a:rPr>
              <a:t>Principes directeurs</a:t>
            </a:r>
          </a:p>
        </p:txBody>
      </p:sp>
      <p:sp>
        <p:nvSpPr>
          <p:cNvPr id="4" name="Rectangle 3"/>
          <p:cNvSpPr/>
          <p:nvPr/>
        </p:nvSpPr>
        <p:spPr>
          <a:xfrm>
            <a:off x="304800" y="1295400"/>
            <a:ext cx="8458200" cy="3908762"/>
          </a:xfrm>
          <a:prstGeom prst="rect">
            <a:avLst/>
          </a:prstGeom>
        </p:spPr>
        <p:txBody>
          <a:bodyPr wrap="square">
            <a:spAutoFit/>
          </a:bodyPr>
          <a:lstStyle/>
          <a:p>
            <a:pPr lvl="0"/>
            <a:r>
              <a:rPr lang="fr-FR" sz="2600" dirty="0">
                <a:latin typeface="Avenir LT Std 35 Light" pitchFamily="34" charset="0"/>
              </a:rPr>
              <a:t>L’accès au mécanisme de plaintes et de recours et son efficacité peuvent être améliorés :</a:t>
            </a:r>
          </a:p>
          <a:p>
            <a:pPr marL="457200" lvl="0" indent="-457200">
              <a:buFont typeface="Arial"/>
              <a:buChar char="•"/>
            </a:pPr>
            <a:endParaRPr lang="fr-FR" sz="2600" dirty="0">
              <a:latin typeface="Avenir LT Std 35 Light" pitchFamily="34" charset="0"/>
            </a:endParaRPr>
          </a:p>
          <a:p>
            <a:pPr marL="914400" lvl="1" indent="-457200">
              <a:spcAft>
                <a:spcPts val="1200"/>
              </a:spcAft>
              <a:buFont typeface="Arial"/>
              <a:buChar char="•"/>
            </a:pPr>
            <a:r>
              <a:rPr lang="fr-FR" sz="2600" dirty="0">
                <a:latin typeface="Avenir LT Std 35 Light" pitchFamily="34" charset="0"/>
              </a:rPr>
              <a:t> grâce à la proximité;</a:t>
            </a:r>
          </a:p>
          <a:p>
            <a:pPr marL="914400" lvl="1" indent="-457200">
              <a:spcAft>
                <a:spcPts val="1200"/>
              </a:spcAft>
              <a:buFont typeface="Arial"/>
              <a:buChar char="•"/>
            </a:pPr>
            <a:r>
              <a:rPr lang="fr-FR" sz="2600" dirty="0">
                <a:latin typeface="Avenir LT Std 35 Light" pitchFamily="34" charset="0"/>
              </a:rPr>
              <a:t> grâce à la multiplicité des canaux;</a:t>
            </a:r>
          </a:p>
          <a:p>
            <a:pPr marL="914400" lvl="1" indent="-457200">
              <a:spcAft>
                <a:spcPts val="1200"/>
              </a:spcAft>
              <a:buFont typeface="Arial"/>
              <a:buChar char="•"/>
            </a:pPr>
            <a:r>
              <a:rPr lang="fr-FR" sz="2600" dirty="0">
                <a:latin typeface="Avenir LT Std 35 Light" pitchFamily="34" charset="0"/>
              </a:rPr>
              <a:t> en dépassant les obstacles;</a:t>
            </a:r>
          </a:p>
          <a:p>
            <a:pPr marL="914400" lvl="1" indent="-457200">
              <a:spcAft>
                <a:spcPts val="1200"/>
              </a:spcAft>
              <a:buFont typeface="Arial"/>
              <a:buChar char="•"/>
            </a:pPr>
            <a:r>
              <a:rPr lang="fr-FR" sz="2600" dirty="0">
                <a:latin typeface="Avenir LT Std 35 Light" pitchFamily="34" charset="0"/>
              </a:rPr>
              <a:t> grâce à des canaux indépendants;</a:t>
            </a:r>
          </a:p>
          <a:p>
            <a:pPr marL="914400" lvl="1" indent="-457200">
              <a:spcAft>
                <a:spcPts val="1200"/>
              </a:spcAft>
              <a:buFont typeface="Arial"/>
              <a:buChar char="•"/>
            </a:pPr>
            <a:r>
              <a:rPr lang="fr-FR" sz="2600" dirty="0">
                <a:latin typeface="Avenir LT Std 35 Light" pitchFamily="34" charset="0"/>
              </a:rPr>
              <a:t> grâce à la publicité.</a:t>
            </a:r>
          </a:p>
        </p:txBody>
      </p:sp>
      <p:pic>
        <p:nvPicPr>
          <p:cNvPr id="2054"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162" y="2518919"/>
            <a:ext cx="2570659" cy="133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5078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62724" y="304801"/>
            <a:ext cx="7065714" cy="5948942"/>
            <a:chOff x="0" y="0"/>
            <a:chExt cx="4318822" cy="2533650"/>
          </a:xfrm>
        </p:grpSpPr>
        <p:grpSp>
          <p:nvGrpSpPr>
            <p:cNvPr id="10" name="Group 9"/>
            <p:cNvGrpSpPr/>
            <p:nvPr/>
          </p:nvGrpSpPr>
          <p:grpSpPr>
            <a:xfrm>
              <a:off x="3909060" y="642057"/>
              <a:ext cx="409762" cy="912423"/>
              <a:chOff x="-21590" y="26107"/>
              <a:chExt cx="409762" cy="912423"/>
            </a:xfrm>
          </p:grpSpPr>
          <p:sp>
            <p:nvSpPr>
              <p:cNvPr id="32" name="Rectangle 31"/>
              <p:cNvSpPr/>
              <p:nvPr/>
            </p:nvSpPr>
            <p:spPr>
              <a:xfrm>
                <a:off x="-21590" y="26107"/>
                <a:ext cx="409762" cy="612140"/>
              </a:xfrm>
              <a:prstGeom prst="rect">
                <a:avLst/>
              </a:prstGeom>
              <a:solidFill>
                <a:srgbClr val="AA2A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b="1" dirty="0">
                    <a:effectLst/>
                    <a:latin typeface="Calibri" panose="020F0502020204030204" pitchFamily="34" charset="0"/>
                    <a:ea typeface="MS Mincho" panose="02020609040205080304" pitchFamily="49" charset="-128"/>
                    <a:cs typeface="Times New Roman" panose="02020603050405020304" pitchFamily="18" charset="0"/>
                  </a:rPr>
                  <a:t> </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cxnSp>
            <p:nvCxnSpPr>
              <p:cNvPr id="33" name="Straight Arrow Connector 32"/>
              <p:cNvCxnSpPr/>
              <p:nvPr/>
            </p:nvCxnSpPr>
            <p:spPr>
              <a:xfrm>
                <a:off x="171450" y="596900"/>
                <a:ext cx="0" cy="341630"/>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0" y="0"/>
              <a:ext cx="4311169" cy="2533650"/>
              <a:chOff x="0" y="0"/>
              <a:chExt cx="4311169" cy="2533650"/>
            </a:xfrm>
          </p:grpSpPr>
          <p:grpSp>
            <p:nvGrpSpPr>
              <p:cNvPr id="12" name="Group 11"/>
              <p:cNvGrpSpPr/>
              <p:nvPr/>
            </p:nvGrpSpPr>
            <p:grpSpPr>
              <a:xfrm>
                <a:off x="0" y="0"/>
                <a:ext cx="4311169" cy="2533650"/>
                <a:chOff x="0" y="0"/>
                <a:chExt cx="4311169" cy="2533650"/>
              </a:xfrm>
            </p:grpSpPr>
            <p:grpSp>
              <p:nvGrpSpPr>
                <p:cNvPr id="14" name="Group 13"/>
                <p:cNvGrpSpPr/>
                <p:nvPr/>
              </p:nvGrpSpPr>
              <p:grpSpPr>
                <a:xfrm>
                  <a:off x="0" y="0"/>
                  <a:ext cx="4222750" cy="2533650"/>
                  <a:chOff x="63500" y="241300"/>
                  <a:chExt cx="4222750" cy="2533650"/>
                </a:xfrm>
              </p:grpSpPr>
              <p:grpSp>
                <p:nvGrpSpPr>
                  <p:cNvPr id="16" name="Group 15"/>
                  <p:cNvGrpSpPr/>
                  <p:nvPr/>
                </p:nvGrpSpPr>
                <p:grpSpPr>
                  <a:xfrm>
                    <a:off x="63500" y="241300"/>
                    <a:ext cx="4222749" cy="2533650"/>
                    <a:chOff x="63500" y="241300"/>
                    <a:chExt cx="4222749" cy="2533650"/>
                  </a:xfrm>
                </p:grpSpPr>
                <p:grpSp>
                  <p:nvGrpSpPr>
                    <p:cNvPr id="18" name="Group 17"/>
                    <p:cNvGrpSpPr/>
                    <p:nvPr/>
                  </p:nvGrpSpPr>
                  <p:grpSpPr>
                    <a:xfrm>
                      <a:off x="63500" y="241300"/>
                      <a:ext cx="4222749" cy="2215515"/>
                      <a:chOff x="743117" y="241452"/>
                      <a:chExt cx="4223288" cy="2216915"/>
                    </a:xfrm>
                  </p:grpSpPr>
                  <p:cxnSp>
                    <p:nvCxnSpPr>
                      <p:cNvPr id="20" name="Straight Arrow Connector 19"/>
                      <p:cNvCxnSpPr/>
                      <p:nvPr/>
                    </p:nvCxnSpPr>
                    <p:spPr>
                      <a:xfrm>
                        <a:off x="2221523"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59369"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8" idx="2"/>
                      </p:cNvCxnSpPr>
                      <p:nvPr/>
                    </p:nvCxnSpPr>
                    <p:spPr>
                      <a:xfrm>
                        <a:off x="4153951" y="1464207"/>
                        <a:ext cx="0" cy="332707"/>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30924"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43117" y="241452"/>
                        <a:ext cx="4223288" cy="2216915"/>
                        <a:chOff x="743117" y="241452"/>
                        <a:chExt cx="4223288" cy="2216915"/>
                      </a:xfrm>
                    </p:grpSpPr>
                    <p:sp>
                      <p:nvSpPr>
                        <p:cNvPr id="25" name="Rectangle 24"/>
                        <p:cNvSpPr/>
                        <p:nvPr/>
                      </p:nvSpPr>
                      <p:spPr>
                        <a:xfrm>
                          <a:off x="779656" y="885093"/>
                          <a:ext cx="908539" cy="5802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Identification &amp; recensement</a:t>
                          </a:r>
                        </a:p>
                      </p:txBody>
                    </p:sp>
                    <p:sp>
                      <p:nvSpPr>
                        <p:cNvPr id="26" name="Rectangle 25"/>
                        <p:cNvSpPr/>
                        <p:nvPr/>
                      </p:nvSpPr>
                      <p:spPr>
                        <a:xfrm>
                          <a:off x="1752672" y="885093"/>
                          <a:ext cx="908539" cy="5802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Détermination de l’admissibilité</a:t>
                          </a:r>
                        </a:p>
                      </p:txBody>
                    </p:sp>
                    <p:sp>
                      <p:nvSpPr>
                        <p:cNvPr id="27" name="Rectangle 26"/>
                        <p:cNvSpPr/>
                        <p:nvPr/>
                      </p:nvSpPr>
                      <p:spPr>
                        <a:xfrm>
                          <a:off x="2719826" y="885093"/>
                          <a:ext cx="908539" cy="580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Inscription</a:t>
                          </a:r>
                        </a:p>
                      </p:txBody>
                    </p:sp>
                    <p:sp>
                      <p:nvSpPr>
                        <p:cNvPr id="28" name="Rectangle 27"/>
                        <p:cNvSpPr/>
                        <p:nvPr/>
                      </p:nvSpPr>
                      <p:spPr>
                        <a:xfrm>
                          <a:off x="3699681" y="883915"/>
                          <a:ext cx="908539" cy="5802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Paiements/</a:t>
                          </a:r>
                        </a:p>
                        <a:p>
                          <a:pPr algn="ctr">
                            <a:spcAft>
                              <a:spcPts val="1200"/>
                            </a:spcAft>
                          </a:pPr>
                          <a:r>
                            <a:rPr lang="fr-FR" sz="1600" dirty="0">
                              <a:effectLst/>
                              <a:latin typeface="Avenir Book"/>
                              <a:ea typeface="MS Mincho" panose="02020609040205080304" pitchFamily="49" charset="-128"/>
                              <a:cs typeface="Avenir Book"/>
                            </a:rPr>
                            <a:t>exécution</a:t>
                          </a:r>
                        </a:p>
                      </p:txBody>
                    </p:sp>
                    <p:sp>
                      <p:nvSpPr>
                        <p:cNvPr id="29" name="Rectangle 28"/>
                        <p:cNvSpPr/>
                        <p:nvPr/>
                      </p:nvSpPr>
                      <p:spPr>
                        <a:xfrm>
                          <a:off x="762169" y="2188737"/>
                          <a:ext cx="4204236" cy="269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Plaintes et recours</a:t>
                          </a:r>
                        </a:p>
                      </p:txBody>
                    </p:sp>
                    <p:sp>
                      <p:nvSpPr>
                        <p:cNvPr id="30" name="Rectangle 29"/>
                        <p:cNvSpPr/>
                        <p:nvPr/>
                      </p:nvSpPr>
                      <p:spPr>
                        <a:xfrm>
                          <a:off x="743117" y="241452"/>
                          <a:ext cx="4191535" cy="26963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Suivi &amp; Évaluation, SIG et autres fonctions d’appui à la gestion</a:t>
                          </a:r>
                        </a:p>
                      </p:txBody>
                    </p:sp>
                    <p:sp>
                      <p:nvSpPr>
                        <p:cNvPr id="31" name="Down Arrow 30"/>
                        <p:cNvSpPr/>
                        <p:nvPr/>
                      </p:nvSpPr>
                      <p:spPr>
                        <a:xfrm>
                          <a:off x="2616822" y="472959"/>
                          <a:ext cx="416169" cy="240323"/>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1600" dirty="0"/>
                        </a:p>
                      </p:txBody>
                    </p:sp>
                  </p:grpSp>
                </p:grpSp>
                <p:sp>
                  <p:nvSpPr>
                    <p:cNvPr id="19" name="Rectangle 18"/>
                    <p:cNvSpPr/>
                    <p:nvPr/>
                  </p:nvSpPr>
                  <p:spPr>
                    <a:xfrm>
                      <a:off x="88900" y="2505710"/>
                      <a:ext cx="4191000" cy="2692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Portée et communication</a:t>
                      </a:r>
                    </a:p>
                  </p:txBody>
                </p:sp>
              </p:grpSp>
              <p:sp>
                <p:nvSpPr>
                  <p:cNvPr id="17" name="Rectangle 16"/>
                  <p:cNvSpPr/>
                  <p:nvPr/>
                </p:nvSpPr>
                <p:spPr>
                  <a:xfrm>
                    <a:off x="82550" y="1870710"/>
                    <a:ext cx="4203700" cy="2692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Bénéficiaires et gestion de cas</a:t>
                    </a:r>
                  </a:p>
                </p:txBody>
              </p:sp>
            </p:grpSp>
            <p:sp>
              <p:nvSpPr>
                <p:cNvPr id="15" name="Text Box 15399"/>
                <p:cNvSpPr txBox="1"/>
                <p:nvPr/>
              </p:nvSpPr>
              <p:spPr>
                <a:xfrm>
                  <a:off x="3864609" y="651618"/>
                  <a:ext cx="446560" cy="6178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spcAft>
                      <a:spcPts val="0"/>
                    </a:spcAft>
                  </a:pPr>
                  <a:r>
                    <a:rPr lang="fr-FR" sz="1600" dirty="0">
                      <a:solidFill>
                        <a:srgbClr val="FFFFFF"/>
                      </a:solidFill>
                      <a:effectLst/>
                      <a:latin typeface="Avenir Book"/>
                      <a:ea typeface="MS Mincho" panose="02020609040205080304" pitchFamily="49" charset="-128"/>
                      <a:cs typeface="Avenir Book"/>
                    </a:rPr>
                    <a:t>Sortie… promotion</a:t>
                  </a:r>
                  <a:r>
                    <a:rPr lang="fr-FR" sz="16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13" name="Rectangle 12"/>
              <p:cNvSpPr/>
              <p:nvPr/>
            </p:nvSpPr>
            <p:spPr>
              <a:xfrm>
                <a:off x="3260335" y="1651952"/>
                <a:ext cx="962413" cy="224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200" dirty="0">
                    <a:effectLst/>
                    <a:latin typeface="Avenir Book"/>
                    <a:ea typeface="MS Mincho" panose="02020609040205080304" pitchFamily="49" charset="-128"/>
                    <a:cs typeface="Avenir Book"/>
                  </a:rPr>
                  <a:t>Conditionnalité?</a:t>
                </a:r>
                <a:endParaRPr lang="fr-FR" sz="1600" dirty="0">
                  <a:effectLst/>
                  <a:latin typeface="Avenir Book"/>
                  <a:ea typeface="MS Mincho" panose="02020609040205080304" pitchFamily="49" charset="-128"/>
                  <a:cs typeface="Avenir Book"/>
                </a:endParaRPr>
              </a:p>
            </p:txBody>
          </p:sp>
        </p:grpSp>
      </p:grpSp>
      <p:sp>
        <p:nvSpPr>
          <p:cNvPr id="8" name="Rectangle 27"/>
          <p:cNvSpPr>
            <a:spLocks noChangeArrowheads="1"/>
          </p:cNvSpPr>
          <p:nvPr/>
        </p:nvSpPr>
        <p:spPr bwMode="auto">
          <a:xfrm>
            <a:off x="-498192" y="-317193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40"/>
          <p:cNvSpPr>
            <a:spLocks noChangeArrowheads="1"/>
          </p:cNvSpPr>
          <p:nvPr/>
        </p:nvSpPr>
        <p:spPr bwMode="auto">
          <a:xfrm>
            <a:off x="547079" y="6474242"/>
            <a:ext cx="339548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fr-FR" altLang="en-US" sz="1000" dirty="0">
                <a:latin typeface="Calibri" panose="020F0502020204030204" pitchFamily="34" charset="0"/>
                <a:ea typeface="MS Mincho" panose="02020609040205080304" pitchFamily="49" charset="-128"/>
                <a:cs typeface="Times New Roman" panose="02020603050405020304" pitchFamily="18" charset="0"/>
              </a:rPr>
              <a:t>Source: Adapté de Lindert et al (2016)</a:t>
            </a:r>
            <a:r>
              <a:rPr lang="fr-FR" altLang="en-US" sz="1000" b="1" dirty="0">
                <a:latin typeface="Calibri" panose="020F0502020204030204" pitchFamily="34" charset="0"/>
                <a:ea typeface="MS Mincho" panose="02020609040205080304" pitchFamily="49" charset="-128"/>
                <a:cs typeface="Times New Roman" panose="02020603050405020304" pitchFamily="18" charset="0"/>
              </a:rPr>
              <a:t>,</a:t>
            </a:r>
            <a:r>
              <a:rPr lang="fr-FR" altLang="en-US" sz="1000" dirty="0">
                <a:latin typeface="Calibri" panose="020F0502020204030204" pitchFamily="34" charset="0"/>
                <a:ea typeface="MS Mincho" panose="02020609040205080304" pitchFamily="49" charset="-128"/>
                <a:cs typeface="Times New Roman" panose="02020603050405020304" pitchFamily="18" charset="0"/>
              </a:rPr>
              <a:t> Barrett et Kidd (2015).</a:t>
            </a:r>
            <a:endParaRPr lang="fr-FR" altLang="en-US" sz="1000" dirty="0">
              <a:latin typeface="Arial" panose="020B0604020202020204" pitchFamily="34" charset="0"/>
            </a:endParaRPr>
          </a:p>
        </p:txBody>
      </p:sp>
      <p:sp>
        <p:nvSpPr>
          <p:cNvPr id="39" name="Rectangle 38"/>
          <p:cNvSpPr/>
          <p:nvPr/>
        </p:nvSpPr>
        <p:spPr>
          <a:xfrm>
            <a:off x="2373135" y="1733468"/>
            <a:ext cx="732648" cy="315762"/>
          </a:xfrm>
          <a:prstGeom prst="rect">
            <a:avLst/>
          </a:prstGeom>
          <a:solidFill>
            <a:srgbClr val="91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900" b="1" dirty="0">
                <a:effectLst/>
                <a:latin typeface="Calibri" panose="020F0502020204030204" pitchFamily="34" charset="0"/>
                <a:ea typeface="MS Mincho" panose="02020609040205080304" pitchFamily="49" charset="-128"/>
                <a:cs typeface="Times New Roman" panose="02020603050405020304" pitchFamily="18" charset="0"/>
              </a:rPr>
              <a:t>Validation</a:t>
            </a:r>
            <a:endParaRPr lang="fr-FR" sz="9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34" name="Oval 33">
            <a:extLst>
              <a:ext uri="{FF2B5EF4-FFF2-40B4-BE49-F238E27FC236}">
                <a16:creationId xmlns:a16="http://schemas.microsoft.com/office/drawing/2014/main" id="{9E14B423-69E7-7049-B3C9-4164E4228D9E}"/>
              </a:ext>
            </a:extLst>
          </p:cNvPr>
          <p:cNvSpPr/>
          <p:nvPr/>
        </p:nvSpPr>
        <p:spPr>
          <a:xfrm>
            <a:off x="1262724" y="5616185"/>
            <a:ext cx="7011641" cy="60001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4170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8" y="-1"/>
            <a:ext cx="9144000" cy="6841269"/>
          </a:xfrm>
          <a:prstGeom prst="rect">
            <a:avLst/>
          </a:prstGeom>
        </p:spPr>
      </p:pic>
      <p:sp>
        <p:nvSpPr>
          <p:cNvPr id="7" name="Rectangle 6"/>
          <p:cNvSpPr/>
          <p:nvPr/>
        </p:nvSpPr>
        <p:spPr>
          <a:xfrm>
            <a:off x="-51440" y="228600"/>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 name="Title 1"/>
          <p:cNvSpPr txBox="1">
            <a:spLocks/>
          </p:cNvSpPr>
          <p:nvPr/>
        </p:nvSpPr>
        <p:spPr>
          <a:xfrm>
            <a:off x="0" y="169852"/>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cs typeface="Avenir Medium"/>
              </a:rPr>
              <a:t>Portée et communication... Quelle importance?</a:t>
            </a:r>
          </a:p>
        </p:txBody>
      </p:sp>
      <p:sp>
        <p:nvSpPr>
          <p:cNvPr id="9" name="Content Placeholder 2"/>
          <p:cNvSpPr txBox="1">
            <a:spLocks/>
          </p:cNvSpPr>
          <p:nvPr/>
        </p:nvSpPr>
        <p:spPr>
          <a:xfrm>
            <a:off x="761716" y="2209103"/>
            <a:ext cx="8610600" cy="524241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150" dirty="0">
                <a:latin typeface="Avenir Book"/>
                <a:cs typeface="Avenir Book"/>
              </a:rPr>
              <a:t>Elles sont inscrites dans la Recommandation 202 et </a:t>
            </a:r>
            <a:br>
              <a:rPr lang="fr-FR" sz="2150" dirty="0">
                <a:latin typeface="Avenir Book"/>
                <a:cs typeface="Avenir Book"/>
              </a:rPr>
            </a:br>
            <a:r>
              <a:rPr lang="fr-FR" sz="2150" dirty="0">
                <a:latin typeface="Avenir Book"/>
                <a:cs typeface="Avenir Book"/>
              </a:rPr>
              <a:t>constituent un droit.</a:t>
            </a:r>
          </a:p>
          <a:p>
            <a:r>
              <a:rPr lang="fr-FR" sz="2150" dirty="0">
                <a:latin typeface="Avenir Book"/>
                <a:cs typeface="Avenir Book"/>
              </a:rPr>
              <a:t>Elles améliorent la mise en œuvre et les résultats du </a:t>
            </a:r>
            <a:br>
              <a:rPr lang="fr-FR" sz="2150" dirty="0">
                <a:latin typeface="Avenir Book"/>
                <a:cs typeface="Avenir Book"/>
              </a:rPr>
            </a:br>
            <a:r>
              <a:rPr lang="fr-FR" sz="2150" dirty="0">
                <a:latin typeface="Avenir Book"/>
                <a:cs typeface="Avenir Book"/>
              </a:rPr>
              <a:t>programme (impact final).</a:t>
            </a:r>
          </a:p>
          <a:p>
            <a:r>
              <a:rPr lang="fr-FR" sz="2150" dirty="0">
                <a:latin typeface="Avenir Book"/>
                <a:cs typeface="Avenir Book"/>
              </a:rPr>
              <a:t>Elles facilitent le dialogue, la participation et la sensibilisation </a:t>
            </a:r>
            <a:br>
              <a:rPr lang="fr-FR" sz="2150" dirty="0">
                <a:latin typeface="Avenir Book"/>
                <a:cs typeface="Avenir Book"/>
              </a:rPr>
            </a:br>
            <a:r>
              <a:rPr lang="fr-FR" sz="2150" dirty="0">
                <a:latin typeface="Avenir Book"/>
                <a:cs typeface="Avenir Book"/>
              </a:rPr>
              <a:t>du public.</a:t>
            </a:r>
          </a:p>
          <a:p>
            <a:pPr marL="0" indent="0">
              <a:buNone/>
            </a:pPr>
            <a:r>
              <a:rPr lang="fr-FR" sz="2150" dirty="0">
                <a:latin typeface="Avenir Book"/>
                <a:cs typeface="Avenir Book"/>
              </a:rPr>
              <a:t>La qualité de la communication affecte le fonctionnement des processus du programme, notamment le ciblage, la réception </a:t>
            </a:r>
            <a:br>
              <a:rPr lang="fr-FR" sz="2150" dirty="0">
                <a:latin typeface="Avenir Book"/>
                <a:cs typeface="Avenir Book"/>
              </a:rPr>
            </a:br>
            <a:r>
              <a:rPr lang="fr-FR" sz="2150" dirty="0">
                <a:latin typeface="Avenir Book"/>
                <a:cs typeface="Avenir Book"/>
              </a:rPr>
              <a:t>des prestations et les plaintes et recours, mais sont pourtant </a:t>
            </a:r>
            <a:r>
              <a:rPr lang="fr-FR" sz="2150" dirty="0">
                <a:solidFill>
                  <a:srgbClr val="00B050"/>
                </a:solidFill>
                <a:latin typeface="Avenir Book"/>
                <a:cs typeface="Avenir Book"/>
              </a:rPr>
              <a:t>souvent sous-financées.</a:t>
            </a:r>
          </a:p>
          <a:p>
            <a:pPr lvl="1"/>
            <a:endParaRPr lang="fr-FR" b="1" dirty="0"/>
          </a:p>
          <a:p>
            <a:pPr lvl="1"/>
            <a:endParaRPr lang="fr-FR" dirty="0"/>
          </a:p>
          <a:p>
            <a:endParaRPr lang="fr-FR" dirty="0">
              <a:solidFill>
                <a:srgbClr val="FF0000"/>
              </a:solidFill>
            </a:endParaRPr>
          </a:p>
          <a:p>
            <a:pPr marL="457200" indent="-457200">
              <a:buFont typeface="+mj-lt"/>
              <a:buAutoNum type="arabicPeriod"/>
            </a:pPr>
            <a:endParaRPr lang="fr-FR" dirty="0"/>
          </a:p>
          <a:p>
            <a:endParaRPr lang="fr-FR" dirty="0"/>
          </a:p>
        </p:txBody>
      </p:sp>
      <p:pic>
        <p:nvPicPr>
          <p:cNvPr id="5" name="Picture 4" descr="A screenshot of a cell phone&#10;&#10;Description generated with very high confidence">
            <a:extLst>
              <a:ext uri="{FF2B5EF4-FFF2-40B4-BE49-F238E27FC236}">
                <a16:creationId xmlns:a16="http://schemas.microsoft.com/office/drawing/2014/main" id="{1D6AF3B3-2B0B-4AAF-B72A-DDEFDB5A6E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928804"/>
            <a:ext cx="1447800" cy="1220489"/>
          </a:xfrm>
          <a:prstGeom prst="rect">
            <a:avLst/>
          </a:prstGeom>
        </p:spPr>
      </p:pic>
    </p:spTree>
    <p:extLst>
      <p:ext uri="{BB962C8B-B14F-4D97-AF65-F5344CB8AC3E}">
        <p14:creationId xmlns:p14="http://schemas.microsoft.com/office/powerpoint/2010/main" val="8849772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E2D2B3B-882E-40F3-A32F-6DD516915044}" type="slidenum">
              <a:rPr lang="fr-FR" smtClean="0"/>
              <a:pPr/>
              <a:t>64</a:t>
            </a:fld>
            <a:endParaRPr lang="fr-FR" dirty="0"/>
          </a:p>
        </p:txBody>
      </p:sp>
      <p:sp>
        <p:nvSpPr>
          <p:cNvPr id="12" name="Content Placeholder 2"/>
          <p:cNvSpPr>
            <a:spLocks noGrp="1"/>
          </p:cNvSpPr>
          <p:nvPr>
            <p:ph idx="1"/>
          </p:nvPr>
        </p:nvSpPr>
        <p:spPr>
          <a:xfrm>
            <a:off x="381000" y="1729824"/>
            <a:ext cx="6328229" cy="4196193"/>
          </a:xfrm>
        </p:spPr>
        <p:txBody>
          <a:bodyPr>
            <a:normAutofit lnSpcReduction="10000"/>
          </a:bodyPr>
          <a:lstStyle/>
          <a:p>
            <a:pPr lvl="0"/>
            <a:r>
              <a:rPr lang="fr-FR" sz="2800" b="1" dirty="0">
                <a:latin typeface="Avenir Medium"/>
                <a:cs typeface="Avenir Medium"/>
              </a:rPr>
              <a:t>Publics externes</a:t>
            </a:r>
            <a:r>
              <a:rPr lang="fr-FR" sz="2800" dirty="0">
                <a:latin typeface="Avenir Medium"/>
                <a:cs typeface="Avenir Medium"/>
              </a:rPr>
              <a:t>: </a:t>
            </a:r>
            <a:br>
              <a:rPr lang="fr-FR" sz="2800" dirty="0">
                <a:latin typeface="Avenir Medium"/>
                <a:cs typeface="Avenir Medium"/>
              </a:rPr>
            </a:br>
            <a:r>
              <a:rPr lang="fr-FR" sz="2800" dirty="0">
                <a:latin typeface="Avenir Medium"/>
                <a:cs typeface="Avenir Medium"/>
              </a:rPr>
              <a:t>Droits et responsabilités, aspects pratiques de la réception de la PS, </a:t>
            </a:r>
            <a:br>
              <a:rPr lang="fr-FR" sz="2800" dirty="0">
                <a:latin typeface="Avenir Medium"/>
                <a:cs typeface="Avenir Medium"/>
              </a:rPr>
            </a:br>
            <a:r>
              <a:rPr lang="fr-FR" sz="2800" dirty="0">
                <a:latin typeface="Avenir Medium"/>
                <a:cs typeface="Avenir Medium"/>
              </a:rPr>
              <a:t>portée et impact des programmes</a:t>
            </a:r>
          </a:p>
          <a:p>
            <a:pPr lvl="1"/>
            <a:r>
              <a:rPr lang="fr-FR" sz="2000" dirty="0">
                <a:latin typeface="Avenir Medium"/>
                <a:cs typeface="Avenir Medium"/>
              </a:rPr>
              <a:t>Nombreuses méthodes novatrices!</a:t>
            </a:r>
            <a:br>
              <a:rPr lang="fr-FR" sz="2000" dirty="0">
                <a:latin typeface="Avenir Medium"/>
                <a:cs typeface="Avenir Medium"/>
              </a:rPr>
            </a:br>
            <a:endParaRPr lang="fr-FR" sz="2000" dirty="0">
              <a:latin typeface="Avenir Medium"/>
              <a:cs typeface="Avenir Medium"/>
            </a:endParaRPr>
          </a:p>
          <a:p>
            <a:pPr lvl="0"/>
            <a:r>
              <a:rPr lang="fr-FR" sz="2800" b="1" dirty="0">
                <a:latin typeface="Avenir Medium"/>
                <a:cs typeface="Avenir Medium"/>
              </a:rPr>
              <a:t>Publics internes</a:t>
            </a:r>
            <a:r>
              <a:rPr lang="fr-FR" sz="2800" dirty="0">
                <a:latin typeface="Avenir Medium"/>
                <a:cs typeface="Avenir Medium"/>
              </a:rPr>
              <a:t>: </a:t>
            </a:r>
            <a:br>
              <a:rPr lang="fr-FR" sz="2800" dirty="0">
                <a:latin typeface="Avenir Medium"/>
                <a:cs typeface="Avenir Medium"/>
              </a:rPr>
            </a:br>
            <a:r>
              <a:rPr lang="fr-FR" sz="2800" dirty="0">
                <a:latin typeface="Avenir Medium"/>
                <a:cs typeface="Avenir Medium"/>
              </a:rPr>
              <a:t>Garantir que les fonctionnaires </a:t>
            </a:r>
            <a:br>
              <a:rPr lang="fr-FR" sz="2800" dirty="0">
                <a:latin typeface="Avenir Medium"/>
                <a:cs typeface="Avenir Medium"/>
              </a:rPr>
            </a:br>
            <a:r>
              <a:rPr lang="fr-FR" sz="2800" dirty="0">
                <a:latin typeface="Avenir Medium"/>
                <a:cs typeface="Avenir Medium"/>
              </a:rPr>
              <a:t>sont bien informés (tout </a:t>
            </a:r>
            <a:br>
              <a:rPr lang="fr-FR" sz="2800" dirty="0">
                <a:latin typeface="Avenir Medium"/>
                <a:cs typeface="Avenir Medium"/>
              </a:rPr>
            </a:br>
            <a:r>
              <a:rPr lang="fr-FR" sz="2800" dirty="0">
                <a:latin typeface="Avenir Medium"/>
                <a:cs typeface="Avenir Medium"/>
              </a:rPr>
              <a:t>aussi important).</a:t>
            </a:r>
            <a:endParaRPr lang="fr-FR" sz="2800" b="1" dirty="0"/>
          </a:p>
          <a:p>
            <a:pPr lvl="1"/>
            <a:endParaRPr lang="fr-FR" dirty="0"/>
          </a:p>
          <a:p>
            <a:endParaRPr lang="fr-FR" dirty="0">
              <a:solidFill>
                <a:srgbClr val="FF0000"/>
              </a:solidFill>
            </a:endParaRPr>
          </a:p>
          <a:p>
            <a:pPr marL="457200" indent="-457200">
              <a:buFont typeface="+mj-lt"/>
              <a:buAutoNum type="arabicPeriod"/>
            </a:pPr>
            <a:endParaRPr lang="fr-FR" dirty="0"/>
          </a:p>
          <a:p>
            <a:endParaRPr lang="fr-FR" dirty="0"/>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7087328" y="1194815"/>
            <a:ext cx="1573845" cy="1114250"/>
          </a:xfrm>
          <a:prstGeom prst="rect">
            <a:avLst/>
          </a:prstGeom>
        </p:spPr>
      </p:pic>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7021818" y="2763783"/>
            <a:ext cx="1704867" cy="1371600"/>
          </a:xfrm>
          <a:prstGeom prst="rect">
            <a:avLst/>
          </a:prstGeom>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7315200" y="4572000"/>
            <a:ext cx="1151380" cy="1457084"/>
          </a:xfrm>
          <a:prstGeom prst="rect">
            <a:avLst/>
          </a:prstGeom>
        </p:spPr>
      </p:pic>
      <p:sp>
        <p:nvSpPr>
          <p:cNvPr id="11" name="Rectangle 10"/>
          <p:cNvSpPr/>
          <p:nvPr/>
        </p:nvSpPr>
        <p:spPr>
          <a:xfrm>
            <a:off x="3243" y="0"/>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 name="Title 1"/>
          <p:cNvSpPr txBox="1">
            <a:spLocks/>
          </p:cNvSpPr>
          <p:nvPr/>
        </p:nvSpPr>
        <p:spPr>
          <a:xfrm>
            <a:off x="0" y="-5243"/>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cs typeface="Avenir Medium"/>
              </a:rPr>
              <a:t>Communication de base du programme: publics</a:t>
            </a:r>
          </a:p>
        </p:txBody>
      </p:sp>
    </p:spTree>
    <p:extLst>
      <p:ext uri="{BB962C8B-B14F-4D97-AF65-F5344CB8AC3E}">
        <p14:creationId xmlns:p14="http://schemas.microsoft.com/office/powerpoint/2010/main" val="29660086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E2D2B3B-882E-40F3-A32F-6DD516915044}" type="slidenum">
              <a:rPr lang="fr-FR" smtClean="0"/>
              <a:pPr/>
              <a:t>65</a:t>
            </a:fld>
            <a:endParaRPr lang="fr-FR" dirty="0"/>
          </a:p>
        </p:txBody>
      </p:sp>
      <p:sp>
        <p:nvSpPr>
          <p:cNvPr id="12" name="Content Placeholder 2"/>
          <p:cNvSpPr>
            <a:spLocks noGrp="1"/>
          </p:cNvSpPr>
          <p:nvPr>
            <p:ph idx="1"/>
          </p:nvPr>
        </p:nvSpPr>
        <p:spPr>
          <a:xfrm>
            <a:off x="61686" y="990600"/>
            <a:ext cx="6936973" cy="6095480"/>
          </a:xfrm>
        </p:spPr>
        <p:txBody>
          <a:bodyPr>
            <a:normAutofit/>
          </a:bodyPr>
          <a:lstStyle/>
          <a:p>
            <a:pPr marL="0" lvl="0" indent="0">
              <a:buNone/>
            </a:pPr>
            <a:r>
              <a:rPr lang="fr-FR" sz="2200" b="1" dirty="0">
                <a:latin typeface="Avenir Medium"/>
                <a:cs typeface="Avenir Medium"/>
              </a:rPr>
              <a:t>Principes </a:t>
            </a:r>
            <a:r>
              <a:rPr lang="fr-FR" sz="2200" dirty="0">
                <a:latin typeface="Avenir Medium"/>
                <a:cs typeface="Avenir Medium"/>
              </a:rPr>
              <a:t>dominants: </a:t>
            </a:r>
          </a:p>
          <a:p>
            <a:pPr lvl="1">
              <a:lnSpc>
                <a:spcPct val="110000"/>
              </a:lnSpc>
              <a:buFont typeface="Arial"/>
              <a:buChar char="•"/>
            </a:pPr>
            <a:r>
              <a:rPr lang="fr-FR" sz="2200" b="1" dirty="0">
                <a:latin typeface="Avenir" panose="020B0503020203020204" pitchFamily="34" charset="0"/>
                <a:cs typeface="Avenir Oblique"/>
              </a:rPr>
              <a:t>Budget alloué à la communication!</a:t>
            </a:r>
            <a:endParaRPr lang="fr-FR" sz="2200" dirty="0">
              <a:latin typeface="Avenir" panose="020B0503020203020204" pitchFamily="34" charset="0"/>
              <a:cs typeface="Avenir Oblique"/>
            </a:endParaRPr>
          </a:p>
          <a:p>
            <a:pPr lvl="1">
              <a:lnSpc>
                <a:spcPct val="110000"/>
              </a:lnSpc>
              <a:buFont typeface="Arial"/>
              <a:buChar char="•"/>
            </a:pPr>
            <a:r>
              <a:rPr lang="fr-FR" sz="2200" dirty="0">
                <a:latin typeface="Avenir" panose="020B0503020203020204" pitchFamily="34" charset="0"/>
                <a:cs typeface="Avenir Oblique"/>
              </a:rPr>
              <a:t>Élaborer une stratégie ciblée de communication fondée sur le public et axée sur l’inclusion des analphabètes, marginalisés, etc. </a:t>
            </a:r>
          </a:p>
          <a:p>
            <a:pPr lvl="1">
              <a:lnSpc>
                <a:spcPct val="110000"/>
              </a:lnSpc>
              <a:buFont typeface="Arial"/>
              <a:buChar char="•"/>
            </a:pPr>
            <a:r>
              <a:rPr lang="fr-FR" sz="2200" dirty="0">
                <a:latin typeface="Avenir" panose="020B0503020203020204" pitchFamily="34" charset="0"/>
                <a:cs typeface="Avenir Oblique"/>
              </a:rPr>
              <a:t>Fournir tout le matériel dans un format et une langue compréhensibles et évitez d’utiliser des images et des mots susceptibles de promouvoir la stigmatisation.</a:t>
            </a:r>
          </a:p>
          <a:p>
            <a:pPr lvl="1">
              <a:lnSpc>
                <a:spcPct val="110000"/>
              </a:lnSpc>
              <a:buFont typeface="Arial"/>
              <a:buChar char="•"/>
            </a:pPr>
            <a:r>
              <a:rPr lang="fr-FR" sz="2200" dirty="0">
                <a:latin typeface="Avenir" panose="020B0503020203020204" pitchFamily="34" charset="0"/>
                <a:cs typeface="Avenir Oblique"/>
              </a:rPr>
              <a:t>Adopter une palette d’approches différentes de la diffusion d’information.</a:t>
            </a:r>
          </a:p>
          <a:p>
            <a:pPr lvl="1">
              <a:lnSpc>
                <a:spcPct val="110000"/>
              </a:lnSpc>
              <a:buFont typeface="Arial"/>
              <a:buChar char="•"/>
            </a:pPr>
            <a:r>
              <a:rPr lang="fr-FR" sz="2200" dirty="0">
                <a:latin typeface="Avenir" panose="020B0503020203020204" pitchFamily="34" charset="0"/>
                <a:cs typeface="Avenir Oblique"/>
              </a:rPr>
              <a:t>Garantir que la communication soit un effort continu et interactif.</a:t>
            </a:r>
            <a:endParaRPr lang="fr-FR" sz="2200" dirty="0">
              <a:solidFill>
                <a:srgbClr val="FF0000"/>
              </a:solidFill>
              <a:latin typeface="Avenir" panose="020B0503020203020204" pitchFamily="34" charset="0"/>
            </a:endParaRPr>
          </a:p>
          <a:p>
            <a:pPr marL="457200" indent="-457200">
              <a:buFont typeface="+mj-lt"/>
              <a:buAutoNum type="arabicPeriod"/>
            </a:pPr>
            <a:endParaRPr lang="fr-FR" dirty="0"/>
          </a:p>
          <a:p>
            <a:endParaRPr lang="fr-FR" dirty="0"/>
          </a:p>
        </p:txBody>
      </p:sp>
      <p:sp>
        <p:nvSpPr>
          <p:cNvPr id="11" name="Rectangle 10"/>
          <p:cNvSpPr/>
          <p:nvPr/>
        </p:nvSpPr>
        <p:spPr>
          <a:xfrm>
            <a:off x="3243" y="0"/>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 name="Title 1"/>
          <p:cNvSpPr txBox="1">
            <a:spLocks/>
          </p:cNvSpPr>
          <p:nvPr/>
        </p:nvSpPr>
        <p:spPr>
          <a:xfrm>
            <a:off x="0" y="-5243"/>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cs typeface="Avenir Medium"/>
              </a:rPr>
              <a:t>Communication de base du programme: principes</a:t>
            </a:r>
          </a:p>
        </p:txBody>
      </p:sp>
      <p:pic>
        <p:nvPicPr>
          <p:cNvPr id="6146" name="Picture 2" descr="Image result for budge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7693" y="652343"/>
            <a:ext cx="1886307" cy="12552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7257693" y="5715000"/>
            <a:ext cx="1823663" cy="1143000"/>
          </a:xfrm>
          <a:prstGeom prst="rect">
            <a:avLst/>
          </a:prstGeom>
        </p:spPr>
      </p:pic>
      <p:pic>
        <p:nvPicPr>
          <p:cNvPr id="14" name="Picture 13"/>
          <p:cNvPicPr>
            <a:picLocks noChangeAspect="1"/>
          </p:cNvPicPr>
          <p:nvPr/>
        </p:nvPicPr>
        <p:blipFill>
          <a:blip r:embed="rId5"/>
          <a:stretch>
            <a:fillRect/>
          </a:stretch>
        </p:blipFill>
        <p:spPr>
          <a:xfrm>
            <a:off x="7393215" y="3005681"/>
            <a:ext cx="1552617" cy="1443181"/>
          </a:xfrm>
          <a:prstGeom prst="rect">
            <a:avLst/>
          </a:prstGeom>
        </p:spPr>
      </p:pic>
    </p:spTree>
    <p:extLst>
      <p:ext uri="{BB962C8B-B14F-4D97-AF65-F5344CB8AC3E}">
        <p14:creationId xmlns:p14="http://schemas.microsoft.com/office/powerpoint/2010/main" val="19870307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62724" y="304801"/>
            <a:ext cx="7065714" cy="5948942"/>
            <a:chOff x="0" y="0"/>
            <a:chExt cx="4318822" cy="2533650"/>
          </a:xfrm>
        </p:grpSpPr>
        <p:grpSp>
          <p:nvGrpSpPr>
            <p:cNvPr id="10" name="Group 9"/>
            <p:cNvGrpSpPr/>
            <p:nvPr/>
          </p:nvGrpSpPr>
          <p:grpSpPr>
            <a:xfrm>
              <a:off x="3909060" y="642057"/>
              <a:ext cx="409762" cy="912423"/>
              <a:chOff x="-21590" y="26107"/>
              <a:chExt cx="409762" cy="912423"/>
            </a:xfrm>
          </p:grpSpPr>
          <p:sp>
            <p:nvSpPr>
              <p:cNvPr id="32" name="Rectangle 31"/>
              <p:cNvSpPr/>
              <p:nvPr/>
            </p:nvSpPr>
            <p:spPr>
              <a:xfrm>
                <a:off x="-21590" y="26107"/>
                <a:ext cx="409762" cy="612140"/>
              </a:xfrm>
              <a:prstGeom prst="rect">
                <a:avLst/>
              </a:prstGeom>
              <a:solidFill>
                <a:srgbClr val="AA2A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b="1" dirty="0">
                    <a:effectLst/>
                    <a:latin typeface="Calibri" panose="020F0502020204030204" pitchFamily="34" charset="0"/>
                    <a:ea typeface="MS Mincho" panose="02020609040205080304" pitchFamily="49" charset="-128"/>
                    <a:cs typeface="Times New Roman" panose="02020603050405020304" pitchFamily="18" charset="0"/>
                  </a:rPr>
                  <a:t> </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cxnSp>
            <p:nvCxnSpPr>
              <p:cNvPr id="33" name="Straight Arrow Connector 32"/>
              <p:cNvCxnSpPr/>
              <p:nvPr/>
            </p:nvCxnSpPr>
            <p:spPr>
              <a:xfrm>
                <a:off x="171450" y="596900"/>
                <a:ext cx="0" cy="341630"/>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0" y="0"/>
              <a:ext cx="4311169" cy="2533650"/>
              <a:chOff x="0" y="0"/>
              <a:chExt cx="4311169" cy="2533650"/>
            </a:xfrm>
          </p:grpSpPr>
          <p:grpSp>
            <p:nvGrpSpPr>
              <p:cNvPr id="12" name="Group 11"/>
              <p:cNvGrpSpPr/>
              <p:nvPr/>
            </p:nvGrpSpPr>
            <p:grpSpPr>
              <a:xfrm>
                <a:off x="0" y="0"/>
                <a:ext cx="4311169" cy="2533650"/>
                <a:chOff x="0" y="0"/>
                <a:chExt cx="4311169" cy="2533650"/>
              </a:xfrm>
            </p:grpSpPr>
            <p:grpSp>
              <p:nvGrpSpPr>
                <p:cNvPr id="14" name="Group 13"/>
                <p:cNvGrpSpPr/>
                <p:nvPr/>
              </p:nvGrpSpPr>
              <p:grpSpPr>
                <a:xfrm>
                  <a:off x="0" y="0"/>
                  <a:ext cx="4222750" cy="2533650"/>
                  <a:chOff x="63500" y="241300"/>
                  <a:chExt cx="4222750" cy="2533650"/>
                </a:xfrm>
              </p:grpSpPr>
              <p:grpSp>
                <p:nvGrpSpPr>
                  <p:cNvPr id="16" name="Group 15"/>
                  <p:cNvGrpSpPr/>
                  <p:nvPr/>
                </p:nvGrpSpPr>
                <p:grpSpPr>
                  <a:xfrm>
                    <a:off x="63500" y="241300"/>
                    <a:ext cx="4222749" cy="2533650"/>
                    <a:chOff x="63500" y="241300"/>
                    <a:chExt cx="4222749" cy="2533650"/>
                  </a:xfrm>
                </p:grpSpPr>
                <p:grpSp>
                  <p:nvGrpSpPr>
                    <p:cNvPr id="18" name="Group 17"/>
                    <p:cNvGrpSpPr/>
                    <p:nvPr/>
                  </p:nvGrpSpPr>
                  <p:grpSpPr>
                    <a:xfrm>
                      <a:off x="63500" y="241300"/>
                      <a:ext cx="4222749" cy="2215515"/>
                      <a:chOff x="743117" y="241452"/>
                      <a:chExt cx="4223288" cy="2216915"/>
                    </a:xfrm>
                  </p:grpSpPr>
                  <p:cxnSp>
                    <p:nvCxnSpPr>
                      <p:cNvPr id="20" name="Straight Arrow Connector 19"/>
                      <p:cNvCxnSpPr/>
                      <p:nvPr/>
                    </p:nvCxnSpPr>
                    <p:spPr>
                      <a:xfrm>
                        <a:off x="2221523"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59369"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8" idx="2"/>
                      </p:cNvCxnSpPr>
                      <p:nvPr/>
                    </p:nvCxnSpPr>
                    <p:spPr>
                      <a:xfrm>
                        <a:off x="4153951" y="1464207"/>
                        <a:ext cx="0" cy="332707"/>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30924"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43117" y="241452"/>
                        <a:ext cx="4223288" cy="2216915"/>
                        <a:chOff x="743117" y="241452"/>
                        <a:chExt cx="4223288" cy="2216915"/>
                      </a:xfrm>
                    </p:grpSpPr>
                    <p:sp>
                      <p:nvSpPr>
                        <p:cNvPr id="25" name="Rectangle 24"/>
                        <p:cNvSpPr/>
                        <p:nvPr/>
                      </p:nvSpPr>
                      <p:spPr>
                        <a:xfrm>
                          <a:off x="779656" y="885093"/>
                          <a:ext cx="908539" cy="5802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Identification &amp; recensement</a:t>
                          </a:r>
                        </a:p>
                      </p:txBody>
                    </p:sp>
                    <p:sp>
                      <p:nvSpPr>
                        <p:cNvPr id="26" name="Rectangle 25"/>
                        <p:cNvSpPr/>
                        <p:nvPr/>
                      </p:nvSpPr>
                      <p:spPr>
                        <a:xfrm>
                          <a:off x="1752672" y="885093"/>
                          <a:ext cx="908539" cy="5802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Détermination de l’admissibilité</a:t>
                          </a:r>
                        </a:p>
                      </p:txBody>
                    </p:sp>
                    <p:sp>
                      <p:nvSpPr>
                        <p:cNvPr id="27" name="Rectangle 26"/>
                        <p:cNvSpPr/>
                        <p:nvPr/>
                      </p:nvSpPr>
                      <p:spPr>
                        <a:xfrm>
                          <a:off x="2719826" y="885093"/>
                          <a:ext cx="908539" cy="580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Inscription</a:t>
                          </a:r>
                        </a:p>
                      </p:txBody>
                    </p:sp>
                    <p:sp>
                      <p:nvSpPr>
                        <p:cNvPr id="28" name="Rectangle 27"/>
                        <p:cNvSpPr/>
                        <p:nvPr/>
                      </p:nvSpPr>
                      <p:spPr>
                        <a:xfrm>
                          <a:off x="3699681" y="883915"/>
                          <a:ext cx="908539" cy="5802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Paiements/</a:t>
                          </a:r>
                        </a:p>
                        <a:p>
                          <a:pPr algn="ctr">
                            <a:spcAft>
                              <a:spcPts val="1200"/>
                            </a:spcAft>
                          </a:pPr>
                          <a:r>
                            <a:rPr lang="fr-FR" sz="1600" dirty="0">
                              <a:effectLst/>
                              <a:latin typeface="Avenir Book"/>
                              <a:ea typeface="MS Mincho" panose="02020609040205080304" pitchFamily="49" charset="-128"/>
                              <a:cs typeface="Avenir Book"/>
                            </a:rPr>
                            <a:t>exécution</a:t>
                          </a:r>
                        </a:p>
                      </p:txBody>
                    </p:sp>
                    <p:sp>
                      <p:nvSpPr>
                        <p:cNvPr id="29" name="Rectangle 28"/>
                        <p:cNvSpPr/>
                        <p:nvPr/>
                      </p:nvSpPr>
                      <p:spPr>
                        <a:xfrm>
                          <a:off x="762169" y="2188737"/>
                          <a:ext cx="4204236" cy="269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Plaintes et recours</a:t>
                          </a:r>
                        </a:p>
                      </p:txBody>
                    </p:sp>
                    <p:sp>
                      <p:nvSpPr>
                        <p:cNvPr id="30" name="Rectangle 29"/>
                        <p:cNvSpPr/>
                        <p:nvPr/>
                      </p:nvSpPr>
                      <p:spPr>
                        <a:xfrm>
                          <a:off x="743117" y="241452"/>
                          <a:ext cx="4191535" cy="26963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Suivi &amp; Évaluation, SIG et autres fonctions d’appui à la gestion</a:t>
                          </a:r>
                        </a:p>
                      </p:txBody>
                    </p:sp>
                    <p:sp>
                      <p:nvSpPr>
                        <p:cNvPr id="31" name="Down Arrow 30"/>
                        <p:cNvSpPr/>
                        <p:nvPr/>
                      </p:nvSpPr>
                      <p:spPr>
                        <a:xfrm>
                          <a:off x="2616822" y="472959"/>
                          <a:ext cx="416169" cy="240323"/>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1600" dirty="0"/>
                        </a:p>
                      </p:txBody>
                    </p:sp>
                  </p:grpSp>
                </p:grpSp>
                <p:sp>
                  <p:nvSpPr>
                    <p:cNvPr id="19" name="Rectangle 18"/>
                    <p:cNvSpPr/>
                    <p:nvPr/>
                  </p:nvSpPr>
                  <p:spPr>
                    <a:xfrm>
                      <a:off x="88900" y="2505710"/>
                      <a:ext cx="4191000" cy="2692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Portée et communication</a:t>
                      </a:r>
                    </a:p>
                  </p:txBody>
                </p:sp>
              </p:grpSp>
              <p:sp>
                <p:nvSpPr>
                  <p:cNvPr id="17" name="Rectangle 16"/>
                  <p:cNvSpPr/>
                  <p:nvPr/>
                </p:nvSpPr>
                <p:spPr>
                  <a:xfrm>
                    <a:off x="82550" y="1870710"/>
                    <a:ext cx="4203700" cy="2692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Bénéficiaires et gestion de cas</a:t>
                    </a:r>
                  </a:p>
                </p:txBody>
              </p:sp>
            </p:grpSp>
            <p:sp>
              <p:nvSpPr>
                <p:cNvPr id="15" name="Text Box 15399"/>
                <p:cNvSpPr txBox="1"/>
                <p:nvPr/>
              </p:nvSpPr>
              <p:spPr>
                <a:xfrm>
                  <a:off x="3864609" y="651618"/>
                  <a:ext cx="446560" cy="6178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spcAft>
                      <a:spcPts val="0"/>
                    </a:spcAft>
                  </a:pPr>
                  <a:r>
                    <a:rPr lang="fr-FR" sz="1600" dirty="0">
                      <a:solidFill>
                        <a:srgbClr val="FFFFFF"/>
                      </a:solidFill>
                      <a:effectLst/>
                      <a:latin typeface="Avenir Book"/>
                      <a:ea typeface="MS Mincho" panose="02020609040205080304" pitchFamily="49" charset="-128"/>
                      <a:cs typeface="Avenir Book"/>
                    </a:rPr>
                    <a:t>Sortie… promotion</a:t>
                  </a:r>
                  <a:r>
                    <a:rPr lang="fr-FR" sz="16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13" name="Rectangle 12"/>
              <p:cNvSpPr/>
              <p:nvPr/>
            </p:nvSpPr>
            <p:spPr>
              <a:xfrm>
                <a:off x="3260335" y="1651952"/>
                <a:ext cx="962413" cy="224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200" dirty="0">
                    <a:effectLst/>
                    <a:latin typeface="Avenir Book"/>
                    <a:ea typeface="MS Mincho" panose="02020609040205080304" pitchFamily="49" charset="-128"/>
                    <a:cs typeface="Avenir Book"/>
                  </a:rPr>
                  <a:t>Conditionnalité?</a:t>
                </a:r>
                <a:endParaRPr lang="fr-FR" sz="1600" dirty="0">
                  <a:effectLst/>
                  <a:latin typeface="Avenir Book"/>
                  <a:ea typeface="MS Mincho" panose="02020609040205080304" pitchFamily="49" charset="-128"/>
                  <a:cs typeface="Avenir Book"/>
                </a:endParaRPr>
              </a:p>
            </p:txBody>
          </p:sp>
        </p:grpSp>
      </p:grpSp>
      <p:sp>
        <p:nvSpPr>
          <p:cNvPr id="8" name="Rectangle 27"/>
          <p:cNvSpPr>
            <a:spLocks noChangeArrowheads="1"/>
          </p:cNvSpPr>
          <p:nvPr/>
        </p:nvSpPr>
        <p:spPr bwMode="auto">
          <a:xfrm>
            <a:off x="-498192" y="-317193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40"/>
          <p:cNvSpPr>
            <a:spLocks noChangeArrowheads="1"/>
          </p:cNvSpPr>
          <p:nvPr/>
        </p:nvSpPr>
        <p:spPr bwMode="auto">
          <a:xfrm>
            <a:off x="547079" y="6474242"/>
            <a:ext cx="339548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fr-FR" altLang="en-US" sz="1000" dirty="0">
                <a:latin typeface="Calibri" panose="020F0502020204030204" pitchFamily="34" charset="0"/>
                <a:ea typeface="MS Mincho" panose="02020609040205080304" pitchFamily="49" charset="-128"/>
                <a:cs typeface="Times New Roman" panose="02020603050405020304" pitchFamily="18" charset="0"/>
              </a:rPr>
              <a:t>Source: Adapté de Lindert et al (2016)</a:t>
            </a:r>
            <a:r>
              <a:rPr lang="fr-FR" altLang="en-US" sz="1000" b="1" dirty="0">
                <a:latin typeface="Calibri" panose="020F0502020204030204" pitchFamily="34" charset="0"/>
                <a:ea typeface="MS Mincho" panose="02020609040205080304" pitchFamily="49" charset="-128"/>
                <a:cs typeface="Times New Roman" panose="02020603050405020304" pitchFamily="18" charset="0"/>
              </a:rPr>
              <a:t>,</a:t>
            </a:r>
            <a:r>
              <a:rPr lang="fr-FR" altLang="en-US" sz="1000" dirty="0">
                <a:latin typeface="Calibri" panose="020F0502020204030204" pitchFamily="34" charset="0"/>
                <a:ea typeface="MS Mincho" panose="02020609040205080304" pitchFamily="49" charset="-128"/>
                <a:cs typeface="Times New Roman" panose="02020603050405020304" pitchFamily="18" charset="0"/>
              </a:rPr>
              <a:t> Barrett et Kidd (2015).</a:t>
            </a:r>
            <a:endParaRPr lang="fr-FR" altLang="en-US" sz="1000" dirty="0">
              <a:latin typeface="Arial" panose="020B0604020202020204" pitchFamily="34" charset="0"/>
            </a:endParaRPr>
          </a:p>
        </p:txBody>
      </p:sp>
      <p:sp>
        <p:nvSpPr>
          <p:cNvPr id="39" name="Rectangle 38"/>
          <p:cNvSpPr/>
          <p:nvPr/>
        </p:nvSpPr>
        <p:spPr>
          <a:xfrm>
            <a:off x="2373135" y="1733468"/>
            <a:ext cx="732648" cy="315762"/>
          </a:xfrm>
          <a:prstGeom prst="rect">
            <a:avLst/>
          </a:prstGeom>
          <a:solidFill>
            <a:srgbClr val="91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900" b="1" dirty="0">
                <a:effectLst/>
                <a:latin typeface="Calibri" panose="020F0502020204030204" pitchFamily="34" charset="0"/>
                <a:ea typeface="MS Mincho" panose="02020609040205080304" pitchFamily="49" charset="-128"/>
                <a:cs typeface="Times New Roman" panose="02020603050405020304" pitchFamily="18" charset="0"/>
              </a:rPr>
              <a:t>Validation</a:t>
            </a:r>
            <a:endParaRPr lang="fr-FR" sz="9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35" name="Oval 34">
            <a:extLst>
              <a:ext uri="{FF2B5EF4-FFF2-40B4-BE49-F238E27FC236}">
                <a16:creationId xmlns:a16="http://schemas.microsoft.com/office/drawing/2014/main" id="{CA6F9E38-D7D0-B34B-A308-346E5C73B9F2}"/>
              </a:ext>
            </a:extLst>
          </p:cNvPr>
          <p:cNvSpPr/>
          <p:nvPr/>
        </p:nvSpPr>
        <p:spPr>
          <a:xfrm>
            <a:off x="6185285" y="4155629"/>
            <a:ext cx="2397409" cy="60001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11583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E2D2B3B-882E-40F3-A32F-6DD516915044}" type="slidenum">
              <a:rPr lang="fr-FR" smtClean="0"/>
              <a:pPr/>
              <a:t>67</a:t>
            </a:fld>
            <a:endParaRPr lang="fr-FR" dirty="0"/>
          </a:p>
        </p:txBody>
      </p:sp>
      <p:sp>
        <p:nvSpPr>
          <p:cNvPr id="12" name="Content Placeholder 2"/>
          <p:cNvSpPr>
            <a:spLocks noGrp="1"/>
          </p:cNvSpPr>
          <p:nvPr>
            <p:ph idx="1"/>
          </p:nvPr>
        </p:nvSpPr>
        <p:spPr>
          <a:xfrm>
            <a:off x="280147" y="3098145"/>
            <a:ext cx="8561294" cy="3255441"/>
          </a:xfrm>
        </p:spPr>
        <p:txBody>
          <a:bodyPr>
            <a:normAutofit/>
          </a:bodyPr>
          <a:lstStyle/>
          <a:p>
            <a:pPr>
              <a:lnSpc>
                <a:spcPts val="2800"/>
              </a:lnSpc>
              <a:spcBef>
                <a:spcPts val="0"/>
              </a:spcBef>
              <a:spcAft>
                <a:spcPts val="1200"/>
              </a:spcAft>
            </a:pPr>
            <a:r>
              <a:rPr lang="fr-FR" sz="2200" dirty="0">
                <a:latin typeface="Avenir Book"/>
                <a:cs typeface="Avenir Book"/>
              </a:rPr>
              <a:t>Mettre l’utilisation des transferts sociaux au service de </a:t>
            </a:r>
            <a:r>
              <a:rPr lang="fr-FR" sz="2200" b="1" dirty="0">
                <a:latin typeface="Avenir Book"/>
                <a:cs typeface="Avenir Book"/>
              </a:rPr>
              <a:t>résultats « socialement utiles » </a:t>
            </a:r>
            <a:r>
              <a:rPr lang="fr-FR" sz="2200" dirty="0">
                <a:latin typeface="Avenir Book"/>
                <a:cs typeface="Avenir Book"/>
              </a:rPr>
              <a:t>: peut accroître l’impact du programme (en particulier de premier ordre)</a:t>
            </a:r>
          </a:p>
          <a:p>
            <a:pPr>
              <a:lnSpc>
                <a:spcPts val="2800"/>
              </a:lnSpc>
              <a:spcBef>
                <a:spcPts val="0"/>
              </a:spcBef>
              <a:spcAft>
                <a:spcPts val="1200"/>
              </a:spcAft>
            </a:pPr>
            <a:r>
              <a:rPr lang="fr-FR" sz="2200" b="1" dirty="0">
                <a:latin typeface="Avenir Book"/>
                <a:cs typeface="Avenir Book"/>
              </a:rPr>
              <a:t>La « co-responsabilité » </a:t>
            </a:r>
            <a:r>
              <a:rPr lang="fr-FR" sz="2200" dirty="0">
                <a:latin typeface="Avenir Book"/>
                <a:cs typeface="Avenir Book"/>
              </a:rPr>
              <a:t>peut contribuer à renforcer l’appui au programme (par ex.: parmi les classes moyennes)</a:t>
            </a:r>
          </a:p>
          <a:p>
            <a:pPr>
              <a:lnSpc>
                <a:spcPts val="2800"/>
              </a:lnSpc>
              <a:spcBef>
                <a:spcPts val="0"/>
              </a:spcBef>
              <a:spcAft>
                <a:spcPts val="1200"/>
              </a:spcAft>
            </a:pPr>
            <a:r>
              <a:rPr lang="fr-FR" sz="2200" dirty="0">
                <a:latin typeface="Avenir Book"/>
                <a:cs typeface="Avenir Book"/>
              </a:rPr>
              <a:t>TOUTEFOIS la conditionnalité </a:t>
            </a:r>
            <a:r>
              <a:rPr lang="fr-FR" sz="2200" b="1" dirty="0">
                <a:latin typeface="Avenir Book"/>
                <a:cs typeface="Avenir Book"/>
              </a:rPr>
              <a:t>représente des coûts supplémentaires pour les bénéficiaires comme pour les gouvernements</a:t>
            </a:r>
            <a:r>
              <a:rPr lang="fr-FR" sz="2200" dirty="0">
                <a:latin typeface="Avenir Book"/>
                <a:cs typeface="Avenir Book"/>
              </a:rPr>
              <a:t> et peut être atteinte autrement…</a:t>
            </a:r>
          </a:p>
        </p:txBody>
      </p:sp>
      <p:sp>
        <p:nvSpPr>
          <p:cNvPr id="7" name="TextBox 6"/>
          <p:cNvSpPr txBox="1"/>
          <p:nvPr/>
        </p:nvSpPr>
        <p:spPr>
          <a:xfrm>
            <a:off x="152400" y="6560132"/>
            <a:ext cx="4752528" cy="246221"/>
          </a:xfrm>
          <a:prstGeom prst="rect">
            <a:avLst/>
          </a:prstGeom>
          <a:noFill/>
        </p:spPr>
        <p:txBody>
          <a:bodyPr wrap="square" rtlCol="0">
            <a:spAutoFit/>
          </a:bodyPr>
          <a:lstStyle/>
          <a:p>
            <a:r>
              <a:rPr lang="fr-FR" sz="1000" dirty="0">
                <a:latin typeface="Avenir" panose="020B0503020203020204" pitchFamily="34" charset="0"/>
                <a:cs typeface="Arial" charset="0"/>
              </a:rPr>
              <a:t>Source: adapté de Pellerano et Barca (2014).</a:t>
            </a:r>
            <a:endParaRPr lang="fr-FR" sz="1000" dirty="0">
              <a:latin typeface="Avenir" panose="020B0503020203020204" pitchFamily="34" charset="0"/>
            </a:endParaRPr>
          </a:p>
        </p:txBody>
      </p:sp>
      <p:sp>
        <p:nvSpPr>
          <p:cNvPr id="10" name="Rectangle 9"/>
          <p:cNvSpPr/>
          <p:nvPr/>
        </p:nvSpPr>
        <p:spPr>
          <a:xfrm>
            <a:off x="-22412" y="432980"/>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Title 1"/>
          <p:cNvSpPr txBox="1">
            <a:spLocks/>
          </p:cNvSpPr>
          <p:nvPr/>
        </p:nvSpPr>
        <p:spPr>
          <a:xfrm>
            <a:off x="1" y="355160"/>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cs typeface="Avenir Medium"/>
              </a:rPr>
              <a:t>Conditionnalité… quelle importance?</a:t>
            </a:r>
          </a:p>
        </p:txBody>
      </p:sp>
      <p:pic>
        <p:nvPicPr>
          <p:cNvPr id="3" name="Picture 2"/>
          <p:cNvPicPr>
            <a:picLocks noChangeAspect="1"/>
          </p:cNvPicPr>
          <p:nvPr/>
        </p:nvPicPr>
        <p:blipFill>
          <a:blip r:embed="rId3"/>
          <a:stretch>
            <a:fillRect/>
          </a:stretch>
        </p:blipFill>
        <p:spPr>
          <a:xfrm>
            <a:off x="6388894" y="1191933"/>
            <a:ext cx="2514600" cy="1866538"/>
          </a:xfrm>
          <a:prstGeom prst="rect">
            <a:avLst/>
          </a:prstGeom>
        </p:spPr>
      </p:pic>
      <p:pic>
        <p:nvPicPr>
          <p:cNvPr id="6" name="Picture 5" descr="A screenshot of a cell phone&#10;&#10;Description generated with very high confidence">
            <a:extLst>
              <a:ext uri="{FF2B5EF4-FFF2-40B4-BE49-F238E27FC236}">
                <a16:creationId xmlns:a16="http://schemas.microsoft.com/office/drawing/2014/main" id="{37394C07-226B-4409-B8F4-0A1AAAB6BF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1265163"/>
            <a:ext cx="2070816" cy="1681930"/>
          </a:xfrm>
          <a:prstGeom prst="rect">
            <a:avLst/>
          </a:prstGeom>
        </p:spPr>
      </p:pic>
    </p:spTree>
    <p:extLst>
      <p:ext uri="{BB962C8B-B14F-4D97-AF65-F5344CB8AC3E}">
        <p14:creationId xmlns:p14="http://schemas.microsoft.com/office/powerpoint/2010/main" val="13845214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E2D2B3B-882E-40F3-A32F-6DD516915044}" type="slidenum">
              <a:rPr lang="fr-FR" smtClean="0"/>
              <a:pPr/>
              <a:t>68</a:t>
            </a:fld>
            <a:endParaRPr lang="fr-FR" dirty="0"/>
          </a:p>
        </p:txBody>
      </p:sp>
      <p:sp>
        <p:nvSpPr>
          <p:cNvPr id="12" name="Content Placeholder 2"/>
          <p:cNvSpPr>
            <a:spLocks noGrp="1"/>
          </p:cNvSpPr>
          <p:nvPr>
            <p:ph idx="1"/>
          </p:nvPr>
        </p:nvSpPr>
        <p:spPr>
          <a:xfrm>
            <a:off x="381000" y="1447800"/>
            <a:ext cx="8458200" cy="4764837"/>
          </a:xfrm>
        </p:spPr>
        <p:txBody>
          <a:bodyPr>
            <a:normAutofit fontScale="55000" lnSpcReduction="20000"/>
          </a:bodyPr>
          <a:lstStyle/>
          <a:p>
            <a:pPr marL="0" indent="0">
              <a:lnSpc>
                <a:spcPts val="2100"/>
              </a:lnSpc>
              <a:spcAft>
                <a:spcPts val="600"/>
              </a:spcAft>
              <a:buNone/>
            </a:pPr>
            <a:r>
              <a:rPr lang="fr-FR" sz="4400" dirty="0">
                <a:latin typeface="Avenir Book"/>
                <a:cs typeface="Avenir Book"/>
              </a:rPr>
              <a:t>Quatre approches principales de la conditionnalité:</a:t>
            </a:r>
          </a:p>
          <a:p>
            <a:pPr marL="1657350" lvl="2" indent="-742950">
              <a:lnSpc>
                <a:spcPts val="2100"/>
              </a:lnSpc>
              <a:spcAft>
                <a:spcPts val="600"/>
              </a:spcAft>
              <a:buFont typeface="+mj-lt"/>
              <a:buAutoNum type="arabicPeriod"/>
            </a:pPr>
            <a:r>
              <a:rPr lang="fr-FR" sz="4400" dirty="0">
                <a:latin typeface="Avenir Book"/>
                <a:cs typeface="Avenir Book"/>
              </a:rPr>
              <a:t>Conditionnalité </a:t>
            </a:r>
            <a:r>
              <a:rPr lang="fr-FR" sz="4400" dirty="0">
                <a:solidFill>
                  <a:srgbClr val="00B050"/>
                </a:solidFill>
                <a:latin typeface="Avenir Book"/>
                <a:cs typeface="Avenir Book"/>
              </a:rPr>
              <a:t>« à l’accès » </a:t>
            </a:r>
            <a:br>
              <a:rPr lang="fr-FR" sz="4400" dirty="0">
                <a:solidFill>
                  <a:srgbClr val="00B050"/>
                </a:solidFill>
                <a:latin typeface="Avenir Book"/>
                <a:cs typeface="Avenir Book"/>
              </a:rPr>
            </a:br>
            <a:r>
              <a:rPr lang="fr-FR" sz="4400" dirty="0">
                <a:latin typeface="Avenir Book"/>
                <a:cs typeface="Avenir Book"/>
              </a:rPr>
              <a:t>(caractéristiques des personnes ciblées);</a:t>
            </a:r>
          </a:p>
          <a:p>
            <a:pPr marL="1657350" lvl="2" indent="-742950">
              <a:lnSpc>
                <a:spcPts val="2100"/>
              </a:lnSpc>
              <a:spcAft>
                <a:spcPts val="600"/>
              </a:spcAft>
              <a:buFont typeface="+mj-lt"/>
              <a:buAutoNum type="arabicPeriod"/>
            </a:pPr>
            <a:r>
              <a:rPr lang="fr-FR" sz="4400" dirty="0">
                <a:latin typeface="Avenir Book"/>
                <a:cs typeface="Avenir Book"/>
              </a:rPr>
              <a:t>Conditionnalité</a:t>
            </a:r>
            <a:r>
              <a:rPr lang="fr-FR" sz="4400" dirty="0">
                <a:solidFill>
                  <a:srgbClr val="00B050"/>
                </a:solidFill>
                <a:latin typeface="Avenir Book"/>
                <a:cs typeface="Avenir Book"/>
              </a:rPr>
              <a:t> « implicite »</a:t>
            </a:r>
            <a:r>
              <a:rPr lang="fr-FR" sz="4400" dirty="0">
                <a:latin typeface="Avenir Book"/>
                <a:cs typeface="Avenir Book"/>
              </a:rPr>
              <a:t> </a:t>
            </a:r>
            <a:br>
              <a:rPr lang="fr-FR" sz="4400" dirty="0">
                <a:latin typeface="Avenir Book"/>
                <a:cs typeface="Avenir Book"/>
              </a:rPr>
            </a:br>
            <a:r>
              <a:rPr lang="fr-FR" sz="4400" dirty="0">
                <a:latin typeface="Avenir Book"/>
                <a:cs typeface="Avenir Book"/>
              </a:rPr>
              <a:t>(caractéristiques intrinsèques de conception);</a:t>
            </a:r>
          </a:p>
          <a:p>
            <a:pPr marL="1657350" lvl="2" indent="-742950">
              <a:lnSpc>
                <a:spcPts val="2100"/>
              </a:lnSpc>
              <a:spcAft>
                <a:spcPts val="600"/>
              </a:spcAft>
              <a:buFont typeface="+mj-lt"/>
              <a:buAutoNum type="arabicPeriod"/>
            </a:pPr>
            <a:r>
              <a:rPr lang="fr-FR" sz="4400" dirty="0">
                <a:latin typeface="Avenir Book"/>
                <a:cs typeface="Avenir Book"/>
              </a:rPr>
              <a:t>Conditionnalité</a:t>
            </a:r>
            <a:r>
              <a:rPr lang="fr-FR" sz="4400" dirty="0">
                <a:solidFill>
                  <a:srgbClr val="00B050"/>
                </a:solidFill>
                <a:latin typeface="Avenir Book"/>
                <a:cs typeface="Avenir Book"/>
              </a:rPr>
              <a:t> « indirecte »</a:t>
            </a:r>
            <a:br>
              <a:rPr lang="fr-FR" sz="4400" dirty="0">
                <a:latin typeface="Avenir Book"/>
                <a:cs typeface="Avenir Book"/>
              </a:rPr>
            </a:br>
            <a:r>
              <a:rPr lang="fr-FR" sz="4400" dirty="0">
                <a:latin typeface="Avenir Book"/>
                <a:cs typeface="Avenir Book"/>
              </a:rPr>
              <a:t>(actions complémentaires et « estampillage »);</a:t>
            </a:r>
          </a:p>
          <a:p>
            <a:pPr marL="1657350" lvl="2" indent="-742950">
              <a:lnSpc>
                <a:spcPts val="2100"/>
              </a:lnSpc>
              <a:spcAft>
                <a:spcPts val="600"/>
              </a:spcAft>
              <a:buFont typeface="+mj-lt"/>
              <a:buAutoNum type="arabicPeriod"/>
            </a:pPr>
            <a:r>
              <a:rPr lang="fr-FR" sz="4400" dirty="0">
                <a:latin typeface="Avenir Book"/>
                <a:cs typeface="Avenir Book"/>
              </a:rPr>
              <a:t>Conditionnalité …</a:t>
            </a:r>
            <a:r>
              <a:rPr lang="fr-FR" sz="4400" dirty="0">
                <a:solidFill>
                  <a:srgbClr val="FF0000"/>
                </a:solidFill>
                <a:latin typeface="Avenir Book"/>
                <a:cs typeface="Avenir Book"/>
              </a:rPr>
              <a:t> au-delà de l’« explicite » </a:t>
            </a:r>
            <a:br>
              <a:rPr lang="fr-FR" sz="4400" dirty="0">
                <a:solidFill>
                  <a:srgbClr val="FF0000"/>
                </a:solidFill>
                <a:latin typeface="Avenir Book"/>
                <a:cs typeface="Avenir Book"/>
              </a:rPr>
            </a:br>
            <a:r>
              <a:rPr lang="fr-FR" sz="4400" dirty="0">
                <a:latin typeface="Avenir Book"/>
                <a:cs typeface="Avenir Book"/>
              </a:rPr>
              <a:t>(TMC… supervision et application).</a:t>
            </a:r>
          </a:p>
          <a:p>
            <a:pPr marL="914400" lvl="2" indent="0">
              <a:lnSpc>
                <a:spcPts val="2100"/>
              </a:lnSpc>
              <a:spcAft>
                <a:spcPts val="600"/>
              </a:spcAft>
              <a:buNone/>
            </a:pPr>
            <a:endParaRPr lang="fr-FR" sz="4400" dirty="0">
              <a:latin typeface="Avenir Book"/>
              <a:cs typeface="Avenir Book"/>
            </a:endParaRPr>
          </a:p>
          <a:p>
            <a:pPr marL="1097280" lvl="2" indent="-457200">
              <a:lnSpc>
                <a:spcPts val="2100"/>
              </a:lnSpc>
              <a:spcAft>
                <a:spcPts val="600"/>
              </a:spcAft>
              <a:buFont typeface="Wingdings" panose="05000000000000000000" pitchFamily="2" charset="2"/>
              <a:buChar char="Ø"/>
            </a:pPr>
            <a:r>
              <a:rPr lang="fr-FR" sz="4400" dirty="0">
                <a:latin typeface="Avenir Book"/>
                <a:cs typeface="Avenir Book"/>
              </a:rPr>
              <a:t>La relation coût-efficacité de chaque besoin doit être soigneusement évaluée à la lumière du contexte et des objectifs du pays!</a:t>
            </a:r>
          </a:p>
          <a:p>
            <a:endParaRPr lang="fr-FR" dirty="0">
              <a:solidFill>
                <a:srgbClr val="FF0000"/>
              </a:solidFill>
            </a:endParaRPr>
          </a:p>
          <a:p>
            <a:pPr marL="457200" indent="-457200">
              <a:buFont typeface="+mj-lt"/>
              <a:buAutoNum type="arabicPeriod"/>
            </a:pPr>
            <a:endParaRPr lang="fr-FR" dirty="0"/>
          </a:p>
          <a:p>
            <a:endParaRPr lang="fr-FR" dirty="0"/>
          </a:p>
        </p:txBody>
      </p:sp>
      <p:sp>
        <p:nvSpPr>
          <p:cNvPr id="7" name="TextBox 6"/>
          <p:cNvSpPr txBox="1"/>
          <p:nvPr/>
        </p:nvSpPr>
        <p:spPr>
          <a:xfrm>
            <a:off x="152400" y="6477000"/>
            <a:ext cx="4752528" cy="246221"/>
          </a:xfrm>
          <a:prstGeom prst="rect">
            <a:avLst/>
          </a:prstGeom>
          <a:noFill/>
        </p:spPr>
        <p:txBody>
          <a:bodyPr wrap="square" rtlCol="0">
            <a:spAutoFit/>
          </a:bodyPr>
          <a:lstStyle/>
          <a:p>
            <a:r>
              <a:rPr lang="fr-FR" sz="1000" dirty="0">
                <a:latin typeface="Avenir" panose="020B0503020203020204" pitchFamily="34" charset="0"/>
                <a:cs typeface="Arial" charset="0"/>
              </a:rPr>
              <a:t>Source: adapté de Pellerano et Barca (2014).</a:t>
            </a:r>
            <a:endParaRPr lang="fr-FR" sz="1000" dirty="0">
              <a:latin typeface="Avenir" panose="020B0503020203020204" pitchFamily="34" charset="0"/>
            </a:endParaRPr>
          </a:p>
        </p:txBody>
      </p:sp>
      <p:sp>
        <p:nvSpPr>
          <p:cNvPr id="10" name="Rectangle 9"/>
          <p:cNvSpPr/>
          <p:nvPr/>
        </p:nvSpPr>
        <p:spPr>
          <a:xfrm>
            <a:off x="-22412" y="432980"/>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Title 1"/>
          <p:cNvSpPr txBox="1">
            <a:spLocks/>
          </p:cNvSpPr>
          <p:nvPr/>
        </p:nvSpPr>
        <p:spPr>
          <a:xfrm>
            <a:off x="1" y="355160"/>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cs typeface="Avenir Medium"/>
              </a:rPr>
              <a:t>Comment conditionner les comportements?</a:t>
            </a:r>
          </a:p>
        </p:txBody>
      </p:sp>
    </p:spTree>
    <p:extLst>
      <p:ext uri="{BB962C8B-B14F-4D97-AF65-F5344CB8AC3E}">
        <p14:creationId xmlns:p14="http://schemas.microsoft.com/office/powerpoint/2010/main" val="11317437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E2D2B3B-882E-40F3-A32F-6DD516915044}" type="slidenum">
              <a:rPr lang="fr-FR" smtClean="0"/>
              <a:pPr/>
              <a:t>69</a:t>
            </a:fld>
            <a:endParaRPr lang="fr-FR" dirty="0"/>
          </a:p>
        </p:txBody>
      </p:sp>
      <p:sp>
        <p:nvSpPr>
          <p:cNvPr id="12" name="Content Placeholder 2"/>
          <p:cNvSpPr>
            <a:spLocks noGrp="1"/>
          </p:cNvSpPr>
          <p:nvPr>
            <p:ph idx="1"/>
          </p:nvPr>
        </p:nvSpPr>
        <p:spPr>
          <a:xfrm>
            <a:off x="147684" y="1412196"/>
            <a:ext cx="5997388" cy="2361680"/>
          </a:xfrm>
        </p:spPr>
        <p:txBody>
          <a:bodyPr>
            <a:noAutofit/>
          </a:bodyPr>
          <a:lstStyle/>
          <a:p>
            <a:pPr lvl="0">
              <a:lnSpc>
                <a:spcPts val="2900"/>
              </a:lnSpc>
            </a:pPr>
            <a:r>
              <a:rPr lang="fr-FR" sz="2200" dirty="0">
                <a:latin typeface="Avenir Book"/>
                <a:cs typeface="Avenir Book"/>
              </a:rPr>
              <a:t>Adaptation au contexte national;</a:t>
            </a:r>
          </a:p>
          <a:p>
            <a:pPr lvl="0">
              <a:lnSpc>
                <a:spcPts val="2900"/>
              </a:lnSpc>
            </a:pPr>
            <a:r>
              <a:rPr lang="fr-FR" sz="2200" dirty="0">
                <a:latin typeface="Avenir Book"/>
                <a:cs typeface="Avenir Book"/>
              </a:rPr>
              <a:t>Sans supervision/application explicite, </a:t>
            </a:r>
            <a:br>
              <a:rPr lang="fr-FR" sz="2200" dirty="0">
                <a:latin typeface="Avenir Book"/>
                <a:cs typeface="Avenir Book"/>
              </a:rPr>
            </a:br>
            <a:r>
              <a:rPr lang="fr-FR" sz="2200" dirty="0">
                <a:latin typeface="Avenir Book"/>
                <a:cs typeface="Avenir Book"/>
              </a:rPr>
              <a:t>la conditionnalité sera </a:t>
            </a:r>
            <a:r>
              <a:rPr lang="fr-FR" sz="2200" b="1" dirty="0">
                <a:latin typeface="Avenir Book"/>
                <a:cs typeface="Avenir Book"/>
              </a:rPr>
              <a:t>inefficace et contre-productive. </a:t>
            </a:r>
            <a:r>
              <a:rPr lang="fr-FR" sz="2200" dirty="0">
                <a:latin typeface="Avenir Book"/>
                <a:cs typeface="Avenir Book"/>
              </a:rPr>
              <a:t>En pratique, cela implique:</a:t>
            </a:r>
          </a:p>
          <a:p>
            <a:pPr lvl="1"/>
            <a:endParaRPr lang="fr-FR" sz="2600" dirty="0"/>
          </a:p>
          <a:p>
            <a:endParaRPr lang="fr-FR" sz="2600" dirty="0">
              <a:solidFill>
                <a:srgbClr val="FF0000"/>
              </a:solidFill>
            </a:endParaRPr>
          </a:p>
          <a:p>
            <a:pPr marL="457200" indent="-457200">
              <a:buFont typeface="+mj-lt"/>
              <a:buAutoNum type="arabicPeriod"/>
            </a:pPr>
            <a:endParaRPr lang="fr-FR" sz="2600" dirty="0"/>
          </a:p>
          <a:p>
            <a:endParaRPr lang="fr-FR" sz="2600" dirty="0"/>
          </a:p>
        </p:txBody>
      </p:sp>
      <p:pic>
        <p:nvPicPr>
          <p:cNvPr id="6" name="Picture 5"/>
          <p:cNvPicPr>
            <a:picLocks noChangeAspect="1"/>
          </p:cNvPicPr>
          <p:nvPr/>
        </p:nvPicPr>
        <p:blipFill>
          <a:blip r:embed="rId3"/>
          <a:stretch>
            <a:fillRect/>
          </a:stretch>
        </p:blipFill>
        <p:spPr>
          <a:xfrm>
            <a:off x="6159182" y="1074437"/>
            <a:ext cx="2935746" cy="1953605"/>
          </a:xfrm>
          <a:prstGeom prst="rect">
            <a:avLst/>
          </a:prstGeom>
        </p:spPr>
      </p:pic>
      <p:sp>
        <p:nvSpPr>
          <p:cNvPr id="9" name="Rectangle 8"/>
          <p:cNvSpPr/>
          <p:nvPr/>
        </p:nvSpPr>
        <p:spPr>
          <a:xfrm>
            <a:off x="-22412" y="294115"/>
            <a:ext cx="9166412" cy="69343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Title 1"/>
          <p:cNvSpPr txBox="1">
            <a:spLocks/>
          </p:cNvSpPr>
          <p:nvPr/>
        </p:nvSpPr>
        <p:spPr>
          <a:xfrm>
            <a:off x="0" y="228600"/>
            <a:ext cx="9144000" cy="7589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dirty="0">
                <a:solidFill>
                  <a:schemeClr val="bg1"/>
                </a:solidFill>
                <a:latin typeface="Avenir Medium"/>
                <a:cs typeface="Avenir Medium"/>
              </a:rPr>
              <a:t>Qu’est-ce que cela implique?</a:t>
            </a:r>
          </a:p>
        </p:txBody>
      </p:sp>
      <p:sp>
        <p:nvSpPr>
          <p:cNvPr id="2" name="Rectangle 1"/>
          <p:cNvSpPr/>
          <p:nvPr/>
        </p:nvSpPr>
        <p:spPr>
          <a:xfrm>
            <a:off x="457200" y="3611808"/>
            <a:ext cx="8839200" cy="1261884"/>
          </a:xfrm>
          <a:prstGeom prst="rect">
            <a:avLst/>
          </a:prstGeom>
        </p:spPr>
        <p:txBody>
          <a:bodyPr wrap="square">
            <a:spAutoFit/>
          </a:bodyPr>
          <a:lstStyle/>
          <a:p>
            <a:pPr lvl="1">
              <a:spcBef>
                <a:spcPts val="600"/>
              </a:spcBef>
            </a:pPr>
            <a:r>
              <a:rPr lang="fr-FR" sz="2200" b="1" dirty="0">
                <a:latin typeface="Avenir Book"/>
                <a:cs typeface="Avenir Book"/>
              </a:rPr>
              <a:t>- Des accords</a:t>
            </a:r>
            <a:r>
              <a:rPr lang="fr-FR" sz="2200" dirty="0">
                <a:latin typeface="Avenir Book"/>
                <a:cs typeface="Avenir Book"/>
              </a:rPr>
              <a:t> (PdA, etc.) et une coordination continue;</a:t>
            </a:r>
          </a:p>
          <a:p>
            <a:pPr lvl="1">
              <a:spcBef>
                <a:spcPts val="600"/>
              </a:spcBef>
            </a:pPr>
            <a:r>
              <a:rPr lang="fr-FR" sz="2200" b="1" dirty="0">
                <a:latin typeface="Avenir Book"/>
                <a:cs typeface="Avenir Book"/>
              </a:rPr>
              <a:t>- Une vérification de la conformité </a:t>
            </a:r>
            <a:r>
              <a:rPr lang="fr-FR" sz="2200" dirty="0">
                <a:latin typeface="Avenir Book"/>
                <a:cs typeface="Avenir Book"/>
              </a:rPr>
              <a:t>(ex.: intégration du SIG);</a:t>
            </a:r>
          </a:p>
          <a:p>
            <a:pPr lvl="1">
              <a:spcBef>
                <a:spcPts val="600"/>
              </a:spcBef>
            </a:pPr>
            <a:r>
              <a:rPr lang="fr-FR" sz="2200" dirty="0">
                <a:latin typeface="Avenir Book"/>
                <a:cs typeface="Avenir Book"/>
              </a:rPr>
              <a:t>- Un cadre de </a:t>
            </a:r>
            <a:r>
              <a:rPr lang="fr-FR" sz="2200" b="1" dirty="0">
                <a:latin typeface="Avenir Book"/>
                <a:cs typeface="Avenir Book"/>
              </a:rPr>
              <a:t>fonctionnaires </a:t>
            </a:r>
            <a:r>
              <a:rPr lang="fr-FR" sz="2200" dirty="0">
                <a:latin typeface="Avenir Book"/>
                <a:cs typeface="Avenir Book"/>
              </a:rPr>
              <a:t>locaux.</a:t>
            </a:r>
          </a:p>
        </p:txBody>
      </p:sp>
      <p:pic>
        <p:nvPicPr>
          <p:cNvPr id="7" name="Picture 6"/>
          <p:cNvPicPr>
            <a:picLocks noChangeAspect="1"/>
          </p:cNvPicPr>
          <p:nvPr/>
        </p:nvPicPr>
        <p:blipFill>
          <a:blip r:embed="rId4"/>
          <a:stretch>
            <a:fillRect/>
          </a:stretch>
        </p:blipFill>
        <p:spPr>
          <a:xfrm>
            <a:off x="6159182" y="4622267"/>
            <a:ext cx="2984818" cy="2235733"/>
          </a:xfrm>
          <a:prstGeom prst="rect">
            <a:avLst/>
          </a:prstGeom>
        </p:spPr>
      </p:pic>
    </p:spTree>
    <p:extLst>
      <p:ext uri="{BB962C8B-B14F-4D97-AF65-F5344CB8AC3E}">
        <p14:creationId xmlns:p14="http://schemas.microsoft.com/office/powerpoint/2010/main" val="3747103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IS POWERPOINT_3DAY divider .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93" y="0"/>
            <a:ext cx="9246351" cy="6831445"/>
          </a:xfrm>
          <a:prstGeom prst="rect">
            <a:avLst/>
          </a:prstGeom>
        </p:spPr>
      </p:pic>
      <p:sp>
        <p:nvSpPr>
          <p:cNvPr id="11" name="TextBox 10"/>
          <p:cNvSpPr txBox="1"/>
          <p:nvPr/>
        </p:nvSpPr>
        <p:spPr>
          <a:xfrm>
            <a:off x="20158" y="5029200"/>
            <a:ext cx="8768564" cy="1323439"/>
          </a:xfrm>
          <a:prstGeom prst="rect">
            <a:avLst/>
          </a:prstGeom>
          <a:noFill/>
        </p:spPr>
        <p:txBody>
          <a:bodyPr wrap="square" rtlCol="0">
            <a:spAutoFit/>
          </a:bodyPr>
          <a:lstStyle/>
          <a:p>
            <a:pPr algn="ctr"/>
            <a:r>
              <a:rPr lang="fr-FR" sz="4000" baseline="30000" dirty="0">
                <a:solidFill>
                  <a:srgbClr val="FFFFFF"/>
                </a:solidFill>
                <a:latin typeface="Avenir Book"/>
                <a:cs typeface="Avenir Medium"/>
              </a:rPr>
              <a:t>SÉLECTION ET IDENTIFICATION (S&amp;I)</a:t>
            </a:r>
          </a:p>
          <a:p>
            <a:pPr algn="ctr"/>
            <a:r>
              <a:rPr lang="fr-FR" sz="4000" baseline="30000" dirty="0">
                <a:solidFill>
                  <a:srgbClr val="FFFFFF"/>
                </a:solidFill>
                <a:latin typeface="Avenir Book"/>
                <a:cs typeface="Avenir Medium"/>
              </a:rPr>
              <a:t>Exposé, 1ère partie : Choix politiques et budgétaires</a:t>
            </a:r>
          </a:p>
          <a:p>
            <a:pPr algn="ctr"/>
            <a:endParaRPr lang="fr-FR" sz="4000" baseline="30000" dirty="0">
              <a:solidFill>
                <a:srgbClr val="FFFFFF"/>
              </a:solidFill>
              <a:latin typeface="Avenir Book"/>
              <a:cs typeface="Avenir Medium"/>
            </a:endParaRPr>
          </a:p>
        </p:txBody>
      </p:sp>
    </p:spTree>
    <p:extLst>
      <p:ext uri="{BB962C8B-B14F-4D97-AF65-F5344CB8AC3E}">
        <p14:creationId xmlns:p14="http://schemas.microsoft.com/office/powerpoint/2010/main" val="15097374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99597" y="2562761"/>
            <a:ext cx="4572000" cy="1323439"/>
          </a:xfrm>
          <a:prstGeom prst="rect">
            <a:avLst/>
          </a:prstGeom>
          <a:noFill/>
        </p:spPr>
        <p:txBody>
          <a:bodyPr wrap="square" rtlCol="0">
            <a:spAutoFit/>
          </a:bodyPr>
          <a:lstStyle/>
          <a:p>
            <a:pPr algn="ctr"/>
            <a:r>
              <a:rPr lang="fr-FR" sz="4000" dirty="0">
                <a:solidFill>
                  <a:schemeClr val="bg1"/>
                </a:solidFill>
                <a:latin typeface="Avenir Book"/>
                <a:cs typeface="Avenir Book"/>
              </a:rPr>
              <a:t>La conditionnalité est-elle viable?</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32228098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Rectangle 3"/>
          <p:cNvSpPr/>
          <p:nvPr/>
        </p:nvSpPr>
        <p:spPr>
          <a:xfrm>
            <a:off x="-76200" y="421957"/>
            <a:ext cx="9220200" cy="492443"/>
          </a:xfrm>
          <a:prstGeom prst="rect">
            <a:avLst/>
          </a:prstGeom>
        </p:spPr>
        <p:txBody>
          <a:bodyPr wrap="square">
            <a:spAutoFit/>
          </a:bodyPr>
          <a:lstStyle/>
          <a:p>
            <a:pPr algn="ctr"/>
            <a:r>
              <a:rPr lang="fr-FR" sz="2600" b="1" dirty="0">
                <a:solidFill>
                  <a:schemeClr val="bg1"/>
                </a:solidFill>
                <a:latin typeface="Avenir Medium"/>
                <a:cs typeface="Avenir Medium"/>
              </a:rPr>
              <a:t>Est-il faisable de conditionner la PS ?</a:t>
            </a:r>
          </a:p>
        </p:txBody>
      </p:sp>
      <p:sp>
        <p:nvSpPr>
          <p:cNvPr id="12" name="Content Placeholder 2"/>
          <p:cNvSpPr txBox="1">
            <a:spLocks/>
          </p:cNvSpPr>
          <p:nvPr/>
        </p:nvSpPr>
        <p:spPr>
          <a:xfrm>
            <a:off x="609600" y="990600"/>
            <a:ext cx="6629400" cy="47244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200" dirty="0">
                <a:latin typeface="Avenir Book"/>
                <a:cs typeface="Avenir Book"/>
              </a:rPr>
              <a:t>Constituez de petits groupes de </a:t>
            </a:r>
            <a:br>
              <a:rPr lang="fr-FR" sz="2200" dirty="0">
                <a:latin typeface="Avenir Book"/>
                <a:cs typeface="Avenir Book"/>
              </a:rPr>
            </a:br>
            <a:r>
              <a:rPr lang="fr-FR" sz="2200" dirty="0">
                <a:latin typeface="Avenir Book"/>
                <a:cs typeface="Avenir Book"/>
              </a:rPr>
              <a:t>4 à 6 participants.</a:t>
            </a:r>
          </a:p>
          <a:p>
            <a:r>
              <a:rPr lang="fr-FR" sz="2200" dirty="0">
                <a:latin typeface="Avenir Book"/>
                <a:cs typeface="Avenir Book"/>
              </a:rPr>
              <a:t>Lisez la page 29 du document récapitulatif consacré à l’administration. Comparez le contexte de votre pays aux considérations que vous avez lues. Demandez-vous si la conditionnalité est adaptée à vos programmes de protection sociale…</a:t>
            </a:r>
          </a:p>
          <a:p>
            <a:pPr marL="0" indent="0">
              <a:buNone/>
            </a:pPr>
            <a:r>
              <a:rPr lang="fr-FR" sz="2200" dirty="0">
                <a:latin typeface="Avenir Oblique"/>
                <a:cs typeface="Avenir Oblique"/>
              </a:rPr>
              <a:t>Pourquoi/pourquoi pas? </a:t>
            </a:r>
          </a:p>
          <a:p>
            <a:pPr lvl="1"/>
            <a:r>
              <a:rPr lang="fr-FR" sz="2200" dirty="0">
                <a:latin typeface="Avenir Book"/>
                <a:cs typeface="Avenir Book"/>
              </a:rPr>
              <a:t>Que faut-il changer?</a:t>
            </a:r>
          </a:p>
          <a:p>
            <a:pPr lvl="1"/>
            <a:r>
              <a:rPr lang="fr-FR" sz="2200" dirty="0">
                <a:latin typeface="Avenir Book"/>
                <a:cs typeface="Avenir Book"/>
              </a:rPr>
              <a:t>Quels défis faut-il relever?</a:t>
            </a:r>
          </a:p>
          <a:p>
            <a:pPr marL="0" indent="0">
              <a:buNone/>
            </a:pPr>
            <a:r>
              <a:rPr lang="fr-FR" sz="2200" dirty="0">
                <a:latin typeface="Avenir Oblique"/>
                <a:cs typeface="Avenir Oblique"/>
              </a:rPr>
              <a:t>Désignez un porte-parole du groupe chargé de lire les conclusions du groupe en plénière.</a:t>
            </a:r>
          </a:p>
          <a:p>
            <a:pPr lvl="1"/>
            <a:endParaRPr lang="fr-FR" sz="2350" dirty="0">
              <a:latin typeface="Avenir Oblique"/>
              <a:cs typeface="Avenir Oblique"/>
            </a:endParaRPr>
          </a:p>
          <a:p>
            <a:endParaRPr lang="fr-FR" sz="2350" dirty="0">
              <a:solidFill>
                <a:srgbClr val="FF0000"/>
              </a:solidFill>
            </a:endParaRPr>
          </a:p>
          <a:p>
            <a:pPr marL="457200" indent="-457200">
              <a:buFont typeface="+mj-lt"/>
              <a:buAutoNum type="arabicPeriod"/>
            </a:pPr>
            <a:endParaRPr lang="fr-FR" sz="2350" dirty="0"/>
          </a:p>
          <a:p>
            <a:endParaRPr lang="fr-FR" sz="2350" dirty="0"/>
          </a:p>
        </p:txBody>
      </p:sp>
      <p:pic>
        <p:nvPicPr>
          <p:cNvPr id="5" name="Picture 4"/>
          <p:cNvPicPr>
            <a:picLocks noChangeAspect="1"/>
          </p:cNvPicPr>
          <p:nvPr/>
        </p:nvPicPr>
        <p:blipFill rotWithShape="1">
          <a:blip r:embed="rId4"/>
          <a:srcRect l="26160" r="26754"/>
          <a:stretch/>
        </p:blipFill>
        <p:spPr>
          <a:xfrm>
            <a:off x="7104185" y="3048000"/>
            <a:ext cx="2057400" cy="2291261"/>
          </a:xfrm>
          <a:prstGeom prst="rect">
            <a:avLst/>
          </a:prstGeom>
        </p:spPr>
      </p:pic>
      <p:pic>
        <p:nvPicPr>
          <p:cNvPr id="6" name="Picture 5" descr="activity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0"/>
            <a:ext cx="1389185" cy="1389185"/>
          </a:xfrm>
          <a:prstGeom prst="rect">
            <a:avLst/>
          </a:prstGeom>
        </p:spPr>
      </p:pic>
    </p:spTree>
    <p:extLst>
      <p:ext uri="{BB962C8B-B14F-4D97-AF65-F5344CB8AC3E}">
        <p14:creationId xmlns:p14="http://schemas.microsoft.com/office/powerpoint/2010/main" val="9690187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62724" y="304801"/>
            <a:ext cx="7065714" cy="5948942"/>
            <a:chOff x="0" y="0"/>
            <a:chExt cx="4318822" cy="2533650"/>
          </a:xfrm>
        </p:grpSpPr>
        <p:grpSp>
          <p:nvGrpSpPr>
            <p:cNvPr id="10" name="Group 9"/>
            <p:cNvGrpSpPr/>
            <p:nvPr/>
          </p:nvGrpSpPr>
          <p:grpSpPr>
            <a:xfrm>
              <a:off x="3909060" y="642057"/>
              <a:ext cx="409762" cy="912423"/>
              <a:chOff x="-21590" y="26107"/>
              <a:chExt cx="409762" cy="912423"/>
            </a:xfrm>
          </p:grpSpPr>
          <p:sp>
            <p:nvSpPr>
              <p:cNvPr id="32" name="Rectangle 31"/>
              <p:cNvSpPr/>
              <p:nvPr/>
            </p:nvSpPr>
            <p:spPr>
              <a:xfrm>
                <a:off x="-21590" y="26107"/>
                <a:ext cx="409762" cy="612140"/>
              </a:xfrm>
              <a:prstGeom prst="rect">
                <a:avLst/>
              </a:prstGeom>
              <a:solidFill>
                <a:srgbClr val="AA2A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b="1" dirty="0">
                    <a:effectLst/>
                    <a:latin typeface="Calibri" panose="020F0502020204030204" pitchFamily="34" charset="0"/>
                    <a:ea typeface="MS Mincho" panose="02020609040205080304" pitchFamily="49" charset="-128"/>
                    <a:cs typeface="Times New Roman" panose="02020603050405020304" pitchFamily="18" charset="0"/>
                  </a:rPr>
                  <a:t> </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cxnSp>
            <p:nvCxnSpPr>
              <p:cNvPr id="33" name="Straight Arrow Connector 32"/>
              <p:cNvCxnSpPr/>
              <p:nvPr/>
            </p:nvCxnSpPr>
            <p:spPr>
              <a:xfrm>
                <a:off x="171450" y="596900"/>
                <a:ext cx="0" cy="341630"/>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0" y="0"/>
              <a:ext cx="4311169" cy="2533650"/>
              <a:chOff x="0" y="0"/>
              <a:chExt cx="4311169" cy="2533650"/>
            </a:xfrm>
          </p:grpSpPr>
          <p:grpSp>
            <p:nvGrpSpPr>
              <p:cNvPr id="12" name="Group 11"/>
              <p:cNvGrpSpPr/>
              <p:nvPr/>
            </p:nvGrpSpPr>
            <p:grpSpPr>
              <a:xfrm>
                <a:off x="0" y="0"/>
                <a:ext cx="4311169" cy="2533650"/>
                <a:chOff x="0" y="0"/>
                <a:chExt cx="4311169" cy="2533650"/>
              </a:xfrm>
            </p:grpSpPr>
            <p:grpSp>
              <p:nvGrpSpPr>
                <p:cNvPr id="14" name="Group 13"/>
                <p:cNvGrpSpPr/>
                <p:nvPr/>
              </p:nvGrpSpPr>
              <p:grpSpPr>
                <a:xfrm>
                  <a:off x="0" y="0"/>
                  <a:ext cx="4222750" cy="2533650"/>
                  <a:chOff x="63500" y="241300"/>
                  <a:chExt cx="4222750" cy="2533650"/>
                </a:xfrm>
              </p:grpSpPr>
              <p:grpSp>
                <p:nvGrpSpPr>
                  <p:cNvPr id="16" name="Group 15"/>
                  <p:cNvGrpSpPr/>
                  <p:nvPr/>
                </p:nvGrpSpPr>
                <p:grpSpPr>
                  <a:xfrm>
                    <a:off x="63500" y="241300"/>
                    <a:ext cx="4222749" cy="2533650"/>
                    <a:chOff x="63500" y="241300"/>
                    <a:chExt cx="4222749" cy="2533650"/>
                  </a:xfrm>
                </p:grpSpPr>
                <p:grpSp>
                  <p:nvGrpSpPr>
                    <p:cNvPr id="18" name="Group 17"/>
                    <p:cNvGrpSpPr/>
                    <p:nvPr/>
                  </p:nvGrpSpPr>
                  <p:grpSpPr>
                    <a:xfrm>
                      <a:off x="63500" y="241300"/>
                      <a:ext cx="4222749" cy="2215515"/>
                      <a:chOff x="743117" y="241452"/>
                      <a:chExt cx="4223288" cy="2216915"/>
                    </a:xfrm>
                  </p:grpSpPr>
                  <p:cxnSp>
                    <p:nvCxnSpPr>
                      <p:cNvPr id="20" name="Straight Arrow Connector 19"/>
                      <p:cNvCxnSpPr/>
                      <p:nvPr/>
                    </p:nvCxnSpPr>
                    <p:spPr>
                      <a:xfrm>
                        <a:off x="2221523"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59369"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8" idx="2"/>
                      </p:cNvCxnSpPr>
                      <p:nvPr/>
                    </p:nvCxnSpPr>
                    <p:spPr>
                      <a:xfrm>
                        <a:off x="4153951" y="1464207"/>
                        <a:ext cx="0" cy="332707"/>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30924"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43117" y="241452"/>
                        <a:ext cx="4223288" cy="2216915"/>
                        <a:chOff x="743117" y="241452"/>
                        <a:chExt cx="4223288" cy="2216915"/>
                      </a:xfrm>
                    </p:grpSpPr>
                    <p:sp>
                      <p:nvSpPr>
                        <p:cNvPr id="25" name="Rectangle 24"/>
                        <p:cNvSpPr/>
                        <p:nvPr/>
                      </p:nvSpPr>
                      <p:spPr>
                        <a:xfrm>
                          <a:off x="779656" y="885093"/>
                          <a:ext cx="908539" cy="5802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Identification &amp; recensement</a:t>
                          </a:r>
                        </a:p>
                      </p:txBody>
                    </p:sp>
                    <p:sp>
                      <p:nvSpPr>
                        <p:cNvPr id="26" name="Rectangle 25"/>
                        <p:cNvSpPr/>
                        <p:nvPr/>
                      </p:nvSpPr>
                      <p:spPr>
                        <a:xfrm>
                          <a:off x="1752672" y="885093"/>
                          <a:ext cx="908539" cy="5802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Détermination de l’admissibilité</a:t>
                          </a:r>
                        </a:p>
                      </p:txBody>
                    </p:sp>
                    <p:sp>
                      <p:nvSpPr>
                        <p:cNvPr id="27" name="Rectangle 26"/>
                        <p:cNvSpPr/>
                        <p:nvPr/>
                      </p:nvSpPr>
                      <p:spPr>
                        <a:xfrm>
                          <a:off x="2719826" y="885093"/>
                          <a:ext cx="908539" cy="580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Inscription</a:t>
                          </a:r>
                        </a:p>
                      </p:txBody>
                    </p:sp>
                    <p:sp>
                      <p:nvSpPr>
                        <p:cNvPr id="28" name="Rectangle 27"/>
                        <p:cNvSpPr/>
                        <p:nvPr/>
                      </p:nvSpPr>
                      <p:spPr>
                        <a:xfrm>
                          <a:off x="3699681" y="883915"/>
                          <a:ext cx="908539" cy="5802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Paiements/</a:t>
                          </a:r>
                        </a:p>
                        <a:p>
                          <a:pPr algn="ctr">
                            <a:spcAft>
                              <a:spcPts val="1200"/>
                            </a:spcAft>
                          </a:pPr>
                          <a:r>
                            <a:rPr lang="fr-FR" sz="1600" dirty="0">
                              <a:effectLst/>
                              <a:latin typeface="Avenir Book"/>
                              <a:ea typeface="MS Mincho" panose="02020609040205080304" pitchFamily="49" charset="-128"/>
                              <a:cs typeface="Avenir Book"/>
                            </a:rPr>
                            <a:t>exécution</a:t>
                          </a:r>
                        </a:p>
                      </p:txBody>
                    </p:sp>
                    <p:sp>
                      <p:nvSpPr>
                        <p:cNvPr id="29" name="Rectangle 28"/>
                        <p:cNvSpPr/>
                        <p:nvPr/>
                      </p:nvSpPr>
                      <p:spPr>
                        <a:xfrm>
                          <a:off x="762169" y="2188737"/>
                          <a:ext cx="4204236" cy="269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Plaintes et recours</a:t>
                          </a:r>
                        </a:p>
                      </p:txBody>
                    </p:sp>
                    <p:sp>
                      <p:nvSpPr>
                        <p:cNvPr id="30" name="Rectangle 29"/>
                        <p:cNvSpPr/>
                        <p:nvPr/>
                      </p:nvSpPr>
                      <p:spPr>
                        <a:xfrm>
                          <a:off x="743117" y="241452"/>
                          <a:ext cx="4191535" cy="26963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Suivi &amp; Évaluation, SIG et autres fonctions d’appui à la gestion</a:t>
                          </a:r>
                        </a:p>
                      </p:txBody>
                    </p:sp>
                    <p:sp>
                      <p:nvSpPr>
                        <p:cNvPr id="31" name="Down Arrow 30"/>
                        <p:cNvSpPr/>
                        <p:nvPr/>
                      </p:nvSpPr>
                      <p:spPr>
                        <a:xfrm>
                          <a:off x="2616822" y="472959"/>
                          <a:ext cx="416169" cy="240323"/>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1600" dirty="0"/>
                        </a:p>
                      </p:txBody>
                    </p:sp>
                  </p:grpSp>
                </p:grpSp>
                <p:sp>
                  <p:nvSpPr>
                    <p:cNvPr id="19" name="Rectangle 18"/>
                    <p:cNvSpPr/>
                    <p:nvPr/>
                  </p:nvSpPr>
                  <p:spPr>
                    <a:xfrm>
                      <a:off x="88900" y="2505710"/>
                      <a:ext cx="4191000" cy="2692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Portée et communication</a:t>
                      </a:r>
                    </a:p>
                  </p:txBody>
                </p:sp>
              </p:grpSp>
              <p:sp>
                <p:nvSpPr>
                  <p:cNvPr id="17" name="Rectangle 16"/>
                  <p:cNvSpPr/>
                  <p:nvPr/>
                </p:nvSpPr>
                <p:spPr>
                  <a:xfrm>
                    <a:off x="82550" y="1870710"/>
                    <a:ext cx="4203700" cy="2692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Bénéficiaires et gestion de cas</a:t>
                    </a:r>
                  </a:p>
                </p:txBody>
              </p:sp>
            </p:grpSp>
            <p:sp>
              <p:nvSpPr>
                <p:cNvPr id="15" name="Text Box 15399"/>
                <p:cNvSpPr txBox="1"/>
                <p:nvPr/>
              </p:nvSpPr>
              <p:spPr>
                <a:xfrm>
                  <a:off x="3864609" y="651618"/>
                  <a:ext cx="446560" cy="6178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spcAft>
                      <a:spcPts val="0"/>
                    </a:spcAft>
                  </a:pPr>
                  <a:r>
                    <a:rPr lang="fr-FR" sz="1600" dirty="0">
                      <a:solidFill>
                        <a:srgbClr val="FFFFFF"/>
                      </a:solidFill>
                      <a:effectLst/>
                      <a:latin typeface="Avenir Book"/>
                      <a:ea typeface="MS Mincho" panose="02020609040205080304" pitchFamily="49" charset="-128"/>
                      <a:cs typeface="Avenir Book"/>
                    </a:rPr>
                    <a:t>Sortie… promotion</a:t>
                  </a:r>
                  <a:r>
                    <a:rPr lang="fr-FR" sz="16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13" name="Rectangle 12"/>
              <p:cNvSpPr/>
              <p:nvPr/>
            </p:nvSpPr>
            <p:spPr>
              <a:xfrm>
                <a:off x="3260335" y="1651952"/>
                <a:ext cx="962413" cy="224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200" dirty="0">
                    <a:effectLst/>
                    <a:latin typeface="Avenir Book"/>
                    <a:ea typeface="MS Mincho" panose="02020609040205080304" pitchFamily="49" charset="-128"/>
                    <a:cs typeface="Avenir Book"/>
                  </a:rPr>
                  <a:t>Conditionnalité?</a:t>
                </a:r>
                <a:endParaRPr lang="fr-FR" sz="1600" dirty="0">
                  <a:effectLst/>
                  <a:latin typeface="Avenir Book"/>
                  <a:ea typeface="MS Mincho" panose="02020609040205080304" pitchFamily="49" charset="-128"/>
                  <a:cs typeface="Avenir Book"/>
                </a:endParaRPr>
              </a:p>
            </p:txBody>
          </p:sp>
        </p:grpSp>
      </p:grpSp>
      <p:sp>
        <p:nvSpPr>
          <p:cNvPr id="8" name="Rectangle 27"/>
          <p:cNvSpPr>
            <a:spLocks noChangeArrowheads="1"/>
          </p:cNvSpPr>
          <p:nvPr/>
        </p:nvSpPr>
        <p:spPr bwMode="auto">
          <a:xfrm>
            <a:off x="-498192" y="-317193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40"/>
          <p:cNvSpPr>
            <a:spLocks noChangeArrowheads="1"/>
          </p:cNvSpPr>
          <p:nvPr/>
        </p:nvSpPr>
        <p:spPr bwMode="auto">
          <a:xfrm>
            <a:off x="547079" y="6474242"/>
            <a:ext cx="339548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fr-FR" altLang="en-US" sz="1000" dirty="0">
                <a:latin typeface="Calibri" panose="020F0502020204030204" pitchFamily="34" charset="0"/>
                <a:ea typeface="MS Mincho" panose="02020609040205080304" pitchFamily="49" charset="-128"/>
                <a:cs typeface="Times New Roman" panose="02020603050405020304" pitchFamily="18" charset="0"/>
              </a:rPr>
              <a:t>Source: Adapté de Lindert et al (2016)</a:t>
            </a:r>
            <a:r>
              <a:rPr lang="fr-FR" altLang="en-US" sz="1000" b="1" dirty="0">
                <a:latin typeface="Calibri" panose="020F0502020204030204" pitchFamily="34" charset="0"/>
                <a:ea typeface="MS Mincho" panose="02020609040205080304" pitchFamily="49" charset="-128"/>
                <a:cs typeface="Times New Roman" panose="02020603050405020304" pitchFamily="18" charset="0"/>
              </a:rPr>
              <a:t>,</a:t>
            </a:r>
            <a:r>
              <a:rPr lang="fr-FR" altLang="en-US" sz="1000" dirty="0">
                <a:latin typeface="Calibri" panose="020F0502020204030204" pitchFamily="34" charset="0"/>
                <a:ea typeface="MS Mincho" panose="02020609040205080304" pitchFamily="49" charset="-128"/>
                <a:cs typeface="Times New Roman" panose="02020603050405020304" pitchFamily="18" charset="0"/>
              </a:rPr>
              <a:t> Barrett et Kidd (2015).</a:t>
            </a:r>
            <a:endParaRPr lang="fr-FR" altLang="en-US" sz="1000" dirty="0">
              <a:latin typeface="Arial" panose="020B0604020202020204" pitchFamily="34" charset="0"/>
            </a:endParaRPr>
          </a:p>
        </p:txBody>
      </p:sp>
      <p:sp>
        <p:nvSpPr>
          <p:cNvPr id="39" name="Rectangle 38"/>
          <p:cNvSpPr/>
          <p:nvPr/>
        </p:nvSpPr>
        <p:spPr>
          <a:xfrm>
            <a:off x="2373135" y="1733468"/>
            <a:ext cx="732648" cy="315762"/>
          </a:xfrm>
          <a:prstGeom prst="rect">
            <a:avLst/>
          </a:prstGeom>
          <a:solidFill>
            <a:srgbClr val="91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900" b="1" dirty="0">
                <a:effectLst/>
                <a:latin typeface="Calibri" panose="020F0502020204030204" pitchFamily="34" charset="0"/>
                <a:ea typeface="MS Mincho" panose="02020609040205080304" pitchFamily="49" charset="-128"/>
                <a:cs typeface="Times New Roman" panose="02020603050405020304" pitchFamily="18" charset="0"/>
              </a:rPr>
              <a:t>Validation</a:t>
            </a:r>
            <a:endParaRPr lang="fr-FR" sz="9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34" name="Oval 33">
            <a:extLst>
              <a:ext uri="{FF2B5EF4-FFF2-40B4-BE49-F238E27FC236}">
                <a16:creationId xmlns:a16="http://schemas.microsoft.com/office/drawing/2014/main" id="{0D00DA5E-FB9C-AF46-880B-58881A3D3D9D}"/>
              </a:ext>
            </a:extLst>
          </p:cNvPr>
          <p:cNvSpPr/>
          <p:nvPr/>
        </p:nvSpPr>
        <p:spPr>
          <a:xfrm>
            <a:off x="304801" y="152401"/>
            <a:ext cx="8341008" cy="63064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18876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C7D21672-89B5-484A-831D-06775DE06882}" type="slidenum">
              <a:rPr lang="fr-FR" smtClean="0"/>
              <a:pPr/>
              <a:t>73</a:t>
            </a:fld>
            <a:endParaRPr lang="fr-FR" dirty="0"/>
          </a:p>
        </p:txBody>
      </p:sp>
      <p:sp>
        <p:nvSpPr>
          <p:cNvPr id="8" name="Rectangle 27"/>
          <p:cNvSpPr>
            <a:spLocks noChangeArrowheads="1"/>
          </p:cNvSpPr>
          <p:nvPr/>
        </p:nvSpPr>
        <p:spPr bwMode="auto">
          <a:xfrm>
            <a:off x="-498192" y="-317193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40"/>
          <p:cNvSpPr>
            <a:spLocks noChangeArrowheads="1"/>
          </p:cNvSpPr>
          <p:nvPr/>
        </p:nvSpPr>
        <p:spPr bwMode="auto">
          <a:xfrm>
            <a:off x="152400" y="6474241"/>
            <a:ext cx="37657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000" b="0" i="0" u="none" strike="noStrike" cap="none" normalizeH="0" baseline="0" dirty="0">
                <a:ln>
                  <a:noFill/>
                </a:ln>
                <a:solidFill>
                  <a:schemeClr val="tx1"/>
                </a:solidFill>
                <a:effectLst/>
                <a:latin typeface="Avenir" panose="020B0503020203020204" pitchFamily="34" charset="0"/>
                <a:ea typeface="MS Mincho" panose="02020609040205080304" pitchFamily="49" charset="-128"/>
                <a:cs typeface="Times New Roman" panose="02020603050405020304" pitchFamily="18" charset="0"/>
              </a:rPr>
              <a:t>Source: Adapté de Lindert et al (2016)</a:t>
            </a:r>
            <a:r>
              <a:rPr kumimoji="0" lang="fr-FR" altLang="en-US" sz="1000" b="1" i="0" u="none" strike="noStrike" cap="none" normalizeH="0" baseline="0" dirty="0">
                <a:ln>
                  <a:noFill/>
                </a:ln>
                <a:solidFill>
                  <a:schemeClr val="tx1"/>
                </a:solidFill>
                <a:effectLst/>
                <a:latin typeface="Avenir" panose="020B0503020203020204" pitchFamily="34" charset="0"/>
                <a:ea typeface="MS Mincho" panose="02020609040205080304" pitchFamily="49" charset="-128"/>
                <a:cs typeface="Times New Roman" panose="02020603050405020304" pitchFamily="18" charset="0"/>
              </a:rPr>
              <a:t> </a:t>
            </a:r>
            <a:r>
              <a:rPr kumimoji="0" lang="fr-FR" altLang="en-US" sz="1000" b="0" i="0" u="none" strike="noStrike" cap="none" normalizeH="0" baseline="0" dirty="0">
                <a:ln>
                  <a:noFill/>
                </a:ln>
                <a:solidFill>
                  <a:schemeClr val="tx1"/>
                </a:solidFill>
                <a:effectLst/>
                <a:latin typeface="Avenir" panose="020B0503020203020204" pitchFamily="34" charset="0"/>
                <a:ea typeface="MS Mincho" panose="02020609040205080304" pitchFamily="49" charset="-128"/>
                <a:cs typeface="Times New Roman" panose="02020603050405020304" pitchFamily="18" charset="0"/>
              </a:rPr>
              <a:t>e Barrett et Kidd (2015).</a:t>
            </a:r>
            <a:endParaRPr kumimoji="0" lang="fr-FR" altLang="en-US" sz="1000" b="0" i="0" u="none" strike="noStrike" cap="none" normalizeH="0" baseline="0" dirty="0">
              <a:ln>
                <a:noFill/>
              </a:ln>
              <a:solidFill>
                <a:schemeClr val="tx1"/>
              </a:solidFill>
              <a:effectLst/>
              <a:latin typeface="Avenir" panose="020B0503020203020204" pitchFamily="34" charset="0"/>
            </a:endParaRPr>
          </a:p>
        </p:txBody>
      </p:sp>
      <p:sp>
        <p:nvSpPr>
          <p:cNvPr id="3" name="Left Brace 2"/>
          <p:cNvSpPr/>
          <p:nvPr/>
        </p:nvSpPr>
        <p:spPr>
          <a:xfrm>
            <a:off x="4847770" y="2190028"/>
            <a:ext cx="568395" cy="201258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68" name="Left Brace 67"/>
          <p:cNvSpPr/>
          <p:nvPr/>
        </p:nvSpPr>
        <p:spPr>
          <a:xfrm>
            <a:off x="4847769" y="55616"/>
            <a:ext cx="568395" cy="201258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69" name="Left Brace 68"/>
          <p:cNvSpPr/>
          <p:nvPr/>
        </p:nvSpPr>
        <p:spPr>
          <a:xfrm>
            <a:off x="4893647" y="4333256"/>
            <a:ext cx="568395" cy="201258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70" name="Text Placeholder 2"/>
          <p:cNvSpPr txBox="1">
            <a:spLocks/>
          </p:cNvSpPr>
          <p:nvPr/>
        </p:nvSpPr>
        <p:spPr>
          <a:xfrm>
            <a:off x="3131162" y="886270"/>
            <a:ext cx="2068453" cy="561530"/>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fr-FR" b="1" dirty="0"/>
              <a:t>Programme 1</a:t>
            </a:r>
          </a:p>
        </p:txBody>
      </p:sp>
      <p:sp>
        <p:nvSpPr>
          <p:cNvPr id="71" name="Text Placeholder 2"/>
          <p:cNvSpPr txBox="1">
            <a:spLocks/>
          </p:cNvSpPr>
          <p:nvPr/>
        </p:nvSpPr>
        <p:spPr>
          <a:xfrm>
            <a:off x="3161480" y="3019870"/>
            <a:ext cx="2068453" cy="561530"/>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r>
              <a:rPr lang="fr-FR" b="1" dirty="0"/>
              <a:t>Programme 2</a:t>
            </a:r>
          </a:p>
        </p:txBody>
      </p:sp>
      <p:sp>
        <p:nvSpPr>
          <p:cNvPr id="72" name="Text Placeholder 2"/>
          <p:cNvSpPr txBox="1">
            <a:spLocks/>
          </p:cNvSpPr>
          <p:nvPr/>
        </p:nvSpPr>
        <p:spPr>
          <a:xfrm>
            <a:off x="3200400" y="5151609"/>
            <a:ext cx="2068453" cy="561530"/>
          </a:xfrm>
          <a:prstGeom prst="rect">
            <a:avLst/>
          </a:prstGeom>
        </p:spPr>
        <p:txBody>
          <a:bodyPr vert="horz">
            <a:norm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r>
              <a:rPr lang="fr-FR" b="1" dirty="0"/>
              <a:t>Programme 3</a:t>
            </a:r>
          </a:p>
        </p:txBody>
      </p:sp>
      <p:sp>
        <p:nvSpPr>
          <p:cNvPr id="73" name="Text Placeholder 2"/>
          <p:cNvSpPr txBox="1">
            <a:spLocks/>
          </p:cNvSpPr>
          <p:nvPr/>
        </p:nvSpPr>
        <p:spPr>
          <a:xfrm rot="16200000">
            <a:off x="-474701" y="2151101"/>
            <a:ext cx="4130298" cy="2114096"/>
          </a:xfrm>
          <a:prstGeom prst="rect">
            <a:avLst/>
          </a:prstGeom>
          <a:noFill/>
          <a:ln>
            <a:noFill/>
          </a:ln>
        </p:spPr>
        <p:txBody>
          <a:bodyPr vert="horz">
            <a:noAutofit/>
          </a:bodyPr>
          <a:lstStyle>
            <a:lvl1pPr marL="274320" indent="-274320" algn="l" rtl="0" eaLnBrk="1" latinLnBrk="0" hangingPunct="1">
              <a:spcBef>
                <a:spcPct val="20000"/>
              </a:spcBef>
              <a:buClr>
                <a:srgbClr val="00005E"/>
              </a:buClr>
              <a:buSzPct val="85000"/>
              <a:buFont typeface="Wingdings 2"/>
              <a:buChar char=""/>
              <a:defRPr kumimoji="0" sz="1800" kern="1200">
                <a:solidFill>
                  <a:srgbClr val="0B1F51"/>
                </a:solidFill>
                <a:latin typeface="Arial" pitchFamily="34" charset="0"/>
                <a:ea typeface="+mn-ea"/>
                <a:cs typeface="Arial" pitchFamily="34" charset="0"/>
              </a:defRPr>
            </a:lvl1pPr>
            <a:lvl2pPr marL="548640" indent="-274320" algn="l" rtl="0" eaLnBrk="1" latinLnBrk="0" hangingPunct="1">
              <a:spcBef>
                <a:spcPct val="20000"/>
              </a:spcBef>
              <a:buClr>
                <a:srgbClr val="00005E"/>
              </a:buClr>
              <a:buSzPct val="70000"/>
              <a:buFont typeface="Arial" pitchFamily="34" charset="0"/>
              <a:buChar char="–"/>
              <a:defRPr kumimoji="0" sz="1800" kern="1200">
                <a:solidFill>
                  <a:srgbClr val="0B1F51"/>
                </a:solidFill>
                <a:latin typeface="Arial" pitchFamily="34" charset="0"/>
                <a:ea typeface="+mn-ea"/>
                <a:cs typeface="Arial" pitchFamily="34" charset="0"/>
              </a:defRPr>
            </a:lvl2pPr>
            <a:lvl3pPr marL="822960" indent="-228600" algn="l" rtl="0" eaLnBrk="1" latinLnBrk="0" hangingPunct="1">
              <a:spcBef>
                <a:spcPct val="20000"/>
              </a:spcBef>
              <a:buClr>
                <a:srgbClr val="00005E"/>
              </a:buClr>
              <a:buSzPct val="75000"/>
              <a:buFont typeface="Wingdings 2"/>
              <a:buChar char=""/>
              <a:defRPr kumimoji="0" sz="1800" kern="1200">
                <a:solidFill>
                  <a:srgbClr val="0B1F51"/>
                </a:solidFill>
                <a:latin typeface="Arial" pitchFamily="34" charset="0"/>
                <a:ea typeface="+mn-ea"/>
                <a:cs typeface="Arial" pitchFamily="34" charset="0"/>
              </a:defRPr>
            </a:lvl3pPr>
            <a:lvl4pPr marL="1097280" indent="-228600" algn="l" rtl="0" eaLnBrk="1" latinLnBrk="0" hangingPunct="1">
              <a:spcBef>
                <a:spcPct val="20000"/>
              </a:spcBef>
              <a:buClr>
                <a:srgbClr val="00005E"/>
              </a:buClr>
              <a:buSzPct val="70000"/>
              <a:buFont typeface="Wingdings"/>
              <a:buChar char=""/>
              <a:defRPr kumimoji="0" sz="1800" kern="1200">
                <a:solidFill>
                  <a:srgbClr val="0B1F51"/>
                </a:solidFill>
                <a:latin typeface="Arial" pitchFamily="34" charset="0"/>
                <a:ea typeface="+mn-ea"/>
                <a:cs typeface="Arial" pitchFamily="34" charset="0"/>
              </a:defRPr>
            </a:lvl4pPr>
            <a:lvl5pPr marL="1371600" indent="-228600" algn="l" rtl="0" eaLnBrk="1" latinLnBrk="0" hangingPunct="1">
              <a:spcBef>
                <a:spcPct val="20000"/>
              </a:spcBef>
              <a:buClr>
                <a:srgbClr val="00005E"/>
              </a:buClr>
              <a:buFontTx/>
              <a:buChar char="•"/>
              <a:defRPr kumimoji="0" sz="1800" kern="1200">
                <a:solidFill>
                  <a:srgbClr val="0B1F51"/>
                </a:solidFill>
                <a:latin typeface="Arial" pitchFamily="34" charset="0"/>
                <a:ea typeface="+mn-ea"/>
                <a:cs typeface="Arial" pitchFamily="34"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Font typeface="Wingdings 2"/>
              <a:buNone/>
            </a:pPr>
            <a:r>
              <a:rPr lang="fr-FR" sz="4000" b="1" dirty="0">
                <a:solidFill>
                  <a:srgbClr val="006600"/>
                </a:solidFill>
                <a:latin typeface="Avenir Medium"/>
                <a:cs typeface="Avenir Medium"/>
              </a:rPr>
              <a:t>Synergies</a:t>
            </a:r>
            <a:r>
              <a:rPr lang="fr-FR" sz="4000" b="1" dirty="0">
                <a:solidFill>
                  <a:srgbClr val="006600"/>
                </a:solidFill>
              </a:rPr>
              <a:t>… Réduction des coûts</a:t>
            </a:r>
            <a:r>
              <a:rPr lang="fr-FR" sz="4000" b="1" dirty="0">
                <a:solidFill>
                  <a:srgbClr val="006600"/>
                </a:solidFill>
                <a:latin typeface="Avenir Medium"/>
                <a:cs typeface="Avenir Medium"/>
              </a:rPr>
              <a:t>!</a:t>
            </a:r>
          </a:p>
        </p:txBody>
      </p:sp>
      <p:sp>
        <p:nvSpPr>
          <p:cNvPr id="4" name="Up Arrow 3"/>
          <p:cNvSpPr/>
          <p:nvPr/>
        </p:nvSpPr>
        <p:spPr>
          <a:xfrm>
            <a:off x="1372065" y="228601"/>
            <a:ext cx="468093" cy="833306"/>
          </a:xfrm>
          <a:prstGeom prst="up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4" name="Up Arrow 73"/>
          <p:cNvSpPr/>
          <p:nvPr/>
        </p:nvSpPr>
        <p:spPr>
          <a:xfrm rot="10800000">
            <a:off x="1372064" y="5333999"/>
            <a:ext cx="468093" cy="697106"/>
          </a:xfrm>
          <a:prstGeom prst="up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6600"/>
              </a:solidFill>
            </a:endParaRPr>
          </a:p>
        </p:txBody>
      </p:sp>
      <p:pic>
        <p:nvPicPr>
          <p:cNvPr id="5" name="Picture 4" descr="A screenshot of a cell phone&#10;&#10;Description generated with very high confidence">
            <a:extLst>
              <a:ext uri="{FF2B5EF4-FFF2-40B4-BE49-F238E27FC236}">
                <a16:creationId xmlns:a16="http://schemas.microsoft.com/office/drawing/2014/main" id="{C5C6E4AA-560D-4034-AF60-3A4DD6E747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44" y="164027"/>
            <a:ext cx="2133600" cy="1795758"/>
          </a:xfrm>
          <a:prstGeom prst="rect">
            <a:avLst/>
          </a:prstGeom>
        </p:spPr>
      </p:pic>
      <p:pic>
        <p:nvPicPr>
          <p:cNvPr id="22" name="Picture 21" descr="A screenshot of a cell phone&#10;&#10;Description generated with very high confidence">
            <a:extLst>
              <a:ext uri="{FF2B5EF4-FFF2-40B4-BE49-F238E27FC236}">
                <a16:creationId xmlns:a16="http://schemas.microsoft.com/office/drawing/2014/main" id="{B954EBB3-F588-4D66-9EAE-BD5886FC9B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5821" y="2286000"/>
            <a:ext cx="2133600" cy="1795758"/>
          </a:xfrm>
          <a:prstGeom prst="rect">
            <a:avLst/>
          </a:prstGeom>
        </p:spPr>
      </p:pic>
      <p:pic>
        <p:nvPicPr>
          <p:cNvPr id="23" name="Picture 22" descr="A screenshot of a cell phone&#10;&#10;Description generated with very high confidence">
            <a:extLst>
              <a:ext uri="{FF2B5EF4-FFF2-40B4-BE49-F238E27FC236}">
                <a16:creationId xmlns:a16="http://schemas.microsoft.com/office/drawing/2014/main" id="{1A88979C-5683-45D0-A2DB-10A3D073A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644" y="4452642"/>
            <a:ext cx="2133600" cy="1795758"/>
          </a:xfrm>
          <a:prstGeom prst="rect">
            <a:avLst/>
          </a:prstGeom>
        </p:spPr>
      </p:pic>
    </p:spTree>
    <p:extLst>
      <p:ext uri="{BB962C8B-B14F-4D97-AF65-F5344CB8AC3E}">
        <p14:creationId xmlns:p14="http://schemas.microsoft.com/office/powerpoint/2010/main" val="29736838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50678" y="2133600"/>
            <a:ext cx="4572000" cy="1938992"/>
          </a:xfrm>
          <a:prstGeom prst="rect">
            <a:avLst/>
          </a:prstGeom>
          <a:noFill/>
        </p:spPr>
        <p:txBody>
          <a:bodyPr wrap="square" rtlCol="0">
            <a:spAutoFit/>
          </a:bodyPr>
          <a:lstStyle/>
          <a:p>
            <a:pPr algn="ctr"/>
            <a:r>
              <a:rPr lang="fr-FR" sz="4000" dirty="0">
                <a:solidFill>
                  <a:schemeClr val="bg1"/>
                </a:solidFill>
                <a:latin typeface="Avenir Book"/>
                <a:cs typeface="Avenir Book"/>
              </a:rPr>
              <a:t>Élaboration </a:t>
            </a:r>
            <a:br>
              <a:rPr lang="fr-FR" sz="4000" dirty="0">
                <a:solidFill>
                  <a:schemeClr val="bg1"/>
                </a:solidFill>
                <a:latin typeface="Avenir Book"/>
                <a:cs typeface="Avenir Book"/>
              </a:rPr>
            </a:br>
            <a:r>
              <a:rPr lang="fr-FR" sz="4000" dirty="0">
                <a:solidFill>
                  <a:schemeClr val="bg1"/>
                </a:solidFill>
                <a:latin typeface="Avenir Book"/>
                <a:cs typeface="Avenir Book"/>
              </a:rPr>
              <a:t>de scénarios: administration</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26225900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3" name="Rectangle 2"/>
          <p:cNvSpPr/>
          <p:nvPr/>
        </p:nvSpPr>
        <p:spPr>
          <a:xfrm>
            <a:off x="304800" y="1252807"/>
            <a:ext cx="8763000" cy="4031873"/>
          </a:xfrm>
          <a:prstGeom prst="rect">
            <a:avLst/>
          </a:prstGeom>
        </p:spPr>
        <p:txBody>
          <a:bodyPr wrap="square">
            <a:spAutoFit/>
          </a:bodyPr>
          <a:lstStyle/>
          <a:p>
            <a:r>
              <a:rPr lang="fr-FR" sz="1900" b="1" i="1" dirty="0">
                <a:latin typeface="Avenir LT Std 35 Light" pitchFamily="34" charset="0"/>
              </a:rPr>
              <a:t>Puisez vos connaissances </a:t>
            </a:r>
            <a:r>
              <a:rPr lang="fr-FR" sz="1900" i="1" dirty="0">
                <a:latin typeface="Avenir LT Std 35 Light" pitchFamily="34" charset="0"/>
              </a:rPr>
              <a:t>dans vos lectures sur l’administration </a:t>
            </a:r>
            <a:br>
              <a:rPr lang="fr-FR" sz="1900" i="1" dirty="0">
                <a:latin typeface="Avenir LT Std 35 Light" pitchFamily="34" charset="0"/>
              </a:rPr>
            </a:br>
            <a:r>
              <a:rPr lang="fr-FR" sz="1900" i="1" dirty="0">
                <a:latin typeface="Avenir LT Std 35 Light" pitchFamily="34" charset="0"/>
              </a:rPr>
              <a:t>et dans les notes prises pendant les mini-exposés.</a:t>
            </a:r>
            <a:endParaRPr lang="fr-FR" sz="1900" dirty="0">
              <a:latin typeface="Avenir LT Std 35 Light" pitchFamily="34" charset="0"/>
            </a:endParaRPr>
          </a:p>
          <a:p>
            <a:r>
              <a:rPr lang="fr-FR" sz="1900" b="1" i="1" dirty="0">
                <a:latin typeface="Avenir LT Std 35 Light" pitchFamily="34" charset="0"/>
              </a:rPr>
              <a:t>Exercice (15 min.): </a:t>
            </a:r>
            <a:r>
              <a:rPr lang="fr-FR" sz="1900" dirty="0">
                <a:latin typeface="Avenir LT Std 35 Light" pitchFamily="34" charset="0"/>
              </a:rPr>
              <a:t>Analysez les systèmes administratifs </a:t>
            </a:r>
            <a:br>
              <a:rPr lang="fr-FR" sz="1900" dirty="0">
                <a:latin typeface="Avenir LT Std 35 Light" pitchFamily="34" charset="0"/>
              </a:rPr>
            </a:br>
            <a:r>
              <a:rPr lang="fr-FR" sz="1900" dirty="0">
                <a:latin typeface="Avenir LT Std 35 Light" pitchFamily="34" charset="0"/>
              </a:rPr>
              <a:t>d’exécution utilisés dans votre scénario (avantages/inconvénients?). Demandez-vous: </a:t>
            </a:r>
          </a:p>
          <a:p>
            <a:pPr marL="285750" indent="-285750">
              <a:buFont typeface="Arial" panose="020B0604020202020204" pitchFamily="34" charset="0"/>
              <a:buChar char="•"/>
            </a:pPr>
            <a:r>
              <a:rPr lang="fr-FR" sz="1900" dirty="0">
                <a:latin typeface="Avenir LT Std 35 Light" pitchFamily="34" charset="0"/>
              </a:rPr>
              <a:t>Existe-t-il un potentiel d’intégration entre les systèmes administratifs des différents programmes ? (par ex. : éviter les doublons)</a:t>
            </a:r>
          </a:p>
          <a:p>
            <a:pPr marL="285750" indent="-285750">
              <a:buFont typeface="Arial" panose="020B0604020202020204" pitchFamily="34" charset="0"/>
              <a:buChar char="•"/>
            </a:pPr>
            <a:r>
              <a:rPr lang="fr-FR" sz="1900" dirty="0">
                <a:latin typeface="Avenir LT Std 35 Light" pitchFamily="34" charset="0"/>
              </a:rPr>
              <a:t>Les technologies sont-elles correctement utilisées?</a:t>
            </a:r>
          </a:p>
          <a:p>
            <a:pPr marL="285750" indent="-285750">
              <a:buFont typeface="Arial" panose="020B0604020202020204" pitchFamily="34" charset="0"/>
              <a:buChar char="•"/>
            </a:pPr>
            <a:r>
              <a:rPr lang="fr-FR" sz="1900" dirty="0">
                <a:latin typeface="Avenir LT Std 35 Light" pitchFamily="34" charset="0"/>
              </a:rPr>
              <a:t> Les capacités existantes suffisent-elles à faire </a:t>
            </a:r>
            <a:br>
              <a:rPr lang="fr-FR" sz="1900" dirty="0">
                <a:latin typeface="Avenir LT Std 35 Light" pitchFamily="34" charset="0"/>
              </a:rPr>
            </a:br>
            <a:r>
              <a:rPr lang="fr-FR" sz="1900" dirty="0">
                <a:latin typeface="Avenir LT Std 35 Light" pitchFamily="34" charset="0"/>
              </a:rPr>
              <a:t>fonctionner ces systèmes ?</a:t>
            </a:r>
          </a:p>
          <a:p>
            <a:pPr marL="285750" indent="-285750">
              <a:buFont typeface="Arial" panose="020B0604020202020204" pitchFamily="34" charset="0"/>
              <a:buChar char="•"/>
            </a:pPr>
            <a:r>
              <a:rPr lang="fr-FR" sz="1900" dirty="0">
                <a:latin typeface="Avenir LT Std 35 Light" pitchFamily="34" charset="0"/>
              </a:rPr>
              <a:t>Comment s’appliquent ces enseignements à votre propre pays ?</a:t>
            </a:r>
          </a:p>
          <a:p>
            <a:endParaRPr lang="fr-FR" sz="1900" dirty="0">
              <a:latin typeface="Avenir LT Std 35 Light" pitchFamily="34" charset="0"/>
            </a:endParaRPr>
          </a:p>
          <a:p>
            <a:r>
              <a:rPr lang="fr-FR" sz="1900" b="1" dirty="0">
                <a:latin typeface="Avenir LT Std 35 Light" pitchFamily="34" charset="0"/>
              </a:rPr>
              <a:t>Désignez un porte-parole du groupe chargé de partager les observations en plénière.</a:t>
            </a:r>
            <a:endParaRPr lang="fr-FR" sz="1900" b="1" i="1" dirty="0">
              <a:latin typeface="Avenir LT Std 35 Light" pitchFamily="34" charset="0"/>
            </a:endParaRPr>
          </a:p>
          <a:p>
            <a:endParaRPr lang="fr-FR" sz="2800" dirty="0"/>
          </a:p>
        </p:txBody>
      </p:sp>
      <p:sp>
        <p:nvSpPr>
          <p:cNvPr id="4" name="Rectangle 3"/>
          <p:cNvSpPr/>
          <p:nvPr/>
        </p:nvSpPr>
        <p:spPr>
          <a:xfrm>
            <a:off x="10757" y="380182"/>
            <a:ext cx="9144000" cy="492443"/>
          </a:xfrm>
          <a:prstGeom prst="rect">
            <a:avLst/>
          </a:prstGeom>
        </p:spPr>
        <p:txBody>
          <a:bodyPr wrap="square">
            <a:spAutoFit/>
          </a:bodyPr>
          <a:lstStyle/>
          <a:p>
            <a:pPr algn="ctr"/>
            <a:r>
              <a:rPr lang="fr-FR" sz="2600" b="1" dirty="0">
                <a:solidFill>
                  <a:schemeClr val="bg1"/>
                </a:solidFill>
                <a:latin typeface="Avenir Medium"/>
                <a:cs typeface="Avenir Medium"/>
              </a:rPr>
              <a:t>Activité: Élaboration de scénario - Administration</a:t>
            </a:r>
          </a:p>
        </p:txBody>
      </p:sp>
    </p:spTree>
    <p:extLst>
      <p:ext uri="{BB962C8B-B14F-4D97-AF65-F5344CB8AC3E}">
        <p14:creationId xmlns:p14="http://schemas.microsoft.com/office/powerpoint/2010/main" val="30064232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295400"/>
            <a:ext cx="6629400" cy="369332"/>
          </a:xfrm>
          <a:prstGeom prst="rect">
            <a:avLst/>
          </a:prstGeom>
          <a:noFill/>
        </p:spPr>
        <p:txBody>
          <a:bodyPr wrap="square" rtlCol="0">
            <a:spAutoFit/>
          </a:bodyPr>
          <a:lstStyle/>
          <a:p>
            <a:r>
              <a:rPr lang="fr-FR" dirty="0"/>
              <a:t>Analogy for full integration </a:t>
            </a:r>
          </a:p>
        </p:txBody>
      </p:sp>
      <p:sp>
        <p:nvSpPr>
          <p:cNvPr id="6" name="Rectangle 5"/>
          <p:cNvSpPr/>
          <p:nvPr/>
        </p:nvSpPr>
        <p:spPr>
          <a:xfrm>
            <a:off x="0" y="0"/>
            <a:ext cx="9144000" cy="68580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dirty="0"/>
          </a:p>
        </p:txBody>
      </p:sp>
      <p:sp>
        <p:nvSpPr>
          <p:cNvPr id="4" name="TextBox 3"/>
          <p:cNvSpPr txBox="1"/>
          <p:nvPr/>
        </p:nvSpPr>
        <p:spPr>
          <a:xfrm>
            <a:off x="609600" y="609600"/>
            <a:ext cx="7772400" cy="523220"/>
          </a:xfrm>
          <a:prstGeom prst="rect">
            <a:avLst/>
          </a:prstGeom>
          <a:noFill/>
        </p:spPr>
        <p:txBody>
          <a:bodyPr wrap="square" rtlCol="0">
            <a:spAutoFit/>
          </a:bodyPr>
          <a:lstStyle/>
          <a:p>
            <a:pPr algn="ctr"/>
            <a:r>
              <a:rPr lang="fr-FR" sz="2800" dirty="0">
                <a:solidFill>
                  <a:schemeClr val="bg1"/>
                </a:solidFill>
                <a:latin typeface="Avenir LT Std 35 Light" pitchFamily="34" charset="0"/>
              </a:rPr>
              <a:t>Enseignements clés sur l’administration</a:t>
            </a:r>
          </a:p>
        </p:txBody>
      </p:sp>
      <p:pic>
        <p:nvPicPr>
          <p:cNvPr id="7" name="Picture 6"/>
          <p:cNvPicPr>
            <a:picLocks noChangeAspect="1"/>
          </p:cNvPicPr>
          <p:nvPr/>
        </p:nvPicPr>
        <p:blipFill>
          <a:blip r:embed="rId3"/>
          <a:stretch>
            <a:fillRect/>
          </a:stretch>
        </p:blipFill>
        <p:spPr>
          <a:xfrm>
            <a:off x="546898" y="1633210"/>
            <a:ext cx="3480188" cy="4724400"/>
          </a:xfrm>
          <a:prstGeom prst="rect">
            <a:avLst/>
          </a:prstGeom>
        </p:spPr>
      </p:pic>
      <p:sp>
        <p:nvSpPr>
          <p:cNvPr id="8" name="TextBox 7">
            <a:extLst>
              <a:ext uri="{FF2B5EF4-FFF2-40B4-BE49-F238E27FC236}">
                <a16:creationId xmlns:a16="http://schemas.microsoft.com/office/drawing/2014/main" id="{84F0FA85-6B9A-3C46-AE69-80AF5C1549D6}"/>
              </a:ext>
            </a:extLst>
          </p:cNvPr>
          <p:cNvSpPr txBox="1"/>
          <p:nvPr/>
        </p:nvSpPr>
        <p:spPr>
          <a:xfrm>
            <a:off x="4712804" y="1742420"/>
            <a:ext cx="4457700" cy="4031873"/>
          </a:xfrm>
          <a:prstGeom prst="rect">
            <a:avLst/>
          </a:prstGeom>
          <a:noFill/>
        </p:spPr>
        <p:txBody>
          <a:bodyPr wrap="square" rtlCol="0">
            <a:spAutoFit/>
          </a:bodyPr>
          <a:lstStyle/>
          <a:p>
            <a:r>
              <a:rPr lang="fr-FR" sz="3200" dirty="0">
                <a:solidFill>
                  <a:schemeClr val="bg1"/>
                </a:solidFill>
              </a:rPr>
              <a:t>Qu’avez-vous appris </a:t>
            </a:r>
            <a:br>
              <a:rPr lang="fr-FR" sz="3200" dirty="0">
                <a:solidFill>
                  <a:schemeClr val="bg1"/>
                </a:solidFill>
              </a:rPr>
            </a:br>
            <a:r>
              <a:rPr lang="fr-FR" sz="3200" dirty="0">
                <a:solidFill>
                  <a:schemeClr val="bg1"/>
                </a:solidFill>
              </a:rPr>
              <a:t>de nouveau?</a:t>
            </a:r>
          </a:p>
          <a:p>
            <a:endParaRPr lang="fr-FR" sz="3200" dirty="0">
              <a:solidFill>
                <a:schemeClr val="bg1"/>
              </a:solidFill>
            </a:endParaRPr>
          </a:p>
          <a:p>
            <a:r>
              <a:rPr lang="fr-FR" sz="3200" dirty="0">
                <a:solidFill>
                  <a:schemeClr val="bg1"/>
                </a:solidFill>
              </a:rPr>
              <a:t>Votre façon de voir les choses a-t-elle évolué?</a:t>
            </a:r>
          </a:p>
          <a:p>
            <a:endParaRPr lang="fr-FR" sz="3200" dirty="0">
              <a:solidFill>
                <a:schemeClr val="bg1"/>
              </a:solidFill>
            </a:endParaRPr>
          </a:p>
          <a:p>
            <a:r>
              <a:rPr lang="fr-FR" sz="3200" dirty="0">
                <a:solidFill>
                  <a:schemeClr val="bg1"/>
                </a:solidFill>
              </a:rPr>
              <a:t>Que feriez-vous différemment à présent?</a:t>
            </a:r>
          </a:p>
        </p:txBody>
      </p:sp>
    </p:spTree>
    <p:extLst>
      <p:ext uri="{BB962C8B-B14F-4D97-AF65-F5344CB8AC3E}">
        <p14:creationId xmlns:p14="http://schemas.microsoft.com/office/powerpoint/2010/main" val="39052912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295400"/>
            <a:ext cx="6629400" cy="369332"/>
          </a:xfrm>
          <a:prstGeom prst="rect">
            <a:avLst/>
          </a:prstGeom>
          <a:noFill/>
        </p:spPr>
        <p:txBody>
          <a:bodyPr wrap="square" rtlCol="0">
            <a:spAutoFit/>
          </a:bodyPr>
          <a:lstStyle/>
          <a:p>
            <a:r>
              <a:rPr lang="en-ZA" dirty="0"/>
              <a:t>Analogy for full integration </a:t>
            </a:r>
          </a:p>
        </p:txBody>
      </p:sp>
      <p:pic>
        <p:nvPicPr>
          <p:cNvPr id="3"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l="3566" r="7896"/>
          <a:stretch>
            <a:fillRect/>
          </a:stretch>
        </p:blipFill>
        <p:spPr bwMode="auto">
          <a:xfrm>
            <a:off x="0" y="-5556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1000" y="218182"/>
            <a:ext cx="8305800" cy="584775"/>
          </a:xfrm>
          <a:prstGeom prst="rect">
            <a:avLst/>
          </a:prstGeom>
          <a:noFill/>
        </p:spPr>
        <p:txBody>
          <a:bodyPr wrap="square" rtlCol="0">
            <a:spAutoFit/>
          </a:bodyPr>
          <a:lstStyle/>
          <a:p>
            <a:pPr algn="ctr"/>
            <a:r>
              <a:rPr lang="fr-FR" sz="3200" b="1" dirty="0">
                <a:solidFill>
                  <a:schemeClr val="bg1"/>
                </a:solidFill>
                <a:latin typeface="Avenir Book"/>
              </a:rPr>
              <a:t>Travail pour le lendemain et clôture - Jour 2</a:t>
            </a:r>
          </a:p>
        </p:txBody>
      </p:sp>
    </p:spTree>
    <p:extLst>
      <p:ext uri="{BB962C8B-B14F-4D97-AF65-F5344CB8AC3E}">
        <p14:creationId xmlns:p14="http://schemas.microsoft.com/office/powerpoint/2010/main" val="4249679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grpSp>
        <p:nvGrpSpPr>
          <p:cNvPr id="18" name="Group 17"/>
          <p:cNvGrpSpPr/>
          <p:nvPr/>
        </p:nvGrpSpPr>
        <p:grpSpPr>
          <a:xfrm>
            <a:off x="76200" y="1247001"/>
            <a:ext cx="8924544" cy="4350987"/>
            <a:chOff x="76200" y="1939305"/>
            <a:chExt cx="8924544" cy="4350987"/>
          </a:xfrm>
        </p:grpSpPr>
        <p:sp>
          <p:nvSpPr>
            <p:cNvPr id="3" name="TextBox 2"/>
            <p:cNvSpPr txBox="1"/>
            <p:nvPr/>
          </p:nvSpPr>
          <p:spPr>
            <a:xfrm>
              <a:off x="76200" y="2447137"/>
              <a:ext cx="2057400" cy="2862322"/>
            </a:xfrm>
            <a:prstGeom prst="rect">
              <a:avLst/>
            </a:prstGeom>
            <a:solidFill>
              <a:schemeClr val="accent6">
                <a:lumMod val="60000"/>
                <a:lumOff val="40000"/>
              </a:schemeClr>
            </a:solidFill>
          </p:spPr>
          <p:txBody>
            <a:bodyPr wrap="square" rtlCol="0" anchor="ctr">
              <a:spAutoFit/>
            </a:bodyPr>
            <a:lstStyle/>
            <a:p>
              <a:endParaRPr lang="fr-FR" b="1" dirty="0"/>
            </a:p>
            <a:p>
              <a:pPr algn="ctr"/>
              <a:r>
                <a:rPr lang="fr-FR" b="1" dirty="0">
                  <a:latin typeface="Avenir Medium"/>
                  <a:cs typeface="Avenir Medium"/>
                </a:rPr>
                <a:t>Les gouvernements accordent un degré de priorité variable aux différentes catégories de population</a:t>
              </a:r>
            </a:p>
            <a:p>
              <a:pPr algn="ctr"/>
              <a:endParaRPr lang="fr-FR" b="1" dirty="0"/>
            </a:p>
          </p:txBody>
        </p:sp>
        <p:sp>
          <p:nvSpPr>
            <p:cNvPr id="6" name="TextBox 5"/>
            <p:cNvSpPr txBox="1"/>
            <p:nvPr/>
          </p:nvSpPr>
          <p:spPr>
            <a:xfrm>
              <a:off x="2362200" y="2568872"/>
              <a:ext cx="2057400" cy="3139321"/>
            </a:xfrm>
            <a:prstGeom prst="rect">
              <a:avLst/>
            </a:prstGeom>
            <a:solidFill>
              <a:schemeClr val="accent4">
                <a:lumMod val="20000"/>
                <a:lumOff val="80000"/>
              </a:schemeClr>
            </a:solidFill>
          </p:spPr>
          <p:txBody>
            <a:bodyPr wrap="square" rtlCol="0">
              <a:spAutoFit/>
            </a:bodyPr>
            <a:lstStyle/>
            <a:p>
              <a:pPr algn="ctr"/>
              <a:r>
                <a:rPr lang="fr-FR" b="1" dirty="0">
                  <a:latin typeface="Avenir Medium"/>
                  <a:cs typeface="Avenir Medium"/>
                </a:rPr>
                <a:t>Déterminer la proportion à couvrir au sein de cette population </a:t>
              </a:r>
            </a:p>
            <a:p>
              <a:pPr algn="ctr"/>
              <a:endParaRPr lang="fr-FR" b="1" dirty="0">
                <a:latin typeface="Avenir Medium"/>
                <a:cs typeface="Avenir Medium"/>
              </a:endParaRPr>
            </a:p>
            <a:p>
              <a:pPr algn="ctr"/>
              <a:r>
                <a:rPr lang="fr-FR" b="1" dirty="0">
                  <a:latin typeface="Avenir Medium"/>
                  <a:cs typeface="Avenir Medium"/>
                </a:rPr>
                <a:t>Déterminer s’il faut ajuster les choix politiques en fonction des ressources disponibles</a:t>
              </a:r>
            </a:p>
          </p:txBody>
        </p:sp>
        <p:sp>
          <p:nvSpPr>
            <p:cNvPr id="8" name="TextBox 7"/>
            <p:cNvSpPr txBox="1"/>
            <p:nvPr/>
          </p:nvSpPr>
          <p:spPr>
            <a:xfrm>
              <a:off x="76200" y="2225448"/>
              <a:ext cx="2057400" cy="369332"/>
            </a:xfrm>
            <a:prstGeom prst="rect">
              <a:avLst/>
            </a:prstGeom>
            <a:solidFill>
              <a:schemeClr val="accent6">
                <a:lumMod val="75000"/>
              </a:schemeClr>
            </a:solidFill>
          </p:spPr>
          <p:txBody>
            <a:bodyPr wrap="square" rtlCol="0">
              <a:spAutoFit/>
            </a:bodyPr>
            <a:lstStyle/>
            <a:p>
              <a:pPr algn="ctr"/>
              <a:r>
                <a:rPr lang="fr-FR" b="1" dirty="0">
                  <a:latin typeface="Avenir Medium"/>
                  <a:cs typeface="Avenir Medium"/>
                </a:rPr>
                <a:t>Choix politiques</a:t>
              </a:r>
            </a:p>
          </p:txBody>
        </p:sp>
        <p:sp>
          <p:nvSpPr>
            <p:cNvPr id="10" name="TextBox 9"/>
            <p:cNvSpPr txBox="1"/>
            <p:nvPr/>
          </p:nvSpPr>
          <p:spPr>
            <a:xfrm>
              <a:off x="2362200" y="1939305"/>
              <a:ext cx="2057400" cy="646331"/>
            </a:xfrm>
            <a:prstGeom prst="rect">
              <a:avLst/>
            </a:prstGeom>
            <a:solidFill>
              <a:schemeClr val="accent4">
                <a:lumMod val="60000"/>
                <a:lumOff val="40000"/>
              </a:schemeClr>
            </a:solidFill>
          </p:spPr>
          <p:txBody>
            <a:bodyPr wrap="square" rtlCol="0">
              <a:spAutoFit/>
            </a:bodyPr>
            <a:lstStyle/>
            <a:p>
              <a:pPr algn="ctr"/>
              <a:r>
                <a:rPr lang="fr-FR" b="1" dirty="0">
                  <a:latin typeface="Avenir Medium"/>
                  <a:cs typeface="Avenir Medium"/>
                </a:rPr>
                <a:t>Choix budgétaires</a:t>
              </a:r>
            </a:p>
          </p:txBody>
        </p:sp>
        <p:sp>
          <p:nvSpPr>
            <p:cNvPr id="11" name="TextBox 10"/>
            <p:cNvSpPr txBox="1"/>
            <p:nvPr/>
          </p:nvSpPr>
          <p:spPr>
            <a:xfrm>
              <a:off x="4657344" y="2585636"/>
              <a:ext cx="2042160" cy="2862322"/>
            </a:xfrm>
            <a:prstGeom prst="rect">
              <a:avLst/>
            </a:prstGeom>
            <a:solidFill>
              <a:schemeClr val="accent5">
                <a:lumMod val="20000"/>
                <a:lumOff val="80000"/>
              </a:schemeClr>
            </a:solidFill>
            <a:ln>
              <a:solidFill>
                <a:schemeClr val="accent1">
                  <a:lumMod val="20000"/>
                  <a:lumOff val="80000"/>
                </a:schemeClr>
              </a:solidFill>
            </a:ln>
          </p:spPr>
          <p:txBody>
            <a:bodyPr wrap="square" rtlCol="0">
              <a:spAutoFit/>
            </a:bodyPr>
            <a:lstStyle/>
            <a:p>
              <a:pPr algn="ctr"/>
              <a:r>
                <a:rPr lang="fr-FR" b="1" dirty="0">
                  <a:latin typeface="Avenir Medium"/>
                  <a:cs typeface="Avenir Medium"/>
                </a:rPr>
                <a:t>Concevoir une méthode de ciblage adéquate pour contribuer à l’identification des bénéficiaires </a:t>
              </a:r>
            </a:p>
            <a:p>
              <a:pPr algn="ctr"/>
              <a:endParaRPr lang="fr-FR" b="1" dirty="0">
                <a:latin typeface="Avenir Medium"/>
                <a:cs typeface="Avenir Medium"/>
              </a:endParaRPr>
            </a:p>
            <a:p>
              <a:pPr algn="ctr"/>
              <a:r>
                <a:rPr lang="fr-FR" b="1" dirty="0">
                  <a:latin typeface="Avenir Medium"/>
                  <a:cs typeface="Avenir Medium"/>
                </a:rPr>
                <a:t>Concevoir une approche de mise en œuvre </a:t>
              </a:r>
            </a:p>
          </p:txBody>
        </p:sp>
        <p:sp>
          <p:nvSpPr>
            <p:cNvPr id="12" name="TextBox 11"/>
            <p:cNvSpPr txBox="1"/>
            <p:nvPr/>
          </p:nvSpPr>
          <p:spPr>
            <a:xfrm>
              <a:off x="4645015" y="2000861"/>
              <a:ext cx="2057400" cy="584775"/>
            </a:xfrm>
            <a:prstGeom prst="rect">
              <a:avLst/>
            </a:prstGeom>
            <a:solidFill>
              <a:schemeClr val="accent1">
                <a:lumMod val="60000"/>
                <a:lumOff val="40000"/>
              </a:schemeClr>
            </a:solidFill>
          </p:spPr>
          <p:txBody>
            <a:bodyPr wrap="square" rtlCol="0">
              <a:spAutoFit/>
            </a:bodyPr>
            <a:lstStyle/>
            <a:p>
              <a:pPr algn="ctr"/>
              <a:r>
                <a:rPr lang="fr-FR" sz="1600" b="1" dirty="0">
                  <a:latin typeface="Avenir Medium"/>
                  <a:cs typeface="Avenir Medium"/>
                </a:rPr>
                <a:t>Choix de conception</a:t>
              </a:r>
            </a:p>
          </p:txBody>
        </p:sp>
        <p:sp>
          <p:nvSpPr>
            <p:cNvPr id="13" name="TextBox 12"/>
            <p:cNvSpPr txBox="1"/>
            <p:nvPr/>
          </p:nvSpPr>
          <p:spPr>
            <a:xfrm>
              <a:off x="6943344" y="2596973"/>
              <a:ext cx="2057400" cy="3693319"/>
            </a:xfrm>
            <a:prstGeom prst="rect">
              <a:avLst/>
            </a:prstGeom>
            <a:solidFill>
              <a:schemeClr val="accent3">
                <a:lumMod val="20000"/>
                <a:lumOff val="80000"/>
              </a:schemeClr>
            </a:solidFill>
          </p:spPr>
          <p:txBody>
            <a:bodyPr wrap="square" rtlCol="0">
              <a:spAutoFit/>
            </a:bodyPr>
            <a:lstStyle/>
            <a:p>
              <a:pPr algn="ctr"/>
              <a:endParaRPr lang="fr-FR" b="1" dirty="0">
                <a:latin typeface="Avenir Medium"/>
                <a:cs typeface="Avenir Medium"/>
              </a:endParaRPr>
            </a:p>
            <a:p>
              <a:pPr algn="ctr"/>
              <a:r>
                <a:rPr lang="fr-FR" b="1" dirty="0">
                  <a:latin typeface="Avenir Medium"/>
                  <a:cs typeface="Avenir Medium"/>
                </a:rPr>
                <a:t>Après avoir convenu de la conception, la méthode doit être appliqué (registre, inscription, etc.) et un solide système de plaintes et de recours doit être mis en place.</a:t>
              </a:r>
            </a:p>
            <a:p>
              <a:pPr algn="ctr"/>
              <a:endParaRPr lang="fr-FR" b="1" dirty="0">
                <a:latin typeface="Avenir Medium"/>
                <a:cs typeface="Avenir Medium"/>
              </a:endParaRPr>
            </a:p>
          </p:txBody>
        </p:sp>
        <p:sp>
          <p:nvSpPr>
            <p:cNvPr id="14" name="TextBox 13"/>
            <p:cNvSpPr txBox="1"/>
            <p:nvPr/>
          </p:nvSpPr>
          <p:spPr>
            <a:xfrm>
              <a:off x="6943344" y="2236786"/>
              <a:ext cx="2057400" cy="369332"/>
            </a:xfrm>
            <a:prstGeom prst="rect">
              <a:avLst/>
            </a:prstGeom>
            <a:solidFill>
              <a:schemeClr val="accent3">
                <a:lumMod val="60000"/>
                <a:lumOff val="40000"/>
              </a:schemeClr>
            </a:solidFill>
          </p:spPr>
          <p:txBody>
            <a:bodyPr wrap="square" rtlCol="0">
              <a:spAutoFit/>
            </a:bodyPr>
            <a:lstStyle/>
            <a:p>
              <a:pPr algn="ctr"/>
              <a:r>
                <a:rPr lang="fr-FR" b="1" dirty="0">
                  <a:latin typeface="Avenir Medium"/>
                  <a:cs typeface="Avenir Medium"/>
                </a:rPr>
                <a:t>Mise en œuvre </a:t>
              </a:r>
            </a:p>
          </p:txBody>
        </p:sp>
        <p:sp>
          <p:nvSpPr>
            <p:cNvPr id="4" name="Right Arrow 3"/>
            <p:cNvSpPr/>
            <p:nvPr/>
          </p:nvSpPr>
          <p:spPr>
            <a:xfrm>
              <a:off x="2133600" y="3505200"/>
              <a:ext cx="381000" cy="381000"/>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ight Arrow 14"/>
            <p:cNvSpPr/>
            <p:nvPr/>
          </p:nvSpPr>
          <p:spPr>
            <a:xfrm>
              <a:off x="4416552" y="3505200"/>
              <a:ext cx="381000" cy="381000"/>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ight Arrow 15"/>
            <p:cNvSpPr/>
            <p:nvPr/>
          </p:nvSpPr>
          <p:spPr>
            <a:xfrm>
              <a:off x="6714744" y="3488807"/>
              <a:ext cx="381000" cy="381000"/>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Left Arrow 4"/>
            <p:cNvSpPr/>
            <p:nvPr/>
          </p:nvSpPr>
          <p:spPr>
            <a:xfrm>
              <a:off x="1981200" y="4267200"/>
              <a:ext cx="381000" cy="415142"/>
            </a:xfrm>
            <a:prstGeom prst="lef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9" name="Rectangle 18"/>
          <p:cNvSpPr/>
          <p:nvPr/>
        </p:nvSpPr>
        <p:spPr>
          <a:xfrm>
            <a:off x="0" y="440101"/>
            <a:ext cx="9166412" cy="641457"/>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 name="Title 6"/>
          <p:cNvSpPr>
            <a:spLocks noGrp="1"/>
          </p:cNvSpPr>
          <p:nvPr>
            <p:ph type="title"/>
          </p:nvPr>
        </p:nvSpPr>
        <p:spPr>
          <a:xfrm>
            <a:off x="457200" y="180285"/>
            <a:ext cx="8229600" cy="1143000"/>
          </a:xfrm>
        </p:spPr>
        <p:txBody>
          <a:bodyPr>
            <a:normAutofit/>
          </a:bodyPr>
          <a:lstStyle/>
          <a:p>
            <a:r>
              <a:rPr lang="fr-FR" sz="2800" dirty="0">
                <a:solidFill>
                  <a:schemeClr val="bg1"/>
                </a:solidFill>
                <a:latin typeface="Avenir LT Std 35 Light" pitchFamily="34" charset="0"/>
              </a:rPr>
              <a:t>Les quatre étapes du processus de « sélection »</a:t>
            </a:r>
          </a:p>
        </p:txBody>
      </p:sp>
    </p:spTree>
    <p:extLst>
      <p:ext uri="{BB962C8B-B14F-4D97-AF65-F5344CB8AC3E}">
        <p14:creationId xmlns:p14="http://schemas.microsoft.com/office/powerpoint/2010/main" val="3643831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generated with very high confidence">
            <a:extLst>
              <a:ext uri="{FF2B5EF4-FFF2-40B4-BE49-F238E27FC236}">
                <a16:creationId xmlns:a16="http://schemas.microsoft.com/office/drawing/2014/main" id="{B7169D56-4FC6-4A22-B1E2-9876170CE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536" y="1034757"/>
            <a:ext cx="3468516" cy="1632243"/>
          </a:xfrm>
          <a:prstGeom prst="rect">
            <a:avLst/>
          </a:prstGeom>
        </p:spPr>
      </p:pic>
      <p:sp>
        <p:nvSpPr>
          <p:cNvPr id="5" name="Rounded Rectangle 4"/>
          <p:cNvSpPr/>
          <p:nvPr/>
        </p:nvSpPr>
        <p:spPr>
          <a:xfrm>
            <a:off x="146613" y="2639193"/>
            <a:ext cx="4349187" cy="3921860"/>
          </a:xfrm>
          <a:prstGeom prst="round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2800" b="1" dirty="0">
                <a:solidFill>
                  <a:srgbClr val="000000"/>
                </a:solidFill>
                <a:latin typeface="Avenir Medium"/>
                <a:cs typeface="Avenir Medium"/>
              </a:rPr>
              <a:t>Réduction de </a:t>
            </a:r>
            <a:br>
              <a:rPr lang="fr-FR" sz="2800" b="1" dirty="0">
                <a:solidFill>
                  <a:srgbClr val="000000"/>
                </a:solidFill>
                <a:latin typeface="Avenir Medium"/>
                <a:cs typeface="Avenir Medium"/>
              </a:rPr>
            </a:br>
            <a:r>
              <a:rPr lang="fr-FR" sz="2800" b="1" dirty="0">
                <a:solidFill>
                  <a:srgbClr val="000000"/>
                </a:solidFill>
                <a:latin typeface="Avenir Medium"/>
                <a:cs typeface="Avenir Medium"/>
              </a:rPr>
              <a:t>la pauvreté</a:t>
            </a:r>
          </a:p>
          <a:p>
            <a:pPr algn="ctr">
              <a:defRPr/>
            </a:pPr>
            <a:endParaRPr lang="fr-FR" sz="1846" b="1" dirty="0">
              <a:solidFill>
                <a:srgbClr val="000000"/>
              </a:solidFill>
            </a:endParaRPr>
          </a:p>
          <a:p>
            <a:pPr marL="316531" indent="-316531">
              <a:buFont typeface="Arial"/>
              <a:buChar char="•"/>
              <a:defRPr/>
            </a:pPr>
            <a:r>
              <a:rPr lang="fr-FR" sz="1700" dirty="0">
                <a:solidFill>
                  <a:srgbClr val="000000"/>
                </a:solidFill>
                <a:latin typeface="Avenir Book"/>
                <a:cs typeface="Avenir Book"/>
              </a:rPr>
              <a:t>Fournir des transferts aux « pauvres »;</a:t>
            </a:r>
          </a:p>
          <a:p>
            <a:pPr marL="316531" indent="-316531">
              <a:buFont typeface="Arial"/>
              <a:buChar char="•"/>
              <a:defRPr/>
            </a:pPr>
            <a:r>
              <a:rPr lang="fr-FR" sz="1700" dirty="0">
                <a:solidFill>
                  <a:srgbClr val="000000"/>
                </a:solidFill>
                <a:latin typeface="Avenir Book"/>
                <a:cs typeface="Avenir Book"/>
              </a:rPr>
              <a:t>Répondre aux symptômes de la pauvreté (en privilégiant la protection à la prévention);</a:t>
            </a:r>
          </a:p>
          <a:p>
            <a:pPr marL="316531" indent="-316531">
              <a:buFont typeface="Arial"/>
              <a:buChar char="•"/>
              <a:defRPr/>
            </a:pPr>
            <a:r>
              <a:rPr lang="fr-FR" sz="1700" dirty="0">
                <a:solidFill>
                  <a:srgbClr val="000000"/>
                </a:solidFill>
                <a:latin typeface="Avenir Book"/>
                <a:cs typeface="Avenir Book"/>
              </a:rPr>
              <a:t>Couverture relativement faible, généralement située autour de 20% de la population.</a:t>
            </a:r>
          </a:p>
        </p:txBody>
      </p:sp>
      <p:sp>
        <p:nvSpPr>
          <p:cNvPr id="6" name="Rounded Rectangle 5"/>
          <p:cNvSpPr/>
          <p:nvPr/>
        </p:nvSpPr>
        <p:spPr>
          <a:xfrm>
            <a:off x="4572000" y="2649803"/>
            <a:ext cx="4419600" cy="3921860"/>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2800" b="1" dirty="0">
                <a:solidFill>
                  <a:srgbClr val="000000"/>
                </a:solidFill>
                <a:latin typeface="Avenir Medium"/>
                <a:cs typeface="Avenir Medium"/>
              </a:rPr>
              <a:t>« cycle de vie »/couverture universelle</a:t>
            </a:r>
            <a:br>
              <a:rPr lang="fr-FR" sz="1400" b="1" dirty="0">
                <a:solidFill>
                  <a:srgbClr val="000000"/>
                </a:solidFill>
                <a:latin typeface="Avenir Medium"/>
                <a:cs typeface="Avenir Medium"/>
              </a:rPr>
            </a:br>
            <a:endParaRPr lang="fr-FR" b="1" dirty="0">
              <a:solidFill>
                <a:srgbClr val="000000"/>
              </a:solidFill>
              <a:latin typeface="Avenir Medium"/>
              <a:cs typeface="Avenir Medium"/>
            </a:endParaRPr>
          </a:p>
          <a:p>
            <a:pPr marL="316531" indent="-316531">
              <a:buFont typeface="Arial"/>
              <a:buChar char="•"/>
              <a:defRPr/>
            </a:pPr>
            <a:r>
              <a:rPr lang="fr-FR" sz="1700" spc="-20" dirty="0">
                <a:solidFill>
                  <a:srgbClr val="000000"/>
                </a:solidFill>
                <a:latin typeface="Avenir Book"/>
                <a:cs typeface="Avenir Book"/>
              </a:rPr>
              <a:t>Régimes mis au point pour répondre aux imprévus ponctuant les différentes étapes de la vie (enfance, handicap, vieillesse, chômage, etc.);</a:t>
            </a:r>
          </a:p>
          <a:p>
            <a:pPr marL="316531" indent="-316531">
              <a:buFont typeface="Arial"/>
              <a:buChar char="•"/>
              <a:defRPr/>
            </a:pPr>
            <a:r>
              <a:rPr lang="fr-FR" sz="1700" spc="-20" dirty="0">
                <a:solidFill>
                  <a:srgbClr val="000000"/>
                </a:solidFill>
                <a:latin typeface="Avenir Book"/>
                <a:cs typeface="Avenir Book"/>
              </a:rPr>
              <a:t>Ils s’inscrivent dans un plus vaste concept de vulnérabilité/droit; </a:t>
            </a:r>
          </a:p>
          <a:p>
            <a:pPr marL="316531" indent="-316531">
              <a:buFont typeface="Arial"/>
              <a:buChar char="•"/>
              <a:defRPr/>
            </a:pPr>
            <a:r>
              <a:rPr lang="fr-FR" sz="1700" dirty="0">
                <a:solidFill>
                  <a:srgbClr val="000000"/>
                </a:solidFill>
                <a:latin typeface="Avenir Book"/>
                <a:cs typeface="Avenir Book"/>
              </a:rPr>
              <a:t>Répondre aux principales causes de la pauvreté.</a:t>
            </a:r>
          </a:p>
        </p:txBody>
      </p:sp>
      <p:sp>
        <p:nvSpPr>
          <p:cNvPr id="9" name="Rectangle 8"/>
          <p:cNvSpPr/>
          <p:nvPr/>
        </p:nvSpPr>
        <p:spPr>
          <a:xfrm>
            <a:off x="-22412" y="73898"/>
            <a:ext cx="9166412" cy="910988"/>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265" name="Title 1"/>
          <p:cNvSpPr>
            <a:spLocks noGrp="1"/>
          </p:cNvSpPr>
          <p:nvPr>
            <p:ph type="title"/>
          </p:nvPr>
        </p:nvSpPr>
        <p:spPr>
          <a:xfrm>
            <a:off x="152400" y="-58594"/>
            <a:ext cx="8991600" cy="1137222"/>
          </a:xfrm>
        </p:spPr>
        <p:txBody>
          <a:bodyPr>
            <a:normAutofit/>
          </a:bodyPr>
          <a:lstStyle/>
          <a:p>
            <a:r>
              <a:rPr lang="fr-FR" sz="2800" dirty="0">
                <a:solidFill>
                  <a:schemeClr val="bg1"/>
                </a:solidFill>
                <a:latin typeface="Avenir Medium"/>
                <a:ea typeface="ＭＳ Ｐゴシック" charset="0"/>
                <a:cs typeface="Avenir Medium"/>
              </a:rPr>
              <a:t>Étape 1</a:t>
            </a:r>
            <a:br>
              <a:rPr lang="fr-FR" sz="2800" dirty="0">
                <a:solidFill>
                  <a:schemeClr val="bg1"/>
                </a:solidFill>
                <a:latin typeface="Avenir Medium"/>
                <a:ea typeface="ＭＳ Ｐゴシック" charset="0"/>
                <a:cs typeface="Avenir Medium"/>
              </a:rPr>
            </a:br>
            <a:r>
              <a:rPr lang="fr-FR" sz="2800" dirty="0">
                <a:solidFill>
                  <a:schemeClr val="bg1"/>
                </a:solidFill>
                <a:latin typeface="Avenir Medium"/>
                <a:ea typeface="ＭＳ Ｐゴシック" charset="0"/>
                <a:cs typeface="Avenir Medium"/>
              </a:rPr>
              <a:t>Choix politiques: deux approches principales</a:t>
            </a:r>
          </a:p>
        </p:txBody>
      </p:sp>
      <p:sp>
        <p:nvSpPr>
          <p:cNvPr id="4" name="Oval 3"/>
          <p:cNvSpPr/>
          <p:nvPr/>
        </p:nvSpPr>
        <p:spPr>
          <a:xfrm>
            <a:off x="2590800" y="1093971"/>
            <a:ext cx="1227269" cy="14594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818187241"/>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37085</TotalTime>
  <Words>5515</Words>
  <Application>Microsoft Office PowerPoint</Application>
  <PresentationFormat>On-screen Show (4:3)</PresentationFormat>
  <Paragraphs>1117</Paragraphs>
  <Slides>77</Slides>
  <Notes>76</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77</vt:i4>
      </vt:variant>
    </vt:vector>
  </HeadingPairs>
  <TitlesOfParts>
    <vt:vector size="94" baseType="lpstr">
      <vt:lpstr>MS Mincho</vt:lpstr>
      <vt:lpstr>ＭＳ Ｐゴシック</vt:lpstr>
      <vt:lpstr>ＭＳ Ｐゴシック</vt:lpstr>
      <vt:lpstr>Arial</vt:lpstr>
      <vt:lpstr>Avenir</vt:lpstr>
      <vt:lpstr>Avenir Book</vt:lpstr>
      <vt:lpstr>Avenir Heavy</vt:lpstr>
      <vt:lpstr>Avenir LT Std 35 Light</vt:lpstr>
      <vt:lpstr>Avenir Medium</vt:lpstr>
      <vt:lpstr>Avenir Oblique</vt:lpstr>
      <vt:lpstr>Avenir Roman</vt:lpstr>
      <vt:lpstr>Calibri</vt:lpstr>
      <vt:lpstr>Courier New</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 quatre étapes du processus de « sélection »</vt:lpstr>
      <vt:lpstr>Étape 1 Choix politiques: deux approches principales</vt:lpstr>
      <vt:lpstr>Risques associés aux différentes étapes de la vie…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 quatre étapes du processus de « sélection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Étape 4 – Mise en œuvre…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Étapes clés de la conception/mise en œuvre  de nouveaux systèmes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Théorie du changement  du « champ de forces » de Kurt Lewin</vt:lpstr>
      <vt:lpstr>PowerPoint Presentation</vt:lpstr>
      <vt:lpstr>Obstacles du côté de la demande… et de l’offre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dc:creator>
  <cp:lastModifiedBy>Diana Reiko Tutiya Oya Sawyer</cp:lastModifiedBy>
  <cp:revision>1187</cp:revision>
  <cp:lastPrinted>2016-12-07T14:09:14Z</cp:lastPrinted>
  <dcterms:created xsi:type="dcterms:W3CDTF">2006-08-16T00:00:00Z</dcterms:created>
  <dcterms:modified xsi:type="dcterms:W3CDTF">2018-08-09T16:54:06Z</dcterms:modified>
</cp:coreProperties>
</file>